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256" r:id="rId2"/>
    <p:sldId id="340" r:id="rId3"/>
    <p:sldId id="364" r:id="rId4"/>
    <p:sldId id="275" r:id="rId5"/>
    <p:sldId id="341" r:id="rId6"/>
    <p:sldId id="272" r:id="rId7"/>
    <p:sldId id="296" r:id="rId8"/>
    <p:sldId id="258" r:id="rId9"/>
    <p:sldId id="330" r:id="rId10"/>
    <p:sldId id="298" r:id="rId11"/>
    <p:sldId id="379" r:id="rId12"/>
    <p:sldId id="299" r:id="rId13"/>
    <p:sldId id="380" r:id="rId14"/>
    <p:sldId id="300" r:id="rId15"/>
    <p:sldId id="331" r:id="rId16"/>
    <p:sldId id="273" r:id="rId17"/>
    <p:sldId id="271" r:id="rId18"/>
    <p:sldId id="302" r:id="rId19"/>
    <p:sldId id="351" r:id="rId20"/>
    <p:sldId id="354" r:id="rId21"/>
    <p:sldId id="352" r:id="rId22"/>
    <p:sldId id="357" r:id="rId23"/>
    <p:sldId id="332" r:id="rId24"/>
    <p:sldId id="317" r:id="rId25"/>
    <p:sldId id="318" r:id="rId26"/>
    <p:sldId id="343" r:id="rId27"/>
    <p:sldId id="322" r:id="rId28"/>
    <p:sldId id="335" r:id="rId29"/>
    <p:sldId id="337" r:id="rId30"/>
    <p:sldId id="319" r:id="rId31"/>
    <p:sldId id="333" r:id="rId32"/>
    <p:sldId id="320" r:id="rId33"/>
    <p:sldId id="323" r:id="rId34"/>
    <p:sldId id="324" r:id="rId35"/>
    <p:sldId id="338" r:id="rId36"/>
    <p:sldId id="346" r:id="rId37"/>
    <p:sldId id="355" r:id="rId38"/>
    <p:sldId id="334" r:id="rId39"/>
    <p:sldId id="381" r:id="rId40"/>
    <p:sldId id="277" r:id="rId41"/>
    <p:sldId id="326" r:id="rId42"/>
    <p:sldId id="260" r:id="rId43"/>
    <p:sldId id="259" r:id="rId44"/>
    <p:sldId id="281" r:id="rId45"/>
    <p:sldId id="356" r:id="rId46"/>
  </p:sldIdLst>
  <p:sldSz cx="9144000" cy="6858000" type="screen4x3"/>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9A9D14-FFAE-4AC0-B9E1-36D18A7709F1}">
          <p14:sldIdLst>
            <p14:sldId id="256"/>
            <p14:sldId id="340"/>
            <p14:sldId id="364"/>
            <p14:sldId id="275"/>
            <p14:sldId id="341"/>
            <p14:sldId id="272"/>
            <p14:sldId id="296"/>
            <p14:sldId id="258"/>
            <p14:sldId id="330"/>
            <p14:sldId id="298"/>
            <p14:sldId id="379"/>
            <p14:sldId id="299"/>
            <p14:sldId id="380"/>
            <p14:sldId id="300"/>
            <p14:sldId id="331"/>
            <p14:sldId id="273"/>
            <p14:sldId id="271"/>
            <p14:sldId id="302"/>
            <p14:sldId id="351"/>
            <p14:sldId id="354"/>
            <p14:sldId id="352"/>
            <p14:sldId id="357"/>
            <p14:sldId id="332"/>
            <p14:sldId id="317"/>
            <p14:sldId id="318"/>
            <p14:sldId id="343"/>
            <p14:sldId id="322"/>
            <p14:sldId id="335"/>
            <p14:sldId id="337"/>
            <p14:sldId id="319"/>
            <p14:sldId id="333"/>
            <p14:sldId id="320"/>
            <p14:sldId id="323"/>
            <p14:sldId id="324"/>
            <p14:sldId id="338"/>
            <p14:sldId id="346"/>
            <p14:sldId id="355"/>
            <p14:sldId id="334"/>
            <p14:sldId id="381"/>
            <p14:sldId id="277"/>
            <p14:sldId id="326"/>
            <p14:sldId id="260"/>
            <p14:sldId id="259"/>
            <p14:sldId id="281"/>
            <p14:sldId id="356"/>
          </p14:sldIdLst>
        </p14:section>
        <p14:section name="Untitled Section" id="{6E974129-E202-4664-8974-BCD345AE971E}">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4"/>
    <p:restoredTop sz="95748" autoAdjust="0"/>
  </p:normalViewPr>
  <p:slideViewPr>
    <p:cSldViewPr>
      <p:cViewPr varScale="1">
        <p:scale>
          <a:sx n="118" d="100"/>
          <a:sy n="118" d="100"/>
        </p:scale>
        <p:origin x="258" y="84"/>
      </p:cViewPr>
      <p:guideLst>
        <p:guide orient="horz" pos="2160"/>
        <p:guide pos="2880"/>
      </p:guideLst>
    </p:cSldViewPr>
  </p:slideViewPr>
  <p:outlineViewPr>
    <p:cViewPr>
      <p:scale>
        <a:sx n="33" d="100"/>
        <a:sy n="33" d="100"/>
      </p:scale>
      <p:origin x="0" y="-19512"/>
    </p:cViewPr>
  </p:outlineViewPr>
  <p:notesTextViewPr>
    <p:cViewPr>
      <p:scale>
        <a:sx n="1" d="1"/>
        <a:sy n="1" d="1"/>
      </p:scale>
      <p:origin x="0" y="0"/>
    </p:cViewPr>
  </p:notesTextViewPr>
  <p:sorterViewPr>
    <p:cViewPr varScale="1">
      <p:scale>
        <a:sx n="1" d="1"/>
        <a:sy n="1" d="1"/>
      </p:scale>
      <p:origin x="0" y="-43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B23332-2668-4A92-93BC-770012457B2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ED8865D-0FC8-4B3D-B77B-691CB6B070D4}">
      <dgm:prSet/>
      <dgm:spPr/>
      <dgm:t>
        <a:bodyPr/>
        <a:lstStyle/>
        <a:p>
          <a:r>
            <a:rPr lang="en-US" dirty="0"/>
            <a:t>TC 295 is intended for stakeholders, including </a:t>
          </a:r>
          <a:r>
            <a:rPr lang="en-US" b="1" dirty="0"/>
            <a:t>tax and financial reporting regulators who already require reporting in XBRL format</a:t>
          </a:r>
          <a:r>
            <a:rPr lang="en-US" dirty="0"/>
            <a:t>.</a:t>
          </a:r>
        </a:p>
      </dgm:t>
    </dgm:pt>
    <dgm:pt modelId="{F122877D-7A2E-42FE-8EFE-E97F0576ACC4}" type="parTrans" cxnId="{373721B5-642D-42CF-ADB4-FE507535B39B}">
      <dgm:prSet/>
      <dgm:spPr/>
      <dgm:t>
        <a:bodyPr/>
        <a:lstStyle/>
        <a:p>
          <a:endParaRPr lang="en-US"/>
        </a:p>
      </dgm:t>
    </dgm:pt>
    <dgm:pt modelId="{F45B0556-4919-4083-AFD4-4211800F655E}" type="sibTrans" cxnId="{373721B5-642D-42CF-ADB4-FE507535B39B}">
      <dgm:prSet/>
      <dgm:spPr/>
      <dgm:t>
        <a:bodyPr/>
        <a:lstStyle/>
        <a:p>
          <a:endParaRPr lang="en-US"/>
        </a:p>
      </dgm:t>
    </dgm:pt>
    <dgm:pt modelId="{3BE4F725-80B2-42B5-8300-4E8BC29D33F4}">
      <dgm:prSet/>
      <dgm:spPr/>
      <dgm:t>
        <a:bodyPr/>
        <a:lstStyle/>
        <a:p>
          <a:r>
            <a:rPr lang="en-US" dirty="0"/>
            <a:t>The syntactic binding of granular audit data to XBRL helps these stakeholders collect data in a consistent manner.</a:t>
          </a:r>
        </a:p>
      </dgm:t>
    </dgm:pt>
    <dgm:pt modelId="{B69B818A-8B1A-4A08-BCC8-9950F4277047}" type="parTrans" cxnId="{4082D431-6565-4B22-9BE5-E1B233F92577}">
      <dgm:prSet/>
      <dgm:spPr/>
      <dgm:t>
        <a:bodyPr/>
        <a:lstStyle/>
        <a:p>
          <a:endParaRPr lang="en-US"/>
        </a:p>
      </dgm:t>
    </dgm:pt>
    <dgm:pt modelId="{DB17AF3A-19FD-4C9A-89C5-2B0C6FB9B435}" type="sibTrans" cxnId="{4082D431-6565-4B22-9BE5-E1B233F92577}">
      <dgm:prSet/>
      <dgm:spPr/>
      <dgm:t>
        <a:bodyPr/>
        <a:lstStyle/>
        <a:p>
          <a:endParaRPr lang="en-US"/>
        </a:p>
      </dgm:t>
    </dgm:pt>
    <dgm:pt modelId="{C0FD2D3C-7262-4FE0-9FF8-02BB0DDF87D1}">
      <dgm:prSet custT="1"/>
      <dgm:spPr/>
      <dgm:t>
        <a:bodyPr/>
        <a:lstStyle/>
        <a:p>
          <a:r>
            <a:rPr lang="en-US" altLang="ja-JP" sz="3200" b="1" dirty="0">
              <a:solidFill>
                <a:schemeClr val="tx1"/>
              </a:solidFill>
            </a:rPr>
            <a:t>Semantic XBRL for Granular Data</a:t>
          </a:r>
          <a:endParaRPr lang="en-US" sz="3200" b="1" dirty="0"/>
        </a:p>
      </dgm:t>
    </dgm:pt>
    <dgm:pt modelId="{9065B83C-B678-48B5-AE63-6843B279F21E}" type="parTrans" cxnId="{E9DA2261-6677-4737-911D-DE98E871B379}">
      <dgm:prSet/>
      <dgm:spPr/>
      <dgm:t>
        <a:bodyPr/>
        <a:lstStyle/>
        <a:p>
          <a:endParaRPr lang="en-US"/>
        </a:p>
      </dgm:t>
    </dgm:pt>
    <dgm:pt modelId="{7A66C88A-633B-46FE-9C60-664F24133909}" type="sibTrans" cxnId="{E9DA2261-6677-4737-911D-DE98E871B379}">
      <dgm:prSet/>
      <dgm:spPr/>
      <dgm:t>
        <a:bodyPr/>
        <a:lstStyle/>
        <a:p>
          <a:endParaRPr lang="en-US"/>
        </a:p>
      </dgm:t>
    </dgm:pt>
    <dgm:pt modelId="{62B9859A-5F9A-4130-9B06-EE1004F0C3C5}" type="pres">
      <dgm:prSet presAssocID="{BEB23332-2668-4A92-93BC-770012457B22}" presName="root" presStyleCnt="0">
        <dgm:presLayoutVars>
          <dgm:dir/>
          <dgm:resizeHandles val="exact"/>
        </dgm:presLayoutVars>
      </dgm:prSet>
      <dgm:spPr/>
    </dgm:pt>
    <dgm:pt modelId="{3700C41F-BCE6-46EC-BB5F-8243AD379883}" type="pres">
      <dgm:prSet presAssocID="{BED8865D-0FC8-4B3D-B77B-691CB6B070D4}" presName="compNode" presStyleCnt="0"/>
      <dgm:spPr/>
    </dgm:pt>
    <dgm:pt modelId="{C51377D5-CE2A-4CE1-BB94-C06E0CACFED6}" type="pres">
      <dgm:prSet presAssocID="{BED8865D-0FC8-4B3D-B77B-691CB6B070D4}" presName="bgRect" presStyleLbl="bgShp" presStyleIdx="0" presStyleCnt="3"/>
      <dgm:spPr/>
    </dgm:pt>
    <dgm:pt modelId="{C68289E8-F9CB-4075-BAEF-6C077674DA7B}" type="pres">
      <dgm:prSet presAssocID="{BED8865D-0FC8-4B3D-B77B-691CB6B070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銀行"/>
        </a:ext>
      </dgm:extLst>
    </dgm:pt>
    <dgm:pt modelId="{549671CF-CC9A-4FFD-9A7B-FAB805375981}" type="pres">
      <dgm:prSet presAssocID="{BED8865D-0FC8-4B3D-B77B-691CB6B070D4}" presName="spaceRect" presStyleCnt="0"/>
      <dgm:spPr/>
    </dgm:pt>
    <dgm:pt modelId="{D52A58ED-5E41-4DE4-ADCF-BEAC9DC6F0A8}" type="pres">
      <dgm:prSet presAssocID="{BED8865D-0FC8-4B3D-B77B-691CB6B070D4}" presName="parTx" presStyleLbl="revTx" presStyleIdx="0" presStyleCnt="3">
        <dgm:presLayoutVars>
          <dgm:chMax val="0"/>
          <dgm:chPref val="0"/>
        </dgm:presLayoutVars>
      </dgm:prSet>
      <dgm:spPr/>
    </dgm:pt>
    <dgm:pt modelId="{BADD6418-C2F4-4082-8443-4E2855267FC8}" type="pres">
      <dgm:prSet presAssocID="{F45B0556-4919-4083-AFD4-4211800F655E}" presName="sibTrans" presStyleCnt="0"/>
      <dgm:spPr/>
    </dgm:pt>
    <dgm:pt modelId="{671E64F2-90BE-4FBC-9F05-1DBF4D1F0281}" type="pres">
      <dgm:prSet presAssocID="{3BE4F725-80B2-42B5-8300-4E8BC29D33F4}" presName="compNode" presStyleCnt="0"/>
      <dgm:spPr/>
    </dgm:pt>
    <dgm:pt modelId="{151B533B-7E90-403D-81AF-A4E6B3781321}" type="pres">
      <dgm:prSet presAssocID="{3BE4F725-80B2-42B5-8300-4E8BC29D33F4}" presName="bgRect" presStyleLbl="bgShp" presStyleIdx="1" presStyleCnt="3"/>
      <dgm:spPr/>
    </dgm:pt>
    <dgm:pt modelId="{52A3614A-0410-4A8C-A954-B944FBD4682D}" type="pres">
      <dgm:prSet presAssocID="{3BE4F725-80B2-42B5-8300-4E8BC29D33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ドキュメント"/>
        </a:ext>
      </dgm:extLst>
    </dgm:pt>
    <dgm:pt modelId="{64519DF3-57D4-431C-ADD7-4F0BD7292FCE}" type="pres">
      <dgm:prSet presAssocID="{3BE4F725-80B2-42B5-8300-4E8BC29D33F4}" presName="spaceRect" presStyleCnt="0"/>
      <dgm:spPr/>
    </dgm:pt>
    <dgm:pt modelId="{A9ADE444-9E9F-4FCB-9D2D-CB4CF967F7E0}" type="pres">
      <dgm:prSet presAssocID="{3BE4F725-80B2-42B5-8300-4E8BC29D33F4}" presName="parTx" presStyleLbl="revTx" presStyleIdx="1" presStyleCnt="3">
        <dgm:presLayoutVars>
          <dgm:chMax val="0"/>
          <dgm:chPref val="0"/>
        </dgm:presLayoutVars>
      </dgm:prSet>
      <dgm:spPr/>
    </dgm:pt>
    <dgm:pt modelId="{8E8BF0D0-4671-453B-9F76-77545C83D163}" type="pres">
      <dgm:prSet presAssocID="{DB17AF3A-19FD-4C9A-89C5-2B0C6FB9B435}" presName="sibTrans" presStyleCnt="0"/>
      <dgm:spPr/>
    </dgm:pt>
    <dgm:pt modelId="{0ECF612A-9FC2-4ACB-B190-5E3B8DD0C87E}" type="pres">
      <dgm:prSet presAssocID="{C0FD2D3C-7262-4FE0-9FF8-02BB0DDF87D1}" presName="compNode" presStyleCnt="0"/>
      <dgm:spPr/>
    </dgm:pt>
    <dgm:pt modelId="{967E80E2-43A7-4C71-BA76-3C23F5FD372B}" type="pres">
      <dgm:prSet presAssocID="{C0FD2D3C-7262-4FE0-9FF8-02BB0DDF87D1}" presName="bgRect" presStyleLbl="bgShp" presStyleIdx="2" presStyleCnt="3"/>
      <dgm:spPr/>
    </dgm:pt>
    <dgm:pt modelId="{C83541C9-9B07-42B0-A836-590946EA5B21}" type="pres">
      <dgm:prSet presAssocID="{C0FD2D3C-7262-4FE0-9FF8-02BB0DDF87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データベース"/>
        </a:ext>
      </dgm:extLst>
    </dgm:pt>
    <dgm:pt modelId="{4D70AD0C-E974-4686-80BB-2570F640AACD}" type="pres">
      <dgm:prSet presAssocID="{C0FD2D3C-7262-4FE0-9FF8-02BB0DDF87D1}" presName="spaceRect" presStyleCnt="0"/>
      <dgm:spPr/>
    </dgm:pt>
    <dgm:pt modelId="{3D493F4F-3AB4-43D9-8274-23A5633DDA8F}" type="pres">
      <dgm:prSet presAssocID="{C0FD2D3C-7262-4FE0-9FF8-02BB0DDF87D1}" presName="parTx" presStyleLbl="revTx" presStyleIdx="2" presStyleCnt="3">
        <dgm:presLayoutVars>
          <dgm:chMax val="0"/>
          <dgm:chPref val="0"/>
        </dgm:presLayoutVars>
      </dgm:prSet>
      <dgm:spPr/>
    </dgm:pt>
  </dgm:ptLst>
  <dgm:cxnLst>
    <dgm:cxn modelId="{4082D431-6565-4B22-9BE5-E1B233F92577}" srcId="{BEB23332-2668-4A92-93BC-770012457B22}" destId="{3BE4F725-80B2-42B5-8300-4E8BC29D33F4}" srcOrd="1" destOrd="0" parTransId="{B69B818A-8B1A-4A08-BCC8-9950F4277047}" sibTransId="{DB17AF3A-19FD-4C9A-89C5-2B0C6FB9B435}"/>
    <dgm:cxn modelId="{3CA2383D-7FE9-E844-BC1C-7FC8A7B19D9A}" type="presOf" srcId="{C0FD2D3C-7262-4FE0-9FF8-02BB0DDF87D1}" destId="{3D493F4F-3AB4-43D9-8274-23A5633DDA8F}" srcOrd="0" destOrd="0" presId="urn:microsoft.com/office/officeart/2018/2/layout/IconVerticalSolidList"/>
    <dgm:cxn modelId="{E9DA2261-6677-4737-911D-DE98E871B379}" srcId="{BEB23332-2668-4A92-93BC-770012457B22}" destId="{C0FD2D3C-7262-4FE0-9FF8-02BB0DDF87D1}" srcOrd="2" destOrd="0" parTransId="{9065B83C-B678-48B5-AE63-6843B279F21E}" sibTransId="{7A66C88A-633B-46FE-9C60-664F24133909}"/>
    <dgm:cxn modelId="{42BADE6D-97C2-4149-8211-DA1CFBA12C5D}" type="presOf" srcId="{3BE4F725-80B2-42B5-8300-4E8BC29D33F4}" destId="{A9ADE444-9E9F-4FCB-9D2D-CB4CF967F7E0}" srcOrd="0" destOrd="0" presId="urn:microsoft.com/office/officeart/2018/2/layout/IconVerticalSolidList"/>
    <dgm:cxn modelId="{0A821D8A-DF95-D846-9114-81E7B08FB50B}" type="presOf" srcId="{BED8865D-0FC8-4B3D-B77B-691CB6B070D4}" destId="{D52A58ED-5E41-4DE4-ADCF-BEAC9DC6F0A8}" srcOrd="0" destOrd="0" presId="urn:microsoft.com/office/officeart/2018/2/layout/IconVerticalSolidList"/>
    <dgm:cxn modelId="{E53C898F-25CA-E144-9FA9-6ED6006370EA}" type="presOf" srcId="{BEB23332-2668-4A92-93BC-770012457B22}" destId="{62B9859A-5F9A-4130-9B06-EE1004F0C3C5}" srcOrd="0" destOrd="0" presId="urn:microsoft.com/office/officeart/2018/2/layout/IconVerticalSolidList"/>
    <dgm:cxn modelId="{373721B5-642D-42CF-ADB4-FE507535B39B}" srcId="{BEB23332-2668-4A92-93BC-770012457B22}" destId="{BED8865D-0FC8-4B3D-B77B-691CB6B070D4}" srcOrd="0" destOrd="0" parTransId="{F122877D-7A2E-42FE-8EFE-E97F0576ACC4}" sibTransId="{F45B0556-4919-4083-AFD4-4211800F655E}"/>
    <dgm:cxn modelId="{22369E33-F4C6-FF40-831D-18307DFC0B46}" type="presParOf" srcId="{62B9859A-5F9A-4130-9B06-EE1004F0C3C5}" destId="{3700C41F-BCE6-46EC-BB5F-8243AD379883}" srcOrd="0" destOrd="0" presId="urn:microsoft.com/office/officeart/2018/2/layout/IconVerticalSolidList"/>
    <dgm:cxn modelId="{DA4DA962-184D-AA4A-B62E-3908F9A1DE68}" type="presParOf" srcId="{3700C41F-BCE6-46EC-BB5F-8243AD379883}" destId="{C51377D5-CE2A-4CE1-BB94-C06E0CACFED6}" srcOrd="0" destOrd="0" presId="urn:microsoft.com/office/officeart/2018/2/layout/IconVerticalSolidList"/>
    <dgm:cxn modelId="{AD651A3F-2D81-BB4B-8999-BEDE867B08E2}" type="presParOf" srcId="{3700C41F-BCE6-46EC-BB5F-8243AD379883}" destId="{C68289E8-F9CB-4075-BAEF-6C077674DA7B}" srcOrd="1" destOrd="0" presId="urn:microsoft.com/office/officeart/2018/2/layout/IconVerticalSolidList"/>
    <dgm:cxn modelId="{D980DD54-3A86-834D-89AA-3A41AB18CF2F}" type="presParOf" srcId="{3700C41F-BCE6-46EC-BB5F-8243AD379883}" destId="{549671CF-CC9A-4FFD-9A7B-FAB805375981}" srcOrd="2" destOrd="0" presId="urn:microsoft.com/office/officeart/2018/2/layout/IconVerticalSolidList"/>
    <dgm:cxn modelId="{B5DD2FBC-5367-A04F-98E4-7CB0C2B9D65E}" type="presParOf" srcId="{3700C41F-BCE6-46EC-BB5F-8243AD379883}" destId="{D52A58ED-5E41-4DE4-ADCF-BEAC9DC6F0A8}" srcOrd="3" destOrd="0" presId="urn:microsoft.com/office/officeart/2018/2/layout/IconVerticalSolidList"/>
    <dgm:cxn modelId="{9C7C5D50-113D-0B49-ABF6-D6694B704620}" type="presParOf" srcId="{62B9859A-5F9A-4130-9B06-EE1004F0C3C5}" destId="{BADD6418-C2F4-4082-8443-4E2855267FC8}" srcOrd="1" destOrd="0" presId="urn:microsoft.com/office/officeart/2018/2/layout/IconVerticalSolidList"/>
    <dgm:cxn modelId="{0100AF47-1E66-6A45-9F32-796CBB5A2E15}" type="presParOf" srcId="{62B9859A-5F9A-4130-9B06-EE1004F0C3C5}" destId="{671E64F2-90BE-4FBC-9F05-1DBF4D1F0281}" srcOrd="2" destOrd="0" presId="urn:microsoft.com/office/officeart/2018/2/layout/IconVerticalSolidList"/>
    <dgm:cxn modelId="{088FA8F6-8714-E440-84EC-375C3BC0E01E}" type="presParOf" srcId="{671E64F2-90BE-4FBC-9F05-1DBF4D1F0281}" destId="{151B533B-7E90-403D-81AF-A4E6B3781321}" srcOrd="0" destOrd="0" presId="urn:microsoft.com/office/officeart/2018/2/layout/IconVerticalSolidList"/>
    <dgm:cxn modelId="{6D719412-161B-7A46-B392-11925154F22E}" type="presParOf" srcId="{671E64F2-90BE-4FBC-9F05-1DBF4D1F0281}" destId="{52A3614A-0410-4A8C-A954-B944FBD4682D}" srcOrd="1" destOrd="0" presId="urn:microsoft.com/office/officeart/2018/2/layout/IconVerticalSolidList"/>
    <dgm:cxn modelId="{2EC3C19D-596D-CA48-AA6B-E815181D1E3B}" type="presParOf" srcId="{671E64F2-90BE-4FBC-9F05-1DBF4D1F0281}" destId="{64519DF3-57D4-431C-ADD7-4F0BD7292FCE}" srcOrd="2" destOrd="0" presId="urn:microsoft.com/office/officeart/2018/2/layout/IconVerticalSolidList"/>
    <dgm:cxn modelId="{B64B97BD-AEFD-7F4F-88BE-37823E4CDCDB}" type="presParOf" srcId="{671E64F2-90BE-4FBC-9F05-1DBF4D1F0281}" destId="{A9ADE444-9E9F-4FCB-9D2D-CB4CF967F7E0}" srcOrd="3" destOrd="0" presId="urn:microsoft.com/office/officeart/2018/2/layout/IconVerticalSolidList"/>
    <dgm:cxn modelId="{9762C535-6C2C-084D-94EB-1ECBC963FB8B}" type="presParOf" srcId="{62B9859A-5F9A-4130-9B06-EE1004F0C3C5}" destId="{8E8BF0D0-4671-453B-9F76-77545C83D163}" srcOrd="3" destOrd="0" presId="urn:microsoft.com/office/officeart/2018/2/layout/IconVerticalSolidList"/>
    <dgm:cxn modelId="{0AF1132C-0916-DD49-ACE8-698AAA0CCB8A}" type="presParOf" srcId="{62B9859A-5F9A-4130-9B06-EE1004F0C3C5}" destId="{0ECF612A-9FC2-4ACB-B190-5E3B8DD0C87E}" srcOrd="4" destOrd="0" presId="urn:microsoft.com/office/officeart/2018/2/layout/IconVerticalSolidList"/>
    <dgm:cxn modelId="{344116B0-4F82-1F43-A52D-2378D2926D82}" type="presParOf" srcId="{0ECF612A-9FC2-4ACB-B190-5E3B8DD0C87E}" destId="{967E80E2-43A7-4C71-BA76-3C23F5FD372B}" srcOrd="0" destOrd="0" presId="urn:microsoft.com/office/officeart/2018/2/layout/IconVerticalSolidList"/>
    <dgm:cxn modelId="{55C57E5B-AB10-D548-9C2C-5F2BFA6753E9}" type="presParOf" srcId="{0ECF612A-9FC2-4ACB-B190-5E3B8DD0C87E}" destId="{C83541C9-9B07-42B0-A836-590946EA5B21}" srcOrd="1" destOrd="0" presId="urn:microsoft.com/office/officeart/2018/2/layout/IconVerticalSolidList"/>
    <dgm:cxn modelId="{2ED3BDF8-D677-564C-B57B-24E92B94AC46}" type="presParOf" srcId="{0ECF612A-9FC2-4ACB-B190-5E3B8DD0C87E}" destId="{4D70AD0C-E974-4686-80BB-2570F640AACD}" srcOrd="2" destOrd="0" presId="urn:microsoft.com/office/officeart/2018/2/layout/IconVerticalSolidList"/>
    <dgm:cxn modelId="{BFF5025F-A14A-9549-9C7D-3AA58C4CB0B3}" type="presParOf" srcId="{0ECF612A-9FC2-4ACB-B190-5E3B8DD0C87E}" destId="{3D493F4F-3AB4-43D9-8274-23A5633DDA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6E5F43-1FB2-4381-878D-255138F9F1B7}"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B1BF426-276F-D44A-B4BE-ABBF5C91C50E}">
      <dgm:prSet/>
      <dgm:spPr/>
      <dgm:t>
        <a:bodyPr/>
        <a:lstStyle/>
        <a:p>
          <a:r>
            <a:rPr kumimoji="1" lang="en-US" altLang="ja-JP" dirty="0"/>
            <a:t>1. Parties involved and their roles and relationships</a:t>
          </a:r>
          <a:endParaRPr kumimoji="1" lang="ja-JP" altLang="en-US" dirty="0"/>
        </a:p>
      </dgm:t>
    </dgm:pt>
    <dgm:pt modelId="{0BDF0A66-E052-554C-8370-8E73744FF34B}" type="parTrans" cxnId="{E265AE74-7CA3-0B47-9050-415D737ADD48}">
      <dgm:prSet/>
      <dgm:spPr/>
      <dgm:t>
        <a:bodyPr/>
        <a:lstStyle/>
        <a:p>
          <a:endParaRPr kumimoji="1" lang="ja-JP" altLang="en-US"/>
        </a:p>
      </dgm:t>
    </dgm:pt>
    <dgm:pt modelId="{9D4ECD90-94C1-554A-B0A7-2AFF3AEB8AD6}" type="sibTrans" cxnId="{E265AE74-7CA3-0B47-9050-415D737ADD48}">
      <dgm:prSet/>
      <dgm:spPr/>
      <dgm:t>
        <a:bodyPr/>
        <a:lstStyle/>
        <a:p>
          <a:endParaRPr kumimoji="1" lang="ja-JP" altLang="en-US"/>
        </a:p>
      </dgm:t>
    </dgm:pt>
    <dgm:pt modelId="{A3C74B90-45C0-394D-A77B-8A1B2728789B}">
      <dgm:prSet/>
      <dgm:spPr/>
      <dgm:t>
        <a:bodyPr/>
        <a:lstStyle/>
        <a:p>
          <a:r>
            <a:rPr kumimoji="1" lang="en-US" altLang="en-US" dirty="0"/>
            <a:t>2. Employee roles and user activities</a:t>
          </a:r>
          <a:endParaRPr kumimoji="1" lang="ja-JP" altLang="en-US" dirty="0"/>
        </a:p>
      </dgm:t>
    </dgm:pt>
    <dgm:pt modelId="{84A855F0-862C-AD42-9BE4-FEAEA684CF54}" type="parTrans" cxnId="{AD9B4D3C-119F-8747-8646-B16082ACFAFE}">
      <dgm:prSet/>
      <dgm:spPr/>
      <dgm:t>
        <a:bodyPr/>
        <a:lstStyle/>
        <a:p>
          <a:endParaRPr kumimoji="1" lang="ja-JP" altLang="en-US"/>
        </a:p>
      </dgm:t>
    </dgm:pt>
    <dgm:pt modelId="{A72A4F8E-C954-6D47-B3AB-C002F725147A}" type="sibTrans" cxnId="{AD9B4D3C-119F-8747-8646-B16082ACFAFE}">
      <dgm:prSet/>
      <dgm:spPr/>
      <dgm:t>
        <a:bodyPr/>
        <a:lstStyle/>
        <a:p>
          <a:endParaRPr kumimoji="1" lang="ja-JP" altLang="en-US"/>
        </a:p>
      </dgm:t>
    </dgm:pt>
    <dgm:pt modelId="{D79FF860-7278-3440-BAB5-E24EEDC50627}">
      <dgm:prSet/>
      <dgm:spPr/>
      <dgm:t>
        <a:bodyPr/>
        <a:lstStyle/>
        <a:p>
          <a:r>
            <a:rPr kumimoji="1" lang="en-US" altLang="en-US" dirty="0"/>
            <a:t>3. Business processes</a:t>
          </a:r>
          <a:endParaRPr kumimoji="1" lang="ja-JP" altLang="en-US" dirty="0"/>
        </a:p>
      </dgm:t>
    </dgm:pt>
    <dgm:pt modelId="{1C631F30-4B0F-1C49-83CE-09AB3A8C8065}" type="parTrans" cxnId="{CACF3C16-C4FC-C44A-A973-C3BB664DCFB2}">
      <dgm:prSet/>
      <dgm:spPr/>
      <dgm:t>
        <a:bodyPr/>
        <a:lstStyle/>
        <a:p>
          <a:endParaRPr kumimoji="1" lang="ja-JP" altLang="en-US"/>
        </a:p>
      </dgm:t>
    </dgm:pt>
    <dgm:pt modelId="{4E86C61A-638F-9843-B9D3-F8533FABA6A7}" type="sibTrans" cxnId="{CACF3C16-C4FC-C44A-A973-C3BB664DCFB2}">
      <dgm:prSet/>
      <dgm:spPr/>
      <dgm:t>
        <a:bodyPr/>
        <a:lstStyle/>
        <a:p>
          <a:endParaRPr kumimoji="1" lang="ja-JP" altLang="en-US"/>
        </a:p>
      </dgm:t>
    </dgm:pt>
    <dgm:pt modelId="{387CB206-9381-C842-9F9B-419100C3F488}">
      <dgm:prSet/>
      <dgm:spPr/>
      <dgm:t>
        <a:bodyPr/>
        <a:lstStyle/>
        <a:p>
          <a:r>
            <a:rPr kumimoji="1" lang="en-US" altLang="en-US" dirty="0"/>
            <a:t>4. Business controls and audit trails</a:t>
          </a:r>
          <a:endParaRPr kumimoji="1" lang="ja-JP" altLang="en-US" dirty="0"/>
        </a:p>
      </dgm:t>
    </dgm:pt>
    <dgm:pt modelId="{3A9F72BC-9B2C-7444-A5A8-9A7FE1E8008E}" type="parTrans" cxnId="{0202BE1D-A75B-5147-99D2-2A7F3E7421BD}">
      <dgm:prSet/>
      <dgm:spPr/>
      <dgm:t>
        <a:bodyPr/>
        <a:lstStyle/>
        <a:p>
          <a:endParaRPr kumimoji="1" lang="ja-JP" altLang="en-US"/>
        </a:p>
      </dgm:t>
    </dgm:pt>
    <dgm:pt modelId="{EAD674B6-F349-EA42-9452-C560544AC3FE}" type="sibTrans" cxnId="{0202BE1D-A75B-5147-99D2-2A7F3E7421BD}">
      <dgm:prSet/>
      <dgm:spPr/>
      <dgm:t>
        <a:bodyPr/>
        <a:lstStyle/>
        <a:p>
          <a:endParaRPr kumimoji="1" lang="ja-JP" altLang="en-US"/>
        </a:p>
      </dgm:t>
    </dgm:pt>
    <dgm:pt modelId="{890EF2C1-0D6E-4E46-9D5C-D351344CC4B2}">
      <dgm:prSet/>
      <dgm:spPr/>
      <dgm:t>
        <a:bodyPr/>
        <a:lstStyle/>
        <a:p>
          <a:r>
            <a:rPr kumimoji="1" lang="en-US" altLang="en-US" dirty="0"/>
            <a:t>5. Semantic data modeling</a:t>
          </a:r>
          <a:endParaRPr kumimoji="1" lang="ja-JP" altLang="en-US"/>
        </a:p>
      </dgm:t>
    </dgm:pt>
    <dgm:pt modelId="{212823E6-008A-214F-89D4-93F9A12A3757}" type="parTrans" cxnId="{454D81A0-A0D6-8446-838D-54DE4DCD2BFD}">
      <dgm:prSet/>
      <dgm:spPr/>
      <dgm:t>
        <a:bodyPr/>
        <a:lstStyle/>
        <a:p>
          <a:endParaRPr kumimoji="1" lang="ja-JP" altLang="en-US"/>
        </a:p>
      </dgm:t>
    </dgm:pt>
    <dgm:pt modelId="{F904F0EB-5222-854C-A89E-A3611CC21EDA}" type="sibTrans" cxnId="{454D81A0-A0D6-8446-838D-54DE4DCD2BFD}">
      <dgm:prSet/>
      <dgm:spPr/>
      <dgm:t>
        <a:bodyPr/>
        <a:lstStyle/>
        <a:p>
          <a:endParaRPr kumimoji="1" lang="ja-JP" altLang="en-US"/>
        </a:p>
      </dgm:t>
    </dgm:pt>
    <dgm:pt modelId="{CFD505E1-7439-4947-B301-951A09E7A40C}">
      <dgm:prSet/>
      <dgm:spPr/>
      <dgm:t>
        <a:bodyPr/>
        <a:lstStyle/>
        <a:p>
          <a:r>
            <a:rPr kumimoji="1" lang="en-US" altLang="en-US" dirty="0"/>
            <a:t>6. Business rules</a:t>
          </a:r>
          <a:endParaRPr kumimoji="1" lang="ja-JP" altLang="en-US"/>
        </a:p>
      </dgm:t>
    </dgm:pt>
    <dgm:pt modelId="{FFC40D09-F6A8-364B-BB0A-649941EC8A32}" type="parTrans" cxnId="{D475A01A-A48C-4C41-AEE1-0A0ADC1D0E08}">
      <dgm:prSet/>
      <dgm:spPr/>
      <dgm:t>
        <a:bodyPr/>
        <a:lstStyle/>
        <a:p>
          <a:endParaRPr kumimoji="1" lang="ja-JP" altLang="en-US"/>
        </a:p>
      </dgm:t>
    </dgm:pt>
    <dgm:pt modelId="{0F8147A8-02FF-2144-B1B0-4F464FD90F86}" type="sibTrans" cxnId="{D475A01A-A48C-4C41-AEE1-0A0ADC1D0E08}">
      <dgm:prSet/>
      <dgm:spPr/>
      <dgm:t>
        <a:bodyPr/>
        <a:lstStyle/>
        <a:p>
          <a:endParaRPr kumimoji="1" lang="ja-JP" altLang="en-US"/>
        </a:p>
      </dgm:t>
    </dgm:pt>
    <dgm:pt modelId="{443A00F3-EE77-A344-8730-5C95A6C34D29}">
      <dgm:prSet/>
      <dgm:spPr/>
      <dgm:t>
        <a:bodyPr/>
        <a:lstStyle/>
        <a:p>
          <a:r>
            <a:rPr kumimoji="1" lang="en-US" altLang="en-US" dirty="0"/>
            <a:t>7. Syntax binding for XBRL</a:t>
          </a:r>
          <a:endParaRPr kumimoji="1" lang="ja-JP" altLang="en-US" dirty="0"/>
        </a:p>
      </dgm:t>
    </dgm:pt>
    <dgm:pt modelId="{F7D19FDE-4189-474A-ACBB-A7932E335535}" type="parTrans" cxnId="{784B876C-D1C5-5B42-9846-F65739DD9640}">
      <dgm:prSet/>
      <dgm:spPr/>
      <dgm:t>
        <a:bodyPr/>
        <a:lstStyle/>
        <a:p>
          <a:endParaRPr kumimoji="1" lang="ja-JP" altLang="en-US"/>
        </a:p>
      </dgm:t>
    </dgm:pt>
    <dgm:pt modelId="{C68AD617-52AE-284F-A993-1751C690B693}" type="sibTrans" cxnId="{784B876C-D1C5-5B42-9846-F65739DD9640}">
      <dgm:prSet/>
      <dgm:spPr/>
      <dgm:t>
        <a:bodyPr/>
        <a:lstStyle/>
        <a:p>
          <a:endParaRPr kumimoji="1" lang="ja-JP" altLang="en-US"/>
        </a:p>
      </dgm:t>
    </dgm:pt>
    <dgm:pt modelId="{83EF8D37-311B-6A41-B8A6-77B2D57288D9}" type="pres">
      <dgm:prSet presAssocID="{106E5F43-1FB2-4381-878D-255138F9F1B7}" presName="linear" presStyleCnt="0">
        <dgm:presLayoutVars>
          <dgm:animLvl val="lvl"/>
          <dgm:resizeHandles val="exact"/>
        </dgm:presLayoutVars>
      </dgm:prSet>
      <dgm:spPr/>
    </dgm:pt>
    <dgm:pt modelId="{99DCAA5D-6069-2549-A2AB-BA6251DCF199}" type="pres">
      <dgm:prSet presAssocID="{0B1BF426-276F-D44A-B4BE-ABBF5C91C50E}" presName="parentText" presStyleLbl="node1" presStyleIdx="0" presStyleCnt="7">
        <dgm:presLayoutVars>
          <dgm:chMax val="0"/>
          <dgm:bulletEnabled val="1"/>
        </dgm:presLayoutVars>
      </dgm:prSet>
      <dgm:spPr/>
    </dgm:pt>
    <dgm:pt modelId="{A8A45A7A-FFCB-F741-8AAA-41B33F023301}" type="pres">
      <dgm:prSet presAssocID="{9D4ECD90-94C1-554A-B0A7-2AFF3AEB8AD6}" presName="spacer" presStyleCnt="0"/>
      <dgm:spPr/>
    </dgm:pt>
    <dgm:pt modelId="{B6C74B57-96C1-1949-8A83-905533F7CCD5}" type="pres">
      <dgm:prSet presAssocID="{A3C74B90-45C0-394D-A77B-8A1B2728789B}" presName="parentText" presStyleLbl="node1" presStyleIdx="1" presStyleCnt="7">
        <dgm:presLayoutVars>
          <dgm:chMax val="0"/>
          <dgm:bulletEnabled val="1"/>
        </dgm:presLayoutVars>
      </dgm:prSet>
      <dgm:spPr/>
    </dgm:pt>
    <dgm:pt modelId="{97D89846-9D6A-9C43-A2EA-5BA631F8E66B}" type="pres">
      <dgm:prSet presAssocID="{A72A4F8E-C954-6D47-B3AB-C002F725147A}" presName="spacer" presStyleCnt="0"/>
      <dgm:spPr/>
    </dgm:pt>
    <dgm:pt modelId="{8AE86A87-E339-3D4B-98B7-1B5E008397EE}" type="pres">
      <dgm:prSet presAssocID="{D79FF860-7278-3440-BAB5-E24EEDC50627}" presName="parentText" presStyleLbl="node1" presStyleIdx="2" presStyleCnt="7">
        <dgm:presLayoutVars>
          <dgm:chMax val="0"/>
          <dgm:bulletEnabled val="1"/>
        </dgm:presLayoutVars>
      </dgm:prSet>
      <dgm:spPr/>
    </dgm:pt>
    <dgm:pt modelId="{B4CCA8B3-1C00-2F40-9699-CF919214D7A3}" type="pres">
      <dgm:prSet presAssocID="{4E86C61A-638F-9843-B9D3-F8533FABA6A7}" presName="spacer" presStyleCnt="0"/>
      <dgm:spPr/>
    </dgm:pt>
    <dgm:pt modelId="{DE2B9C1A-BE93-BB4C-9F4C-3E6E1AAE6339}" type="pres">
      <dgm:prSet presAssocID="{387CB206-9381-C842-9F9B-419100C3F488}" presName="parentText" presStyleLbl="node1" presStyleIdx="3" presStyleCnt="7">
        <dgm:presLayoutVars>
          <dgm:chMax val="0"/>
          <dgm:bulletEnabled val="1"/>
        </dgm:presLayoutVars>
      </dgm:prSet>
      <dgm:spPr/>
    </dgm:pt>
    <dgm:pt modelId="{6FCC7566-8D06-CB4F-8B39-0C8E8EEB4452}" type="pres">
      <dgm:prSet presAssocID="{EAD674B6-F349-EA42-9452-C560544AC3FE}" presName="spacer" presStyleCnt="0"/>
      <dgm:spPr/>
    </dgm:pt>
    <dgm:pt modelId="{7CC92B65-FF47-EB40-9332-685B6003BB8C}" type="pres">
      <dgm:prSet presAssocID="{890EF2C1-0D6E-4E46-9D5C-D351344CC4B2}" presName="parentText" presStyleLbl="node1" presStyleIdx="4" presStyleCnt="7">
        <dgm:presLayoutVars>
          <dgm:chMax val="0"/>
          <dgm:bulletEnabled val="1"/>
        </dgm:presLayoutVars>
      </dgm:prSet>
      <dgm:spPr/>
    </dgm:pt>
    <dgm:pt modelId="{8726D0E0-885B-4345-BD9A-C4FC99FF8834}" type="pres">
      <dgm:prSet presAssocID="{F904F0EB-5222-854C-A89E-A3611CC21EDA}" presName="spacer" presStyleCnt="0"/>
      <dgm:spPr/>
    </dgm:pt>
    <dgm:pt modelId="{7A7C8800-478E-B341-84FA-1701BB47F0D3}" type="pres">
      <dgm:prSet presAssocID="{CFD505E1-7439-4947-B301-951A09E7A40C}" presName="parentText" presStyleLbl="node1" presStyleIdx="5" presStyleCnt="7">
        <dgm:presLayoutVars>
          <dgm:chMax val="0"/>
          <dgm:bulletEnabled val="1"/>
        </dgm:presLayoutVars>
      </dgm:prSet>
      <dgm:spPr/>
    </dgm:pt>
    <dgm:pt modelId="{CED4941E-C82E-2A49-9179-1FBB2F70BD90}" type="pres">
      <dgm:prSet presAssocID="{0F8147A8-02FF-2144-B1B0-4F464FD90F86}" presName="spacer" presStyleCnt="0"/>
      <dgm:spPr/>
    </dgm:pt>
    <dgm:pt modelId="{BDDE3871-50BF-254D-843E-71C259DC748C}" type="pres">
      <dgm:prSet presAssocID="{443A00F3-EE77-A344-8730-5C95A6C34D29}" presName="parentText" presStyleLbl="node1" presStyleIdx="6" presStyleCnt="7">
        <dgm:presLayoutVars>
          <dgm:chMax val="0"/>
          <dgm:bulletEnabled val="1"/>
        </dgm:presLayoutVars>
      </dgm:prSet>
      <dgm:spPr/>
    </dgm:pt>
  </dgm:ptLst>
  <dgm:cxnLst>
    <dgm:cxn modelId="{9D57DE05-220F-C74E-9688-146410D3EF4B}" type="presOf" srcId="{A3C74B90-45C0-394D-A77B-8A1B2728789B}" destId="{B6C74B57-96C1-1949-8A83-905533F7CCD5}" srcOrd="0" destOrd="0" presId="urn:microsoft.com/office/officeart/2005/8/layout/vList2"/>
    <dgm:cxn modelId="{CACF3C16-C4FC-C44A-A973-C3BB664DCFB2}" srcId="{106E5F43-1FB2-4381-878D-255138F9F1B7}" destId="{D79FF860-7278-3440-BAB5-E24EEDC50627}" srcOrd="2" destOrd="0" parTransId="{1C631F30-4B0F-1C49-83CE-09AB3A8C8065}" sibTransId="{4E86C61A-638F-9843-B9D3-F8533FABA6A7}"/>
    <dgm:cxn modelId="{D475A01A-A48C-4C41-AEE1-0A0ADC1D0E08}" srcId="{106E5F43-1FB2-4381-878D-255138F9F1B7}" destId="{CFD505E1-7439-4947-B301-951A09E7A40C}" srcOrd="5" destOrd="0" parTransId="{FFC40D09-F6A8-364B-BB0A-649941EC8A32}" sibTransId="{0F8147A8-02FF-2144-B1B0-4F464FD90F86}"/>
    <dgm:cxn modelId="{0202BE1D-A75B-5147-99D2-2A7F3E7421BD}" srcId="{106E5F43-1FB2-4381-878D-255138F9F1B7}" destId="{387CB206-9381-C842-9F9B-419100C3F488}" srcOrd="3" destOrd="0" parTransId="{3A9F72BC-9B2C-7444-A5A8-9A7FE1E8008E}" sibTransId="{EAD674B6-F349-EA42-9452-C560544AC3FE}"/>
    <dgm:cxn modelId="{AD9B4D3C-119F-8747-8646-B16082ACFAFE}" srcId="{106E5F43-1FB2-4381-878D-255138F9F1B7}" destId="{A3C74B90-45C0-394D-A77B-8A1B2728789B}" srcOrd="1" destOrd="0" parTransId="{84A855F0-862C-AD42-9BE4-FEAEA684CF54}" sibTransId="{A72A4F8E-C954-6D47-B3AB-C002F725147A}"/>
    <dgm:cxn modelId="{784B876C-D1C5-5B42-9846-F65739DD9640}" srcId="{106E5F43-1FB2-4381-878D-255138F9F1B7}" destId="{443A00F3-EE77-A344-8730-5C95A6C34D29}" srcOrd="6" destOrd="0" parTransId="{F7D19FDE-4189-474A-ACBB-A7932E335535}" sibTransId="{C68AD617-52AE-284F-A993-1751C690B693}"/>
    <dgm:cxn modelId="{E265AE74-7CA3-0B47-9050-415D737ADD48}" srcId="{106E5F43-1FB2-4381-878D-255138F9F1B7}" destId="{0B1BF426-276F-D44A-B4BE-ABBF5C91C50E}" srcOrd="0" destOrd="0" parTransId="{0BDF0A66-E052-554C-8370-8E73744FF34B}" sibTransId="{9D4ECD90-94C1-554A-B0A7-2AFF3AEB8AD6}"/>
    <dgm:cxn modelId="{B5E21478-9946-5140-A537-648D7EA23935}" type="presOf" srcId="{387CB206-9381-C842-9F9B-419100C3F488}" destId="{DE2B9C1A-BE93-BB4C-9F4C-3E6E1AAE6339}" srcOrd="0" destOrd="0" presId="urn:microsoft.com/office/officeart/2005/8/layout/vList2"/>
    <dgm:cxn modelId="{CEC0E58B-62B5-2B4D-93D1-E5322B4516B7}" type="presOf" srcId="{106E5F43-1FB2-4381-878D-255138F9F1B7}" destId="{83EF8D37-311B-6A41-B8A6-77B2D57288D9}" srcOrd="0" destOrd="0" presId="urn:microsoft.com/office/officeart/2005/8/layout/vList2"/>
    <dgm:cxn modelId="{454D81A0-A0D6-8446-838D-54DE4DCD2BFD}" srcId="{106E5F43-1FB2-4381-878D-255138F9F1B7}" destId="{890EF2C1-0D6E-4E46-9D5C-D351344CC4B2}" srcOrd="4" destOrd="0" parTransId="{212823E6-008A-214F-89D4-93F9A12A3757}" sibTransId="{F904F0EB-5222-854C-A89E-A3611CC21EDA}"/>
    <dgm:cxn modelId="{CFF890AD-DF41-5F4D-9942-1B9E7EE43004}" type="presOf" srcId="{D79FF860-7278-3440-BAB5-E24EEDC50627}" destId="{8AE86A87-E339-3D4B-98B7-1B5E008397EE}" srcOrd="0" destOrd="0" presId="urn:microsoft.com/office/officeart/2005/8/layout/vList2"/>
    <dgm:cxn modelId="{5D035BC2-074A-B740-A9A3-541E98F08E6A}" type="presOf" srcId="{890EF2C1-0D6E-4E46-9D5C-D351344CC4B2}" destId="{7CC92B65-FF47-EB40-9332-685B6003BB8C}" srcOrd="0" destOrd="0" presId="urn:microsoft.com/office/officeart/2005/8/layout/vList2"/>
    <dgm:cxn modelId="{777D75C4-E9BB-6B45-83F1-FA59D5875354}" type="presOf" srcId="{CFD505E1-7439-4947-B301-951A09E7A40C}" destId="{7A7C8800-478E-B341-84FA-1701BB47F0D3}" srcOrd="0" destOrd="0" presId="urn:microsoft.com/office/officeart/2005/8/layout/vList2"/>
    <dgm:cxn modelId="{561ED0E0-10ED-0543-A103-5FB8BE220BA4}" type="presOf" srcId="{0B1BF426-276F-D44A-B4BE-ABBF5C91C50E}" destId="{99DCAA5D-6069-2549-A2AB-BA6251DCF199}" srcOrd="0" destOrd="0" presId="urn:microsoft.com/office/officeart/2005/8/layout/vList2"/>
    <dgm:cxn modelId="{AB3E50F9-7C8A-AA4A-84BB-CA125040F66E}" type="presOf" srcId="{443A00F3-EE77-A344-8730-5C95A6C34D29}" destId="{BDDE3871-50BF-254D-843E-71C259DC748C}" srcOrd="0" destOrd="0" presId="urn:microsoft.com/office/officeart/2005/8/layout/vList2"/>
    <dgm:cxn modelId="{EF82F79C-EA93-1D4E-97D2-74F23CC62094}" type="presParOf" srcId="{83EF8D37-311B-6A41-B8A6-77B2D57288D9}" destId="{99DCAA5D-6069-2549-A2AB-BA6251DCF199}" srcOrd="0" destOrd="0" presId="urn:microsoft.com/office/officeart/2005/8/layout/vList2"/>
    <dgm:cxn modelId="{252C1E29-43A7-C246-8BAA-B22ED102C50F}" type="presParOf" srcId="{83EF8D37-311B-6A41-B8A6-77B2D57288D9}" destId="{A8A45A7A-FFCB-F741-8AAA-41B33F023301}" srcOrd="1" destOrd="0" presId="urn:microsoft.com/office/officeart/2005/8/layout/vList2"/>
    <dgm:cxn modelId="{446F148C-BA6C-7847-B713-40F8F679691A}" type="presParOf" srcId="{83EF8D37-311B-6A41-B8A6-77B2D57288D9}" destId="{B6C74B57-96C1-1949-8A83-905533F7CCD5}" srcOrd="2" destOrd="0" presId="urn:microsoft.com/office/officeart/2005/8/layout/vList2"/>
    <dgm:cxn modelId="{F596E203-4C25-874D-82F2-1B72F4812DAD}" type="presParOf" srcId="{83EF8D37-311B-6A41-B8A6-77B2D57288D9}" destId="{97D89846-9D6A-9C43-A2EA-5BA631F8E66B}" srcOrd="3" destOrd="0" presId="urn:microsoft.com/office/officeart/2005/8/layout/vList2"/>
    <dgm:cxn modelId="{64C65BEF-A81B-1C4C-8197-4ABE815C0138}" type="presParOf" srcId="{83EF8D37-311B-6A41-B8A6-77B2D57288D9}" destId="{8AE86A87-E339-3D4B-98B7-1B5E008397EE}" srcOrd="4" destOrd="0" presId="urn:microsoft.com/office/officeart/2005/8/layout/vList2"/>
    <dgm:cxn modelId="{D8D641D1-5462-A340-8F10-E3728DACA078}" type="presParOf" srcId="{83EF8D37-311B-6A41-B8A6-77B2D57288D9}" destId="{B4CCA8B3-1C00-2F40-9699-CF919214D7A3}" srcOrd="5" destOrd="0" presId="urn:microsoft.com/office/officeart/2005/8/layout/vList2"/>
    <dgm:cxn modelId="{EFC1BC84-A0BB-6843-9FC0-C183EA74696D}" type="presParOf" srcId="{83EF8D37-311B-6A41-B8A6-77B2D57288D9}" destId="{DE2B9C1A-BE93-BB4C-9F4C-3E6E1AAE6339}" srcOrd="6" destOrd="0" presId="urn:microsoft.com/office/officeart/2005/8/layout/vList2"/>
    <dgm:cxn modelId="{543D1E44-6EDA-9B48-9141-00A23F8FE7CE}" type="presParOf" srcId="{83EF8D37-311B-6A41-B8A6-77B2D57288D9}" destId="{6FCC7566-8D06-CB4F-8B39-0C8E8EEB4452}" srcOrd="7" destOrd="0" presId="urn:microsoft.com/office/officeart/2005/8/layout/vList2"/>
    <dgm:cxn modelId="{431269C0-084D-D24F-8C36-0676ABD1BE40}" type="presParOf" srcId="{83EF8D37-311B-6A41-B8A6-77B2D57288D9}" destId="{7CC92B65-FF47-EB40-9332-685B6003BB8C}" srcOrd="8" destOrd="0" presId="urn:microsoft.com/office/officeart/2005/8/layout/vList2"/>
    <dgm:cxn modelId="{3C259F19-E698-D44B-A716-C751E13207AA}" type="presParOf" srcId="{83EF8D37-311B-6A41-B8A6-77B2D57288D9}" destId="{8726D0E0-885B-4345-BD9A-C4FC99FF8834}" srcOrd="9" destOrd="0" presId="urn:microsoft.com/office/officeart/2005/8/layout/vList2"/>
    <dgm:cxn modelId="{956F5350-DA11-0C48-A3CE-C68C52DAFB4C}" type="presParOf" srcId="{83EF8D37-311B-6A41-B8A6-77B2D57288D9}" destId="{7A7C8800-478E-B341-84FA-1701BB47F0D3}" srcOrd="10" destOrd="0" presId="urn:microsoft.com/office/officeart/2005/8/layout/vList2"/>
    <dgm:cxn modelId="{3DBD927B-F95E-094A-A1E2-44E58FDAD629}" type="presParOf" srcId="{83EF8D37-311B-6A41-B8A6-77B2D57288D9}" destId="{CED4941E-C82E-2A49-9179-1FBB2F70BD90}" srcOrd="11" destOrd="0" presId="urn:microsoft.com/office/officeart/2005/8/layout/vList2"/>
    <dgm:cxn modelId="{FB78A220-A69A-FE43-8B0F-FFA3B476F9AF}" type="presParOf" srcId="{83EF8D37-311B-6A41-B8A6-77B2D57288D9}" destId="{BDDE3871-50BF-254D-843E-71C259DC748C}"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F81D74-143C-499B-88FC-FB604F24B51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02EB0A0-3599-4CBB-865E-E025D0E8EBC2}">
      <dgm:prSet custT="1"/>
      <dgm:spPr/>
      <dgm:t>
        <a:bodyPr/>
        <a:lstStyle/>
        <a:p>
          <a:r>
            <a:rPr kumimoji="1" lang="en-US" sz="2000" dirty="0"/>
            <a:t>7.1 </a:t>
          </a:r>
          <a:r>
            <a:rPr kumimoji="1" lang="en-US" altLang="ja-JP" sz="2000" dirty="0"/>
            <a:t>Audit data binding for XBRL taxonomy</a:t>
          </a:r>
          <a:endParaRPr kumimoji="1" lang="ja-JP" altLang="en-US" sz="2000" dirty="0"/>
        </a:p>
      </dgm:t>
    </dgm:pt>
    <dgm:pt modelId="{F4A3CB24-14CC-42EE-A8A7-AE016EB7DDC2}" type="parTrans" cxnId="{4DD618B0-05F8-4827-92CA-8FCF9F8656D6}">
      <dgm:prSet/>
      <dgm:spPr/>
      <dgm:t>
        <a:bodyPr/>
        <a:lstStyle/>
        <a:p>
          <a:endParaRPr lang="en-US"/>
        </a:p>
      </dgm:t>
    </dgm:pt>
    <dgm:pt modelId="{E4CEC04E-AC71-4F70-8DB5-F7CBB83BD484}" type="sibTrans" cxnId="{4DD618B0-05F8-4827-92CA-8FCF9F8656D6}">
      <dgm:prSet/>
      <dgm:spPr/>
      <dgm:t>
        <a:bodyPr/>
        <a:lstStyle/>
        <a:p>
          <a:endParaRPr lang="en-US"/>
        </a:p>
      </dgm:t>
    </dgm:pt>
    <dgm:pt modelId="{ECA7E76D-C52C-4898-8D10-96DEB84C1FAB}">
      <dgm:prSet custT="1"/>
      <dgm:spPr/>
      <dgm:t>
        <a:bodyPr/>
        <a:lstStyle/>
        <a:p>
          <a:r>
            <a:rPr lang="en-US" sz="2000" dirty="0"/>
            <a:t>Enable extension based on jurisdictional and/or agency requirements</a:t>
          </a:r>
        </a:p>
      </dgm:t>
    </dgm:pt>
    <dgm:pt modelId="{5EFDA3D6-B477-4E6D-B20C-AF555A922372}" type="parTrans" cxnId="{6A589CF2-0868-4CCD-A7CC-DB71D7E3525B}">
      <dgm:prSet/>
      <dgm:spPr/>
      <dgm:t>
        <a:bodyPr/>
        <a:lstStyle/>
        <a:p>
          <a:endParaRPr lang="en-US"/>
        </a:p>
      </dgm:t>
    </dgm:pt>
    <dgm:pt modelId="{05024391-54BA-4E4A-B31D-8480D0181C9E}" type="sibTrans" cxnId="{6A589CF2-0868-4CCD-A7CC-DB71D7E3525B}">
      <dgm:prSet/>
      <dgm:spPr/>
      <dgm:t>
        <a:bodyPr/>
        <a:lstStyle/>
        <a:p>
          <a:endParaRPr lang="en-US"/>
        </a:p>
      </dgm:t>
    </dgm:pt>
    <dgm:pt modelId="{9E6BA8D2-436C-4C5E-93D8-D6EC560555ED}">
      <dgm:prSet custT="1"/>
      <dgm:spPr/>
      <dgm:t>
        <a:bodyPr/>
        <a:lstStyle/>
        <a:p>
          <a:r>
            <a:rPr lang="en-US" sz="2000" dirty="0"/>
            <a:t>Internationalization</a:t>
          </a:r>
        </a:p>
      </dgm:t>
    </dgm:pt>
    <dgm:pt modelId="{66892E38-8807-4303-8C92-BF6359F7F4E7}" type="parTrans" cxnId="{43A02B61-F8FC-46E1-8878-B2FB6CC82489}">
      <dgm:prSet/>
      <dgm:spPr/>
      <dgm:t>
        <a:bodyPr/>
        <a:lstStyle/>
        <a:p>
          <a:endParaRPr lang="en-US"/>
        </a:p>
      </dgm:t>
    </dgm:pt>
    <dgm:pt modelId="{AE9C2427-F615-4C0C-BD08-0C2C3E004E06}" type="sibTrans" cxnId="{43A02B61-F8FC-46E1-8878-B2FB6CC82489}">
      <dgm:prSet/>
      <dgm:spPr/>
      <dgm:t>
        <a:bodyPr/>
        <a:lstStyle/>
        <a:p>
          <a:endParaRPr lang="en-US"/>
        </a:p>
      </dgm:t>
    </dgm:pt>
    <dgm:pt modelId="{C10679DC-0FA2-41BE-A82E-976F889DB83B}">
      <dgm:prSet custT="1"/>
      <dgm:spPr/>
      <dgm:t>
        <a:bodyPr/>
        <a:lstStyle/>
        <a:p>
          <a:pPr>
            <a:lnSpc>
              <a:spcPts val="2000"/>
            </a:lnSpc>
            <a:spcAft>
              <a:spcPts val="0"/>
            </a:spcAft>
          </a:pPr>
          <a:r>
            <a:rPr lang="en-US" altLang="ja-JP" sz="2000" b="0" dirty="0"/>
            <a:t>7.2 Business rules</a:t>
          </a:r>
        </a:p>
        <a:p>
          <a:pPr>
            <a:lnSpc>
              <a:spcPts val="2000"/>
            </a:lnSpc>
            <a:spcAft>
              <a:spcPts val="0"/>
            </a:spcAft>
          </a:pPr>
          <a:r>
            <a:rPr lang="en-US" sz="2000" dirty="0"/>
            <a:t>Validation with formula linkbase</a:t>
          </a:r>
        </a:p>
      </dgm:t>
    </dgm:pt>
    <dgm:pt modelId="{2012C297-8920-4F65-AE5A-D338AFDE2A39}" type="parTrans" cxnId="{CA3EEC5C-C04B-4D61-8829-BAFA22F2FAED}">
      <dgm:prSet/>
      <dgm:spPr/>
      <dgm:t>
        <a:bodyPr/>
        <a:lstStyle/>
        <a:p>
          <a:endParaRPr lang="en-US"/>
        </a:p>
      </dgm:t>
    </dgm:pt>
    <dgm:pt modelId="{CEFA11EA-8BD3-4FA2-A398-7CCE2DD4E56E}" type="sibTrans" cxnId="{CA3EEC5C-C04B-4D61-8829-BAFA22F2FAED}">
      <dgm:prSet/>
      <dgm:spPr/>
      <dgm:t>
        <a:bodyPr/>
        <a:lstStyle/>
        <a:p>
          <a:endParaRPr lang="en-US"/>
        </a:p>
      </dgm:t>
    </dgm:pt>
    <dgm:pt modelId="{0296A33D-AB0B-46E6-8940-B44526948C9B}">
      <dgm:prSet custT="1"/>
      <dgm:spPr/>
      <dgm:t>
        <a:bodyPr/>
        <a:lstStyle/>
        <a:p>
          <a:r>
            <a:rPr kumimoji="1" lang="en-US" sz="2000" dirty="0"/>
            <a:t>Business rules</a:t>
          </a:r>
          <a:endParaRPr lang="en-US" sz="2000" dirty="0"/>
        </a:p>
      </dgm:t>
    </dgm:pt>
    <dgm:pt modelId="{D41FED41-1015-4AFA-A6F5-94DEEF6586E2}" type="parTrans" cxnId="{2F26927D-68AA-433C-959C-2662EE88DDDE}">
      <dgm:prSet/>
      <dgm:spPr/>
      <dgm:t>
        <a:bodyPr/>
        <a:lstStyle/>
        <a:p>
          <a:endParaRPr lang="en-US"/>
        </a:p>
      </dgm:t>
    </dgm:pt>
    <dgm:pt modelId="{6BC4900F-BF17-4D99-AD11-CBFFD82E7583}" type="sibTrans" cxnId="{2F26927D-68AA-433C-959C-2662EE88DDDE}">
      <dgm:prSet/>
      <dgm:spPr/>
      <dgm:t>
        <a:bodyPr/>
        <a:lstStyle/>
        <a:p>
          <a:endParaRPr lang="en-US"/>
        </a:p>
      </dgm:t>
    </dgm:pt>
    <dgm:pt modelId="{DF0361F6-AF4A-4E02-9BFC-46DA40B72CF6}">
      <dgm:prSet custT="1"/>
      <dgm:spPr/>
      <dgm:t>
        <a:bodyPr/>
        <a:lstStyle/>
        <a:p>
          <a:r>
            <a:rPr lang="en-US" sz="2000" dirty="0"/>
            <a:t>Integrity constraints</a:t>
          </a:r>
        </a:p>
      </dgm:t>
    </dgm:pt>
    <dgm:pt modelId="{7C326A2A-A2CE-4434-BEE7-EE29BF16B332}" type="parTrans" cxnId="{E300BD29-0B61-4D5C-86DC-B694A65D3846}">
      <dgm:prSet/>
      <dgm:spPr/>
      <dgm:t>
        <a:bodyPr/>
        <a:lstStyle/>
        <a:p>
          <a:endParaRPr lang="en-US"/>
        </a:p>
      </dgm:t>
    </dgm:pt>
    <dgm:pt modelId="{EF0B6505-F2C2-4554-8B6F-7D8A649E8022}" type="sibTrans" cxnId="{E300BD29-0B61-4D5C-86DC-B694A65D3846}">
      <dgm:prSet/>
      <dgm:spPr/>
      <dgm:t>
        <a:bodyPr/>
        <a:lstStyle/>
        <a:p>
          <a:endParaRPr lang="en-US"/>
        </a:p>
      </dgm:t>
    </dgm:pt>
    <dgm:pt modelId="{6A903503-CD98-4357-B019-04D422018107}">
      <dgm:prSet custT="1"/>
      <dgm:spPr/>
      <dgm:t>
        <a:bodyPr/>
        <a:lstStyle/>
        <a:p>
          <a:r>
            <a:rPr kumimoji="1" lang="en-US" sz="2000" dirty="0"/>
            <a:t>data profiling report</a:t>
          </a:r>
          <a:endParaRPr lang="en-US" sz="2000" dirty="0"/>
        </a:p>
      </dgm:t>
    </dgm:pt>
    <dgm:pt modelId="{6F1B8F6E-2398-4900-B5A0-EF793252081D}" type="parTrans" cxnId="{6A17DBA1-DA78-47A2-A656-B878143B9879}">
      <dgm:prSet/>
      <dgm:spPr/>
      <dgm:t>
        <a:bodyPr/>
        <a:lstStyle/>
        <a:p>
          <a:endParaRPr lang="en-US"/>
        </a:p>
      </dgm:t>
    </dgm:pt>
    <dgm:pt modelId="{DF73FDDD-015F-4BF9-A7B6-759931FE0A8C}" type="sibTrans" cxnId="{6A17DBA1-DA78-47A2-A656-B878143B9879}">
      <dgm:prSet/>
      <dgm:spPr/>
      <dgm:t>
        <a:bodyPr/>
        <a:lstStyle/>
        <a:p>
          <a:endParaRPr lang="en-US"/>
        </a:p>
      </dgm:t>
    </dgm:pt>
    <dgm:pt modelId="{F0092951-5CC2-4830-9F12-7FB5B16BE915}">
      <dgm:prSet custT="1"/>
      <dgm:spPr/>
      <dgm:t>
        <a:bodyPr/>
        <a:lstStyle/>
        <a:p>
          <a:r>
            <a:rPr kumimoji="1" lang="en-US" sz="2000" dirty="0"/>
            <a:t>data questionnaire</a:t>
          </a:r>
          <a:endParaRPr lang="en-US" sz="2000" dirty="0"/>
        </a:p>
      </dgm:t>
    </dgm:pt>
    <dgm:pt modelId="{04C90068-BFB5-4BB7-BB6C-CCC5CE304C82}" type="parTrans" cxnId="{4595E64A-1060-497E-ACAD-5676331C0A4B}">
      <dgm:prSet/>
      <dgm:spPr/>
      <dgm:t>
        <a:bodyPr/>
        <a:lstStyle/>
        <a:p>
          <a:endParaRPr lang="en-US"/>
        </a:p>
      </dgm:t>
    </dgm:pt>
    <dgm:pt modelId="{2E8A6EEF-2B8B-4216-951D-2F59A381EA3C}" type="sibTrans" cxnId="{4595E64A-1060-497E-ACAD-5676331C0A4B}">
      <dgm:prSet/>
      <dgm:spPr/>
      <dgm:t>
        <a:bodyPr/>
        <a:lstStyle/>
        <a:p>
          <a:endParaRPr lang="en-US"/>
        </a:p>
      </dgm:t>
    </dgm:pt>
    <dgm:pt modelId="{0B85B394-D5F0-49E2-A678-79297E282FF1}">
      <dgm:prSet custT="1"/>
      <dgm:spPr/>
      <dgm:t>
        <a:bodyPr/>
        <a:lstStyle/>
        <a:p>
          <a:r>
            <a:rPr lang="en-US" sz="2000" dirty="0"/>
            <a:t>7.3 Syntax binding for </a:t>
          </a:r>
          <a:r>
            <a:rPr lang="en-US" sz="2000" dirty="0" err="1"/>
            <a:t>xBRL</a:t>
          </a:r>
          <a:r>
            <a:rPr lang="en-US" sz="2000" dirty="0"/>
            <a:t>-XML</a:t>
          </a:r>
        </a:p>
      </dgm:t>
    </dgm:pt>
    <dgm:pt modelId="{283E4548-8D5C-4F04-9096-0AFD615A8248}" type="parTrans" cxnId="{EF611FB7-F8C0-49D0-BE5B-A9121210CD0E}">
      <dgm:prSet/>
      <dgm:spPr/>
      <dgm:t>
        <a:bodyPr/>
        <a:lstStyle/>
        <a:p>
          <a:endParaRPr lang="en-US"/>
        </a:p>
      </dgm:t>
    </dgm:pt>
    <dgm:pt modelId="{474B3B6F-BA26-44EB-BAEB-4996C4D93913}" type="sibTrans" cxnId="{EF611FB7-F8C0-49D0-BE5B-A9121210CD0E}">
      <dgm:prSet/>
      <dgm:spPr/>
      <dgm:t>
        <a:bodyPr/>
        <a:lstStyle/>
        <a:p>
          <a:endParaRPr lang="en-US"/>
        </a:p>
      </dgm:t>
    </dgm:pt>
    <dgm:pt modelId="{1700B05A-8761-4626-A284-1B43CEFD2AA7}">
      <dgm:prSet custT="1"/>
      <dgm:spPr/>
      <dgm:t>
        <a:bodyPr/>
        <a:lstStyle/>
        <a:p>
          <a:r>
            <a:rPr lang="en-US" sz="2000" dirty="0"/>
            <a:t>7.4 Syntax binding for </a:t>
          </a:r>
          <a:r>
            <a:rPr lang="en-US" sz="2000" dirty="0" err="1"/>
            <a:t>xBRL</a:t>
          </a:r>
          <a:r>
            <a:rPr lang="en-US" sz="2000" dirty="0"/>
            <a:t>-CSV</a:t>
          </a:r>
        </a:p>
      </dgm:t>
    </dgm:pt>
    <dgm:pt modelId="{EDC001A9-040C-45F3-91A0-1DBEC68E5F60}" type="parTrans" cxnId="{B5FD010B-2136-4BE4-8554-0E8B40E700C1}">
      <dgm:prSet/>
      <dgm:spPr/>
      <dgm:t>
        <a:bodyPr/>
        <a:lstStyle/>
        <a:p>
          <a:endParaRPr kumimoji="1" lang="ja-JP" altLang="en-US"/>
        </a:p>
      </dgm:t>
    </dgm:pt>
    <dgm:pt modelId="{011CCCE4-BBFD-4BB2-BDFF-1048678DBF26}" type="sibTrans" cxnId="{B5FD010B-2136-4BE4-8554-0E8B40E700C1}">
      <dgm:prSet/>
      <dgm:spPr/>
      <dgm:t>
        <a:bodyPr/>
        <a:lstStyle/>
        <a:p>
          <a:endParaRPr kumimoji="1" lang="ja-JP" altLang="en-US"/>
        </a:p>
      </dgm:t>
    </dgm:pt>
    <dgm:pt modelId="{B76B8D8F-DEE7-2946-8FA2-233BACD0D27D}" type="pres">
      <dgm:prSet presAssocID="{0AF81D74-143C-499B-88FC-FB604F24B51E}" presName="linear" presStyleCnt="0">
        <dgm:presLayoutVars>
          <dgm:dir/>
          <dgm:animLvl val="lvl"/>
          <dgm:resizeHandles val="exact"/>
        </dgm:presLayoutVars>
      </dgm:prSet>
      <dgm:spPr/>
    </dgm:pt>
    <dgm:pt modelId="{C4F15A39-170F-F34C-9267-A476AF0BF59C}" type="pres">
      <dgm:prSet presAssocID="{C02EB0A0-3599-4CBB-865E-E025D0E8EBC2}" presName="parentLin" presStyleCnt="0"/>
      <dgm:spPr/>
    </dgm:pt>
    <dgm:pt modelId="{D436EDE9-9835-8246-94D8-ADDF4C09B44A}" type="pres">
      <dgm:prSet presAssocID="{C02EB0A0-3599-4CBB-865E-E025D0E8EBC2}" presName="parentLeftMargin" presStyleLbl="node1" presStyleIdx="0" presStyleCnt="4"/>
      <dgm:spPr/>
    </dgm:pt>
    <dgm:pt modelId="{804702FF-DAC8-0D41-AB45-2383C0822984}" type="pres">
      <dgm:prSet presAssocID="{C02EB0A0-3599-4CBB-865E-E025D0E8EBC2}" presName="parentText" presStyleLbl="node1" presStyleIdx="0" presStyleCnt="4">
        <dgm:presLayoutVars>
          <dgm:chMax val="0"/>
          <dgm:bulletEnabled val="1"/>
        </dgm:presLayoutVars>
      </dgm:prSet>
      <dgm:spPr/>
    </dgm:pt>
    <dgm:pt modelId="{7DC5F456-67AE-014F-BD64-FD420FD12380}" type="pres">
      <dgm:prSet presAssocID="{C02EB0A0-3599-4CBB-865E-E025D0E8EBC2}" presName="negativeSpace" presStyleCnt="0"/>
      <dgm:spPr/>
    </dgm:pt>
    <dgm:pt modelId="{F4BA2118-2837-984B-9A72-05A52484A625}" type="pres">
      <dgm:prSet presAssocID="{C02EB0A0-3599-4CBB-865E-E025D0E8EBC2}" presName="childText" presStyleLbl="conFgAcc1" presStyleIdx="0" presStyleCnt="4" custLinFactNeighborX="-442">
        <dgm:presLayoutVars>
          <dgm:bulletEnabled val="1"/>
        </dgm:presLayoutVars>
      </dgm:prSet>
      <dgm:spPr/>
    </dgm:pt>
    <dgm:pt modelId="{CF3D017C-A5A4-F741-BAA7-DD363F4FB930}" type="pres">
      <dgm:prSet presAssocID="{E4CEC04E-AC71-4F70-8DB5-F7CBB83BD484}" presName="spaceBetweenRectangles" presStyleCnt="0"/>
      <dgm:spPr/>
    </dgm:pt>
    <dgm:pt modelId="{1491CF34-B86D-AC49-8EFB-B3E5F006C85F}" type="pres">
      <dgm:prSet presAssocID="{C10679DC-0FA2-41BE-A82E-976F889DB83B}" presName="parentLin" presStyleCnt="0"/>
      <dgm:spPr/>
    </dgm:pt>
    <dgm:pt modelId="{D97CE2AD-74E7-2148-9630-AF5D26A8FF0B}" type="pres">
      <dgm:prSet presAssocID="{C10679DC-0FA2-41BE-A82E-976F889DB83B}" presName="parentLeftMargin" presStyleLbl="node1" presStyleIdx="0" presStyleCnt="4"/>
      <dgm:spPr/>
    </dgm:pt>
    <dgm:pt modelId="{3544F899-28CD-4C4E-B35A-5918379B38B6}" type="pres">
      <dgm:prSet presAssocID="{C10679DC-0FA2-41BE-A82E-976F889DB83B}" presName="parentText" presStyleLbl="node1" presStyleIdx="1" presStyleCnt="4">
        <dgm:presLayoutVars>
          <dgm:chMax val="0"/>
          <dgm:bulletEnabled val="1"/>
        </dgm:presLayoutVars>
      </dgm:prSet>
      <dgm:spPr/>
    </dgm:pt>
    <dgm:pt modelId="{773DB00F-5443-4141-91D9-247A1B01B745}" type="pres">
      <dgm:prSet presAssocID="{C10679DC-0FA2-41BE-A82E-976F889DB83B}" presName="negativeSpace" presStyleCnt="0"/>
      <dgm:spPr/>
    </dgm:pt>
    <dgm:pt modelId="{3EB8E670-8DD2-2045-BE27-4AA822354F64}" type="pres">
      <dgm:prSet presAssocID="{C10679DC-0FA2-41BE-A82E-976F889DB83B}" presName="childText" presStyleLbl="conFgAcc1" presStyleIdx="1" presStyleCnt="4">
        <dgm:presLayoutVars>
          <dgm:bulletEnabled val="1"/>
        </dgm:presLayoutVars>
      </dgm:prSet>
      <dgm:spPr/>
    </dgm:pt>
    <dgm:pt modelId="{F3398163-3590-134E-B805-751FA82C20E6}" type="pres">
      <dgm:prSet presAssocID="{CEFA11EA-8BD3-4FA2-A398-7CCE2DD4E56E}" presName="spaceBetweenRectangles" presStyleCnt="0"/>
      <dgm:spPr/>
    </dgm:pt>
    <dgm:pt modelId="{BD3C4EB9-21D3-2E41-B541-E0F33057984B}" type="pres">
      <dgm:prSet presAssocID="{0B85B394-D5F0-49E2-A678-79297E282FF1}" presName="parentLin" presStyleCnt="0"/>
      <dgm:spPr/>
    </dgm:pt>
    <dgm:pt modelId="{642E4D7C-19F2-9440-908D-10CAA581B04A}" type="pres">
      <dgm:prSet presAssocID="{0B85B394-D5F0-49E2-A678-79297E282FF1}" presName="parentLeftMargin" presStyleLbl="node1" presStyleIdx="1" presStyleCnt="4"/>
      <dgm:spPr/>
    </dgm:pt>
    <dgm:pt modelId="{B3E96583-0D71-A345-888F-69A0A463A809}" type="pres">
      <dgm:prSet presAssocID="{0B85B394-D5F0-49E2-A678-79297E282FF1}" presName="parentText" presStyleLbl="node1" presStyleIdx="2" presStyleCnt="4">
        <dgm:presLayoutVars>
          <dgm:chMax val="0"/>
          <dgm:bulletEnabled val="1"/>
        </dgm:presLayoutVars>
      </dgm:prSet>
      <dgm:spPr/>
    </dgm:pt>
    <dgm:pt modelId="{F0D7E4BD-D822-5A42-BCC2-46E7776D8037}" type="pres">
      <dgm:prSet presAssocID="{0B85B394-D5F0-49E2-A678-79297E282FF1}" presName="negativeSpace" presStyleCnt="0"/>
      <dgm:spPr/>
    </dgm:pt>
    <dgm:pt modelId="{7A49170C-1127-0242-BD74-6B913B6545A3}" type="pres">
      <dgm:prSet presAssocID="{0B85B394-D5F0-49E2-A678-79297E282FF1}" presName="childText" presStyleLbl="conFgAcc1" presStyleIdx="2" presStyleCnt="4">
        <dgm:presLayoutVars>
          <dgm:bulletEnabled val="1"/>
        </dgm:presLayoutVars>
      </dgm:prSet>
      <dgm:spPr/>
    </dgm:pt>
    <dgm:pt modelId="{6465573E-07BB-4310-8D1D-539BCA6543D2}" type="pres">
      <dgm:prSet presAssocID="{474B3B6F-BA26-44EB-BAEB-4996C4D93913}" presName="spaceBetweenRectangles" presStyleCnt="0"/>
      <dgm:spPr/>
    </dgm:pt>
    <dgm:pt modelId="{DA69058A-DD91-4382-BDA7-B0ED48DA7EF1}" type="pres">
      <dgm:prSet presAssocID="{1700B05A-8761-4626-A284-1B43CEFD2AA7}" presName="parentLin" presStyleCnt="0"/>
      <dgm:spPr/>
    </dgm:pt>
    <dgm:pt modelId="{B2A8EA65-F310-4162-9C49-E3A138B3255A}" type="pres">
      <dgm:prSet presAssocID="{1700B05A-8761-4626-A284-1B43CEFD2AA7}" presName="parentLeftMargin" presStyleLbl="node1" presStyleIdx="2" presStyleCnt="4"/>
      <dgm:spPr/>
    </dgm:pt>
    <dgm:pt modelId="{0880235E-66B7-4CBB-B43E-CEE42C2265BD}" type="pres">
      <dgm:prSet presAssocID="{1700B05A-8761-4626-A284-1B43CEFD2AA7}" presName="parentText" presStyleLbl="node1" presStyleIdx="3" presStyleCnt="4">
        <dgm:presLayoutVars>
          <dgm:chMax val="0"/>
          <dgm:bulletEnabled val="1"/>
        </dgm:presLayoutVars>
      </dgm:prSet>
      <dgm:spPr/>
    </dgm:pt>
    <dgm:pt modelId="{E15F8652-E13B-4690-954A-AA00B3EAACD4}" type="pres">
      <dgm:prSet presAssocID="{1700B05A-8761-4626-A284-1B43CEFD2AA7}" presName="negativeSpace" presStyleCnt="0"/>
      <dgm:spPr/>
    </dgm:pt>
    <dgm:pt modelId="{CEFB7BC2-600F-4BAA-BCA4-B1CCBD33B10A}" type="pres">
      <dgm:prSet presAssocID="{1700B05A-8761-4626-A284-1B43CEFD2AA7}" presName="childText" presStyleLbl="conFgAcc1" presStyleIdx="3" presStyleCnt="4">
        <dgm:presLayoutVars>
          <dgm:bulletEnabled val="1"/>
        </dgm:presLayoutVars>
      </dgm:prSet>
      <dgm:spPr/>
    </dgm:pt>
  </dgm:ptLst>
  <dgm:cxnLst>
    <dgm:cxn modelId="{B5FD010B-2136-4BE4-8554-0E8B40E700C1}" srcId="{0AF81D74-143C-499B-88FC-FB604F24B51E}" destId="{1700B05A-8761-4626-A284-1B43CEFD2AA7}" srcOrd="3" destOrd="0" parTransId="{EDC001A9-040C-45F3-91A0-1DBEC68E5F60}" sibTransId="{011CCCE4-BBFD-4BB2-BDFF-1048678DBF26}"/>
    <dgm:cxn modelId="{90383E0F-DA45-0E44-B2B5-4DC289BC7AF9}" type="presOf" srcId="{C10679DC-0FA2-41BE-A82E-976F889DB83B}" destId="{D97CE2AD-74E7-2148-9630-AF5D26A8FF0B}" srcOrd="0" destOrd="0" presId="urn:microsoft.com/office/officeart/2005/8/layout/list1"/>
    <dgm:cxn modelId="{E300BD29-0B61-4D5C-86DC-B694A65D3846}" srcId="{C10679DC-0FA2-41BE-A82E-976F889DB83B}" destId="{DF0361F6-AF4A-4E02-9BFC-46DA40B72CF6}" srcOrd="1" destOrd="0" parTransId="{7C326A2A-A2CE-4434-BEE7-EE29BF16B332}" sibTransId="{EF0B6505-F2C2-4554-8B6F-7D8A649E8022}"/>
    <dgm:cxn modelId="{C1EF2F2B-FD02-4CA2-96A0-39F642D7103E}" type="presOf" srcId="{1700B05A-8761-4626-A284-1B43CEFD2AA7}" destId="{B2A8EA65-F310-4162-9C49-E3A138B3255A}" srcOrd="0" destOrd="0" presId="urn:microsoft.com/office/officeart/2005/8/layout/list1"/>
    <dgm:cxn modelId="{8C6ADC5B-9308-B34C-9CCD-558268810390}" type="presOf" srcId="{C02EB0A0-3599-4CBB-865E-E025D0E8EBC2}" destId="{D436EDE9-9835-8246-94D8-ADDF4C09B44A}" srcOrd="0" destOrd="0" presId="urn:microsoft.com/office/officeart/2005/8/layout/list1"/>
    <dgm:cxn modelId="{CA3EEC5C-C04B-4D61-8829-BAFA22F2FAED}" srcId="{0AF81D74-143C-499B-88FC-FB604F24B51E}" destId="{C10679DC-0FA2-41BE-A82E-976F889DB83B}" srcOrd="1" destOrd="0" parTransId="{2012C297-8920-4F65-AE5A-D338AFDE2A39}" sibTransId="{CEFA11EA-8BD3-4FA2-A398-7CCE2DD4E56E}"/>
    <dgm:cxn modelId="{43A02B61-F8FC-46E1-8878-B2FB6CC82489}" srcId="{C02EB0A0-3599-4CBB-865E-E025D0E8EBC2}" destId="{9E6BA8D2-436C-4C5E-93D8-D6EC560555ED}" srcOrd="1" destOrd="0" parTransId="{66892E38-8807-4303-8C92-BF6359F7F4E7}" sibTransId="{AE9C2427-F615-4C0C-BD08-0C2C3E004E06}"/>
    <dgm:cxn modelId="{99059169-64AD-7C44-956A-BEFD43C14F40}" type="presOf" srcId="{0B85B394-D5F0-49E2-A678-79297E282FF1}" destId="{642E4D7C-19F2-9440-908D-10CAA581B04A}" srcOrd="0" destOrd="0" presId="urn:microsoft.com/office/officeart/2005/8/layout/list1"/>
    <dgm:cxn modelId="{4595E64A-1060-497E-ACAD-5676331C0A4B}" srcId="{C10679DC-0FA2-41BE-A82E-976F889DB83B}" destId="{F0092951-5CC2-4830-9F12-7FB5B16BE915}" srcOrd="3" destOrd="0" parTransId="{04C90068-BFB5-4BB7-BB6C-CCC5CE304C82}" sibTransId="{2E8A6EEF-2B8B-4216-951D-2F59A381EA3C}"/>
    <dgm:cxn modelId="{6AFF9A6D-AF69-4A5C-B9FD-1DAE7022D39D}" type="presOf" srcId="{1700B05A-8761-4626-A284-1B43CEFD2AA7}" destId="{0880235E-66B7-4CBB-B43E-CEE42C2265BD}" srcOrd="1" destOrd="0" presId="urn:microsoft.com/office/officeart/2005/8/layout/list1"/>
    <dgm:cxn modelId="{1E640F74-F112-B044-A12B-2EC126F02B24}" type="presOf" srcId="{C10679DC-0FA2-41BE-A82E-976F889DB83B}" destId="{3544F899-28CD-4C4E-B35A-5918379B38B6}" srcOrd="1" destOrd="0" presId="urn:microsoft.com/office/officeart/2005/8/layout/list1"/>
    <dgm:cxn modelId="{354B6A59-ABA8-BE41-8CC8-262D5B89B2CB}" type="presOf" srcId="{0296A33D-AB0B-46E6-8940-B44526948C9B}" destId="{3EB8E670-8DD2-2045-BE27-4AA822354F64}" srcOrd="0" destOrd="0" presId="urn:microsoft.com/office/officeart/2005/8/layout/list1"/>
    <dgm:cxn modelId="{2F26927D-68AA-433C-959C-2662EE88DDDE}" srcId="{C10679DC-0FA2-41BE-A82E-976F889DB83B}" destId="{0296A33D-AB0B-46E6-8940-B44526948C9B}" srcOrd="0" destOrd="0" parTransId="{D41FED41-1015-4AFA-A6F5-94DEEF6586E2}" sibTransId="{6BC4900F-BF17-4D99-AD11-CBFFD82E7583}"/>
    <dgm:cxn modelId="{301F277E-6DBA-A141-B4E4-211807EEB6D9}" type="presOf" srcId="{0AF81D74-143C-499B-88FC-FB604F24B51E}" destId="{B76B8D8F-DEE7-2946-8FA2-233BACD0D27D}" srcOrd="0" destOrd="0" presId="urn:microsoft.com/office/officeart/2005/8/layout/list1"/>
    <dgm:cxn modelId="{EE44AE8C-9744-6840-916F-76595D4A70BC}" type="presOf" srcId="{6A903503-CD98-4357-B019-04D422018107}" destId="{3EB8E670-8DD2-2045-BE27-4AA822354F64}" srcOrd="0" destOrd="2" presId="urn:microsoft.com/office/officeart/2005/8/layout/list1"/>
    <dgm:cxn modelId="{7AA9C98D-20EE-2345-9D55-8AD5C54F161F}" type="presOf" srcId="{ECA7E76D-C52C-4898-8D10-96DEB84C1FAB}" destId="{F4BA2118-2837-984B-9A72-05A52484A625}" srcOrd="0" destOrd="0" presId="urn:microsoft.com/office/officeart/2005/8/layout/list1"/>
    <dgm:cxn modelId="{6A17DBA1-DA78-47A2-A656-B878143B9879}" srcId="{C10679DC-0FA2-41BE-A82E-976F889DB83B}" destId="{6A903503-CD98-4357-B019-04D422018107}" srcOrd="2" destOrd="0" parTransId="{6F1B8F6E-2398-4900-B5A0-EF793252081D}" sibTransId="{DF73FDDD-015F-4BF9-A7B6-759931FE0A8C}"/>
    <dgm:cxn modelId="{A242ACA9-8E2B-594D-8090-2142F9CEB927}" type="presOf" srcId="{0B85B394-D5F0-49E2-A678-79297E282FF1}" destId="{B3E96583-0D71-A345-888F-69A0A463A809}" srcOrd="1" destOrd="0" presId="urn:microsoft.com/office/officeart/2005/8/layout/list1"/>
    <dgm:cxn modelId="{84E626AC-175D-9D44-B656-BACEA53ABED2}" type="presOf" srcId="{9E6BA8D2-436C-4C5E-93D8-D6EC560555ED}" destId="{F4BA2118-2837-984B-9A72-05A52484A625}" srcOrd="0" destOrd="1" presId="urn:microsoft.com/office/officeart/2005/8/layout/list1"/>
    <dgm:cxn modelId="{4DD618B0-05F8-4827-92CA-8FCF9F8656D6}" srcId="{0AF81D74-143C-499B-88FC-FB604F24B51E}" destId="{C02EB0A0-3599-4CBB-865E-E025D0E8EBC2}" srcOrd="0" destOrd="0" parTransId="{F4A3CB24-14CC-42EE-A8A7-AE016EB7DDC2}" sibTransId="{E4CEC04E-AC71-4F70-8DB5-F7CBB83BD484}"/>
    <dgm:cxn modelId="{28EF2EB0-90D8-F144-B533-CB0F75FADFDB}" type="presOf" srcId="{C02EB0A0-3599-4CBB-865E-E025D0E8EBC2}" destId="{804702FF-DAC8-0D41-AB45-2383C0822984}" srcOrd="1" destOrd="0" presId="urn:microsoft.com/office/officeart/2005/8/layout/list1"/>
    <dgm:cxn modelId="{EF611FB7-F8C0-49D0-BE5B-A9121210CD0E}" srcId="{0AF81D74-143C-499B-88FC-FB604F24B51E}" destId="{0B85B394-D5F0-49E2-A678-79297E282FF1}" srcOrd="2" destOrd="0" parTransId="{283E4548-8D5C-4F04-9096-0AFD615A8248}" sibTransId="{474B3B6F-BA26-44EB-BAEB-4996C4D93913}"/>
    <dgm:cxn modelId="{6F1B1EC2-F3F4-F24C-9BEC-15E5AEB2D6FC}" type="presOf" srcId="{DF0361F6-AF4A-4E02-9BFC-46DA40B72CF6}" destId="{3EB8E670-8DD2-2045-BE27-4AA822354F64}" srcOrd="0" destOrd="1" presId="urn:microsoft.com/office/officeart/2005/8/layout/list1"/>
    <dgm:cxn modelId="{EE1CCBF0-3CA9-9145-84B2-10C266765513}" type="presOf" srcId="{F0092951-5CC2-4830-9F12-7FB5B16BE915}" destId="{3EB8E670-8DD2-2045-BE27-4AA822354F64}" srcOrd="0" destOrd="3" presId="urn:microsoft.com/office/officeart/2005/8/layout/list1"/>
    <dgm:cxn modelId="{6A589CF2-0868-4CCD-A7CC-DB71D7E3525B}" srcId="{C02EB0A0-3599-4CBB-865E-E025D0E8EBC2}" destId="{ECA7E76D-C52C-4898-8D10-96DEB84C1FAB}" srcOrd="0" destOrd="0" parTransId="{5EFDA3D6-B477-4E6D-B20C-AF555A922372}" sibTransId="{05024391-54BA-4E4A-B31D-8480D0181C9E}"/>
    <dgm:cxn modelId="{1CF4A0AA-44B5-6749-91E8-D7E7083ADF3C}" type="presParOf" srcId="{B76B8D8F-DEE7-2946-8FA2-233BACD0D27D}" destId="{C4F15A39-170F-F34C-9267-A476AF0BF59C}" srcOrd="0" destOrd="0" presId="urn:microsoft.com/office/officeart/2005/8/layout/list1"/>
    <dgm:cxn modelId="{95787CF7-4CE8-0545-9CA4-4CC6433867C9}" type="presParOf" srcId="{C4F15A39-170F-F34C-9267-A476AF0BF59C}" destId="{D436EDE9-9835-8246-94D8-ADDF4C09B44A}" srcOrd="0" destOrd="0" presId="urn:microsoft.com/office/officeart/2005/8/layout/list1"/>
    <dgm:cxn modelId="{7B2F36E0-6705-B842-950D-497F57AEB4C9}" type="presParOf" srcId="{C4F15A39-170F-F34C-9267-A476AF0BF59C}" destId="{804702FF-DAC8-0D41-AB45-2383C0822984}" srcOrd="1" destOrd="0" presId="urn:microsoft.com/office/officeart/2005/8/layout/list1"/>
    <dgm:cxn modelId="{0EB426DD-5C80-B744-85E5-E536A1CA605A}" type="presParOf" srcId="{B76B8D8F-DEE7-2946-8FA2-233BACD0D27D}" destId="{7DC5F456-67AE-014F-BD64-FD420FD12380}" srcOrd="1" destOrd="0" presId="urn:microsoft.com/office/officeart/2005/8/layout/list1"/>
    <dgm:cxn modelId="{4B757F36-5C1D-2B4D-8FF0-ADC2F1EA4C89}" type="presParOf" srcId="{B76B8D8F-DEE7-2946-8FA2-233BACD0D27D}" destId="{F4BA2118-2837-984B-9A72-05A52484A625}" srcOrd="2" destOrd="0" presId="urn:microsoft.com/office/officeart/2005/8/layout/list1"/>
    <dgm:cxn modelId="{618486E7-31B8-0746-ACA5-57F34C0128E4}" type="presParOf" srcId="{B76B8D8F-DEE7-2946-8FA2-233BACD0D27D}" destId="{CF3D017C-A5A4-F741-BAA7-DD363F4FB930}" srcOrd="3" destOrd="0" presId="urn:microsoft.com/office/officeart/2005/8/layout/list1"/>
    <dgm:cxn modelId="{FF793DB1-7B18-6A47-B918-4E02F884AB7D}" type="presParOf" srcId="{B76B8D8F-DEE7-2946-8FA2-233BACD0D27D}" destId="{1491CF34-B86D-AC49-8EFB-B3E5F006C85F}" srcOrd="4" destOrd="0" presId="urn:microsoft.com/office/officeart/2005/8/layout/list1"/>
    <dgm:cxn modelId="{FC0874CA-3E4A-064C-A703-46FF29BBCCAC}" type="presParOf" srcId="{1491CF34-B86D-AC49-8EFB-B3E5F006C85F}" destId="{D97CE2AD-74E7-2148-9630-AF5D26A8FF0B}" srcOrd="0" destOrd="0" presId="urn:microsoft.com/office/officeart/2005/8/layout/list1"/>
    <dgm:cxn modelId="{E624D18C-E436-274B-A016-EC669A5B04ED}" type="presParOf" srcId="{1491CF34-B86D-AC49-8EFB-B3E5F006C85F}" destId="{3544F899-28CD-4C4E-B35A-5918379B38B6}" srcOrd="1" destOrd="0" presId="urn:microsoft.com/office/officeart/2005/8/layout/list1"/>
    <dgm:cxn modelId="{8F7EFAF9-38E7-5044-959B-EABD942DDE9C}" type="presParOf" srcId="{B76B8D8F-DEE7-2946-8FA2-233BACD0D27D}" destId="{773DB00F-5443-4141-91D9-247A1B01B745}" srcOrd="5" destOrd="0" presId="urn:microsoft.com/office/officeart/2005/8/layout/list1"/>
    <dgm:cxn modelId="{E7812767-19B2-F941-A581-255551843A9F}" type="presParOf" srcId="{B76B8D8F-DEE7-2946-8FA2-233BACD0D27D}" destId="{3EB8E670-8DD2-2045-BE27-4AA822354F64}" srcOrd="6" destOrd="0" presId="urn:microsoft.com/office/officeart/2005/8/layout/list1"/>
    <dgm:cxn modelId="{657DC744-28A8-CF46-BFD3-4DF84FB632C8}" type="presParOf" srcId="{B76B8D8F-DEE7-2946-8FA2-233BACD0D27D}" destId="{F3398163-3590-134E-B805-751FA82C20E6}" srcOrd="7" destOrd="0" presId="urn:microsoft.com/office/officeart/2005/8/layout/list1"/>
    <dgm:cxn modelId="{C169E47F-FAD4-BE46-B39B-AA1A134E9F96}" type="presParOf" srcId="{B76B8D8F-DEE7-2946-8FA2-233BACD0D27D}" destId="{BD3C4EB9-21D3-2E41-B541-E0F33057984B}" srcOrd="8" destOrd="0" presId="urn:microsoft.com/office/officeart/2005/8/layout/list1"/>
    <dgm:cxn modelId="{C1EECC9F-C2B8-8341-B80F-44E7E8358803}" type="presParOf" srcId="{BD3C4EB9-21D3-2E41-B541-E0F33057984B}" destId="{642E4D7C-19F2-9440-908D-10CAA581B04A}" srcOrd="0" destOrd="0" presId="urn:microsoft.com/office/officeart/2005/8/layout/list1"/>
    <dgm:cxn modelId="{34399A12-53A7-FA45-921F-E90CF942E6F5}" type="presParOf" srcId="{BD3C4EB9-21D3-2E41-B541-E0F33057984B}" destId="{B3E96583-0D71-A345-888F-69A0A463A809}" srcOrd="1" destOrd="0" presId="urn:microsoft.com/office/officeart/2005/8/layout/list1"/>
    <dgm:cxn modelId="{AA92DD59-8DC9-D840-A83B-11ADF503EE01}" type="presParOf" srcId="{B76B8D8F-DEE7-2946-8FA2-233BACD0D27D}" destId="{F0D7E4BD-D822-5A42-BCC2-46E7776D8037}" srcOrd="9" destOrd="0" presId="urn:microsoft.com/office/officeart/2005/8/layout/list1"/>
    <dgm:cxn modelId="{9B15C2E0-7746-BE46-99F9-F63368EBE969}" type="presParOf" srcId="{B76B8D8F-DEE7-2946-8FA2-233BACD0D27D}" destId="{7A49170C-1127-0242-BD74-6B913B6545A3}" srcOrd="10" destOrd="0" presId="urn:microsoft.com/office/officeart/2005/8/layout/list1"/>
    <dgm:cxn modelId="{612FAD30-9B74-4AE4-9505-985181D4A4B2}" type="presParOf" srcId="{B76B8D8F-DEE7-2946-8FA2-233BACD0D27D}" destId="{6465573E-07BB-4310-8D1D-539BCA6543D2}" srcOrd="11" destOrd="0" presId="urn:microsoft.com/office/officeart/2005/8/layout/list1"/>
    <dgm:cxn modelId="{27B5B633-3B13-462D-BC64-CDA2C4433659}" type="presParOf" srcId="{B76B8D8F-DEE7-2946-8FA2-233BACD0D27D}" destId="{DA69058A-DD91-4382-BDA7-B0ED48DA7EF1}" srcOrd="12" destOrd="0" presId="urn:microsoft.com/office/officeart/2005/8/layout/list1"/>
    <dgm:cxn modelId="{7B30742B-7331-4F53-BABE-60175DE47F4F}" type="presParOf" srcId="{DA69058A-DD91-4382-BDA7-B0ED48DA7EF1}" destId="{B2A8EA65-F310-4162-9C49-E3A138B3255A}" srcOrd="0" destOrd="0" presId="urn:microsoft.com/office/officeart/2005/8/layout/list1"/>
    <dgm:cxn modelId="{616FAE41-D211-406C-8A5F-BEED72AD0D75}" type="presParOf" srcId="{DA69058A-DD91-4382-BDA7-B0ED48DA7EF1}" destId="{0880235E-66B7-4CBB-B43E-CEE42C2265BD}" srcOrd="1" destOrd="0" presId="urn:microsoft.com/office/officeart/2005/8/layout/list1"/>
    <dgm:cxn modelId="{3134587D-E0FD-4362-A912-BDD3ADC5DEB9}" type="presParOf" srcId="{B76B8D8F-DEE7-2946-8FA2-233BACD0D27D}" destId="{E15F8652-E13B-4690-954A-AA00B3EAACD4}" srcOrd="13" destOrd="0" presId="urn:microsoft.com/office/officeart/2005/8/layout/list1"/>
    <dgm:cxn modelId="{5548FA60-FB5A-4F98-8E99-DA61DA1E6E54}" type="presParOf" srcId="{B76B8D8F-DEE7-2946-8FA2-233BACD0D27D}" destId="{CEFB7BC2-600F-4BAA-BCA4-B1CCBD33B10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377D5-CE2A-4CE1-BB94-C06E0CACFED6}">
      <dsp:nvSpPr>
        <dsp:cNvPr id="0" name=""/>
        <dsp:cNvSpPr/>
      </dsp:nvSpPr>
      <dsp:spPr>
        <a:xfrm>
          <a:off x="0" y="606"/>
          <a:ext cx="7992888" cy="141923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8289E8-F9CB-4075-BAEF-6C077674DA7B}">
      <dsp:nvSpPr>
        <dsp:cNvPr id="0" name=""/>
        <dsp:cNvSpPr/>
      </dsp:nvSpPr>
      <dsp:spPr>
        <a:xfrm>
          <a:off x="429320" y="319935"/>
          <a:ext cx="780581" cy="7805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2A58ED-5E41-4DE4-ADCF-BEAC9DC6F0A8}">
      <dsp:nvSpPr>
        <dsp:cNvPr id="0" name=""/>
        <dsp:cNvSpPr/>
      </dsp:nvSpPr>
      <dsp:spPr>
        <a:xfrm>
          <a:off x="1639221" y="606"/>
          <a:ext cx="6353666" cy="141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03" tIns="150203" rIns="150203" bIns="150203" numCol="1" spcCol="1270" anchor="ctr" anchorCtr="0">
          <a:noAutofit/>
        </a:bodyPr>
        <a:lstStyle/>
        <a:p>
          <a:pPr marL="0" lvl="0" indent="0" algn="l" defTabSz="1111250">
            <a:lnSpc>
              <a:spcPct val="90000"/>
            </a:lnSpc>
            <a:spcBef>
              <a:spcPct val="0"/>
            </a:spcBef>
            <a:spcAft>
              <a:spcPct val="35000"/>
            </a:spcAft>
            <a:buNone/>
          </a:pPr>
          <a:r>
            <a:rPr lang="en-US" sz="2500" kern="1200" dirty="0"/>
            <a:t>TC 295 is intended for stakeholders, including </a:t>
          </a:r>
          <a:r>
            <a:rPr lang="en-US" sz="2500" b="1" kern="1200" dirty="0"/>
            <a:t>tax and financial reporting regulators who already require reporting in XBRL format</a:t>
          </a:r>
          <a:r>
            <a:rPr lang="en-US" sz="2500" kern="1200" dirty="0"/>
            <a:t>.</a:t>
          </a:r>
        </a:p>
      </dsp:txBody>
      <dsp:txXfrm>
        <a:off x="1639221" y="606"/>
        <a:ext cx="6353666" cy="1419239"/>
      </dsp:txXfrm>
    </dsp:sp>
    <dsp:sp modelId="{151B533B-7E90-403D-81AF-A4E6B3781321}">
      <dsp:nvSpPr>
        <dsp:cNvPr id="0" name=""/>
        <dsp:cNvSpPr/>
      </dsp:nvSpPr>
      <dsp:spPr>
        <a:xfrm>
          <a:off x="0" y="1774656"/>
          <a:ext cx="7992888" cy="141923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A3614A-0410-4A8C-A954-B944FBD4682D}">
      <dsp:nvSpPr>
        <dsp:cNvPr id="0" name=""/>
        <dsp:cNvSpPr/>
      </dsp:nvSpPr>
      <dsp:spPr>
        <a:xfrm>
          <a:off x="429320" y="2093985"/>
          <a:ext cx="780581" cy="7805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ADE444-9E9F-4FCB-9D2D-CB4CF967F7E0}">
      <dsp:nvSpPr>
        <dsp:cNvPr id="0" name=""/>
        <dsp:cNvSpPr/>
      </dsp:nvSpPr>
      <dsp:spPr>
        <a:xfrm>
          <a:off x="1639221" y="1774656"/>
          <a:ext cx="6353666" cy="141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03" tIns="150203" rIns="150203" bIns="150203" numCol="1" spcCol="1270" anchor="ctr" anchorCtr="0">
          <a:noAutofit/>
        </a:bodyPr>
        <a:lstStyle/>
        <a:p>
          <a:pPr marL="0" lvl="0" indent="0" algn="l" defTabSz="1111250">
            <a:lnSpc>
              <a:spcPct val="90000"/>
            </a:lnSpc>
            <a:spcBef>
              <a:spcPct val="0"/>
            </a:spcBef>
            <a:spcAft>
              <a:spcPct val="35000"/>
            </a:spcAft>
            <a:buNone/>
          </a:pPr>
          <a:r>
            <a:rPr lang="en-US" sz="2500" kern="1200" dirty="0"/>
            <a:t>The syntactic binding of granular audit data to XBRL helps these stakeholders collect data in a consistent manner.</a:t>
          </a:r>
        </a:p>
      </dsp:txBody>
      <dsp:txXfrm>
        <a:off x="1639221" y="1774656"/>
        <a:ext cx="6353666" cy="1419239"/>
      </dsp:txXfrm>
    </dsp:sp>
    <dsp:sp modelId="{967E80E2-43A7-4C71-BA76-3C23F5FD372B}">
      <dsp:nvSpPr>
        <dsp:cNvPr id="0" name=""/>
        <dsp:cNvSpPr/>
      </dsp:nvSpPr>
      <dsp:spPr>
        <a:xfrm>
          <a:off x="0" y="3548705"/>
          <a:ext cx="7992888" cy="141923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3541C9-9B07-42B0-A836-590946EA5B21}">
      <dsp:nvSpPr>
        <dsp:cNvPr id="0" name=""/>
        <dsp:cNvSpPr/>
      </dsp:nvSpPr>
      <dsp:spPr>
        <a:xfrm>
          <a:off x="429320" y="3868034"/>
          <a:ext cx="780581" cy="7805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493F4F-3AB4-43D9-8274-23A5633DDA8F}">
      <dsp:nvSpPr>
        <dsp:cNvPr id="0" name=""/>
        <dsp:cNvSpPr/>
      </dsp:nvSpPr>
      <dsp:spPr>
        <a:xfrm>
          <a:off x="1639221" y="3548705"/>
          <a:ext cx="6353666" cy="141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03" tIns="150203" rIns="150203" bIns="150203" numCol="1" spcCol="1270" anchor="ctr" anchorCtr="0">
          <a:noAutofit/>
        </a:bodyPr>
        <a:lstStyle/>
        <a:p>
          <a:pPr marL="0" lvl="0" indent="0" algn="l" defTabSz="1422400">
            <a:lnSpc>
              <a:spcPct val="90000"/>
            </a:lnSpc>
            <a:spcBef>
              <a:spcPct val="0"/>
            </a:spcBef>
            <a:spcAft>
              <a:spcPct val="35000"/>
            </a:spcAft>
            <a:buNone/>
          </a:pPr>
          <a:r>
            <a:rPr lang="en-US" altLang="ja-JP" sz="3200" b="1" kern="1200" dirty="0">
              <a:solidFill>
                <a:schemeClr val="tx1"/>
              </a:solidFill>
            </a:rPr>
            <a:t>Semantic XBRL for Granular Data</a:t>
          </a:r>
          <a:endParaRPr lang="en-US" sz="3200" b="1" kern="1200" dirty="0"/>
        </a:p>
      </dsp:txBody>
      <dsp:txXfrm>
        <a:off x="1639221" y="3548705"/>
        <a:ext cx="6353666" cy="14192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CAA5D-6069-2549-A2AB-BA6251DCF199}">
      <dsp:nvSpPr>
        <dsp:cNvPr id="0" name=""/>
        <dsp:cNvSpPr/>
      </dsp:nvSpPr>
      <dsp:spPr>
        <a:xfrm>
          <a:off x="0" y="92425"/>
          <a:ext cx="7632848" cy="6475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altLang="ja-JP" sz="2700" kern="1200" dirty="0"/>
            <a:t>1. Parties involved and their roles and relationships</a:t>
          </a:r>
          <a:endParaRPr kumimoji="1" lang="ja-JP" altLang="en-US" sz="2700" kern="1200" dirty="0"/>
        </a:p>
      </dsp:txBody>
      <dsp:txXfrm>
        <a:off x="31613" y="124038"/>
        <a:ext cx="7569622" cy="584369"/>
      </dsp:txXfrm>
    </dsp:sp>
    <dsp:sp modelId="{B6C74B57-96C1-1949-8A83-905533F7CCD5}">
      <dsp:nvSpPr>
        <dsp:cNvPr id="0" name=""/>
        <dsp:cNvSpPr/>
      </dsp:nvSpPr>
      <dsp:spPr>
        <a:xfrm>
          <a:off x="0" y="817780"/>
          <a:ext cx="7632848" cy="6475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altLang="en-US" sz="2700" kern="1200" dirty="0"/>
            <a:t>2. Employee roles and user activities</a:t>
          </a:r>
          <a:endParaRPr kumimoji="1" lang="ja-JP" altLang="en-US" sz="2700" kern="1200" dirty="0"/>
        </a:p>
      </dsp:txBody>
      <dsp:txXfrm>
        <a:off x="31613" y="849393"/>
        <a:ext cx="7569622" cy="584369"/>
      </dsp:txXfrm>
    </dsp:sp>
    <dsp:sp modelId="{8AE86A87-E339-3D4B-98B7-1B5E008397EE}">
      <dsp:nvSpPr>
        <dsp:cNvPr id="0" name=""/>
        <dsp:cNvSpPr/>
      </dsp:nvSpPr>
      <dsp:spPr>
        <a:xfrm>
          <a:off x="0" y="1543135"/>
          <a:ext cx="7632848" cy="6475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altLang="en-US" sz="2700" kern="1200" dirty="0"/>
            <a:t>3. Business processes</a:t>
          </a:r>
          <a:endParaRPr kumimoji="1" lang="ja-JP" altLang="en-US" sz="2700" kern="1200" dirty="0"/>
        </a:p>
      </dsp:txBody>
      <dsp:txXfrm>
        <a:off x="31613" y="1574748"/>
        <a:ext cx="7569622" cy="584369"/>
      </dsp:txXfrm>
    </dsp:sp>
    <dsp:sp modelId="{DE2B9C1A-BE93-BB4C-9F4C-3E6E1AAE6339}">
      <dsp:nvSpPr>
        <dsp:cNvPr id="0" name=""/>
        <dsp:cNvSpPr/>
      </dsp:nvSpPr>
      <dsp:spPr>
        <a:xfrm>
          <a:off x="0" y="2268490"/>
          <a:ext cx="7632848" cy="6475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altLang="en-US" sz="2700" kern="1200" dirty="0"/>
            <a:t>4. Business controls and audit trails</a:t>
          </a:r>
          <a:endParaRPr kumimoji="1" lang="ja-JP" altLang="en-US" sz="2700" kern="1200" dirty="0"/>
        </a:p>
      </dsp:txBody>
      <dsp:txXfrm>
        <a:off x="31613" y="2300103"/>
        <a:ext cx="7569622" cy="584369"/>
      </dsp:txXfrm>
    </dsp:sp>
    <dsp:sp modelId="{7CC92B65-FF47-EB40-9332-685B6003BB8C}">
      <dsp:nvSpPr>
        <dsp:cNvPr id="0" name=""/>
        <dsp:cNvSpPr/>
      </dsp:nvSpPr>
      <dsp:spPr>
        <a:xfrm>
          <a:off x="0" y="2993845"/>
          <a:ext cx="7632848" cy="6475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altLang="en-US" sz="2700" kern="1200" dirty="0"/>
            <a:t>5. Semantic data modeling</a:t>
          </a:r>
          <a:endParaRPr kumimoji="1" lang="ja-JP" altLang="en-US" sz="2700" kern="1200"/>
        </a:p>
      </dsp:txBody>
      <dsp:txXfrm>
        <a:off x="31613" y="3025458"/>
        <a:ext cx="7569622" cy="584369"/>
      </dsp:txXfrm>
    </dsp:sp>
    <dsp:sp modelId="{7A7C8800-478E-B341-84FA-1701BB47F0D3}">
      <dsp:nvSpPr>
        <dsp:cNvPr id="0" name=""/>
        <dsp:cNvSpPr/>
      </dsp:nvSpPr>
      <dsp:spPr>
        <a:xfrm>
          <a:off x="0" y="3719200"/>
          <a:ext cx="7632848" cy="6475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altLang="en-US" sz="2700" kern="1200" dirty="0"/>
            <a:t>6. Business rules</a:t>
          </a:r>
          <a:endParaRPr kumimoji="1" lang="ja-JP" altLang="en-US" sz="2700" kern="1200"/>
        </a:p>
      </dsp:txBody>
      <dsp:txXfrm>
        <a:off x="31613" y="3750813"/>
        <a:ext cx="7569622" cy="584369"/>
      </dsp:txXfrm>
    </dsp:sp>
    <dsp:sp modelId="{BDDE3871-50BF-254D-843E-71C259DC748C}">
      <dsp:nvSpPr>
        <dsp:cNvPr id="0" name=""/>
        <dsp:cNvSpPr/>
      </dsp:nvSpPr>
      <dsp:spPr>
        <a:xfrm>
          <a:off x="0" y="4444555"/>
          <a:ext cx="7632848" cy="6475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altLang="en-US" sz="2700" kern="1200" dirty="0"/>
            <a:t>7. Syntax binding for XBRL</a:t>
          </a:r>
          <a:endParaRPr kumimoji="1" lang="ja-JP" altLang="en-US" sz="2700" kern="1200" dirty="0"/>
        </a:p>
      </dsp:txBody>
      <dsp:txXfrm>
        <a:off x="31613" y="4476168"/>
        <a:ext cx="7569622" cy="584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A2118-2837-984B-9A72-05A52484A625}">
      <dsp:nvSpPr>
        <dsp:cNvPr id="0" name=""/>
        <dsp:cNvSpPr/>
      </dsp:nvSpPr>
      <dsp:spPr>
        <a:xfrm>
          <a:off x="0" y="303592"/>
          <a:ext cx="7679557" cy="13923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6019" tIns="354076" rIns="59601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Enable extension based on jurisdictional and/or agency requirements</a:t>
          </a:r>
        </a:p>
        <a:p>
          <a:pPr marL="228600" lvl="1" indent="-228600" algn="l" defTabSz="889000">
            <a:lnSpc>
              <a:spcPct val="90000"/>
            </a:lnSpc>
            <a:spcBef>
              <a:spcPct val="0"/>
            </a:spcBef>
            <a:spcAft>
              <a:spcPct val="15000"/>
            </a:spcAft>
            <a:buChar char="•"/>
          </a:pPr>
          <a:r>
            <a:rPr lang="en-US" sz="2000" kern="1200" dirty="0"/>
            <a:t>Internationalization</a:t>
          </a:r>
        </a:p>
      </dsp:txBody>
      <dsp:txXfrm>
        <a:off x="0" y="303592"/>
        <a:ext cx="7679557" cy="1392300"/>
      </dsp:txXfrm>
    </dsp:sp>
    <dsp:sp modelId="{804702FF-DAC8-0D41-AB45-2383C0822984}">
      <dsp:nvSpPr>
        <dsp:cNvPr id="0" name=""/>
        <dsp:cNvSpPr/>
      </dsp:nvSpPr>
      <dsp:spPr>
        <a:xfrm>
          <a:off x="383977" y="52672"/>
          <a:ext cx="5375689" cy="5018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188" tIns="0" rIns="203188" bIns="0" numCol="1" spcCol="1270" anchor="ctr" anchorCtr="0">
          <a:noAutofit/>
        </a:bodyPr>
        <a:lstStyle/>
        <a:p>
          <a:pPr marL="0" lvl="0" indent="0" algn="l" defTabSz="889000">
            <a:lnSpc>
              <a:spcPct val="90000"/>
            </a:lnSpc>
            <a:spcBef>
              <a:spcPct val="0"/>
            </a:spcBef>
            <a:spcAft>
              <a:spcPct val="35000"/>
            </a:spcAft>
            <a:buNone/>
          </a:pPr>
          <a:r>
            <a:rPr kumimoji="1" lang="en-US" sz="2000" kern="1200" dirty="0"/>
            <a:t>7.1 </a:t>
          </a:r>
          <a:r>
            <a:rPr kumimoji="1" lang="en-US" altLang="ja-JP" sz="2000" kern="1200" dirty="0"/>
            <a:t>Audit data binding for XBRL taxonomy</a:t>
          </a:r>
          <a:endParaRPr kumimoji="1" lang="ja-JP" altLang="en-US" sz="2000" kern="1200" dirty="0"/>
        </a:p>
      </dsp:txBody>
      <dsp:txXfrm>
        <a:off x="408475" y="77170"/>
        <a:ext cx="5326693" cy="452844"/>
      </dsp:txXfrm>
    </dsp:sp>
    <dsp:sp modelId="{3EB8E670-8DD2-2045-BE27-4AA822354F64}">
      <dsp:nvSpPr>
        <dsp:cNvPr id="0" name=""/>
        <dsp:cNvSpPr/>
      </dsp:nvSpPr>
      <dsp:spPr>
        <a:xfrm>
          <a:off x="0" y="2038612"/>
          <a:ext cx="7679557" cy="1767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6019" tIns="354076" rIns="596019" bIns="142240" numCol="1" spcCol="1270" anchor="t" anchorCtr="0">
          <a:noAutofit/>
        </a:bodyPr>
        <a:lstStyle/>
        <a:p>
          <a:pPr marL="228600" lvl="1" indent="-228600" algn="l" defTabSz="889000">
            <a:lnSpc>
              <a:spcPct val="90000"/>
            </a:lnSpc>
            <a:spcBef>
              <a:spcPct val="0"/>
            </a:spcBef>
            <a:spcAft>
              <a:spcPct val="15000"/>
            </a:spcAft>
            <a:buChar char="•"/>
          </a:pPr>
          <a:r>
            <a:rPr kumimoji="1" lang="en-US" sz="2000" kern="1200" dirty="0"/>
            <a:t>Business rules</a:t>
          </a:r>
          <a:endParaRPr lang="en-US" sz="2000" kern="1200" dirty="0"/>
        </a:p>
        <a:p>
          <a:pPr marL="228600" lvl="1" indent="-228600" algn="l" defTabSz="889000">
            <a:lnSpc>
              <a:spcPct val="90000"/>
            </a:lnSpc>
            <a:spcBef>
              <a:spcPct val="0"/>
            </a:spcBef>
            <a:spcAft>
              <a:spcPct val="15000"/>
            </a:spcAft>
            <a:buChar char="•"/>
          </a:pPr>
          <a:r>
            <a:rPr lang="en-US" sz="2000" kern="1200" dirty="0"/>
            <a:t>Integrity constraints</a:t>
          </a:r>
        </a:p>
        <a:p>
          <a:pPr marL="228600" lvl="1" indent="-228600" algn="l" defTabSz="889000">
            <a:lnSpc>
              <a:spcPct val="90000"/>
            </a:lnSpc>
            <a:spcBef>
              <a:spcPct val="0"/>
            </a:spcBef>
            <a:spcAft>
              <a:spcPct val="15000"/>
            </a:spcAft>
            <a:buChar char="•"/>
          </a:pPr>
          <a:r>
            <a:rPr kumimoji="1" lang="en-US" sz="2000" kern="1200" dirty="0"/>
            <a:t>data profiling report</a:t>
          </a:r>
          <a:endParaRPr lang="en-US" sz="2000" kern="1200" dirty="0"/>
        </a:p>
        <a:p>
          <a:pPr marL="228600" lvl="1" indent="-228600" algn="l" defTabSz="889000">
            <a:lnSpc>
              <a:spcPct val="90000"/>
            </a:lnSpc>
            <a:spcBef>
              <a:spcPct val="0"/>
            </a:spcBef>
            <a:spcAft>
              <a:spcPct val="15000"/>
            </a:spcAft>
            <a:buChar char="•"/>
          </a:pPr>
          <a:r>
            <a:rPr kumimoji="1" lang="en-US" sz="2000" kern="1200" dirty="0"/>
            <a:t>data questionnaire</a:t>
          </a:r>
          <a:endParaRPr lang="en-US" sz="2000" kern="1200" dirty="0"/>
        </a:p>
      </dsp:txBody>
      <dsp:txXfrm>
        <a:off x="0" y="2038612"/>
        <a:ext cx="7679557" cy="1767150"/>
      </dsp:txXfrm>
    </dsp:sp>
    <dsp:sp modelId="{3544F899-28CD-4C4E-B35A-5918379B38B6}">
      <dsp:nvSpPr>
        <dsp:cNvPr id="0" name=""/>
        <dsp:cNvSpPr/>
      </dsp:nvSpPr>
      <dsp:spPr>
        <a:xfrm>
          <a:off x="383977" y="1787692"/>
          <a:ext cx="5375689" cy="5018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188" tIns="0" rIns="203188" bIns="0" numCol="1" spcCol="1270" anchor="ctr" anchorCtr="0">
          <a:noAutofit/>
        </a:bodyPr>
        <a:lstStyle/>
        <a:p>
          <a:pPr marL="0" lvl="0" indent="0" algn="l" defTabSz="889000">
            <a:lnSpc>
              <a:spcPts val="2000"/>
            </a:lnSpc>
            <a:spcBef>
              <a:spcPct val="0"/>
            </a:spcBef>
            <a:spcAft>
              <a:spcPts val="0"/>
            </a:spcAft>
            <a:buNone/>
          </a:pPr>
          <a:r>
            <a:rPr lang="en-US" altLang="ja-JP" sz="2000" b="0" kern="1200" dirty="0"/>
            <a:t>7.2 Business rules</a:t>
          </a:r>
        </a:p>
        <a:p>
          <a:pPr marL="0" lvl="0" indent="0" algn="l" defTabSz="889000">
            <a:lnSpc>
              <a:spcPts val="2000"/>
            </a:lnSpc>
            <a:spcBef>
              <a:spcPct val="0"/>
            </a:spcBef>
            <a:spcAft>
              <a:spcPts val="0"/>
            </a:spcAft>
            <a:buNone/>
          </a:pPr>
          <a:r>
            <a:rPr lang="en-US" sz="2000" kern="1200" dirty="0"/>
            <a:t>Validation with formula linkbase</a:t>
          </a:r>
        </a:p>
      </dsp:txBody>
      <dsp:txXfrm>
        <a:off x="408475" y="1812190"/>
        <a:ext cx="5326693" cy="452844"/>
      </dsp:txXfrm>
    </dsp:sp>
    <dsp:sp modelId="{7A49170C-1127-0242-BD74-6B913B6545A3}">
      <dsp:nvSpPr>
        <dsp:cNvPr id="0" name=""/>
        <dsp:cNvSpPr/>
      </dsp:nvSpPr>
      <dsp:spPr>
        <a:xfrm>
          <a:off x="0" y="4148482"/>
          <a:ext cx="7679557" cy="428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3E96583-0D71-A345-888F-69A0A463A809}">
      <dsp:nvSpPr>
        <dsp:cNvPr id="0" name=""/>
        <dsp:cNvSpPr/>
      </dsp:nvSpPr>
      <dsp:spPr>
        <a:xfrm>
          <a:off x="383977" y="3897562"/>
          <a:ext cx="5375689" cy="5018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188" tIns="0" rIns="203188" bIns="0" numCol="1" spcCol="1270" anchor="ctr" anchorCtr="0">
          <a:noAutofit/>
        </a:bodyPr>
        <a:lstStyle/>
        <a:p>
          <a:pPr marL="0" lvl="0" indent="0" algn="l" defTabSz="889000">
            <a:lnSpc>
              <a:spcPct val="90000"/>
            </a:lnSpc>
            <a:spcBef>
              <a:spcPct val="0"/>
            </a:spcBef>
            <a:spcAft>
              <a:spcPct val="35000"/>
            </a:spcAft>
            <a:buNone/>
          </a:pPr>
          <a:r>
            <a:rPr lang="en-US" sz="2000" kern="1200" dirty="0"/>
            <a:t>7.3 Syntax binding for </a:t>
          </a:r>
          <a:r>
            <a:rPr lang="en-US" sz="2000" kern="1200" dirty="0" err="1"/>
            <a:t>xBRL</a:t>
          </a:r>
          <a:r>
            <a:rPr lang="en-US" sz="2000" kern="1200" dirty="0"/>
            <a:t>-XML</a:t>
          </a:r>
        </a:p>
      </dsp:txBody>
      <dsp:txXfrm>
        <a:off x="408475" y="3922060"/>
        <a:ext cx="5326693" cy="452844"/>
      </dsp:txXfrm>
    </dsp:sp>
    <dsp:sp modelId="{CEFB7BC2-600F-4BAA-BCA4-B1CCBD33B10A}">
      <dsp:nvSpPr>
        <dsp:cNvPr id="0" name=""/>
        <dsp:cNvSpPr/>
      </dsp:nvSpPr>
      <dsp:spPr>
        <a:xfrm>
          <a:off x="0" y="4919602"/>
          <a:ext cx="7679557" cy="428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880235E-66B7-4CBB-B43E-CEE42C2265BD}">
      <dsp:nvSpPr>
        <dsp:cNvPr id="0" name=""/>
        <dsp:cNvSpPr/>
      </dsp:nvSpPr>
      <dsp:spPr>
        <a:xfrm>
          <a:off x="383977" y="4668682"/>
          <a:ext cx="5375689" cy="5018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188" tIns="0" rIns="203188" bIns="0" numCol="1" spcCol="1270" anchor="ctr" anchorCtr="0">
          <a:noAutofit/>
        </a:bodyPr>
        <a:lstStyle/>
        <a:p>
          <a:pPr marL="0" lvl="0" indent="0" algn="l" defTabSz="889000">
            <a:lnSpc>
              <a:spcPct val="90000"/>
            </a:lnSpc>
            <a:spcBef>
              <a:spcPct val="0"/>
            </a:spcBef>
            <a:spcAft>
              <a:spcPct val="35000"/>
            </a:spcAft>
            <a:buNone/>
          </a:pPr>
          <a:r>
            <a:rPr lang="en-US" sz="2000" kern="1200" dirty="0"/>
            <a:t>7.4 Syntax binding for </a:t>
          </a:r>
          <a:r>
            <a:rPr lang="en-US" sz="2000" kern="1200" dirty="0" err="1"/>
            <a:t>xBRL</a:t>
          </a:r>
          <a:r>
            <a:rPr lang="en-US" sz="2000" kern="1200" dirty="0"/>
            <a:t>-CSV</a:t>
          </a:r>
        </a:p>
      </dsp:txBody>
      <dsp:txXfrm>
        <a:off x="408475" y="4693180"/>
        <a:ext cx="5326693" cy="4528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4709" tIns="47354" rIns="94709" bIns="47354"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4709" tIns="47354" rIns="94709" bIns="47354" rtlCol="0"/>
          <a:lstStyle>
            <a:lvl1pPr algn="r">
              <a:defRPr sz="1200"/>
            </a:lvl1pPr>
          </a:lstStyle>
          <a:p>
            <a:fld id="{57C29E25-F7A4-C84D-90C3-0B50F018324F}" type="datetimeFigureOut">
              <a:rPr kumimoji="1" lang="ja-JP" altLang="en-US" smtClean="0"/>
              <a:t>2021/4/1</a:t>
            </a:fld>
            <a:endParaRPr kumimoji="1" lang="ja-JP" altLang="en-US"/>
          </a:p>
        </p:txBody>
      </p:sp>
      <p:sp>
        <p:nvSpPr>
          <p:cNvPr id="4" name="スライド イメージ プレースホルダー 3"/>
          <p:cNvSpPr>
            <a:spLocks noGrp="1" noRot="1" noChangeAspect="1"/>
          </p:cNvSpPr>
          <p:nvPr>
            <p:ph type="sldImg" idx="2"/>
          </p:nvPr>
        </p:nvSpPr>
        <p:spPr>
          <a:xfrm>
            <a:off x="1246188" y="1277938"/>
            <a:ext cx="4606925" cy="3455987"/>
          </a:xfrm>
          <a:prstGeom prst="rect">
            <a:avLst/>
          </a:prstGeom>
          <a:noFill/>
          <a:ln w="12700">
            <a:solidFill>
              <a:prstClr val="black"/>
            </a:solidFill>
          </a:ln>
        </p:spPr>
        <p:txBody>
          <a:bodyPr vert="horz" lIns="94709" tIns="47354" rIns="94709" bIns="47354" rtlCol="0" anchor="ctr"/>
          <a:lstStyle/>
          <a:p>
            <a:endParaRPr lang="ja-JP" altLang="en-US"/>
          </a:p>
        </p:txBody>
      </p:sp>
      <p:sp>
        <p:nvSpPr>
          <p:cNvPr id="5" name="ノート プレースホルダー 4"/>
          <p:cNvSpPr>
            <a:spLocks noGrp="1"/>
          </p:cNvSpPr>
          <p:nvPr>
            <p:ph type="body" sz="quarter" idx="3"/>
          </p:nvPr>
        </p:nvSpPr>
        <p:spPr>
          <a:xfrm>
            <a:off x="709930" y="4925409"/>
            <a:ext cx="5679440" cy="4029879"/>
          </a:xfrm>
          <a:prstGeom prst="rect">
            <a:avLst/>
          </a:prstGeom>
        </p:spPr>
        <p:txBody>
          <a:bodyPr vert="horz" lIns="94709" tIns="47354" rIns="94709" bIns="4735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6"/>
            <a:ext cx="3076363" cy="513507"/>
          </a:xfrm>
          <a:prstGeom prst="rect">
            <a:avLst/>
          </a:prstGeom>
        </p:spPr>
        <p:txBody>
          <a:bodyPr vert="horz" lIns="94709" tIns="47354" rIns="94709" bIns="4735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1294" y="9721106"/>
            <a:ext cx="3076363" cy="513507"/>
          </a:xfrm>
          <a:prstGeom prst="rect">
            <a:avLst/>
          </a:prstGeom>
        </p:spPr>
        <p:txBody>
          <a:bodyPr vert="horz" lIns="94709" tIns="47354" rIns="94709" bIns="47354" rtlCol="0" anchor="b"/>
          <a:lstStyle>
            <a:lvl1pPr algn="r">
              <a:defRPr sz="1200"/>
            </a:lvl1pPr>
          </a:lstStyle>
          <a:p>
            <a:fld id="{BA4C0931-74A3-564C-8FE5-42480C326330}" type="slidenum">
              <a:rPr kumimoji="1" lang="ja-JP" altLang="en-US" smtClean="0"/>
              <a:t>‹#›</a:t>
            </a:fld>
            <a:endParaRPr kumimoji="1" lang="ja-JP" altLang="en-US"/>
          </a:p>
        </p:txBody>
      </p:sp>
    </p:spTree>
    <p:extLst>
      <p:ext uri="{BB962C8B-B14F-4D97-AF65-F5344CB8AC3E}">
        <p14:creationId xmlns:p14="http://schemas.microsoft.com/office/powerpoint/2010/main" val="7250841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4</a:t>
            </a:fld>
            <a:endParaRPr kumimoji="1" lang="ja-JP" altLang="en-US"/>
          </a:p>
        </p:txBody>
      </p:sp>
    </p:spTree>
    <p:extLst>
      <p:ext uri="{BB962C8B-B14F-4D97-AF65-F5344CB8AC3E}">
        <p14:creationId xmlns:p14="http://schemas.microsoft.com/office/powerpoint/2010/main" val="456775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8</a:t>
            </a:fld>
            <a:endParaRPr kumimoji="1" lang="ja-JP" altLang="en-US"/>
          </a:p>
        </p:txBody>
      </p:sp>
    </p:spTree>
    <p:extLst>
      <p:ext uri="{BB962C8B-B14F-4D97-AF65-F5344CB8AC3E}">
        <p14:creationId xmlns:p14="http://schemas.microsoft.com/office/powerpoint/2010/main" val="380906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16</a:t>
            </a:fld>
            <a:endParaRPr kumimoji="1" lang="ja-JP" altLang="en-US"/>
          </a:p>
        </p:txBody>
      </p:sp>
    </p:spTree>
    <p:extLst>
      <p:ext uri="{BB962C8B-B14F-4D97-AF65-F5344CB8AC3E}">
        <p14:creationId xmlns:p14="http://schemas.microsoft.com/office/powerpoint/2010/main" val="2286977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20</a:t>
            </a:fld>
            <a:endParaRPr kumimoji="1" lang="ja-JP" altLang="en-US"/>
          </a:p>
        </p:txBody>
      </p:sp>
    </p:spTree>
    <p:extLst>
      <p:ext uri="{BB962C8B-B14F-4D97-AF65-F5344CB8AC3E}">
        <p14:creationId xmlns:p14="http://schemas.microsoft.com/office/powerpoint/2010/main" val="1248955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21</a:t>
            </a:fld>
            <a:endParaRPr kumimoji="1" lang="ja-JP" altLang="en-US"/>
          </a:p>
        </p:txBody>
      </p:sp>
    </p:spTree>
    <p:extLst>
      <p:ext uri="{BB962C8B-B14F-4D97-AF65-F5344CB8AC3E}">
        <p14:creationId xmlns:p14="http://schemas.microsoft.com/office/powerpoint/2010/main" val="611058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988840"/>
            <a:ext cx="7776864" cy="1470025"/>
          </a:xfrm>
          <a:prstGeom prst="rect">
            <a:avLst/>
          </a:prstGeom>
        </p:spPr>
        <p:txBody>
          <a:bodyPr/>
          <a:lstStyle/>
          <a:p>
            <a:r>
              <a:rPr kumimoji="1" lang="ja-JP" altLang="en-US" dirty="0"/>
              <a:t>マスター タイトルの書式設定</a:t>
            </a:r>
          </a:p>
        </p:txBody>
      </p:sp>
      <p:sp>
        <p:nvSpPr>
          <p:cNvPr id="3" name="サブタイトル 2"/>
          <p:cNvSpPr>
            <a:spLocks noGrp="1"/>
          </p:cNvSpPr>
          <p:nvPr>
            <p:ph type="subTitle" idx="1"/>
          </p:nvPr>
        </p:nvSpPr>
        <p:spPr>
          <a:xfrm>
            <a:off x="683568" y="3503439"/>
            <a:ext cx="7776864" cy="1752600"/>
          </a:xfrm>
          <a:prstGeom prst="rect">
            <a:avLst/>
          </a:prstGeom>
        </p:spPr>
        <p:txBody>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8" name="正方形/長方形 7"/>
          <p:cNvSpPr/>
          <p:nvPr userDrawn="1"/>
        </p:nvSpPr>
        <p:spPr>
          <a:xfrm>
            <a:off x="8316416" y="6237312"/>
            <a:ext cx="827584" cy="62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0" y="5932310"/>
            <a:ext cx="1547664" cy="925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descr="ロゴ&#10;&#10;自動的に生成された説明">
            <a:extLst>
              <a:ext uri="{FF2B5EF4-FFF2-40B4-BE49-F238E27FC236}">
                <a16:creationId xmlns:a16="http://schemas.microsoft.com/office/drawing/2014/main" id="{9658FEC5-6845-0E4B-80E3-5EAFF901867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44" y="0"/>
            <a:ext cx="599724" cy="836712"/>
          </a:xfrm>
          <a:prstGeom prst="rect">
            <a:avLst/>
          </a:prstGeom>
        </p:spPr>
      </p:pic>
      <p:pic>
        <p:nvPicPr>
          <p:cNvPr id="12" name="Picture 2" descr="XBRL">
            <a:extLst>
              <a:ext uri="{FF2B5EF4-FFF2-40B4-BE49-F238E27FC236}">
                <a16:creationId xmlns:a16="http://schemas.microsoft.com/office/drawing/2014/main" id="{A5DE2A13-EAD5-7144-B70E-C7966C8257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5220" y="44624"/>
            <a:ext cx="1299564" cy="538391"/>
          </a:xfrm>
          <a:prstGeom prst="rect">
            <a:avLst/>
          </a:prstGeom>
          <a:noFill/>
          <a:extLst>
            <a:ext uri="{909E8E84-426E-40DD-AFC4-6F175D3DCCD1}">
              <a14:hiddenFill xmlns:a14="http://schemas.microsoft.com/office/drawing/2010/main">
                <a:solidFill>
                  <a:srgbClr val="FFFFFF"/>
                </a:solidFill>
              </a14:hiddenFill>
            </a:ext>
          </a:extLst>
        </p:spPr>
      </p:pic>
      <p:pic>
        <p:nvPicPr>
          <p:cNvPr id="10" name="WordPictureWatermark203135627" descr="XII-LetterheadA4grey6">
            <a:extLst>
              <a:ext uri="{FF2B5EF4-FFF2-40B4-BE49-F238E27FC236}">
                <a16:creationId xmlns:a16="http://schemas.microsoft.com/office/drawing/2014/main" id="{F75E1DDD-931A-4B80-9AD5-0306A68AB3BF}"/>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389" t="2702" r="74103" b="90617"/>
          <a:stretch/>
        </p:blipFill>
        <p:spPr bwMode="auto">
          <a:xfrm>
            <a:off x="7679432" y="2409"/>
            <a:ext cx="1464568" cy="67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219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988840"/>
            <a:ext cx="7776864" cy="1470025"/>
          </a:xfrm>
          <a:prstGeom prst="rect">
            <a:avLst/>
          </a:prstGeom>
        </p:spPr>
        <p:txBody>
          <a:bodyPr/>
          <a:lstStyle/>
          <a:p>
            <a:r>
              <a:rPr kumimoji="1" lang="ja-JP" altLang="en-US" dirty="0"/>
              <a:t>マスター タイトルの書式設定</a:t>
            </a:r>
          </a:p>
        </p:txBody>
      </p:sp>
      <p:sp>
        <p:nvSpPr>
          <p:cNvPr id="3" name="サブタイトル 2"/>
          <p:cNvSpPr>
            <a:spLocks noGrp="1"/>
          </p:cNvSpPr>
          <p:nvPr>
            <p:ph type="subTitle" idx="1"/>
          </p:nvPr>
        </p:nvSpPr>
        <p:spPr>
          <a:xfrm>
            <a:off x="683568" y="3503439"/>
            <a:ext cx="7776864" cy="1752600"/>
          </a:xfrm>
          <a:prstGeom prst="rect">
            <a:avLst/>
          </a:prstGeom>
        </p:spPr>
        <p:txBody>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8" name="正方形/長方形 7"/>
          <p:cNvSpPr/>
          <p:nvPr userDrawn="1"/>
        </p:nvSpPr>
        <p:spPr>
          <a:xfrm>
            <a:off x="8316416" y="6237312"/>
            <a:ext cx="827584" cy="62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0" y="5932310"/>
            <a:ext cx="1547664" cy="925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49311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3568" y="0"/>
            <a:ext cx="7776864" cy="692696"/>
          </a:xfrm>
          <a:prstGeom prst="rect">
            <a:avLst/>
          </a:prstGeom>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a:xfrm>
            <a:off x="683568" y="923330"/>
            <a:ext cx="7776864" cy="5313982"/>
          </a:xfrm>
          <a:prstGeom prst="rect">
            <a:avLst/>
          </a:prstGeom>
        </p:spPr>
        <p:txBody>
          <a:bodyPr/>
          <a:lstStyle>
            <a:lvl1pPr marL="0" indent="0">
              <a:buFontTx/>
              <a:buNone/>
              <a:defRPr sz="2000"/>
            </a:lvl1pPr>
            <a:lvl2pPr>
              <a:defRPr sz="2000"/>
            </a:lvl2pPr>
            <a:lvl3pPr>
              <a:defRPr sz="2000"/>
            </a:lvl3pPr>
            <a:lvl4pPr>
              <a:defRPr sz="2000"/>
            </a:lvl4pPr>
            <a:lvl5pPr>
              <a:defRPr sz="20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4" name="図 3" descr="ロゴ&#10;&#10;自動的に生成された説明">
            <a:extLst>
              <a:ext uri="{FF2B5EF4-FFF2-40B4-BE49-F238E27FC236}">
                <a16:creationId xmlns:a16="http://schemas.microsoft.com/office/drawing/2014/main" id="{D3475971-9339-F040-AC54-F79DC2A2846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44" y="6021288"/>
            <a:ext cx="599724" cy="836712"/>
          </a:xfrm>
          <a:prstGeom prst="rect">
            <a:avLst/>
          </a:prstGeom>
        </p:spPr>
      </p:pic>
      <p:pic>
        <p:nvPicPr>
          <p:cNvPr id="5" name="Picture 2" descr="XBRL">
            <a:extLst>
              <a:ext uri="{FF2B5EF4-FFF2-40B4-BE49-F238E27FC236}">
                <a16:creationId xmlns:a16="http://schemas.microsoft.com/office/drawing/2014/main" id="{4A01EBB8-F1D5-E740-B816-4477A5EFAC7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5220" y="6274985"/>
            <a:ext cx="1299564" cy="538391"/>
          </a:xfrm>
          <a:prstGeom prst="rect">
            <a:avLst/>
          </a:prstGeom>
          <a:noFill/>
          <a:extLst>
            <a:ext uri="{909E8E84-426E-40DD-AFC4-6F175D3DCCD1}">
              <a14:hiddenFill xmlns:a14="http://schemas.microsoft.com/office/drawing/2010/main">
                <a:solidFill>
                  <a:srgbClr val="FFFFFF"/>
                </a:solidFill>
              </a14:hiddenFill>
            </a:ext>
          </a:extLst>
        </p:spPr>
      </p:pic>
      <p:pic>
        <p:nvPicPr>
          <p:cNvPr id="6" name="WordPictureWatermark203135627" descr="XII-LetterheadA4grey6">
            <a:extLst>
              <a:ext uri="{FF2B5EF4-FFF2-40B4-BE49-F238E27FC236}">
                <a16:creationId xmlns:a16="http://schemas.microsoft.com/office/drawing/2014/main" id="{332DF8A8-F400-4731-BB43-08403B01A6AE}"/>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389" t="2702" r="74103" b="90617"/>
          <a:stretch/>
        </p:blipFill>
        <p:spPr bwMode="auto">
          <a:xfrm>
            <a:off x="7679432" y="6174351"/>
            <a:ext cx="1464568" cy="67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4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99592" y="0"/>
            <a:ext cx="7344816" cy="692696"/>
          </a:xfrm>
          <a:prstGeom prst="rect">
            <a:avLst/>
          </a:prstGeom>
        </p:spPr>
        <p:txBody>
          <a:bodyPr/>
          <a:lstStyle/>
          <a:p>
            <a:r>
              <a:rPr kumimoji="1" lang="ja-JP" altLang="en-US" dirty="0"/>
              <a:t>マスター タイトルの書式設定</a:t>
            </a:r>
          </a:p>
        </p:txBody>
      </p:sp>
      <p:pic>
        <p:nvPicPr>
          <p:cNvPr id="3" name="図 2" descr="ロゴ&#10;&#10;自動的に生成された説明">
            <a:extLst>
              <a:ext uri="{FF2B5EF4-FFF2-40B4-BE49-F238E27FC236}">
                <a16:creationId xmlns:a16="http://schemas.microsoft.com/office/drawing/2014/main" id="{EFC87134-F7E6-0348-BE99-908C8A5B02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44" y="6021288"/>
            <a:ext cx="599724" cy="836712"/>
          </a:xfrm>
          <a:prstGeom prst="rect">
            <a:avLst/>
          </a:prstGeom>
        </p:spPr>
      </p:pic>
      <p:pic>
        <p:nvPicPr>
          <p:cNvPr id="4" name="Picture 2" descr="XBRL">
            <a:extLst>
              <a:ext uri="{FF2B5EF4-FFF2-40B4-BE49-F238E27FC236}">
                <a16:creationId xmlns:a16="http://schemas.microsoft.com/office/drawing/2014/main" id="{3AFCF650-F34A-0F48-866E-FCBA3390D7C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5220" y="6274985"/>
            <a:ext cx="1299564" cy="538391"/>
          </a:xfrm>
          <a:prstGeom prst="rect">
            <a:avLst/>
          </a:prstGeom>
          <a:noFill/>
          <a:extLst>
            <a:ext uri="{909E8E84-426E-40DD-AFC4-6F175D3DCCD1}">
              <a14:hiddenFill xmlns:a14="http://schemas.microsoft.com/office/drawing/2010/main">
                <a:solidFill>
                  <a:srgbClr val="FFFFFF"/>
                </a:solidFill>
              </a14:hiddenFill>
            </a:ext>
          </a:extLst>
        </p:spPr>
      </p:pic>
      <p:pic>
        <p:nvPicPr>
          <p:cNvPr id="5" name="WordPictureWatermark203135627" descr="XII-LetterheadA4grey6">
            <a:extLst>
              <a:ext uri="{FF2B5EF4-FFF2-40B4-BE49-F238E27FC236}">
                <a16:creationId xmlns:a16="http://schemas.microsoft.com/office/drawing/2014/main" id="{07E8350C-8795-4CB5-8FDE-D4E572E7EFE8}"/>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389" t="2702" r="74103" b="90617"/>
          <a:stretch/>
        </p:blipFill>
        <p:spPr bwMode="auto">
          <a:xfrm>
            <a:off x="7679432" y="6174351"/>
            <a:ext cx="1464568" cy="67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81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2" name="図 1" descr="ロゴ&#10;&#10;自動的に生成された説明">
            <a:extLst>
              <a:ext uri="{FF2B5EF4-FFF2-40B4-BE49-F238E27FC236}">
                <a16:creationId xmlns:a16="http://schemas.microsoft.com/office/drawing/2014/main" id="{3180C19F-E9B6-9A44-9391-33ABFD24476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44" y="6021288"/>
            <a:ext cx="599724" cy="836712"/>
          </a:xfrm>
          <a:prstGeom prst="rect">
            <a:avLst/>
          </a:prstGeom>
        </p:spPr>
      </p:pic>
      <p:pic>
        <p:nvPicPr>
          <p:cNvPr id="3" name="Picture 2" descr="XBRL">
            <a:extLst>
              <a:ext uri="{FF2B5EF4-FFF2-40B4-BE49-F238E27FC236}">
                <a16:creationId xmlns:a16="http://schemas.microsoft.com/office/drawing/2014/main" id="{EB93F1D6-1247-0F44-8178-6B97026764B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5220" y="6274985"/>
            <a:ext cx="1299564" cy="538391"/>
          </a:xfrm>
          <a:prstGeom prst="rect">
            <a:avLst/>
          </a:prstGeom>
          <a:noFill/>
          <a:extLst>
            <a:ext uri="{909E8E84-426E-40DD-AFC4-6F175D3DCCD1}">
              <a14:hiddenFill xmlns:a14="http://schemas.microsoft.com/office/drawing/2010/main">
                <a:solidFill>
                  <a:srgbClr val="FFFFFF"/>
                </a:solidFill>
              </a14:hiddenFill>
            </a:ext>
          </a:extLst>
        </p:spPr>
      </p:pic>
      <p:pic>
        <p:nvPicPr>
          <p:cNvPr id="4" name="WordPictureWatermark203135627" descr="XII-LetterheadA4grey6">
            <a:extLst>
              <a:ext uri="{FF2B5EF4-FFF2-40B4-BE49-F238E27FC236}">
                <a16:creationId xmlns:a16="http://schemas.microsoft.com/office/drawing/2014/main" id="{7E8516C1-FA84-4F55-B4D4-DC2E1DE117CB}"/>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389" t="2702" r="74103" b="90617"/>
          <a:stretch/>
        </p:blipFill>
        <p:spPr bwMode="auto">
          <a:xfrm>
            <a:off x="7679432" y="6174351"/>
            <a:ext cx="1464568" cy="67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26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99592" y="0"/>
            <a:ext cx="7344816" cy="692696"/>
          </a:xfrm>
          <a:prstGeom prst="rect">
            <a:avLst/>
          </a:prstGeom>
        </p:spPr>
        <p:txBody>
          <a:bodyPr/>
          <a:lstStyle/>
          <a:p>
            <a:r>
              <a:rPr kumimoji="1" lang="ja-JP" altLang="en-US" dirty="0"/>
              <a:t>マスター タイトルの書式設定</a:t>
            </a:r>
          </a:p>
        </p:txBody>
      </p:sp>
    </p:spTree>
    <p:extLst>
      <p:ext uri="{BB962C8B-B14F-4D97-AF65-F5344CB8AC3E}">
        <p14:creationId xmlns:p14="http://schemas.microsoft.com/office/powerpoint/2010/main" val="14255203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58"/>
          <p:cNvSpPr/>
          <p:nvPr userDrawn="1"/>
        </p:nvSpPr>
        <p:spPr bwMode="gray">
          <a:xfrm>
            <a:off x="7020272" y="6570000"/>
            <a:ext cx="502920" cy="288000"/>
          </a:xfrm>
          <a:prstGeom prst="rect">
            <a:avLst/>
          </a:prstGeom>
          <a:ln>
            <a:miter lim="800000"/>
            <a:headEnd/>
            <a:tailEnd/>
          </a:ln>
        </p:spPr>
        <p:txBody>
          <a:bodyPr vert="horz" wrap="square" lIns="72000" tIns="72000" rIns="0" bIns="0" numCol="1" anchor="t" anchorCtr="0" compatLnSpc="1">
            <a:prstTxWarp prst="textNoShape">
              <a:avLst/>
            </a:prstTxWarp>
            <a:noAutofit/>
          </a:bodyPr>
          <a:lstStyle/>
          <a:p>
            <a:pPr algn="r" rtl="0" fontAlgn="base">
              <a:spcBef>
                <a:spcPct val="40000"/>
              </a:spcBef>
              <a:spcAft>
                <a:spcPct val="0"/>
              </a:spcAft>
            </a:pPr>
            <a:fld id="{358FC8E3-FE67-4452-9F4E-9A47A20D0542}" type="slidenum">
              <a:rPr lang="en-GB" sz="1200" kern="1200" noProof="0" smtClean="0">
                <a:solidFill>
                  <a:schemeClr val="bg1">
                    <a:lumMod val="50000"/>
                  </a:schemeClr>
                </a:solidFill>
                <a:latin typeface="Arial" pitchFamily="34" charset="0"/>
                <a:ea typeface="ＭＳ Ｐゴシック" pitchFamily="50" charset="-128"/>
                <a:cs typeface="Arial" charset="0"/>
              </a:rPr>
              <a:pPr algn="r" rtl="0" fontAlgn="base">
                <a:spcBef>
                  <a:spcPct val="40000"/>
                </a:spcBef>
                <a:spcAft>
                  <a:spcPct val="0"/>
                </a:spcAft>
              </a:pPr>
              <a:t>‹#›</a:t>
            </a:fld>
            <a:endParaRPr lang="en-GB" sz="1200" kern="1200" dirty="0">
              <a:solidFill>
                <a:schemeClr val="bg1">
                  <a:lumMod val="50000"/>
                </a:schemeClr>
              </a:solidFill>
              <a:latin typeface="Arial" pitchFamily="34" charset="0"/>
              <a:ea typeface="ＭＳ Ｐゴシック" pitchFamily="50" charset="-128"/>
              <a:cs typeface="Arial" charset="0"/>
            </a:endParaRPr>
          </a:p>
        </p:txBody>
      </p:sp>
      <p:sp>
        <p:nvSpPr>
          <p:cNvPr id="9" name="正方形/長方形 8"/>
          <p:cNvSpPr/>
          <p:nvPr userDrawn="1"/>
        </p:nvSpPr>
        <p:spPr bwMode="auto">
          <a:xfrm>
            <a:off x="2375756" y="6611779"/>
            <a:ext cx="4392488" cy="246221"/>
          </a:xfrm>
          <a:prstGeom prst="rect">
            <a:avLst/>
          </a:prstGeom>
          <a:noFill/>
          <a:ln w="9525" cap="flat" cmpd="sng" algn="ctr">
            <a:noFill/>
            <a:prstDash val="solid"/>
            <a:round/>
            <a:headEnd type="none" w="med" len="med"/>
            <a:tailEnd type="none" w="med" len="med"/>
          </a:ln>
          <a:effectLst/>
        </p:spPr>
        <p:txBody>
          <a:bodyPr wrap="square" anchor="ctr">
            <a:spAutoFit/>
          </a:bodyPr>
          <a:lstStyle/>
          <a:p>
            <a:pPr algn="ctr">
              <a:defRPr/>
            </a:pPr>
            <a:r>
              <a:rPr lang="en-US" altLang="ja-JP" sz="1000" dirty="0">
                <a:solidFill>
                  <a:schemeClr val="bg1">
                    <a:lumMod val="50000"/>
                  </a:schemeClr>
                </a:solidFill>
                <a:latin typeface="Arial" pitchFamily="34" charset="0"/>
                <a:ea typeface="ＭＳ Ｐゴシック" pitchFamily="50" charset="-128"/>
              </a:rPr>
              <a:t>Head of delegate JISC, SAMBUICHI</a:t>
            </a:r>
            <a:r>
              <a:rPr lang="en-US" altLang="ja-JP" sz="1000" dirty="0">
                <a:solidFill>
                  <a:srgbClr val="595959"/>
                </a:solidFill>
                <a:latin typeface="Arial" pitchFamily="34" charset="0"/>
                <a:ea typeface="ＭＳ Ｐゴシック" pitchFamily="50" charset="-128"/>
              </a:rPr>
              <a:t>, Nobuyuki</a:t>
            </a:r>
            <a:endParaRPr lang="ja-JP" altLang="en-US" sz="1000" dirty="0">
              <a:solidFill>
                <a:srgbClr val="595959"/>
              </a:solidFill>
              <a:latin typeface="Arial" pitchFamily="34" charset="0"/>
              <a:ea typeface="ＭＳ Ｐゴシック" pitchFamily="50" charset="-128"/>
            </a:endParaRPr>
          </a:p>
        </p:txBody>
      </p:sp>
      <p:sp>
        <p:nvSpPr>
          <p:cNvPr id="10" name="Rectangle 7"/>
          <p:cNvSpPr>
            <a:spLocks noGrp="1" noChangeArrowheads="1"/>
          </p:cNvSpPr>
          <p:nvPr>
            <p:ph type="title"/>
          </p:nvPr>
        </p:nvSpPr>
        <p:spPr bwMode="auto">
          <a:xfrm>
            <a:off x="683568" y="0"/>
            <a:ext cx="7776864" cy="47667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e-DE" altLang="ja-JP" dirty="0"/>
              <a:t>Click to add text</a:t>
            </a:r>
          </a:p>
        </p:txBody>
      </p:sp>
    </p:spTree>
    <p:extLst>
      <p:ext uri="{BB962C8B-B14F-4D97-AF65-F5344CB8AC3E}">
        <p14:creationId xmlns:p14="http://schemas.microsoft.com/office/powerpoint/2010/main" val="4247948623"/>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0" r:id="rId3"/>
    <p:sldLayoutId id="2147483654" r:id="rId4"/>
    <p:sldLayoutId id="2147483655" r:id="rId5"/>
    <p:sldLayoutId id="2147483656" r:id="rId6"/>
  </p:sldLayoutIdLst>
  <p:hf hdr="0" dt="0"/>
  <p:txStyles>
    <p:titleStyle>
      <a:lvl1pPr algn="ctr" defTabSz="914400" rtl="0" eaLnBrk="1" latinLnBrk="0" hangingPunct="1">
        <a:spcBef>
          <a:spcPct val="0"/>
        </a:spcBef>
        <a:buNone/>
        <a:defRPr kumimoji="1"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sv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486525"/>
            <a:ext cx="7776864" cy="1470025"/>
          </a:xfrm>
        </p:spPr>
        <p:txBody>
          <a:bodyPr/>
          <a:lstStyle/>
          <a:p>
            <a:r>
              <a:rPr kumimoji="1" lang="en-US" altLang="ja-JP" b="1" dirty="0"/>
              <a:t>New work item </a:t>
            </a:r>
            <a:r>
              <a:rPr lang="en-US" altLang="ja-JP" b="1" dirty="0"/>
              <a:t>proposal</a:t>
            </a:r>
            <a:br>
              <a:rPr lang="en-US" altLang="ja-JP" dirty="0"/>
            </a:br>
            <a:r>
              <a:rPr lang="en-US" altLang="ja-JP" sz="2400" dirty="0"/>
              <a:t>Exchange formats for the Audit Data Collection Standard: XBRL</a:t>
            </a:r>
            <a:endParaRPr kumimoji="1" lang="ja-JP" altLang="en-US" dirty="0"/>
          </a:p>
        </p:txBody>
      </p:sp>
      <p:sp>
        <p:nvSpPr>
          <p:cNvPr id="3" name="サブタイトル 2"/>
          <p:cNvSpPr>
            <a:spLocks noGrp="1"/>
          </p:cNvSpPr>
          <p:nvPr>
            <p:ph type="subTitle" idx="1"/>
          </p:nvPr>
        </p:nvSpPr>
        <p:spPr>
          <a:xfrm>
            <a:off x="683568" y="3001124"/>
            <a:ext cx="7776864" cy="1752600"/>
          </a:xfrm>
        </p:spPr>
        <p:txBody>
          <a:bodyPr/>
          <a:lstStyle/>
          <a:p>
            <a:r>
              <a:rPr lang="en-US" altLang="ja-JP" sz="3600" b="1" dirty="0">
                <a:solidFill>
                  <a:schemeClr val="tx1"/>
                </a:solidFill>
              </a:rPr>
              <a:t>Semantic XBRL for Granular Data</a:t>
            </a:r>
          </a:p>
          <a:p>
            <a:r>
              <a:rPr kumimoji="1" lang="en-US" altLang="ja-JP" dirty="0">
                <a:solidFill>
                  <a:schemeClr val="tx1"/>
                </a:solidFill>
              </a:rPr>
              <a:t>SAMBUICHI, </a:t>
            </a:r>
            <a:r>
              <a:rPr lang="en-US" altLang="ja-JP" dirty="0">
                <a:solidFill>
                  <a:schemeClr val="tx1"/>
                </a:solidFill>
              </a:rPr>
              <a:t>Nobuyuki</a:t>
            </a:r>
          </a:p>
          <a:p>
            <a:r>
              <a:rPr lang="en-US" altLang="ja-JP" sz="1800" dirty="0">
                <a:solidFill>
                  <a:schemeClr val="tx1">
                    <a:lumMod val="50000"/>
                    <a:lumOff val="50000"/>
                  </a:schemeClr>
                </a:solidFill>
              </a:rPr>
              <a:t>nobuyuki@sambuichi.jp</a:t>
            </a:r>
            <a:endParaRPr lang="ja-JP" altLang="en-US" sz="1800" dirty="0">
              <a:solidFill>
                <a:schemeClr val="tx1">
                  <a:lumMod val="50000"/>
                  <a:lumOff val="50000"/>
                </a:schemeClr>
              </a:solidFill>
            </a:endParaRPr>
          </a:p>
          <a:p>
            <a:r>
              <a:rPr lang="en-US" altLang="ja-JP" sz="1800" dirty="0">
                <a:solidFill>
                  <a:schemeClr val="tx1">
                    <a:lumMod val="50000"/>
                    <a:lumOff val="50000"/>
                  </a:schemeClr>
                </a:solidFill>
              </a:rPr>
              <a:t>ISO/TC 295 Audit data services</a:t>
            </a:r>
          </a:p>
          <a:p>
            <a:r>
              <a:rPr lang="en-US" altLang="ja-JP" sz="1800" dirty="0">
                <a:solidFill>
                  <a:schemeClr val="tx1">
                    <a:lumMod val="50000"/>
                    <a:lumOff val="50000"/>
                  </a:schemeClr>
                </a:solidFill>
              </a:rPr>
              <a:t>Head of d</a:t>
            </a:r>
            <a:r>
              <a:rPr kumimoji="1" lang="en-US" altLang="ja-JP" sz="1800" dirty="0">
                <a:solidFill>
                  <a:schemeClr val="tx1">
                    <a:lumMod val="50000"/>
                    <a:lumOff val="50000"/>
                  </a:schemeClr>
                </a:solidFill>
              </a:rPr>
              <a:t>elegate Japanese Industrial Standards Committee (JISC) </a:t>
            </a:r>
          </a:p>
        </p:txBody>
      </p:sp>
      <p:sp>
        <p:nvSpPr>
          <p:cNvPr id="5" name="TextBox 4">
            <a:extLst>
              <a:ext uri="{FF2B5EF4-FFF2-40B4-BE49-F238E27FC236}">
                <a16:creationId xmlns:a16="http://schemas.microsoft.com/office/drawing/2014/main" id="{A4149A22-1C2C-4000-AA83-427162A9D4D2}"/>
              </a:ext>
            </a:extLst>
          </p:cNvPr>
          <p:cNvSpPr txBox="1"/>
          <p:nvPr/>
        </p:nvSpPr>
        <p:spPr>
          <a:xfrm>
            <a:off x="2286000" y="5158933"/>
            <a:ext cx="4572000" cy="646331"/>
          </a:xfrm>
          <a:prstGeom prst="rect">
            <a:avLst/>
          </a:prstGeom>
          <a:noFill/>
        </p:spPr>
        <p:txBody>
          <a:bodyPr wrap="square">
            <a:spAutoFit/>
          </a:bodyPr>
          <a:lstStyle/>
          <a:p>
            <a:pPr algn="ctr"/>
            <a:r>
              <a:rPr lang="ja-JP" altLang="en-US" sz="1800" dirty="0"/>
              <a:t>April 19, 2021</a:t>
            </a:r>
          </a:p>
          <a:p>
            <a:pPr algn="ctr"/>
            <a:r>
              <a:rPr lang="ja-JP" altLang="en-US" sz="1800" dirty="0"/>
              <a:t>19:00-21:00 Beijing time (GMT+8)</a:t>
            </a:r>
          </a:p>
        </p:txBody>
      </p:sp>
    </p:spTree>
    <p:extLst>
      <p:ext uri="{BB962C8B-B14F-4D97-AF65-F5344CB8AC3E}">
        <p14:creationId xmlns:p14="http://schemas.microsoft.com/office/powerpoint/2010/main" val="325534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FECC50-89AC-D140-93BF-67954AE14677}"/>
              </a:ext>
            </a:extLst>
          </p:cNvPr>
          <p:cNvSpPr>
            <a:spLocks noGrp="1"/>
          </p:cNvSpPr>
          <p:nvPr>
            <p:ph type="title"/>
          </p:nvPr>
        </p:nvSpPr>
        <p:spPr>
          <a:xfrm>
            <a:off x="683568" y="72008"/>
            <a:ext cx="7776864" cy="404664"/>
          </a:xfrm>
        </p:spPr>
        <p:txBody>
          <a:bodyPr/>
          <a:lstStyle/>
          <a:p>
            <a:r>
              <a:rPr lang="en-US" altLang="ja-JP" b="1" dirty="0"/>
              <a:t>Parties involved and their roles and relationships</a:t>
            </a:r>
            <a:endParaRPr kumimoji="1" lang="ja-JP" altLang="en-US" b="1" dirty="0"/>
          </a:p>
        </p:txBody>
      </p:sp>
      <p:sp>
        <p:nvSpPr>
          <p:cNvPr id="3" name="コンテンツ プレースホルダー 2">
            <a:extLst>
              <a:ext uri="{FF2B5EF4-FFF2-40B4-BE49-F238E27FC236}">
                <a16:creationId xmlns:a16="http://schemas.microsoft.com/office/drawing/2014/main" id="{87A52023-5C42-094D-AB27-DA89B950A9C6}"/>
              </a:ext>
            </a:extLst>
          </p:cNvPr>
          <p:cNvSpPr>
            <a:spLocks noGrp="1"/>
          </p:cNvSpPr>
          <p:nvPr>
            <p:ph idx="1"/>
          </p:nvPr>
        </p:nvSpPr>
        <p:spPr>
          <a:xfrm>
            <a:off x="708867" y="3140968"/>
            <a:ext cx="7950767" cy="3600400"/>
          </a:xfrm>
        </p:spPr>
        <p:txBody>
          <a:bodyPr/>
          <a:lstStyle/>
          <a:p>
            <a:pPr>
              <a:spcBef>
                <a:spcPts val="0"/>
              </a:spcBef>
            </a:pPr>
            <a:r>
              <a:rPr lang="en-US" altLang="ja-JP" sz="1600" dirty="0"/>
              <a:t>For example, EN 16931 defines following party and roles.</a:t>
            </a:r>
            <a:endParaRPr lang="ja-JP" altLang="ja-JP" sz="1600" dirty="0"/>
          </a:p>
          <a:p>
            <a:pPr>
              <a:spcBef>
                <a:spcPts val="0"/>
              </a:spcBef>
            </a:pPr>
            <a:r>
              <a:rPr lang="en-US" altLang="ja-JP" sz="2800" b="1" dirty="0"/>
              <a:t>Parties</a:t>
            </a:r>
            <a:endParaRPr lang="ja-JP" altLang="ja-JP" sz="2400" b="1" dirty="0"/>
          </a:p>
          <a:p>
            <a:pPr>
              <a:spcBef>
                <a:spcPts val="0"/>
              </a:spcBef>
            </a:pPr>
            <a:r>
              <a:rPr lang="en-US" altLang="ja-JP" sz="1800" b="1" dirty="0"/>
              <a:t>Customer</a:t>
            </a:r>
            <a:r>
              <a:rPr lang="en-US" altLang="ja-JP" sz="1600" b="1" dirty="0"/>
              <a:t> </a:t>
            </a:r>
            <a:r>
              <a:rPr lang="en-US" altLang="ja-JP" sz="1600" dirty="0"/>
              <a:t>The customer is the legal person or organization who is in demand of a product or service. </a:t>
            </a:r>
          </a:p>
          <a:p>
            <a:pPr>
              <a:spcBef>
                <a:spcPts val="0"/>
              </a:spcBef>
            </a:pPr>
            <a:r>
              <a:rPr lang="en-US" altLang="ja-JP" sz="1800" b="1" dirty="0"/>
              <a:t>Supplier</a:t>
            </a:r>
            <a:r>
              <a:rPr lang="en-US" altLang="ja-JP" sz="1600" b="1" dirty="0"/>
              <a:t> </a:t>
            </a:r>
            <a:r>
              <a:rPr lang="en-US" altLang="ja-JP" sz="1600" dirty="0"/>
              <a:t>The supplier is the legal person or organization who provides a product or service.</a:t>
            </a:r>
            <a:endParaRPr lang="ja-JP" altLang="ja-JP" sz="1600" dirty="0"/>
          </a:p>
          <a:p>
            <a:pPr>
              <a:spcBef>
                <a:spcPts val="0"/>
              </a:spcBef>
            </a:pPr>
            <a:r>
              <a:rPr lang="en-US" altLang="ja-JP" sz="2800" b="1" dirty="0"/>
              <a:t>Roles</a:t>
            </a:r>
            <a:endParaRPr lang="ja-JP" altLang="ja-JP" sz="1600" b="1" dirty="0"/>
          </a:p>
          <a:p>
            <a:pPr algn="just">
              <a:spcBef>
                <a:spcPts val="0"/>
              </a:spcBef>
            </a:pPr>
            <a:r>
              <a:rPr lang="en-US" altLang="ja-JP" sz="1800" b="1" dirty="0"/>
              <a:t>Creditor</a:t>
            </a:r>
            <a:r>
              <a:rPr lang="en-US" altLang="ja-JP" sz="1600" b="1" dirty="0"/>
              <a:t> </a:t>
            </a:r>
            <a:r>
              <a:rPr lang="en-US" altLang="ja-JP" sz="1600" dirty="0"/>
              <a:t>One to whom a debt is owe. The party that claims the payment and is responsible for resolving billing issues and arranging settlement. The party that sends the invoice or credit note. </a:t>
            </a:r>
          </a:p>
          <a:p>
            <a:pPr algn="just">
              <a:spcBef>
                <a:spcPts val="0"/>
              </a:spcBef>
            </a:pPr>
            <a:r>
              <a:rPr lang="en-US" altLang="ja-JP" sz="1800" b="1" dirty="0"/>
              <a:t>Debtor</a:t>
            </a:r>
            <a:r>
              <a:rPr lang="en-US" altLang="ja-JP" sz="1600" b="1" dirty="0"/>
              <a:t> </a:t>
            </a:r>
            <a:r>
              <a:rPr lang="en-US" altLang="ja-JP" sz="1600" dirty="0"/>
              <a:t>One who owes debt. The party responsible for making settlement relating to a purchase. The party that receives the invoice or credit note. </a:t>
            </a:r>
            <a:endParaRPr lang="ja-JP" altLang="ja-JP" sz="1600" dirty="0"/>
          </a:p>
        </p:txBody>
      </p:sp>
      <p:pic>
        <p:nvPicPr>
          <p:cNvPr id="4" name="図 3" descr="多角形 が含まれている画像&#10;&#10;自動的に生成された説明">
            <a:extLst>
              <a:ext uri="{FF2B5EF4-FFF2-40B4-BE49-F238E27FC236}">
                <a16:creationId xmlns:a16="http://schemas.microsoft.com/office/drawing/2014/main" id="{8FC321A0-80E0-DA43-854F-A29089A88D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5010" y="548680"/>
            <a:ext cx="5173980" cy="2712720"/>
          </a:xfrm>
          <a:prstGeom prst="rect">
            <a:avLst/>
          </a:prstGeom>
        </p:spPr>
      </p:pic>
      <p:sp>
        <p:nvSpPr>
          <p:cNvPr id="6" name="正方形/長方形 5">
            <a:extLst>
              <a:ext uri="{FF2B5EF4-FFF2-40B4-BE49-F238E27FC236}">
                <a16:creationId xmlns:a16="http://schemas.microsoft.com/office/drawing/2014/main" id="{9D24B1FC-8092-DD44-A8E6-B94431018251}"/>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15737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2C5658-51A8-4310-A2AF-DA20F557E454}"/>
              </a:ext>
            </a:extLst>
          </p:cNvPr>
          <p:cNvSpPr>
            <a:spLocks noGrp="1"/>
          </p:cNvSpPr>
          <p:nvPr>
            <p:ph type="ctrTitle"/>
          </p:nvPr>
        </p:nvSpPr>
        <p:spPr/>
        <p:txBody>
          <a:bodyPr/>
          <a:lstStyle/>
          <a:p>
            <a:r>
              <a:rPr lang="en-US" altLang="ja-JP" b="1" dirty="0"/>
              <a:t>2. Employee roles and user activities</a:t>
            </a:r>
            <a:endParaRPr lang="ja-JP" altLang="en-US" b="1" dirty="0"/>
          </a:p>
        </p:txBody>
      </p:sp>
      <p:sp>
        <p:nvSpPr>
          <p:cNvPr id="2" name="Subtitle 1">
            <a:extLst>
              <a:ext uri="{FF2B5EF4-FFF2-40B4-BE49-F238E27FC236}">
                <a16:creationId xmlns:a16="http://schemas.microsoft.com/office/drawing/2014/main" id="{C999F82D-32D7-4789-B21A-F70247D2BBF5}"/>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281363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5A67B-78FC-5C47-89DD-F5D36B218CD6}"/>
              </a:ext>
            </a:extLst>
          </p:cNvPr>
          <p:cNvSpPr>
            <a:spLocks noGrp="1"/>
          </p:cNvSpPr>
          <p:nvPr>
            <p:ph type="title"/>
          </p:nvPr>
        </p:nvSpPr>
        <p:spPr>
          <a:xfrm>
            <a:off x="683568" y="0"/>
            <a:ext cx="7776864" cy="488072"/>
          </a:xfrm>
        </p:spPr>
        <p:txBody>
          <a:bodyPr/>
          <a:lstStyle/>
          <a:p>
            <a:r>
              <a:rPr lang="en-US" altLang="ja-JP" b="1" dirty="0"/>
              <a:t>Employee roles and user activities</a:t>
            </a:r>
            <a:endParaRPr kumimoji="1" lang="ja-JP" altLang="en-US" dirty="0"/>
          </a:p>
        </p:txBody>
      </p:sp>
      <p:pic>
        <p:nvPicPr>
          <p:cNvPr id="4" name="コンテンツ プレースホルダー 3" descr="暗い部屋のcg&#10;&#10;中程度の精度で自動的に生成された説明">
            <a:extLst>
              <a:ext uri="{FF2B5EF4-FFF2-40B4-BE49-F238E27FC236}">
                <a16:creationId xmlns:a16="http://schemas.microsoft.com/office/drawing/2014/main" id="{CBC386EE-9C78-6D44-96B5-4280EA9B3D0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11032" y="488072"/>
            <a:ext cx="5669280" cy="2148840"/>
          </a:xfrm>
          <a:prstGeom prst="rect">
            <a:avLst/>
          </a:prstGeom>
        </p:spPr>
      </p:pic>
      <p:sp>
        <p:nvSpPr>
          <p:cNvPr id="5" name="テキスト ボックス 4">
            <a:extLst>
              <a:ext uri="{FF2B5EF4-FFF2-40B4-BE49-F238E27FC236}">
                <a16:creationId xmlns:a16="http://schemas.microsoft.com/office/drawing/2014/main" id="{5A75DBD6-FD63-4049-A7C1-ABADCDEE4A6C}"/>
              </a:ext>
            </a:extLst>
          </p:cNvPr>
          <p:cNvSpPr txBox="1"/>
          <p:nvPr/>
        </p:nvSpPr>
        <p:spPr>
          <a:xfrm>
            <a:off x="683569" y="2636912"/>
            <a:ext cx="7776863" cy="4247317"/>
          </a:xfrm>
          <a:prstGeom prst="rect">
            <a:avLst/>
          </a:prstGeom>
          <a:noFill/>
        </p:spPr>
        <p:txBody>
          <a:bodyPr wrap="square" rtlCol="0">
            <a:spAutoFit/>
          </a:bodyPr>
          <a:lstStyle/>
          <a:p>
            <a:r>
              <a:rPr lang="en-US" altLang="ja-JP" dirty="0"/>
              <a:t>The </a:t>
            </a:r>
            <a:r>
              <a:rPr lang="en-US" altLang="ja-JP" b="1" dirty="0"/>
              <a:t>users</a:t>
            </a:r>
            <a:r>
              <a:rPr lang="en-US" altLang="ja-JP" dirty="0"/>
              <a:t> managing the ERP system shall have unique identification data, enabling job identification and authentication of the users. The identification and authentication data shall be revoked without delay in case of the cessation of user rights. Each employee shall have the necessary education, practice and professional experience for the provision of his scope of activities. </a:t>
            </a:r>
          </a:p>
          <a:p>
            <a:endParaRPr lang="ja-JP" altLang="ja-JP" dirty="0"/>
          </a:p>
          <a:p>
            <a:r>
              <a:rPr lang="en-US" altLang="ja-JP" dirty="0"/>
              <a:t>The party shall log every transactional event that can provide information on activity, changes happened in the ERP system, every verification activity performed related to transaction and / or accounting. </a:t>
            </a:r>
          </a:p>
          <a:p>
            <a:r>
              <a:rPr lang="en-US" altLang="ja-JP" dirty="0"/>
              <a:t>In case of every log entry, the following data shall be stored:</a:t>
            </a:r>
            <a:endParaRPr lang="ja-JP" altLang="ja-JP" dirty="0"/>
          </a:p>
          <a:p>
            <a:pPr marL="285750" lvl="0" indent="-285750">
              <a:buFont typeface="Arial" panose="020B0604020202020204" pitchFamily="34" charset="0"/>
              <a:buChar char="•"/>
            </a:pPr>
            <a:r>
              <a:rPr lang="en-US" altLang="ja-JP" dirty="0"/>
              <a:t>the date and time of the activity;</a:t>
            </a:r>
            <a:endParaRPr lang="ja-JP" altLang="ja-JP" dirty="0"/>
          </a:p>
          <a:p>
            <a:pPr marL="285750" lvl="0" indent="-285750">
              <a:buFont typeface="Arial" panose="020B0604020202020204" pitchFamily="34" charset="0"/>
              <a:buChar char="•"/>
            </a:pPr>
            <a:r>
              <a:rPr lang="en-US" altLang="ja-JP" dirty="0"/>
              <a:t>the type of the event; </a:t>
            </a:r>
            <a:endParaRPr lang="ja-JP" altLang="ja-JP" dirty="0"/>
          </a:p>
          <a:p>
            <a:pPr marL="285750" lvl="0" indent="-285750">
              <a:buFont typeface="Arial" panose="020B0604020202020204" pitchFamily="34" charset="0"/>
              <a:buChar char="•"/>
            </a:pPr>
            <a:r>
              <a:rPr lang="en-US" altLang="ja-JP" dirty="0"/>
              <a:t>the success or failure of the implementation; </a:t>
            </a:r>
            <a:endParaRPr lang="ja-JP" altLang="ja-JP" dirty="0"/>
          </a:p>
          <a:p>
            <a:pPr lvl="0"/>
            <a:r>
              <a:rPr lang="en-US" altLang="ja-JP" dirty="0"/>
              <a:t>the identification of the user or the system who/what triggered the event</a:t>
            </a:r>
            <a:endParaRPr lang="ja-JP" altLang="ja-JP" dirty="0"/>
          </a:p>
          <a:p>
            <a:endParaRPr kumimoji="1" lang="ja-JP" altLang="en-US" dirty="0"/>
          </a:p>
        </p:txBody>
      </p:sp>
      <p:sp>
        <p:nvSpPr>
          <p:cNvPr id="6" name="正方形/長方形 5">
            <a:extLst>
              <a:ext uri="{FF2B5EF4-FFF2-40B4-BE49-F238E27FC236}">
                <a16:creationId xmlns:a16="http://schemas.microsoft.com/office/drawing/2014/main" id="{37D3698C-EA76-F247-A546-C834756D1E8C}"/>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2</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97394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2C5658-51A8-4310-A2AF-DA20F557E454}"/>
              </a:ext>
            </a:extLst>
          </p:cNvPr>
          <p:cNvSpPr>
            <a:spLocks noGrp="1"/>
          </p:cNvSpPr>
          <p:nvPr>
            <p:ph type="ctrTitle"/>
          </p:nvPr>
        </p:nvSpPr>
        <p:spPr/>
        <p:txBody>
          <a:bodyPr/>
          <a:lstStyle/>
          <a:p>
            <a:r>
              <a:rPr lang="en-US" altLang="ja-JP" b="1" dirty="0"/>
              <a:t>3. Business processes</a:t>
            </a:r>
            <a:endParaRPr lang="ja-JP" altLang="en-US" b="1" dirty="0"/>
          </a:p>
        </p:txBody>
      </p:sp>
      <p:sp>
        <p:nvSpPr>
          <p:cNvPr id="2" name="Subtitle 1">
            <a:extLst>
              <a:ext uri="{FF2B5EF4-FFF2-40B4-BE49-F238E27FC236}">
                <a16:creationId xmlns:a16="http://schemas.microsoft.com/office/drawing/2014/main" id="{E58055DB-25E6-43C4-8E2D-CB94E3216647}"/>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2104255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16779-E7BF-F843-90B8-1446DC6F00C3}"/>
              </a:ext>
            </a:extLst>
          </p:cNvPr>
          <p:cNvSpPr>
            <a:spLocks noGrp="1"/>
          </p:cNvSpPr>
          <p:nvPr>
            <p:ph type="title"/>
          </p:nvPr>
        </p:nvSpPr>
        <p:spPr>
          <a:xfrm>
            <a:off x="683568" y="0"/>
            <a:ext cx="7776864" cy="442098"/>
          </a:xfrm>
        </p:spPr>
        <p:txBody>
          <a:bodyPr/>
          <a:lstStyle/>
          <a:p>
            <a:r>
              <a:rPr lang="en-US" altLang="ja-JP" b="1" dirty="0"/>
              <a:t>Business processes</a:t>
            </a:r>
            <a:endParaRPr kumimoji="1" lang="ja-JP" altLang="en-US" dirty="0"/>
          </a:p>
        </p:txBody>
      </p:sp>
      <p:pic>
        <p:nvPicPr>
          <p:cNvPr id="4" name="コンテンツ プレースホルダー 3" descr="ダイアグラム&#10;&#10;自動的に生成された説明">
            <a:extLst>
              <a:ext uri="{FF2B5EF4-FFF2-40B4-BE49-F238E27FC236}">
                <a16:creationId xmlns:a16="http://schemas.microsoft.com/office/drawing/2014/main" id="{8166353F-0472-C942-9C54-D51F066EF93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66200" y="442098"/>
            <a:ext cx="7177236" cy="4332680"/>
          </a:xfrm>
          <a:prstGeom prst="rect">
            <a:avLst/>
          </a:prstGeom>
        </p:spPr>
      </p:pic>
      <p:sp>
        <p:nvSpPr>
          <p:cNvPr id="5" name="テキスト ボックス 4">
            <a:extLst>
              <a:ext uri="{FF2B5EF4-FFF2-40B4-BE49-F238E27FC236}">
                <a16:creationId xmlns:a16="http://schemas.microsoft.com/office/drawing/2014/main" id="{331EE0A7-EBB1-F749-936F-93A058383653}"/>
              </a:ext>
            </a:extLst>
          </p:cNvPr>
          <p:cNvSpPr txBox="1"/>
          <p:nvPr/>
        </p:nvSpPr>
        <p:spPr>
          <a:xfrm>
            <a:off x="1691680" y="4005064"/>
            <a:ext cx="3744416" cy="646331"/>
          </a:xfrm>
          <a:prstGeom prst="rect">
            <a:avLst/>
          </a:prstGeom>
          <a:noFill/>
        </p:spPr>
        <p:txBody>
          <a:bodyPr wrap="square" rtlCol="0">
            <a:spAutoFit/>
          </a:bodyPr>
          <a:lstStyle/>
          <a:p>
            <a:r>
              <a:rPr lang="en-US" altLang="ja-JP" dirty="0"/>
              <a:t>Invoicing of deliveries against purchase orders, based on a contract</a:t>
            </a:r>
            <a:r>
              <a:rPr lang="ja-JP" altLang="ja-JP" dirty="0"/>
              <a:t> </a:t>
            </a:r>
            <a:endParaRPr kumimoji="1" lang="ja-JP" altLang="en-US" dirty="0"/>
          </a:p>
        </p:txBody>
      </p:sp>
      <p:sp>
        <p:nvSpPr>
          <p:cNvPr id="6" name="テキスト ボックス 37">
            <a:extLst>
              <a:ext uri="{FF2B5EF4-FFF2-40B4-BE49-F238E27FC236}">
                <a16:creationId xmlns:a16="http://schemas.microsoft.com/office/drawing/2014/main" id="{D87CC9AB-64AC-46FD-8C03-BF2D202C9EFF}"/>
              </a:ext>
            </a:extLst>
          </p:cNvPr>
          <p:cNvSpPr txBox="1"/>
          <p:nvPr/>
        </p:nvSpPr>
        <p:spPr>
          <a:xfrm>
            <a:off x="687352" y="4774778"/>
            <a:ext cx="7776864" cy="1815882"/>
          </a:xfrm>
          <a:prstGeom prst="rect">
            <a:avLst/>
          </a:prstGeom>
          <a:noFill/>
        </p:spPr>
        <p:txBody>
          <a:bodyPr wrap="square" rtlCol="0">
            <a:spAutoFit/>
          </a:bodyPr>
          <a:lstStyle/>
          <a:p>
            <a:r>
              <a:rPr kumimoji="1" lang="en-US" altLang="ja-JP" sz="1600" dirty="0"/>
              <a:t>In this process the Buyer and the Seller conclude a formal contract (or there is an assumed contract by legal definition) in which the terms and conditions are stated under which goods and services will be delivered and are paid for. The Buyer orders the goods and services, stating the specifications for goods and services, the quantities and the place and time for delivery. The Seller delivers the ordered goods and services to the Receiver as specified on the purchase order. This delivery is then invoiced by the Seller to the Buyer. Finally, the Buyer pays the Payee.</a:t>
            </a:r>
            <a:endParaRPr kumimoji="1" lang="ja-JP" altLang="en-US" sz="1600" dirty="0"/>
          </a:p>
        </p:txBody>
      </p:sp>
      <p:sp>
        <p:nvSpPr>
          <p:cNvPr id="7" name="正方形/長方形 6">
            <a:extLst>
              <a:ext uri="{FF2B5EF4-FFF2-40B4-BE49-F238E27FC236}">
                <a16:creationId xmlns:a16="http://schemas.microsoft.com/office/drawing/2014/main" id="{3164D3B0-9510-C747-BDDD-6627C0ADFCD0}"/>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3</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57984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E12ED1-8E52-4618-9E83-7848EE296EA6}"/>
              </a:ext>
            </a:extLst>
          </p:cNvPr>
          <p:cNvSpPr>
            <a:spLocks noGrp="1"/>
          </p:cNvSpPr>
          <p:nvPr>
            <p:ph type="ctrTitle"/>
          </p:nvPr>
        </p:nvSpPr>
        <p:spPr/>
        <p:txBody>
          <a:bodyPr/>
          <a:lstStyle/>
          <a:p>
            <a:r>
              <a:rPr lang="en-US" altLang="ja-JP" b="1" dirty="0"/>
              <a:t>4.</a:t>
            </a:r>
            <a:r>
              <a:rPr kumimoji="1" lang="en-US" altLang="ja-JP" b="1" dirty="0"/>
              <a:t> Business controls and audit trails</a:t>
            </a:r>
            <a:endParaRPr lang="ja-JP" altLang="en-US" b="1" dirty="0"/>
          </a:p>
        </p:txBody>
      </p:sp>
      <p:sp>
        <p:nvSpPr>
          <p:cNvPr id="5" name="Subtitle 4">
            <a:extLst>
              <a:ext uri="{FF2B5EF4-FFF2-40B4-BE49-F238E27FC236}">
                <a16:creationId xmlns:a16="http://schemas.microsoft.com/office/drawing/2014/main" id="{9E437943-DC30-4AC1-AA03-E4E5C096C6EB}"/>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4256939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65D5D7E-6D3E-C64D-8FE1-A5BEAEB76851}"/>
              </a:ext>
            </a:extLst>
          </p:cNvPr>
          <p:cNvSpPr>
            <a:spLocks noGrp="1"/>
          </p:cNvSpPr>
          <p:nvPr>
            <p:ph type="title"/>
          </p:nvPr>
        </p:nvSpPr>
        <p:spPr>
          <a:xfrm>
            <a:off x="683568" y="-1"/>
            <a:ext cx="7776864" cy="664915"/>
          </a:xfrm>
        </p:spPr>
        <p:txBody>
          <a:bodyPr/>
          <a:lstStyle/>
          <a:p>
            <a:r>
              <a:rPr lang="en-US" altLang="ja-JP" b="1" dirty="0"/>
              <a:t>Definitions</a:t>
            </a:r>
            <a:endParaRPr lang="ja-JP" altLang="en-US" b="1" dirty="0"/>
          </a:p>
        </p:txBody>
      </p:sp>
      <p:sp>
        <p:nvSpPr>
          <p:cNvPr id="4" name="コンテンツ プレースホルダー 3">
            <a:extLst>
              <a:ext uri="{FF2B5EF4-FFF2-40B4-BE49-F238E27FC236}">
                <a16:creationId xmlns:a16="http://schemas.microsoft.com/office/drawing/2014/main" id="{2E7D60EA-EE12-094B-809A-39AB5998FE20}"/>
              </a:ext>
            </a:extLst>
          </p:cNvPr>
          <p:cNvSpPr>
            <a:spLocks noGrp="1"/>
          </p:cNvSpPr>
          <p:nvPr>
            <p:ph idx="1"/>
          </p:nvPr>
        </p:nvSpPr>
        <p:spPr>
          <a:xfrm>
            <a:off x="683568" y="923330"/>
            <a:ext cx="7776864" cy="5169966"/>
          </a:xfrm>
        </p:spPr>
        <p:txBody>
          <a:bodyPr/>
          <a:lstStyle/>
          <a:p>
            <a:pPr>
              <a:spcBef>
                <a:spcPts val="0"/>
              </a:spcBef>
            </a:pPr>
            <a:r>
              <a:rPr lang="en-US" altLang="ja-JP" sz="2800" b="1" dirty="0"/>
              <a:t>Business Control</a:t>
            </a:r>
            <a:endParaRPr lang="en-US" altLang="ja-JP" sz="2400" b="1" dirty="0"/>
          </a:p>
          <a:p>
            <a:pPr>
              <a:spcBef>
                <a:spcPts val="0"/>
              </a:spcBef>
            </a:pPr>
            <a:r>
              <a:rPr lang="en-US" altLang="ja-JP" sz="2400" dirty="0"/>
              <a:t>The COSO Model defines “business control” as: </a:t>
            </a:r>
          </a:p>
          <a:p>
            <a:pPr marL="457200" lvl="1" indent="0">
              <a:spcBef>
                <a:spcPts val="0"/>
              </a:spcBef>
              <a:buNone/>
            </a:pPr>
            <a:r>
              <a:rPr lang="en-US" altLang="ja-JP" dirty="0"/>
              <a:t>a process, effected by an entity’s board of directors, management and other personnel, designed to provide reasonable assurance regarding the achievement of objectives in effectiveness and efficiency of operations, reliability of financial reporting, and compliance with applicable laws and regulations.</a:t>
            </a:r>
          </a:p>
          <a:p>
            <a:pPr indent="-285750">
              <a:spcBef>
                <a:spcPts val="0"/>
              </a:spcBef>
            </a:pPr>
            <a:r>
              <a:rPr lang="en-US" altLang="ja-JP" sz="2800" b="1" dirty="0"/>
              <a:t>Audit Trail</a:t>
            </a:r>
            <a:endParaRPr lang="en-US" altLang="ja-JP" sz="2400" b="1" dirty="0"/>
          </a:p>
          <a:p>
            <a:pPr indent="-285750">
              <a:spcBef>
                <a:spcPts val="0"/>
              </a:spcBef>
            </a:pPr>
            <a:r>
              <a:rPr lang="en-US" altLang="ja-JP" sz="2400" dirty="0"/>
              <a:t>An audit trail is:</a:t>
            </a:r>
          </a:p>
          <a:p>
            <a:pPr marL="457200" lvl="1" indent="0">
              <a:spcBef>
                <a:spcPts val="0"/>
              </a:spcBef>
              <a:buNone/>
            </a:pPr>
            <a:r>
              <a:rPr lang="en-US" altLang="ja-JP" dirty="0"/>
              <a:t>a paper and/or electronic record that gives a step by step documented history of a transaction, which can validate or invalidate accounting entries. Components of an audit trail include:</a:t>
            </a:r>
          </a:p>
          <a:p>
            <a:pPr marL="457200" lvl="1" indent="0">
              <a:spcBef>
                <a:spcPts val="0"/>
              </a:spcBef>
              <a:buNone/>
            </a:pPr>
            <a:r>
              <a:rPr lang="en-US" altLang="ja-JP" dirty="0"/>
              <a:t>(</a:t>
            </a:r>
            <a:r>
              <a:rPr lang="en-US" altLang="ja-JP" dirty="0" err="1"/>
              <a:t>i</a:t>
            </a:r>
            <a:r>
              <a:rPr lang="en-US" altLang="ja-JP" dirty="0"/>
              <a:t>) source records,</a:t>
            </a:r>
          </a:p>
          <a:p>
            <a:pPr marL="457200" lvl="1" indent="0">
              <a:spcBef>
                <a:spcPts val="0"/>
              </a:spcBef>
              <a:buNone/>
            </a:pPr>
            <a:r>
              <a:rPr lang="en-US" altLang="ja-JP" dirty="0"/>
              <a:t>(ii) list of transactions processed and</a:t>
            </a:r>
          </a:p>
          <a:p>
            <a:pPr marL="457200" lvl="1" indent="0">
              <a:spcBef>
                <a:spcPts val="0"/>
              </a:spcBef>
              <a:buNone/>
            </a:pPr>
            <a:r>
              <a:rPr lang="en-US" altLang="ja-JP" dirty="0"/>
              <a:t>(iii) transaction identifiers so that reference can be made to the source of a transaction.</a:t>
            </a:r>
          </a:p>
        </p:txBody>
      </p:sp>
      <p:sp>
        <p:nvSpPr>
          <p:cNvPr id="5" name="正方形/長方形 4">
            <a:extLst>
              <a:ext uri="{FF2B5EF4-FFF2-40B4-BE49-F238E27FC236}">
                <a16:creationId xmlns:a16="http://schemas.microsoft.com/office/drawing/2014/main" id="{819C7B59-CCAC-7243-A594-80D565CA303F}"/>
              </a:ext>
            </a:extLst>
          </p:cNvPr>
          <p:cNvSpPr/>
          <p:nvPr/>
        </p:nvSpPr>
        <p:spPr>
          <a:xfrm>
            <a:off x="683568" y="6351711"/>
            <a:ext cx="7056784" cy="461665"/>
          </a:xfrm>
          <a:prstGeom prst="rect">
            <a:avLst/>
          </a:prstGeom>
        </p:spPr>
        <p:txBody>
          <a:bodyPr wrap="square">
            <a:spAutoFit/>
          </a:bodyPr>
          <a:lstStyle/>
          <a:p>
            <a:pPr>
              <a:spcBef>
                <a:spcPts val="0"/>
              </a:spcBef>
              <a:spcAft>
                <a:spcPts val="600"/>
              </a:spcAft>
            </a:pPr>
            <a:r>
              <a:rPr lang="en-US" altLang="ja-JP" sz="1200" dirty="0"/>
              <a:t>Source: CEN WORKSHOP AGREEMENT CWA 16460 May 2012 Good Practice: e-Invoicing Compliance Guidelines - The Commentary</a:t>
            </a:r>
          </a:p>
        </p:txBody>
      </p:sp>
      <p:sp>
        <p:nvSpPr>
          <p:cNvPr id="6" name="正方形/長方形 5">
            <a:extLst>
              <a:ext uri="{FF2B5EF4-FFF2-40B4-BE49-F238E27FC236}">
                <a16:creationId xmlns:a16="http://schemas.microsoft.com/office/drawing/2014/main" id="{7A6898B4-072E-0D4F-8FBC-5066B1D6663C}"/>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4</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66025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16F039-B348-4B4D-A7FB-9DC390C010BB}"/>
              </a:ext>
            </a:extLst>
          </p:cNvPr>
          <p:cNvSpPr>
            <a:spLocks noGrp="1"/>
          </p:cNvSpPr>
          <p:nvPr>
            <p:ph type="title"/>
          </p:nvPr>
        </p:nvSpPr>
        <p:spPr>
          <a:xfrm>
            <a:off x="899592" y="-1"/>
            <a:ext cx="7344816" cy="620687"/>
          </a:xfrm>
        </p:spPr>
        <p:txBody>
          <a:bodyPr/>
          <a:lstStyle/>
          <a:p>
            <a:r>
              <a:rPr kumimoji="1" lang="en-US" altLang="ja-JP" b="1" dirty="0"/>
              <a:t>Business controls and audit trails</a:t>
            </a:r>
            <a:endParaRPr kumimoji="1" lang="ja-JP" altLang="en-US" b="1" dirty="0"/>
          </a:p>
        </p:txBody>
      </p:sp>
      <p:sp>
        <p:nvSpPr>
          <p:cNvPr id="30" name="テキスト ボックス 29">
            <a:extLst>
              <a:ext uri="{FF2B5EF4-FFF2-40B4-BE49-F238E27FC236}">
                <a16:creationId xmlns:a16="http://schemas.microsoft.com/office/drawing/2014/main" id="{1B567D16-E09D-4745-996F-206FF78B923B}"/>
              </a:ext>
            </a:extLst>
          </p:cNvPr>
          <p:cNvSpPr txBox="1"/>
          <p:nvPr/>
        </p:nvSpPr>
        <p:spPr>
          <a:xfrm>
            <a:off x="301392" y="620688"/>
            <a:ext cx="8541216" cy="1754326"/>
          </a:xfrm>
          <a:prstGeom prst="rect">
            <a:avLst/>
          </a:prstGeom>
          <a:noFill/>
        </p:spPr>
        <p:txBody>
          <a:bodyPr wrap="square" rtlCol="0">
            <a:spAutoFit/>
          </a:bodyPr>
          <a:lstStyle/>
          <a:p>
            <a:r>
              <a:rPr lang="en-US" altLang="ja-JP" dirty="0"/>
              <a:t>An electronic record of each of these events will usually be created in the ERP system. This record may directly contain values relating to the event, e.g. quantities, or reference master data to provide or derive content, e.g. pricing. It is this record of the sequence of events in the process that contributes to an audit trail. An audit trail will consist of documents outside the ERP and a transaction record within the ERP. For example, the audit trail for the ‘procure-to-pay’ cycle will often take the following form.</a:t>
            </a:r>
          </a:p>
        </p:txBody>
      </p:sp>
      <p:grpSp>
        <p:nvGrpSpPr>
          <p:cNvPr id="61" name="グループ化 60">
            <a:extLst>
              <a:ext uri="{FF2B5EF4-FFF2-40B4-BE49-F238E27FC236}">
                <a16:creationId xmlns:a16="http://schemas.microsoft.com/office/drawing/2014/main" id="{4B975A10-8DDD-8340-90B8-57449EBD113D}"/>
              </a:ext>
            </a:extLst>
          </p:cNvPr>
          <p:cNvGrpSpPr/>
          <p:nvPr/>
        </p:nvGrpSpPr>
        <p:grpSpPr>
          <a:xfrm>
            <a:off x="394055" y="2435938"/>
            <a:ext cx="6338184" cy="3532880"/>
            <a:chOff x="2627784" y="1340767"/>
            <a:chExt cx="6338184" cy="4180953"/>
          </a:xfrm>
        </p:grpSpPr>
        <p:sp>
          <p:nvSpPr>
            <p:cNvPr id="62" name="正方形/長方形 61">
              <a:extLst>
                <a:ext uri="{FF2B5EF4-FFF2-40B4-BE49-F238E27FC236}">
                  <a16:creationId xmlns:a16="http://schemas.microsoft.com/office/drawing/2014/main" id="{C5A9D6DC-DCF1-C345-B18F-AD7D894CFFC2}"/>
                </a:ext>
              </a:extLst>
            </p:cNvPr>
            <p:cNvSpPr/>
            <p:nvPr/>
          </p:nvSpPr>
          <p:spPr>
            <a:xfrm>
              <a:off x="2627784" y="3517116"/>
              <a:ext cx="6322978" cy="2000117"/>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FCF6E982-0812-8B47-8278-F9BA6AA789F6}"/>
                </a:ext>
              </a:extLst>
            </p:cNvPr>
            <p:cNvSpPr/>
            <p:nvPr/>
          </p:nvSpPr>
          <p:spPr>
            <a:xfrm>
              <a:off x="2642989" y="1340767"/>
              <a:ext cx="6322979" cy="20001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3A46370E-949F-412B-BCF0-58CC3A6160E8}"/>
                </a:ext>
              </a:extLst>
            </p:cNvPr>
            <p:cNvSpPr txBox="1"/>
            <p:nvPr/>
          </p:nvSpPr>
          <p:spPr>
            <a:xfrm>
              <a:off x="4837044" y="1572025"/>
              <a:ext cx="1892441" cy="307777"/>
            </a:xfrm>
            <a:prstGeom prst="rect">
              <a:avLst/>
            </a:prstGeom>
            <a:noFill/>
          </p:spPr>
          <p:txBody>
            <a:bodyPr wrap="none" rtlCol="0">
              <a:spAutoFit/>
            </a:bodyPr>
            <a:lstStyle/>
            <a:p>
              <a:pPr algn="ctr"/>
              <a:r>
                <a:rPr kumimoji="1" lang="en-US" altLang="ja-JP" sz="1400" dirty="0"/>
                <a:t>ERP Transaction Record</a:t>
              </a:r>
              <a:endParaRPr kumimoji="1" lang="ja-JP" altLang="en-US" sz="1400" dirty="0"/>
            </a:p>
          </p:txBody>
        </p:sp>
        <p:sp>
          <p:nvSpPr>
            <p:cNvPr id="44" name="テキスト ボックス 43">
              <a:extLst>
                <a:ext uri="{FF2B5EF4-FFF2-40B4-BE49-F238E27FC236}">
                  <a16:creationId xmlns:a16="http://schemas.microsoft.com/office/drawing/2014/main" id="{D5A658A3-3A09-4C3E-8A2F-90C406C387CC}"/>
                </a:ext>
              </a:extLst>
            </p:cNvPr>
            <p:cNvSpPr txBox="1"/>
            <p:nvPr/>
          </p:nvSpPr>
          <p:spPr>
            <a:xfrm>
              <a:off x="4827485" y="2833191"/>
              <a:ext cx="1911559" cy="307777"/>
            </a:xfrm>
            <a:prstGeom prst="rect">
              <a:avLst/>
            </a:prstGeom>
            <a:noFill/>
          </p:spPr>
          <p:txBody>
            <a:bodyPr wrap="square" rtlCol="0">
              <a:spAutoFit/>
            </a:bodyPr>
            <a:lstStyle/>
            <a:p>
              <a:pPr algn="ctr"/>
              <a:r>
                <a:rPr kumimoji="1" lang="en-US" altLang="ja-JP" sz="1400" dirty="0"/>
                <a:t>External Documents</a:t>
              </a:r>
              <a:endParaRPr kumimoji="1" lang="ja-JP" altLang="en-US" sz="1400" dirty="0"/>
            </a:p>
          </p:txBody>
        </p:sp>
        <p:sp>
          <p:nvSpPr>
            <p:cNvPr id="45" name="テキスト ボックス 44">
              <a:extLst>
                <a:ext uri="{FF2B5EF4-FFF2-40B4-BE49-F238E27FC236}">
                  <a16:creationId xmlns:a16="http://schemas.microsoft.com/office/drawing/2014/main" id="{4227424B-2260-4B57-A488-6B8461940099}"/>
                </a:ext>
              </a:extLst>
            </p:cNvPr>
            <p:cNvSpPr txBox="1"/>
            <p:nvPr/>
          </p:nvSpPr>
          <p:spPr>
            <a:xfrm>
              <a:off x="4837044" y="4941168"/>
              <a:ext cx="1892441" cy="307777"/>
            </a:xfrm>
            <a:prstGeom prst="rect">
              <a:avLst/>
            </a:prstGeom>
            <a:noFill/>
          </p:spPr>
          <p:txBody>
            <a:bodyPr wrap="none" rtlCol="0">
              <a:spAutoFit/>
            </a:bodyPr>
            <a:lstStyle/>
            <a:p>
              <a:pPr algn="ctr"/>
              <a:r>
                <a:rPr kumimoji="1" lang="en-US" altLang="ja-JP" sz="1400" dirty="0"/>
                <a:t>ERP Transaction Record</a:t>
              </a:r>
              <a:endParaRPr kumimoji="1" lang="ja-JP" altLang="en-US" sz="1400" dirty="0"/>
            </a:p>
          </p:txBody>
        </p:sp>
        <p:grpSp>
          <p:nvGrpSpPr>
            <p:cNvPr id="54" name="グループ化 53">
              <a:extLst>
                <a:ext uri="{FF2B5EF4-FFF2-40B4-BE49-F238E27FC236}">
                  <a16:creationId xmlns:a16="http://schemas.microsoft.com/office/drawing/2014/main" id="{E2592F7D-CA52-6E4B-A7C0-6AD087897B06}"/>
                </a:ext>
              </a:extLst>
            </p:cNvPr>
            <p:cNvGrpSpPr/>
            <p:nvPr/>
          </p:nvGrpSpPr>
          <p:grpSpPr>
            <a:xfrm>
              <a:off x="2758928" y="1890854"/>
              <a:ext cx="6048672" cy="3076291"/>
              <a:chOff x="1475656" y="1931171"/>
              <a:chExt cx="6048672" cy="3076291"/>
            </a:xfrm>
          </p:grpSpPr>
          <p:sp>
            <p:nvSpPr>
              <p:cNvPr id="3" name="平行四辺形 2">
                <a:extLst>
                  <a:ext uri="{FF2B5EF4-FFF2-40B4-BE49-F238E27FC236}">
                    <a16:creationId xmlns:a16="http://schemas.microsoft.com/office/drawing/2014/main" id="{FBD47ACD-05BD-4EFC-BD04-D896691367A1}"/>
                  </a:ext>
                </a:extLst>
              </p:cNvPr>
              <p:cNvSpPr/>
              <p:nvPr/>
            </p:nvSpPr>
            <p:spPr>
              <a:xfrm>
                <a:off x="1475656" y="1931171"/>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Purchase Order</a:t>
                </a:r>
                <a:endParaRPr kumimoji="1" lang="ja-JP" altLang="en-US" sz="1400" dirty="0">
                  <a:solidFill>
                    <a:schemeClr val="tx1"/>
                  </a:solidFill>
                </a:endParaRPr>
              </a:p>
            </p:txBody>
          </p:sp>
          <p:sp>
            <p:nvSpPr>
              <p:cNvPr id="4" name="平行四辺形 3">
                <a:extLst>
                  <a:ext uri="{FF2B5EF4-FFF2-40B4-BE49-F238E27FC236}">
                    <a16:creationId xmlns:a16="http://schemas.microsoft.com/office/drawing/2014/main" id="{E6412D14-E5C5-412E-8CD6-786A30916EDE}"/>
                  </a:ext>
                </a:extLst>
              </p:cNvPr>
              <p:cNvSpPr/>
              <p:nvPr/>
            </p:nvSpPr>
            <p:spPr>
              <a:xfrm>
                <a:off x="6372200" y="1931171"/>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Payment</a:t>
                </a:r>
                <a:endParaRPr kumimoji="1" lang="ja-JP" altLang="en-US" sz="1400" dirty="0">
                  <a:solidFill>
                    <a:schemeClr val="tx1"/>
                  </a:solidFill>
                </a:endParaRPr>
              </a:p>
            </p:txBody>
          </p:sp>
          <p:sp>
            <p:nvSpPr>
              <p:cNvPr id="5" name="平行四辺形 4">
                <a:extLst>
                  <a:ext uri="{FF2B5EF4-FFF2-40B4-BE49-F238E27FC236}">
                    <a16:creationId xmlns:a16="http://schemas.microsoft.com/office/drawing/2014/main" id="{A8EA38CA-B3C3-47BC-AA5B-84F562167494}"/>
                  </a:ext>
                </a:extLst>
              </p:cNvPr>
              <p:cNvSpPr/>
              <p:nvPr/>
            </p:nvSpPr>
            <p:spPr>
              <a:xfrm>
                <a:off x="4740018" y="1931171"/>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Invoice</a:t>
                </a:r>
                <a:endParaRPr kumimoji="1" lang="ja-JP" altLang="en-US" sz="1400" dirty="0">
                  <a:solidFill>
                    <a:schemeClr val="tx1"/>
                  </a:solidFill>
                </a:endParaRPr>
              </a:p>
            </p:txBody>
          </p:sp>
          <p:sp>
            <p:nvSpPr>
              <p:cNvPr id="6" name="平行四辺形 5">
                <a:extLst>
                  <a:ext uri="{FF2B5EF4-FFF2-40B4-BE49-F238E27FC236}">
                    <a16:creationId xmlns:a16="http://schemas.microsoft.com/office/drawing/2014/main" id="{312252CD-529A-44C9-9933-AC62C691D209}"/>
                  </a:ext>
                </a:extLst>
              </p:cNvPr>
              <p:cNvSpPr/>
              <p:nvPr/>
            </p:nvSpPr>
            <p:spPr>
              <a:xfrm>
                <a:off x="3107837" y="1931171"/>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Goods Received Note</a:t>
                </a:r>
                <a:endParaRPr kumimoji="1" lang="ja-JP" altLang="en-US" sz="1400" dirty="0">
                  <a:solidFill>
                    <a:schemeClr val="tx1"/>
                  </a:solidFill>
                </a:endParaRPr>
              </a:p>
            </p:txBody>
          </p:sp>
          <p:cxnSp>
            <p:nvCxnSpPr>
              <p:cNvPr id="10" name="直線コネクタ 9">
                <a:extLst>
                  <a:ext uri="{FF2B5EF4-FFF2-40B4-BE49-F238E27FC236}">
                    <a16:creationId xmlns:a16="http://schemas.microsoft.com/office/drawing/2014/main" id="{558CB946-8107-4758-B885-4B00B60FDFA3}"/>
                  </a:ext>
                </a:extLst>
              </p:cNvPr>
              <p:cNvCxnSpPr>
                <a:cxnSpLocks/>
                <a:stCxn id="3" idx="2"/>
                <a:endCxn id="6" idx="5"/>
              </p:cNvCxnSpPr>
              <p:nvPr/>
            </p:nvCxnSpPr>
            <p:spPr>
              <a:xfrm>
                <a:off x="2537774" y="2291211"/>
                <a:ext cx="660073"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BFA627D-A3A9-4265-B97E-97C9CB93898C}"/>
                  </a:ext>
                </a:extLst>
              </p:cNvPr>
              <p:cNvCxnSpPr>
                <a:cxnSpLocks/>
                <a:stCxn id="6" idx="2"/>
                <a:endCxn id="5" idx="5"/>
              </p:cNvCxnSpPr>
              <p:nvPr/>
            </p:nvCxnSpPr>
            <p:spPr>
              <a:xfrm>
                <a:off x="4169955" y="2291211"/>
                <a:ext cx="660073"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D699D62-8CBF-4862-AED8-D5A3A39EA6D9}"/>
                  </a:ext>
                </a:extLst>
              </p:cNvPr>
              <p:cNvCxnSpPr>
                <a:cxnSpLocks/>
                <a:stCxn id="5" idx="2"/>
                <a:endCxn id="4" idx="5"/>
              </p:cNvCxnSpPr>
              <p:nvPr/>
            </p:nvCxnSpPr>
            <p:spPr>
              <a:xfrm>
                <a:off x="5802136" y="2291211"/>
                <a:ext cx="660074"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8A4507D-7036-487E-9ED2-EF10BBE9F11C}"/>
                  </a:ext>
                </a:extLst>
              </p:cNvPr>
              <p:cNvCxnSpPr>
                <a:cxnSpLocks/>
                <a:stCxn id="36" idx="0"/>
                <a:endCxn id="4" idx="4"/>
              </p:cNvCxnSpPr>
              <p:nvPr/>
            </p:nvCxnSpPr>
            <p:spPr>
              <a:xfrm flipV="1">
                <a:off x="6948264" y="2651251"/>
                <a:ext cx="0" cy="494029"/>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CFE3A25-649C-4C13-818B-44005A2C7AFB}"/>
                  </a:ext>
                </a:extLst>
              </p:cNvPr>
              <p:cNvCxnSpPr>
                <a:cxnSpLocks/>
                <a:stCxn id="37" idx="0"/>
                <a:endCxn id="5" idx="4"/>
              </p:cNvCxnSpPr>
              <p:nvPr/>
            </p:nvCxnSpPr>
            <p:spPr>
              <a:xfrm flipV="1">
                <a:off x="5316082" y="2651251"/>
                <a:ext cx="0" cy="494029"/>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903F80AE-13F3-49E7-A6BE-0FF5A60676F8}"/>
                  </a:ext>
                </a:extLst>
              </p:cNvPr>
              <p:cNvCxnSpPr>
                <a:cxnSpLocks/>
                <a:stCxn id="7" idx="0"/>
                <a:endCxn id="6" idx="4"/>
              </p:cNvCxnSpPr>
              <p:nvPr/>
            </p:nvCxnSpPr>
            <p:spPr>
              <a:xfrm flipH="1" flipV="1">
                <a:off x="3683901" y="2651251"/>
                <a:ext cx="12001" cy="494029"/>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四角形: メモ 6">
                <a:extLst>
                  <a:ext uri="{FF2B5EF4-FFF2-40B4-BE49-F238E27FC236}">
                    <a16:creationId xmlns:a16="http://schemas.microsoft.com/office/drawing/2014/main" id="{00481766-5D89-4AFE-AE87-0A93964A2B84}"/>
                  </a:ext>
                </a:extLst>
              </p:cNvPr>
              <p:cNvSpPr/>
              <p:nvPr/>
            </p:nvSpPr>
            <p:spPr>
              <a:xfrm>
                <a:off x="3131839" y="3145280"/>
                <a:ext cx="1128125" cy="648072"/>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144000" rIns="36000" bIns="36000" rtlCol="0" anchor="ctr"/>
              <a:lstStyle/>
              <a:p>
                <a:pPr algn="ctr"/>
                <a:r>
                  <a:rPr kumimoji="1" lang="en-US" altLang="ja-JP" sz="1400" dirty="0">
                    <a:solidFill>
                      <a:schemeClr val="tx1"/>
                    </a:solidFill>
                  </a:rPr>
                  <a:t>Dispatch Advice</a:t>
                </a:r>
                <a:endParaRPr kumimoji="1" lang="ja-JP" altLang="en-US" sz="1400" dirty="0">
                  <a:solidFill>
                    <a:schemeClr val="tx1"/>
                  </a:solidFill>
                </a:endParaRPr>
              </a:p>
            </p:txBody>
          </p:sp>
          <p:sp>
            <p:nvSpPr>
              <p:cNvPr id="35" name="四角形: メモ 34">
                <a:extLst>
                  <a:ext uri="{FF2B5EF4-FFF2-40B4-BE49-F238E27FC236}">
                    <a16:creationId xmlns:a16="http://schemas.microsoft.com/office/drawing/2014/main" id="{F74B94C9-7053-446A-878C-E660584C43CD}"/>
                  </a:ext>
                </a:extLst>
              </p:cNvPr>
              <p:cNvSpPr/>
              <p:nvPr/>
            </p:nvSpPr>
            <p:spPr>
              <a:xfrm>
                <a:off x="1583668" y="3145280"/>
                <a:ext cx="936104" cy="648072"/>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144000" rIns="36000" bIns="36000" rtlCol="0" anchor="ctr"/>
              <a:lstStyle/>
              <a:p>
                <a:pPr algn="ctr"/>
                <a:r>
                  <a:rPr kumimoji="1" lang="en-US" altLang="ja-JP" sz="1400" dirty="0">
                    <a:solidFill>
                      <a:schemeClr val="tx1"/>
                    </a:solidFill>
                  </a:rPr>
                  <a:t>Purchase Order</a:t>
                </a:r>
                <a:endParaRPr kumimoji="1" lang="ja-JP" altLang="en-US" sz="1400" dirty="0">
                  <a:solidFill>
                    <a:schemeClr val="tx1"/>
                  </a:solidFill>
                </a:endParaRPr>
              </a:p>
            </p:txBody>
          </p:sp>
          <p:sp>
            <p:nvSpPr>
              <p:cNvPr id="36" name="四角形: メモ 35">
                <a:extLst>
                  <a:ext uri="{FF2B5EF4-FFF2-40B4-BE49-F238E27FC236}">
                    <a16:creationId xmlns:a16="http://schemas.microsoft.com/office/drawing/2014/main" id="{0065F0F4-4E61-4E79-924A-5C9C971AC1C3}"/>
                  </a:ext>
                </a:extLst>
              </p:cNvPr>
              <p:cNvSpPr/>
              <p:nvPr/>
            </p:nvSpPr>
            <p:spPr>
              <a:xfrm>
                <a:off x="6480212" y="3145280"/>
                <a:ext cx="936104" cy="648072"/>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144000" rIns="36000" bIns="36000" rtlCol="0" anchor="ctr"/>
              <a:lstStyle/>
              <a:p>
                <a:pPr algn="ctr"/>
                <a:r>
                  <a:rPr kumimoji="1" lang="en-US" altLang="ja-JP" sz="1400" dirty="0">
                    <a:solidFill>
                      <a:schemeClr val="tx1"/>
                    </a:solidFill>
                  </a:rPr>
                  <a:t>Bank Statement</a:t>
                </a:r>
                <a:endParaRPr kumimoji="1" lang="ja-JP" altLang="en-US" sz="1400" dirty="0">
                  <a:solidFill>
                    <a:schemeClr val="tx1"/>
                  </a:solidFill>
                </a:endParaRPr>
              </a:p>
            </p:txBody>
          </p:sp>
          <p:sp>
            <p:nvSpPr>
              <p:cNvPr id="37" name="四角形: メモ 36">
                <a:extLst>
                  <a:ext uri="{FF2B5EF4-FFF2-40B4-BE49-F238E27FC236}">
                    <a16:creationId xmlns:a16="http://schemas.microsoft.com/office/drawing/2014/main" id="{4ADC6649-9BA8-474D-817F-009677461B23}"/>
                  </a:ext>
                </a:extLst>
              </p:cNvPr>
              <p:cNvSpPr/>
              <p:nvPr/>
            </p:nvSpPr>
            <p:spPr>
              <a:xfrm>
                <a:off x="4848030" y="3145280"/>
                <a:ext cx="936104" cy="648072"/>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144000" rIns="36000" bIns="36000" rtlCol="0" anchor="ctr"/>
              <a:lstStyle/>
              <a:p>
                <a:pPr algn="ctr"/>
                <a:r>
                  <a:rPr kumimoji="1" lang="en-US" altLang="ja-JP" sz="1400" dirty="0">
                    <a:solidFill>
                      <a:schemeClr val="tx1"/>
                    </a:solidFill>
                  </a:rPr>
                  <a:t>Invoice</a:t>
                </a:r>
              </a:p>
            </p:txBody>
          </p:sp>
          <p:sp>
            <p:nvSpPr>
              <p:cNvPr id="31" name="平行四辺形 30">
                <a:extLst>
                  <a:ext uri="{FF2B5EF4-FFF2-40B4-BE49-F238E27FC236}">
                    <a16:creationId xmlns:a16="http://schemas.microsoft.com/office/drawing/2014/main" id="{4CAD0AE2-72F0-400F-A621-24C8654BE3C0}"/>
                  </a:ext>
                </a:extLst>
              </p:cNvPr>
              <p:cNvSpPr/>
              <p:nvPr/>
            </p:nvSpPr>
            <p:spPr>
              <a:xfrm>
                <a:off x="1475656" y="4287382"/>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Sales Order</a:t>
                </a:r>
                <a:endParaRPr kumimoji="1" lang="ja-JP" altLang="en-US" sz="1400" dirty="0">
                  <a:solidFill>
                    <a:schemeClr val="tx1"/>
                  </a:solidFill>
                </a:endParaRPr>
              </a:p>
            </p:txBody>
          </p:sp>
          <p:sp>
            <p:nvSpPr>
              <p:cNvPr id="32" name="平行四辺形 31">
                <a:extLst>
                  <a:ext uri="{FF2B5EF4-FFF2-40B4-BE49-F238E27FC236}">
                    <a16:creationId xmlns:a16="http://schemas.microsoft.com/office/drawing/2014/main" id="{CD05C5A2-EF89-43A0-8740-BD7289FC6CA5}"/>
                  </a:ext>
                </a:extLst>
              </p:cNvPr>
              <p:cNvSpPr/>
              <p:nvPr/>
            </p:nvSpPr>
            <p:spPr>
              <a:xfrm>
                <a:off x="6372200" y="4287382"/>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Receipt</a:t>
                </a:r>
                <a:endParaRPr kumimoji="1" lang="ja-JP" altLang="en-US" sz="1400" dirty="0">
                  <a:solidFill>
                    <a:schemeClr val="tx1"/>
                  </a:solidFill>
                </a:endParaRPr>
              </a:p>
            </p:txBody>
          </p:sp>
          <p:sp>
            <p:nvSpPr>
              <p:cNvPr id="33" name="平行四辺形 32">
                <a:extLst>
                  <a:ext uri="{FF2B5EF4-FFF2-40B4-BE49-F238E27FC236}">
                    <a16:creationId xmlns:a16="http://schemas.microsoft.com/office/drawing/2014/main" id="{37895ED5-5B13-4AF9-ABF2-32A75999D96B}"/>
                  </a:ext>
                </a:extLst>
              </p:cNvPr>
              <p:cNvSpPr/>
              <p:nvPr/>
            </p:nvSpPr>
            <p:spPr>
              <a:xfrm>
                <a:off x="4740018" y="4287382"/>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Invoice</a:t>
                </a:r>
                <a:endParaRPr kumimoji="1" lang="ja-JP" altLang="en-US" sz="1400" dirty="0">
                  <a:solidFill>
                    <a:schemeClr val="tx1"/>
                  </a:solidFill>
                </a:endParaRPr>
              </a:p>
            </p:txBody>
          </p:sp>
          <p:sp>
            <p:nvSpPr>
              <p:cNvPr id="34" name="平行四辺形 33">
                <a:extLst>
                  <a:ext uri="{FF2B5EF4-FFF2-40B4-BE49-F238E27FC236}">
                    <a16:creationId xmlns:a16="http://schemas.microsoft.com/office/drawing/2014/main" id="{9EEF37F4-B98C-4871-A6A1-2F4DC194F262}"/>
                  </a:ext>
                </a:extLst>
              </p:cNvPr>
              <p:cNvSpPr/>
              <p:nvPr/>
            </p:nvSpPr>
            <p:spPr>
              <a:xfrm>
                <a:off x="3107837" y="4287382"/>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Goods Dispatch Note</a:t>
                </a:r>
                <a:endParaRPr kumimoji="1" lang="ja-JP" altLang="en-US" sz="1400" dirty="0">
                  <a:solidFill>
                    <a:schemeClr val="tx1"/>
                  </a:solidFill>
                </a:endParaRPr>
              </a:p>
            </p:txBody>
          </p:sp>
          <p:cxnSp>
            <p:nvCxnSpPr>
              <p:cNvPr id="38" name="直線コネクタ 37">
                <a:extLst>
                  <a:ext uri="{FF2B5EF4-FFF2-40B4-BE49-F238E27FC236}">
                    <a16:creationId xmlns:a16="http://schemas.microsoft.com/office/drawing/2014/main" id="{720D8BDF-7608-4A57-8AB0-0026B9B93CF7}"/>
                  </a:ext>
                </a:extLst>
              </p:cNvPr>
              <p:cNvCxnSpPr>
                <a:cxnSpLocks/>
                <a:stCxn id="31" idx="2"/>
                <a:endCxn id="34" idx="5"/>
              </p:cNvCxnSpPr>
              <p:nvPr/>
            </p:nvCxnSpPr>
            <p:spPr>
              <a:xfrm>
                <a:off x="2537774" y="4647422"/>
                <a:ext cx="660073"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A28A4EF-B362-4EDA-964B-ADB9809F5CC0}"/>
                  </a:ext>
                </a:extLst>
              </p:cNvPr>
              <p:cNvCxnSpPr>
                <a:cxnSpLocks/>
                <a:stCxn id="34" idx="2"/>
                <a:endCxn id="33" idx="5"/>
              </p:cNvCxnSpPr>
              <p:nvPr/>
            </p:nvCxnSpPr>
            <p:spPr>
              <a:xfrm>
                <a:off x="4169955" y="4647422"/>
                <a:ext cx="660073"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126551BC-588F-47DB-8184-A7CA037D8A9D}"/>
                  </a:ext>
                </a:extLst>
              </p:cNvPr>
              <p:cNvCxnSpPr>
                <a:cxnSpLocks/>
                <a:stCxn id="33" idx="2"/>
                <a:endCxn id="32" idx="5"/>
              </p:cNvCxnSpPr>
              <p:nvPr/>
            </p:nvCxnSpPr>
            <p:spPr>
              <a:xfrm>
                <a:off x="5802136" y="4647422"/>
                <a:ext cx="660074"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FB7D595-8C1E-44EC-B110-B83F3A9281F0}"/>
                  </a:ext>
                </a:extLst>
              </p:cNvPr>
              <p:cNvCxnSpPr>
                <a:cxnSpLocks/>
                <a:stCxn id="36" idx="2"/>
                <a:endCxn id="32" idx="0"/>
              </p:cNvCxnSpPr>
              <p:nvPr/>
            </p:nvCxnSpPr>
            <p:spPr>
              <a:xfrm>
                <a:off x="6948264" y="3793352"/>
                <a:ext cx="0" cy="49403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2422E38-0FDB-4588-B9A4-239620575B72}"/>
                  </a:ext>
                </a:extLst>
              </p:cNvPr>
              <p:cNvCxnSpPr>
                <a:cxnSpLocks/>
                <a:stCxn id="33" idx="0"/>
                <a:endCxn id="37" idx="2"/>
              </p:cNvCxnSpPr>
              <p:nvPr/>
            </p:nvCxnSpPr>
            <p:spPr>
              <a:xfrm flipV="1">
                <a:off x="5316082" y="3793352"/>
                <a:ext cx="0" cy="49403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0B1E2A80-9F51-40CE-8092-4682A374FB01}"/>
                  </a:ext>
                </a:extLst>
              </p:cNvPr>
              <p:cNvCxnSpPr>
                <a:cxnSpLocks/>
                <a:stCxn id="35" idx="2"/>
                <a:endCxn id="31" idx="0"/>
              </p:cNvCxnSpPr>
              <p:nvPr/>
            </p:nvCxnSpPr>
            <p:spPr>
              <a:xfrm>
                <a:off x="2051720" y="3793352"/>
                <a:ext cx="0" cy="49403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B7176320-9B9A-42A0-9089-3E74E9D02708}"/>
                  </a:ext>
                </a:extLst>
              </p:cNvPr>
              <p:cNvCxnSpPr>
                <a:cxnSpLocks/>
                <a:stCxn id="3" idx="4"/>
                <a:endCxn id="35" idx="0"/>
              </p:cNvCxnSpPr>
              <p:nvPr/>
            </p:nvCxnSpPr>
            <p:spPr>
              <a:xfrm>
                <a:off x="2051720" y="2651251"/>
                <a:ext cx="0" cy="494029"/>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9F2FAF7D-72E8-0846-AD7B-275986493F73}"/>
                  </a:ext>
                </a:extLst>
              </p:cNvPr>
              <p:cNvCxnSpPr>
                <a:cxnSpLocks/>
                <a:stCxn id="34" idx="0"/>
                <a:endCxn id="7" idx="2"/>
              </p:cNvCxnSpPr>
              <p:nvPr/>
            </p:nvCxnSpPr>
            <p:spPr>
              <a:xfrm flipV="1">
                <a:off x="3683901" y="3793352"/>
                <a:ext cx="12001" cy="49403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0" name="テキスト ボックス 59">
              <a:extLst>
                <a:ext uri="{FF2B5EF4-FFF2-40B4-BE49-F238E27FC236}">
                  <a16:creationId xmlns:a16="http://schemas.microsoft.com/office/drawing/2014/main" id="{9DD3F0F7-4401-1B4B-84FA-E5A316113D3C}"/>
                </a:ext>
              </a:extLst>
            </p:cNvPr>
            <p:cNvSpPr txBox="1"/>
            <p:nvPr/>
          </p:nvSpPr>
          <p:spPr>
            <a:xfrm>
              <a:off x="4820681" y="3717032"/>
              <a:ext cx="1911559" cy="307777"/>
            </a:xfrm>
            <a:prstGeom prst="rect">
              <a:avLst/>
            </a:prstGeom>
            <a:noFill/>
          </p:spPr>
          <p:txBody>
            <a:bodyPr wrap="square" rtlCol="0">
              <a:spAutoFit/>
            </a:bodyPr>
            <a:lstStyle/>
            <a:p>
              <a:pPr algn="ctr"/>
              <a:r>
                <a:rPr kumimoji="1" lang="en-US" altLang="ja-JP" sz="1400" dirty="0"/>
                <a:t>External Documents</a:t>
              </a:r>
              <a:endParaRPr kumimoji="1" lang="ja-JP" altLang="en-US" sz="1400" dirty="0"/>
            </a:p>
          </p:txBody>
        </p:sp>
        <p:sp>
          <p:nvSpPr>
            <p:cNvPr id="56" name="正方形/長方形 55">
              <a:extLst>
                <a:ext uri="{FF2B5EF4-FFF2-40B4-BE49-F238E27FC236}">
                  <a16:creationId xmlns:a16="http://schemas.microsoft.com/office/drawing/2014/main" id="{39B044E2-6360-DA4E-BFAB-70B29D0C0690}"/>
                </a:ext>
              </a:extLst>
            </p:cNvPr>
            <p:cNvSpPr/>
            <p:nvPr/>
          </p:nvSpPr>
          <p:spPr>
            <a:xfrm>
              <a:off x="7236296" y="1346148"/>
              <a:ext cx="1575496" cy="369332"/>
            </a:xfrm>
            <a:prstGeom prst="rect">
              <a:avLst/>
            </a:prstGeom>
          </p:spPr>
          <p:txBody>
            <a:bodyPr wrap="none">
              <a:spAutoFit/>
            </a:bodyPr>
            <a:lstStyle/>
            <a:p>
              <a:r>
                <a:rPr lang="en-US" altLang="ja-JP" dirty="0"/>
                <a:t>Procure-to-Pay</a:t>
              </a:r>
              <a:endParaRPr lang="ja-JP" altLang="en-US"/>
            </a:p>
          </p:txBody>
        </p:sp>
        <p:sp>
          <p:nvSpPr>
            <p:cNvPr id="57" name="正方形/長方形 56">
              <a:extLst>
                <a:ext uri="{FF2B5EF4-FFF2-40B4-BE49-F238E27FC236}">
                  <a16:creationId xmlns:a16="http://schemas.microsoft.com/office/drawing/2014/main" id="{6BB9C41C-3F38-1149-BB6D-9A420736C8EC}"/>
                </a:ext>
              </a:extLst>
            </p:cNvPr>
            <p:cNvSpPr/>
            <p:nvPr/>
          </p:nvSpPr>
          <p:spPr>
            <a:xfrm>
              <a:off x="7320684" y="5152388"/>
              <a:ext cx="1507849" cy="369332"/>
            </a:xfrm>
            <a:prstGeom prst="rect">
              <a:avLst/>
            </a:prstGeom>
          </p:spPr>
          <p:txBody>
            <a:bodyPr wrap="none">
              <a:spAutoFit/>
            </a:bodyPr>
            <a:lstStyle/>
            <a:p>
              <a:r>
                <a:rPr lang="en-US" altLang="ja-JP" dirty="0"/>
                <a:t>Order-to-Cash</a:t>
              </a:r>
              <a:endParaRPr lang="ja-JP" altLang="en-US"/>
            </a:p>
          </p:txBody>
        </p:sp>
      </p:grpSp>
      <p:sp>
        <p:nvSpPr>
          <p:cNvPr id="58" name="テキスト ボックス 57">
            <a:extLst>
              <a:ext uri="{FF2B5EF4-FFF2-40B4-BE49-F238E27FC236}">
                <a16:creationId xmlns:a16="http://schemas.microsoft.com/office/drawing/2014/main" id="{67BC1A46-987F-844B-8312-7D51634F1F80}"/>
              </a:ext>
            </a:extLst>
          </p:cNvPr>
          <p:cNvSpPr txBox="1"/>
          <p:nvPr/>
        </p:nvSpPr>
        <p:spPr>
          <a:xfrm>
            <a:off x="716980" y="6006077"/>
            <a:ext cx="8535540" cy="461665"/>
          </a:xfrm>
          <a:prstGeom prst="rect">
            <a:avLst/>
          </a:prstGeom>
          <a:noFill/>
        </p:spPr>
        <p:txBody>
          <a:bodyPr wrap="square" rtlCol="0">
            <a:spAutoFit/>
          </a:bodyPr>
          <a:lstStyle/>
          <a:p>
            <a:r>
              <a:rPr lang="en-US" altLang="ja-JP" sz="1200" dirty="0"/>
              <a:t>Source: CEN WORKSHOP AGREEMENT CWA 16460 May 2012 Good Practice: e-Invoicing Compliance Guidelines - The Commentary</a:t>
            </a:r>
          </a:p>
          <a:p>
            <a:r>
              <a:rPr lang="en-US" altLang="ja-JP" sz="1200" dirty="0"/>
              <a:t>Partially modified by SAMBUICHI, Nobuyuki</a:t>
            </a:r>
          </a:p>
        </p:txBody>
      </p:sp>
      <p:sp>
        <p:nvSpPr>
          <p:cNvPr id="64" name="テキスト ボックス 63">
            <a:extLst>
              <a:ext uri="{FF2B5EF4-FFF2-40B4-BE49-F238E27FC236}">
                <a16:creationId xmlns:a16="http://schemas.microsoft.com/office/drawing/2014/main" id="{B254EE09-0927-D24E-9CCE-3B9403172049}"/>
              </a:ext>
            </a:extLst>
          </p:cNvPr>
          <p:cNvSpPr txBox="1"/>
          <p:nvPr/>
        </p:nvSpPr>
        <p:spPr>
          <a:xfrm>
            <a:off x="6697458" y="2348880"/>
            <a:ext cx="2555062" cy="3693319"/>
          </a:xfrm>
          <a:prstGeom prst="rect">
            <a:avLst/>
          </a:prstGeom>
          <a:noFill/>
        </p:spPr>
        <p:txBody>
          <a:bodyPr wrap="square" rtlCol="0">
            <a:spAutoFit/>
          </a:bodyPr>
          <a:lstStyle/>
          <a:p>
            <a:r>
              <a:rPr lang="en-US" altLang="ja-JP" dirty="0"/>
              <a:t>This represents the process that supports purchase of goods or services where the 3-way match control is implemented, typically: purchase order </a:t>
            </a:r>
            <a:r>
              <a:rPr lang="ja-JP" altLang="en-US"/>
              <a:t>→ </a:t>
            </a:r>
            <a:r>
              <a:rPr lang="en-US" altLang="ja-JP" dirty="0"/>
              <a:t>goods received note</a:t>
            </a:r>
            <a:r>
              <a:rPr lang="ja-JP" altLang="en-US"/>
              <a:t> → </a:t>
            </a:r>
            <a:r>
              <a:rPr lang="en-US" altLang="ja-JP" dirty="0"/>
              <a:t>purchase invoice </a:t>
            </a:r>
            <a:r>
              <a:rPr lang="ja-JP" altLang="en-US"/>
              <a:t>→ </a:t>
            </a:r>
            <a:r>
              <a:rPr lang="en-US" altLang="ja-JP" dirty="0"/>
              <a:t>payment.</a:t>
            </a:r>
          </a:p>
          <a:p>
            <a:r>
              <a:rPr lang="en-US" altLang="ja-JP" dirty="0"/>
              <a:t>Left is the equivalent audit trail for an ‘order-to-cash’ cycle.</a:t>
            </a:r>
          </a:p>
        </p:txBody>
      </p:sp>
      <p:sp>
        <p:nvSpPr>
          <p:cNvPr id="47" name="正方形/長方形 46">
            <a:extLst>
              <a:ext uri="{FF2B5EF4-FFF2-40B4-BE49-F238E27FC236}">
                <a16:creationId xmlns:a16="http://schemas.microsoft.com/office/drawing/2014/main" id="{D8253918-AA8D-4248-9D92-BCBF64870767}"/>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4</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17218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105749-5114-AB4D-B2D5-456A7BC8848A}"/>
              </a:ext>
            </a:extLst>
          </p:cNvPr>
          <p:cNvSpPr>
            <a:spLocks noGrp="1"/>
          </p:cNvSpPr>
          <p:nvPr>
            <p:ph type="ctrTitle"/>
          </p:nvPr>
        </p:nvSpPr>
        <p:spPr/>
        <p:txBody>
          <a:bodyPr/>
          <a:lstStyle/>
          <a:p>
            <a:r>
              <a:rPr lang="en-US" altLang="ja-JP" b="1" dirty="0"/>
              <a:t>5.1. </a:t>
            </a:r>
            <a:r>
              <a:rPr lang="en-US" altLang="en-US" b="1" dirty="0"/>
              <a:t>Extend </a:t>
            </a:r>
            <a:r>
              <a:rPr lang="en-US" altLang="ja-JP" b="1" dirty="0"/>
              <a:t>Core Components Specification </a:t>
            </a:r>
            <a:r>
              <a:rPr lang="en-US" altLang="en-US" b="1" dirty="0"/>
              <a:t>definition for audit data collection</a:t>
            </a:r>
            <a:endParaRPr kumimoji="1" lang="ja-JP" altLang="en-US" b="1" dirty="0"/>
          </a:p>
        </p:txBody>
      </p:sp>
      <p:sp>
        <p:nvSpPr>
          <p:cNvPr id="9" name="Subtitle 8">
            <a:extLst>
              <a:ext uri="{FF2B5EF4-FFF2-40B4-BE49-F238E27FC236}">
                <a16:creationId xmlns:a16="http://schemas.microsoft.com/office/drawing/2014/main" id="{69920C94-110A-4DB7-9643-FD51A89B1FAE}"/>
              </a:ext>
            </a:extLst>
          </p:cNvPr>
          <p:cNvSpPr>
            <a:spLocks noGrp="1"/>
          </p:cNvSpPr>
          <p:nvPr>
            <p:ph type="subTitle" idx="1"/>
          </p:nvPr>
        </p:nvSpPr>
        <p:spPr/>
        <p:txBody>
          <a:bodyPr/>
          <a:lstStyle/>
          <a:p>
            <a:r>
              <a:rPr lang="en-US" altLang="ja-JP" sz="2000" b="1" dirty="0">
                <a:solidFill>
                  <a:schemeClr val="tx1">
                    <a:lumMod val="50000"/>
                    <a:lumOff val="50000"/>
                  </a:schemeClr>
                </a:solidFill>
              </a:rPr>
              <a:t>5. Semantic data modeling</a:t>
            </a:r>
            <a:endParaRPr lang="en-US" altLang="en-US" sz="2000" dirty="0">
              <a:solidFill>
                <a:schemeClr val="tx1">
                  <a:lumMod val="50000"/>
                  <a:lumOff val="50000"/>
                </a:schemeClr>
              </a:solidFill>
            </a:endParaRPr>
          </a:p>
        </p:txBody>
      </p:sp>
    </p:spTree>
    <p:extLst>
      <p:ext uri="{BB962C8B-B14F-4D97-AF65-F5344CB8AC3E}">
        <p14:creationId xmlns:p14="http://schemas.microsoft.com/office/powerpoint/2010/main" val="533608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A953AF-8138-1D49-BA10-4CAEE6C06B69}"/>
              </a:ext>
            </a:extLst>
          </p:cNvPr>
          <p:cNvSpPr>
            <a:spLocks noGrp="1"/>
          </p:cNvSpPr>
          <p:nvPr>
            <p:ph type="title"/>
          </p:nvPr>
        </p:nvSpPr>
        <p:spPr>
          <a:xfrm>
            <a:off x="683568" y="0"/>
            <a:ext cx="7776864" cy="692696"/>
          </a:xfrm>
        </p:spPr>
        <p:txBody>
          <a:bodyPr/>
          <a:lstStyle/>
          <a:p>
            <a:r>
              <a:rPr lang="en-US" altLang="ja-JP" b="1" dirty="0"/>
              <a:t>Extend Core Components</a:t>
            </a:r>
            <a:endParaRPr kumimoji="1" lang="ja-JP" altLang="en-US" b="1" dirty="0"/>
          </a:p>
        </p:txBody>
      </p:sp>
      <p:sp>
        <p:nvSpPr>
          <p:cNvPr id="5" name="正方形/長方形 4">
            <a:extLst>
              <a:ext uri="{FF2B5EF4-FFF2-40B4-BE49-F238E27FC236}">
                <a16:creationId xmlns:a16="http://schemas.microsoft.com/office/drawing/2014/main" id="{E5A1C9E4-DCDA-644F-94B3-C04DF7DD5A87}"/>
              </a:ext>
            </a:extLst>
          </p:cNvPr>
          <p:cNvSpPr/>
          <p:nvPr/>
        </p:nvSpPr>
        <p:spPr>
          <a:xfrm>
            <a:off x="683568" y="873089"/>
            <a:ext cx="7776864" cy="923330"/>
          </a:xfrm>
          <a:prstGeom prst="rect">
            <a:avLst/>
          </a:prstGeom>
        </p:spPr>
        <p:txBody>
          <a:bodyPr wrap="square">
            <a:spAutoFit/>
          </a:bodyPr>
          <a:lstStyle/>
          <a:p>
            <a:pPr lvl="0" eaLnBrk="0" fontAlgn="base" hangingPunct="0">
              <a:spcBef>
                <a:spcPct val="0"/>
              </a:spcBef>
              <a:spcAft>
                <a:spcPct val="0"/>
              </a:spcAft>
            </a:pPr>
            <a:r>
              <a:rPr kumimoji="0" lang="ja-JP" altLang="ja-JP">
                <a:ea typeface="ＭＳ 明朝" panose="02020609040205080304" pitchFamily="49" charset="-128"/>
                <a:cs typeface="Cambria" panose="02040503050406030204" pitchFamily="18" charset="0"/>
              </a:rPr>
              <a:t>Semantic data modeling of ADS is based on the Core Components Specification (CCS) defined in ISO 15000-5</a:t>
            </a:r>
            <a:r>
              <a:rPr kumimoji="0" lang="ja-JP" altLang="ja-JP" b="1">
                <a:solidFill>
                  <a:srgbClr val="00B0F0"/>
                </a:solidFill>
                <a:ea typeface="ＭＳ 明朝" panose="02020609040205080304" pitchFamily="49" charset="-128"/>
                <a:cs typeface="Cambria" panose="02040503050406030204" pitchFamily="18" charset="0"/>
              </a:rPr>
              <a:t> </a:t>
            </a:r>
            <a:r>
              <a:rPr kumimoji="0" lang="ja-JP" altLang="ja-JP">
                <a:ea typeface="ＭＳ 明朝" panose="02020609040205080304" pitchFamily="49" charset="-128"/>
                <a:cs typeface="Cambria" panose="02040503050406030204" pitchFamily="18" charset="0"/>
              </a:rPr>
              <a:t>Electronic Business Extensible Markup Language (ebXML) — Part 5: Core Components Specification (CCS).</a:t>
            </a:r>
            <a:endParaRPr kumimoji="0" lang="en-US" altLang="ja-JP" b="1" dirty="0">
              <a:ea typeface="ＭＳ 明朝" panose="02020609040205080304" pitchFamily="49" charset="-128"/>
              <a:cs typeface="Cambria" panose="02040503050406030204" pitchFamily="18" charset="0"/>
            </a:endParaRPr>
          </a:p>
        </p:txBody>
      </p:sp>
      <p:pic>
        <p:nvPicPr>
          <p:cNvPr id="6" name="図 5">
            <a:extLst>
              <a:ext uri="{FF2B5EF4-FFF2-40B4-BE49-F238E27FC236}">
                <a16:creationId xmlns:a16="http://schemas.microsoft.com/office/drawing/2014/main" id="{6B558833-2B46-8C41-8000-0FC9D1BB38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796419"/>
            <a:ext cx="4248472" cy="4189238"/>
          </a:xfrm>
          <a:prstGeom prst="rect">
            <a:avLst/>
          </a:prstGeom>
          <a:noFill/>
          <a:ln>
            <a:noFill/>
          </a:ln>
        </p:spPr>
      </p:pic>
      <p:sp>
        <p:nvSpPr>
          <p:cNvPr id="7" name="正方形/長方形 6">
            <a:extLst>
              <a:ext uri="{FF2B5EF4-FFF2-40B4-BE49-F238E27FC236}">
                <a16:creationId xmlns:a16="http://schemas.microsoft.com/office/drawing/2014/main" id="{C946A45E-78AB-7C4F-A736-FCC2BE94D7CB}"/>
              </a:ext>
            </a:extLst>
          </p:cNvPr>
          <p:cNvSpPr/>
          <p:nvPr/>
        </p:nvSpPr>
        <p:spPr>
          <a:xfrm>
            <a:off x="4571999" y="1815782"/>
            <a:ext cx="4392487" cy="4585871"/>
          </a:xfrm>
          <a:prstGeom prst="rect">
            <a:avLst/>
          </a:prstGeom>
        </p:spPr>
        <p:txBody>
          <a:bodyPr wrap="square">
            <a:spAutoFit/>
          </a:bodyPr>
          <a:lstStyle/>
          <a:p>
            <a:pPr algn="just">
              <a:spcBef>
                <a:spcPts val="600"/>
              </a:spcBef>
              <a:spcAft>
                <a:spcPts val="600"/>
              </a:spcAft>
            </a:pPr>
            <a:r>
              <a:rPr lang="en-US" altLang="ja-JP" kern="100" dirty="0">
                <a:ea typeface="ＭＳ 明朝" panose="02020609040205080304" pitchFamily="49" charset="-128"/>
                <a:cs typeface="Cambria" panose="02040503050406030204" pitchFamily="18" charset="0"/>
              </a:rPr>
              <a:t>Add 2 categories of Core Components:</a:t>
            </a:r>
            <a:endParaRPr lang="ja-JP" altLang="ja-JP" kern="100" dirty="0">
              <a:ea typeface="ＭＳ 明朝" panose="02020609040205080304" pitchFamily="49" charset="-128"/>
              <a:cs typeface="Cambria" panose="02040503050406030204" pitchFamily="18" charset="0"/>
            </a:endParaRPr>
          </a:p>
          <a:p>
            <a:pPr algn="just">
              <a:spcBef>
                <a:spcPts val="600"/>
              </a:spcBef>
              <a:spcAft>
                <a:spcPts val="600"/>
              </a:spcAft>
            </a:pPr>
            <a:r>
              <a:rPr lang="en-US" altLang="ja-JP" kern="100" dirty="0">
                <a:ea typeface="ＭＳ 明朝" panose="02020609040205080304" pitchFamily="49" charset="-128"/>
                <a:cs typeface="Cambria" panose="02040503050406030204" pitchFamily="18" charset="0"/>
              </a:rPr>
              <a:t>- Basic Core Component (BCC);</a:t>
            </a:r>
            <a:endParaRPr lang="ja-JP" altLang="ja-JP" kern="100" dirty="0">
              <a:ea typeface="ＭＳ 明朝" panose="02020609040205080304" pitchFamily="49" charset="-128"/>
              <a:cs typeface="Cambria" panose="02040503050406030204" pitchFamily="18" charset="0"/>
            </a:endParaRPr>
          </a:p>
          <a:p>
            <a:pPr algn="just">
              <a:spcBef>
                <a:spcPts val="600"/>
              </a:spcBef>
              <a:spcAft>
                <a:spcPts val="600"/>
              </a:spcAft>
            </a:pPr>
            <a:r>
              <a:rPr lang="en-US" altLang="ja-JP" kern="100" dirty="0">
                <a:ea typeface="ＭＳ 明朝" panose="02020609040205080304" pitchFamily="49" charset="-128"/>
                <a:cs typeface="Cambria" panose="02040503050406030204" pitchFamily="18" charset="0"/>
              </a:rPr>
              <a:t>- Association Core Component (ASCC);</a:t>
            </a:r>
            <a:endParaRPr lang="ja-JP" altLang="ja-JP" kern="100" dirty="0">
              <a:ea typeface="ＭＳ 明朝" panose="02020609040205080304" pitchFamily="49" charset="-128"/>
              <a:cs typeface="Cambria" panose="02040503050406030204" pitchFamily="18" charset="0"/>
            </a:endParaRPr>
          </a:p>
          <a:p>
            <a:pPr algn="just">
              <a:spcBef>
                <a:spcPts val="600"/>
              </a:spcBef>
              <a:spcAft>
                <a:spcPts val="600"/>
              </a:spcAft>
            </a:pPr>
            <a:r>
              <a:rPr lang="en-US" altLang="ja-JP" kern="100" dirty="0">
                <a:ea typeface="ＭＳ 明朝" panose="02020609040205080304" pitchFamily="49" charset="-128"/>
                <a:cs typeface="Cambria" panose="02040503050406030204" pitchFamily="18" charset="0"/>
              </a:rPr>
              <a:t>- Core Component Type (CCT);</a:t>
            </a:r>
            <a:endParaRPr lang="ja-JP" altLang="ja-JP" kern="100" dirty="0">
              <a:ea typeface="ＭＳ 明朝" panose="02020609040205080304" pitchFamily="49" charset="-128"/>
              <a:cs typeface="Cambria" panose="02040503050406030204" pitchFamily="18" charset="0"/>
            </a:endParaRPr>
          </a:p>
          <a:p>
            <a:pPr algn="just">
              <a:spcBef>
                <a:spcPts val="600"/>
              </a:spcBef>
              <a:spcAft>
                <a:spcPts val="600"/>
              </a:spcAft>
            </a:pPr>
            <a:r>
              <a:rPr lang="en-US" altLang="ja-JP" kern="100" dirty="0">
                <a:ea typeface="ＭＳ 明朝" panose="02020609040205080304" pitchFamily="49" charset="-128"/>
                <a:cs typeface="Cambria" panose="02040503050406030204" pitchFamily="18" charset="0"/>
              </a:rPr>
              <a:t>- Aggregate Core Component (ACC);</a:t>
            </a:r>
            <a:endParaRPr lang="ja-JP" altLang="ja-JP" kern="100" dirty="0">
              <a:ea typeface="ＭＳ 明朝" panose="02020609040205080304" pitchFamily="49" charset="-128"/>
              <a:cs typeface="Cambria" panose="02040503050406030204" pitchFamily="18" charset="0"/>
            </a:endParaRPr>
          </a:p>
          <a:p>
            <a:pPr algn="just">
              <a:spcBef>
                <a:spcPts val="600"/>
              </a:spcBef>
              <a:spcAft>
                <a:spcPts val="600"/>
              </a:spcAft>
            </a:pPr>
            <a:r>
              <a:rPr lang="en-US" altLang="ja-JP" sz="2000" b="1" kern="100" dirty="0">
                <a:ea typeface="ＭＳ 明朝" panose="02020609040205080304" pitchFamily="49" charset="-128"/>
                <a:cs typeface="Cambria" panose="02040503050406030204" pitchFamily="18" charset="0"/>
              </a:rPr>
              <a:t>a) Identifier Core Component (IDCC); and</a:t>
            </a:r>
            <a:endParaRPr lang="ja-JP" altLang="ja-JP" sz="2000" b="1" kern="100" dirty="0">
              <a:ea typeface="ＭＳ 明朝" panose="02020609040205080304" pitchFamily="49" charset="-128"/>
              <a:cs typeface="Cambria" panose="02040503050406030204" pitchFamily="18" charset="0"/>
            </a:endParaRPr>
          </a:p>
          <a:p>
            <a:pPr algn="just">
              <a:spcBef>
                <a:spcPts val="600"/>
              </a:spcBef>
              <a:spcAft>
                <a:spcPts val="600"/>
              </a:spcAft>
            </a:pPr>
            <a:r>
              <a:rPr lang="en-US" altLang="ja-JP" sz="2000" b="1" kern="100" dirty="0">
                <a:ea typeface="ＭＳ 明朝" panose="02020609040205080304" pitchFamily="49" charset="-128"/>
                <a:cs typeface="Cambria" panose="02040503050406030204" pitchFamily="18" charset="0"/>
              </a:rPr>
              <a:t>b) Relation Core Component (RLCC).</a:t>
            </a:r>
            <a:endParaRPr lang="ja-JP" altLang="ja-JP" sz="2000" b="1" kern="100" dirty="0">
              <a:ea typeface="ＭＳ 明朝" panose="02020609040205080304" pitchFamily="49" charset="-128"/>
              <a:cs typeface="Cambria" panose="02040503050406030204" pitchFamily="18" charset="0"/>
            </a:endParaRPr>
          </a:p>
          <a:p>
            <a:pPr algn="just">
              <a:spcBef>
                <a:spcPts val="600"/>
              </a:spcBef>
              <a:spcAft>
                <a:spcPts val="600"/>
              </a:spcAft>
            </a:pPr>
            <a:r>
              <a:rPr lang="en-US" altLang="ja-JP" kern="100" dirty="0">
                <a:ea typeface="ＭＳ 明朝" panose="02020609040205080304" pitchFamily="49" charset="-128"/>
                <a:cs typeface="Cambria" panose="02040503050406030204" pitchFamily="18" charset="0"/>
              </a:rPr>
              <a:t> NOTE	</a:t>
            </a:r>
            <a:r>
              <a:rPr lang="en-US" altLang="ja-JP" kern="100" dirty="0">
                <a:solidFill>
                  <a:srgbClr val="000000"/>
                </a:solidFill>
                <a:ea typeface="ＭＳ 明朝" panose="02020609040205080304" pitchFamily="49" charset="-128"/>
                <a:cs typeface="Cambria" panose="02040503050406030204" pitchFamily="18" charset="0"/>
              </a:rPr>
              <a:t>Audit data collection requires a concept to clearly define the relationships between ACCs using </a:t>
            </a:r>
            <a:r>
              <a:rPr lang="en-US" altLang="ja-JP" b="1" kern="100" dirty="0">
                <a:solidFill>
                  <a:srgbClr val="000000"/>
                </a:solidFill>
                <a:ea typeface="ＭＳ 明朝" panose="02020609040205080304" pitchFamily="49" charset="-128"/>
                <a:cs typeface="Cambria" panose="02040503050406030204" pitchFamily="18" charset="0"/>
              </a:rPr>
              <a:t>identifier (primary key) </a:t>
            </a:r>
            <a:r>
              <a:rPr lang="en-US" altLang="ja-JP" kern="100" dirty="0">
                <a:solidFill>
                  <a:srgbClr val="000000"/>
                </a:solidFill>
                <a:ea typeface="ＭＳ 明朝" panose="02020609040205080304" pitchFamily="49" charset="-128"/>
                <a:cs typeface="Cambria" panose="02040503050406030204" pitchFamily="18" charset="0"/>
              </a:rPr>
              <a:t>and </a:t>
            </a:r>
            <a:r>
              <a:rPr lang="en-US" altLang="ja-JP" b="1" kern="100" dirty="0">
                <a:solidFill>
                  <a:srgbClr val="000000"/>
                </a:solidFill>
                <a:ea typeface="ＭＳ 明朝" panose="02020609040205080304" pitchFamily="49" charset="-128"/>
                <a:cs typeface="Cambria" panose="02040503050406030204" pitchFamily="18" charset="0"/>
              </a:rPr>
              <a:t>reference identifier</a:t>
            </a:r>
            <a:r>
              <a:rPr lang="en-US" altLang="ja-JP" kern="100" dirty="0">
                <a:solidFill>
                  <a:srgbClr val="000000"/>
                </a:solidFill>
                <a:ea typeface="ＭＳ 明朝" panose="02020609040205080304" pitchFamily="49" charset="-128"/>
                <a:cs typeface="Cambria" panose="02040503050406030204" pitchFamily="18" charset="0"/>
              </a:rPr>
              <a:t>.</a:t>
            </a:r>
            <a:endParaRPr lang="ja-JP" altLang="ja-JP" kern="100" dirty="0">
              <a:ea typeface="ＭＳ 明朝" panose="02020609040205080304" pitchFamily="49" charset="-128"/>
              <a:cs typeface="Cambria" panose="02040503050406030204" pitchFamily="18" charset="0"/>
            </a:endParaRPr>
          </a:p>
        </p:txBody>
      </p:sp>
      <p:sp>
        <p:nvSpPr>
          <p:cNvPr id="8" name="正方形/長方形 7">
            <a:extLst>
              <a:ext uri="{FF2B5EF4-FFF2-40B4-BE49-F238E27FC236}">
                <a16:creationId xmlns:a16="http://schemas.microsoft.com/office/drawing/2014/main" id="{1C12622D-1F03-DD49-9E86-061276A18EE4}"/>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4767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9F8039-18CD-4687-9A13-C27B944E409E}"/>
              </a:ext>
            </a:extLst>
          </p:cNvPr>
          <p:cNvSpPr txBox="1"/>
          <p:nvPr/>
        </p:nvSpPr>
        <p:spPr>
          <a:xfrm>
            <a:off x="719572" y="1196752"/>
            <a:ext cx="7704856" cy="1908215"/>
          </a:xfrm>
          <a:prstGeom prst="rect">
            <a:avLst/>
          </a:prstGeom>
          <a:noFill/>
        </p:spPr>
        <p:txBody>
          <a:bodyPr wrap="square">
            <a:spAutoFit/>
          </a:bodyPr>
          <a:lstStyle/>
          <a:p>
            <a:pPr algn="ctr"/>
            <a:r>
              <a:rPr lang="ja-JP" altLang="en-US" sz="2800" b="1" dirty="0"/>
              <a:t>Meeting Agenda</a:t>
            </a:r>
          </a:p>
          <a:p>
            <a:endParaRPr lang="ja-JP" altLang="en-US" dirty="0"/>
          </a:p>
          <a:p>
            <a:r>
              <a:rPr lang="ja-JP" altLang="en-US" dirty="0"/>
              <a:t>1. Proposal on“Exchange formats for the Audit Data Collection Standard: XBRL”</a:t>
            </a:r>
          </a:p>
          <a:p>
            <a:r>
              <a:rPr lang="ja-JP" altLang="en-US" dirty="0"/>
              <a:t>presented by Mr. Nobuyuki Sambuichi</a:t>
            </a:r>
          </a:p>
          <a:p>
            <a:r>
              <a:rPr lang="ja-JP" altLang="en-US" dirty="0"/>
              <a:t>2. Discussions on data modeling</a:t>
            </a:r>
          </a:p>
          <a:p>
            <a:r>
              <a:rPr lang="ja-JP" altLang="en-US" dirty="0"/>
              <a:t>3. Other business</a:t>
            </a:r>
          </a:p>
        </p:txBody>
      </p:sp>
    </p:spTree>
    <p:extLst>
      <p:ext uri="{BB962C8B-B14F-4D97-AF65-F5344CB8AC3E}">
        <p14:creationId xmlns:p14="http://schemas.microsoft.com/office/powerpoint/2010/main" val="3307833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437622F4-A287-4700-A20B-16F872C4DFF5}"/>
              </a:ext>
            </a:extLst>
          </p:cNvPr>
          <p:cNvGraphicFramePr>
            <a:graphicFrameLocks noGrp="1"/>
          </p:cNvGraphicFramePr>
          <p:nvPr>
            <p:extLst>
              <p:ext uri="{D42A27DB-BD31-4B8C-83A1-F6EECF244321}">
                <p14:modId xmlns:p14="http://schemas.microsoft.com/office/powerpoint/2010/main" val="677850825"/>
              </p:ext>
            </p:extLst>
          </p:nvPr>
        </p:nvGraphicFramePr>
        <p:xfrm>
          <a:off x="323528" y="2347954"/>
          <a:ext cx="4248472" cy="3621150"/>
        </p:xfrm>
        <a:graphic>
          <a:graphicData uri="http://schemas.openxmlformats.org/drawingml/2006/table">
            <a:tbl>
              <a:tblPr/>
              <a:tblGrid>
                <a:gridCol w="1224136">
                  <a:extLst>
                    <a:ext uri="{9D8B030D-6E8A-4147-A177-3AD203B41FA5}">
                      <a16:colId xmlns:a16="http://schemas.microsoft.com/office/drawing/2014/main" val="3144726500"/>
                    </a:ext>
                  </a:extLst>
                </a:gridCol>
                <a:gridCol w="3024336">
                  <a:extLst>
                    <a:ext uri="{9D8B030D-6E8A-4147-A177-3AD203B41FA5}">
                      <a16:colId xmlns:a16="http://schemas.microsoft.com/office/drawing/2014/main" val="4014308224"/>
                    </a:ext>
                  </a:extLst>
                </a:gridCol>
              </a:tblGrid>
              <a:tr h="223049">
                <a:tc>
                  <a:txBody>
                    <a:bodyPr/>
                    <a:lstStyle/>
                    <a:p>
                      <a:pPr algn="ctr" rtl="0" fontAlgn="t"/>
                      <a:r>
                        <a:rPr lang="en-US" sz="1600" b="1" dirty="0">
                          <a:solidFill>
                            <a:schemeClr val="bg1"/>
                          </a:solidFill>
                          <a:effectLst/>
                        </a:rPr>
                        <a:t>Primitive type</a:t>
                      </a:r>
                    </a:p>
                  </a:txBody>
                  <a:tcPr marL="78054" marR="78054" marT="39027" marB="39027"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chemeClr val="bg1">
                        <a:lumMod val="50000"/>
                      </a:schemeClr>
                    </a:solidFill>
                  </a:tcPr>
                </a:tc>
                <a:tc>
                  <a:txBody>
                    <a:bodyPr/>
                    <a:lstStyle/>
                    <a:p>
                      <a:pPr algn="ctr" rtl="0" fontAlgn="t"/>
                      <a:r>
                        <a:rPr lang="en-US" sz="1600" b="1" dirty="0">
                          <a:solidFill>
                            <a:schemeClr val="bg1"/>
                          </a:solidFill>
                          <a:effectLst/>
                        </a:rPr>
                        <a:t>Definition</a:t>
                      </a:r>
                    </a:p>
                  </a:txBody>
                  <a:tcPr marL="78054" marR="78054" marT="39027" marB="39027"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903158717"/>
                  </a:ext>
                </a:extLst>
              </a:tr>
              <a:tr h="223049">
                <a:tc>
                  <a:txBody>
                    <a:bodyPr/>
                    <a:lstStyle/>
                    <a:p>
                      <a:pPr algn="l" rtl="0" fontAlgn="t"/>
                      <a:r>
                        <a:rPr lang="en-US" sz="2000" b="1" dirty="0">
                          <a:solidFill>
                            <a:schemeClr val="bg1">
                              <a:lumMod val="65000"/>
                            </a:schemeClr>
                          </a:solidFill>
                          <a:effectLst/>
                          <a:latin typeface="inherit"/>
                        </a:rPr>
                        <a:t>Binary</a:t>
                      </a:r>
                      <a:endParaRPr lang="en-US" sz="2000" b="0" dirty="0">
                        <a:solidFill>
                          <a:schemeClr val="bg1">
                            <a:lumMod val="65000"/>
                          </a:schemeClr>
                        </a:solidFill>
                        <a:effectLst/>
                        <a:latin typeface="inherit"/>
                      </a:endParaRP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t"/>
                      <a:r>
                        <a:rPr lang="en-US" sz="1600" b="0" dirty="0">
                          <a:solidFill>
                            <a:schemeClr val="bg1">
                              <a:lumMod val="65000"/>
                            </a:schemeClr>
                          </a:solidFill>
                          <a:effectLst/>
                          <a:latin typeface="inherit"/>
                        </a:rPr>
                        <a:t>A set of finite-length sequences of binary digits.</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2331980"/>
                  </a:ext>
                </a:extLst>
              </a:tr>
              <a:tr h="379377">
                <a:tc>
                  <a:txBody>
                    <a:bodyPr/>
                    <a:lstStyle/>
                    <a:p>
                      <a:pPr algn="l" rtl="0" fontAlgn="t"/>
                      <a:r>
                        <a:rPr lang="en-US" sz="2000" b="1" dirty="0">
                          <a:solidFill>
                            <a:schemeClr val="bg1">
                              <a:lumMod val="65000"/>
                            </a:schemeClr>
                          </a:solidFill>
                          <a:effectLst/>
                          <a:latin typeface="inherit"/>
                        </a:rPr>
                        <a:t>Date</a:t>
                      </a:r>
                      <a:endParaRPr lang="en-US" sz="2000" b="0" dirty="0">
                        <a:solidFill>
                          <a:schemeClr val="bg1">
                            <a:lumMod val="65000"/>
                          </a:schemeClr>
                        </a:solidFill>
                        <a:effectLst/>
                        <a:latin typeface="inherit"/>
                      </a:endParaRP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t"/>
                      <a:r>
                        <a:rPr lang="en-US" sz="1600" b="0" dirty="0">
                          <a:solidFill>
                            <a:schemeClr val="bg1">
                              <a:lumMod val="65000"/>
                            </a:schemeClr>
                          </a:solidFill>
                          <a:effectLst/>
                          <a:latin typeface="inherit"/>
                        </a:rPr>
                        <a:t>Time point representing a calendar day on a time scale consisting of an origin and a succession of calendar </a:t>
                      </a:r>
                      <a:r>
                        <a:rPr lang="en-US" sz="1600" b="0" u="sng" dirty="0">
                          <a:solidFill>
                            <a:schemeClr val="bg1">
                              <a:lumMod val="65000"/>
                            </a:schemeClr>
                          </a:solidFill>
                          <a:effectLst/>
                          <a:latin typeface="inherit"/>
                          <a:hlinkClick r:id="rId3">
                            <a:extLst>
                              <a:ext uri="{A12FA001-AC4F-418D-AE19-62706E023703}">
                                <ahyp:hlinkClr xmlns:ahyp="http://schemas.microsoft.com/office/drawing/2018/hyperlinkcolor" val="tx"/>
                              </a:ext>
                            </a:extLst>
                          </a:hlinkClick>
                        </a:rPr>
                        <a:t>ISO 8601:2004</a:t>
                      </a:r>
                      <a:r>
                        <a:rPr lang="en-US" sz="1600" b="0" dirty="0">
                          <a:solidFill>
                            <a:schemeClr val="bg1">
                              <a:lumMod val="65000"/>
                            </a:schemeClr>
                          </a:solidFill>
                          <a:effectLst/>
                          <a:latin typeface="inherit"/>
                        </a:rPr>
                        <a:t>.</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2824906"/>
                  </a:ext>
                </a:extLst>
              </a:tr>
              <a:tr h="223049">
                <a:tc>
                  <a:txBody>
                    <a:bodyPr/>
                    <a:lstStyle/>
                    <a:p>
                      <a:pPr algn="l" rtl="0" fontAlgn="t"/>
                      <a:r>
                        <a:rPr lang="en-US" sz="2000" b="1" dirty="0">
                          <a:solidFill>
                            <a:schemeClr val="bg1">
                              <a:lumMod val="65000"/>
                            </a:schemeClr>
                          </a:solidFill>
                          <a:effectLst/>
                          <a:latin typeface="inherit"/>
                        </a:rPr>
                        <a:t>Decimal</a:t>
                      </a:r>
                      <a:endParaRPr lang="en-US" sz="2000" b="0" dirty="0">
                        <a:solidFill>
                          <a:schemeClr val="bg1">
                            <a:lumMod val="65000"/>
                          </a:schemeClr>
                        </a:solidFill>
                        <a:effectLst/>
                        <a:latin typeface="inherit"/>
                      </a:endParaRP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t"/>
                      <a:r>
                        <a:rPr lang="en-US" sz="1600" b="0" dirty="0">
                          <a:solidFill>
                            <a:schemeClr val="bg1">
                              <a:lumMod val="65000"/>
                            </a:schemeClr>
                          </a:solidFill>
                          <a:effectLst/>
                          <a:latin typeface="inherit"/>
                        </a:rPr>
                        <a:t>A subset of the real numbers, which can be represented by decimal numerals.</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6736963"/>
                  </a:ext>
                </a:extLst>
              </a:tr>
              <a:tr h="223049">
                <a:tc>
                  <a:txBody>
                    <a:bodyPr/>
                    <a:lstStyle/>
                    <a:p>
                      <a:pPr algn="l" rtl="0" fontAlgn="t"/>
                      <a:r>
                        <a:rPr lang="en-US" sz="2000" b="1" dirty="0">
                          <a:solidFill>
                            <a:schemeClr val="bg1">
                              <a:lumMod val="65000"/>
                            </a:schemeClr>
                          </a:solidFill>
                          <a:effectLst/>
                          <a:latin typeface="inherit"/>
                        </a:rPr>
                        <a:t>String</a:t>
                      </a:r>
                      <a:endParaRPr lang="en-US" sz="2000" b="0" dirty="0">
                        <a:solidFill>
                          <a:schemeClr val="bg1">
                            <a:lumMod val="65000"/>
                          </a:schemeClr>
                        </a:solidFill>
                        <a:effectLst/>
                        <a:latin typeface="inherit"/>
                      </a:endParaRP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t"/>
                      <a:r>
                        <a:rPr lang="en-US" sz="1600" b="0" dirty="0">
                          <a:solidFill>
                            <a:schemeClr val="bg1">
                              <a:lumMod val="65000"/>
                            </a:schemeClr>
                          </a:solidFill>
                          <a:effectLst/>
                          <a:latin typeface="inherit"/>
                        </a:rPr>
                        <a:t>A finite sequence of characters.</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8354726"/>
                  </a:ext>
                </a:extLst>
              </a:tr>
            </a:tbl>
          </a:graphicData>
        </a:graphic>
      </p:graphicFrame>
      <p:sp>
        <p:nvSpPr>
          <p:cNvPr id="5" name="Rectangle 2">
            <a:extLst>
              <a:ext uri="{FF2B5EF4-FFF2-40B4-BE49-F238E27FC236}">
                <a16:creationId xmlns:a16="http://schemas.microsoft.com/office/drawing/2014/main" id="{9CF69A8B-5474-468D-AF3B-5D299B8085EB}"/>
              </a:ext>
            </a:extLst>
          </p:cNvPr>
          <p:cNvSpPr>
            <a:spLocks noChangeArrowheads="1"/>
          </p:cNvSpPr>
          <p:nvPr/>
        </p:nvSpPr>
        <p:spPr bwMode="auto">
          <a:xfrm>
            <a:off x="323528" y="631178"/>
            <a:ext cx="4248472" cy="17177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effectLst/>
                <a:latin typeface="Arial" panose="020B0604020202020204" pitchFamily="34" charset="0"/>
                <a:ea typeface="Open Sans"/>
              </a:rPr>
              <a:t>Primitive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chemeClr val="bg1">
                    <a:lumMod val="65000"/>
                  </a:schemeClr>
                </a:solidFill>
                <a:effectLst/>
                <a:latin typeface="Arial" panose="020B0604020202020204" pitchFamily="34" charset="0"/>
                <a:ea typeface="inherit"/>
              </a:rPr>
              <a:t>Semantic data type content may be of the following primitive types. These primitive types were taken from </a:t>
            </a:r>
            <a:r>
              <a:rPr kumimoji="0" lang="ja-JP" altLang="ja-JP" b="0" i="0" u="sng" strike="noStrike" cap="none" normalizeH="0" baseline="0" dirty="0">
                <a:ln>
                  <a:noFill/>
                </a:ln>
                <a:solidFill>
                  <a:schemeClr val="bg1">
                    <a:lumMod val="65000"/>
                  </a:schemeClr>
                </a:solidFill>
                <a:effectLst/>
                <a:latin typeface="Arial" panose="020B0604020202020204" pitchFamily="34" charset="0"/>
                <a:ea typeface="inherit"/>
                <a:hlinkClick r:id="rId3">
                  <a:extLst>
                    <a:ext uri="{A12FA001-AC4F-418D-AE19-62706E023703}">
                      <ahyp:hlinkClr xmlns:ahyp="http://schemas.microsoft.com/office/drawing/2018/hyperlinkcolor" val="tx"/>
                    </a:ext>
                  </a:extLst>
                </a:hlinkClick>
              </a:rPr>
              <a:t>ISO 15000-5:2014</a:t>
            </a:r>
            <a:r>
              <a:rPr kumimoji="0" lang="ja-JP" altLang="ja-JP" b="0" i="0" u="none" strike="noStrike" cap="none" normalizeH="0" baseline="0" dirty="0">
                <a:ln>
                  <a:noFill/>
                </a:ln>
                <a:solidFill>
                  <a:schemeClr val="bg1">
                    <a:lumMod val="65000"/>
                  </a:schemeClr>
                </a:solidFill>
                <a:effectLst/>
                <a:latin typeface="Arial" panose="020B0604020202020204" pitchFamily="34" charset="0"/>
                <a:ea typeface="inherit"/>
              </a:rPr>
              <a:t>, Annex A.</a:t>
            </a:r>
            <a:endParaRPr kumimoji="0" lang="ja-JP" altLang="ja-JP" sz="2800" b="0" i="0" u="none" strike="noStrike" cap="none" normalizeH="0" baseline="0" dirty="0">
              <a:ln>
                <a:noFill/>
              </a:ln>
              <a:solidFill>
                <a:schemeClr val="bg1">
                  <a:lumMod val="65000"/>
                </a:schemeClr>
              </a:solidFill>
              <a:effectLst/>
              <a:latin typeface="Arial" panose="020B0604020202020204" pitchFamily="34" charset="0"/>
            </a:endParaRPr>
          </a:p>
        </p:txBody>
      </p:sp>
      <p:sp>
        <p:nvSpPr>
          <p:cNvPr id="7" name="テキスト ボックス 6">
            <a:extLst>
              <a:ext uri="{FF2B5EF4-FFF2-40B4-BE49-F238E27FC236}">
                <a16:creationId xmlns:a16="http://schemas.microsoft.com/office/drawing/2014/main" id="{747F35D1-867C-44F8-A762-3FE71A6EE876}"/>
              </a:ext>
            </a:extLst>
          </p:cNvPr>
          <p:cNvSpPr txBox="1"/>
          <p:nvPr/>
        </p:nvSpPr>
        <p:spPr>
          <a:xfrm>
            <a:off x="4716016" y="764704"/>
            <a:ext cx="4104456" cy="2123658"/>
          </a:xfrm>
          <a:prstGeom prst="rect">
            <a:avLst/>
          </a:prstGeom>
          <a:noFill/>
        </p:spPr>
        <p:txBody>
          <a:bodyPr wrap="square">
            <a:spAutoFit/>
          </a:bodyPr>
          <a:lstStyle/>
          <a:p>
            <a:pPr algn="l" rtl="0"/>
            <a:r>
              <a:rPr lang="en-US" altLang="ja-JP" sz="2400" b="0" i="0" dirty="0">
                <a:effectLst/>
                <a:latin typeface="Open Sans"/>
              </a:rPr>
              <a:t>Semantic data types</a:t>
            </a:r>
          </a:p>
          <a:p>
            <a:pPr algn="l" rtl="0"/>
            <a:r>
              <a:rPr lang="en-US" altLang="ja-JP" b="0" i="0" dirty="0">
                <a:solidFill>
                  <a:schemeClr val="bg1">
                    <a:lumMod val="75000"/>
                  </a:schemeClr>
                </a:solidFill>
                <a:effectLst/>
                <a:latin typeface="inherit"/>
              </a:rPr>
              <a:t>The different semantic data types are described in the tables below, where various features such as attributes, format, and decimals as well as the basic type are defined for each semantic data type. They are based on </a:t>
            </a:r>
            <a:r>
              <a:rPr lang="en-US" altLang="ja-JP" b="0" i="0" u="sng" dirty="0">
                <a:solidFill>
                  <a:schemeClr val="bg1">
                    <a:lumMod val="75000"/>
                  </a:schemeClr>
                </a:solidFill>
                <a:effectLst/>
                <a:latin typeface="inherit"/>
                <a:hlinkClick r:id="rId3">
                  <a:extLst>
                    <a:ext uri="{A12FA001-AC4F-418D-AE19-62706E023703}">
                      <ahyp:hlinkClr xmlns:ahyp="http://schemas.microsoft.com/office/drawing/2018/hyperlinkcolor" val="tx"/>
                    </a:ext>
                  </a:extLst>
                </a:hlinkClick>
              </a:rPr>
              <a:t>ISO 15000-5:2014</a:t>
            </a:r>
            <a:endParaRPr lang="en-US" altLang="ja-JP" b="0" i="0" dirty="0">
              <a:solidFill>
                <a:schemeClr val="bg1">
                  <a:lumMod val="75000"/>
                </a:schemeClr>
              </a:solidFill>
              <a:effectLst/>
              <a:latin typeface="inherit"/>
            </a:endParaRPr>
          </a:p>
        </p:txBody>
      </p:sp>
      <p:sp>
        <p:nvSpPr>
          <p:cNvPr id="9" name="テキスト ボックス 8">
            <a:extLst>
              <a:ext uri="{FF2B5EF4-FFF2-40B4-BE49-F238E27FC236}">
                <a16:creationId xmlns:a16="http://schemas.microsoft.com/office/drawing/2014/main" id="{B4AC00C1-F86A-43A1-B373-1F4741A20A30}"/>
              </a:ext>
            </a:extLst>
          </p:cNvPr>
          <p:cNvSpPr txBox="1"/>
          <p:nvPr/>
        </p:nvSpPr>
        <p:spPr>
          <a:xfrm>
            <a:off x="4788024" y="2851189"/>
            <a:ext cx="3960440" cy="2554545"/>
          </a:xfrm>
          <a:prstGeom prst="rect">
            <a:avLst/>
          </a:prstGeom>
          <a:noFill/>
        </p:spPr>
        <p:txBody>
          <a:bodyPr wrap="square">
            <a:spAutoFit/>
          </a:bodyPr>
          <a:lstStyle/>
          <a:p>
            <a:r>
              <a:rPr lang="en-US" altLang="ja-JP" sz="2000" dirty="0">
                <a:solidFill>
                  <a:schemeClr val="bg1">
                    <a:lumMod val="65000"/>
                  </a:schemeClr>
                </a:solidFill>
                <a:latin typeface="Open Sans"/>
              </a:rPr>
              <a:t>Amount</a:t>
            </a:r>
          </a:p>
          <a:p>
            <a:r>
              <a:rPr lang="en-US" altLang="ja-JP" sz="2000" dirty="0">
                <a:solidFill>
                  <a:schemeClr val="bg1">
                    <a:lumMod val="65000"/>
                  </a:schemeClr>
                </a:solidFill>
                <a:latin typeface="Open Sans"/>
              </a:rPr>
              <a:t>Code</a:t>
            </a:r>
          </a:p>
          <a:p>
            <a:r>
              <a:rPr lang="en-US" altLang="ja-JP" sz="2000" dirty="0">
                <a:solidFill>
                  <a:schemeClr val="bg1">
                    <a:lumMod val="65000"/>
                  </a:schemeClr>
                </a:solidFill>
                <a:latin typeface="Open Sans"/>
              </a:rPr>
              <a:t>Date</a:t>
            </a:r>
          </a:p>
          <a:p>
            <a:r>
              <a:rPr lang="en-US" altLang="ja-JP" sz="2000" b="0" i="0" dirty="0">
                <a:solidFill>
                  <a:schemeClr val="bg1">
                    <a:lumMod val="65000"/>
                  </a:schemeClr>
                </a:solidFill>
                <a:effectLst/>
                <a:latin typeface="Open Sans"/>
              </a:rPr>
              <a:t>Identifier</a:t>
            </a:r>
            <a:endParaRPr lang="en-US" altLang="ja-JP" sz="2000" dirty="0">
              <a:solidFill>
                <a:schemeClr val="bg1">
                  <a:lumMod val="65000"/>
                </a:schemeClr>
              </a:solidFill>
              <a:latin typeface="Open Sans"/>
            </a:endParaRPr>
          </a:p>
          <a:p>
            <a:r>
              <a:rPr lang="en-US" altLang="ja-JP" sz="2000" dirty="0">
                <a:solidFill>
                  <a:schemeClr val="bg1">
                    <a:lumMod val="65000"/>
                  </a:schemeClr>
                </a:solidFill>
                <a:latin typeface="Open Sans"/>
              </a:rPr>
              <a:t>Numeric</a:t>
            </a:r>
          </a:p>
          <a:p>
            <a:r>
              <a:rPr lang="en-US" altLang="ja-JP" sz="2000" b="0" i="0" dirty="0">
                <a:solidFill>
                  <a:schemeClr val="bg1">
                    <a:lumMod val="65000"/>
                  </a:schemeClr>
                </a:solidFill>
                <a:effectLst/>
                <a:latin typeface="Open Sans"/>
              </a:rPr>
              <a:t>Quantity</a:t>
            </a:r>
          </a:p>
          <a:p>
            <a:r>
              <a:rPr lang="en-US" altLang="ja-JP" sz="2000" b="1" i="0" dirty="0">
                <a:effectLst/>
                <a:latin typeface="Open Sans"/>
              </a:rPr>
              <a:t>Reference Identifier</a:t>
            </a:r>
          </a:p>
          <a:p>
            <a:r>
              <a:rPr lang="en-US" altLang="ja-JP" sz="2000" b="0" i="0" dirty="0">
                <a:solidFill>
                  <a:schemeClr val="bg1">
                    <a:lumMod val="65000"/>
                  </a:schemeClr>
                </a:solidFill>
                <a:effectLst/>
                <a:latin typeface="Open Sans"/>
              </a:rPr>
              <a:t>Text</a:t>
            </a:r>
          </a:p>
        </p:txBody>
      </p:sp>
      <p:sp>
        <p:nvSpPr>
          <p:cNvPr id="10" name="正方形/長方形 9">
            <a:extLst>
              <a:ext uri="{FF2B5EF4-FFF2-40B4-BE49-F238E27FC236}">
                <a16:creationId xmlns:a16="http://schemas.microsoft.com/office/drawing/2014/main" id="{385F59B6-B7F8-1C48-A3BA-BF9330A43E6D}"/>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547B7C57-E7A9-44DE-87B9-5C95612CEA85}"/>
              </a:ext>
            </a:extLst>
          </p:cNvPr>
          <p:cNvSpPr>
            <a:spLocks noGrp="1"/>
          </p:cNvSpPr>
          <p:nvPr>
            <p:ph type="title"/>
          </p:nvPr>
        </p:nvSpPr>
        <p:spPr>
          <a:xfrm>
            <a:off x="683568" y="0"/>
            <a:ext cx="7776864" cy="620688"/>
          </a:xfrm>
        </p:spPr>
        <p:txBody>
          <a:bodyPr/>
          <a:lstStyle/>
          <a:p>
            <a:r>
              <a:rPr kumimoji="1" lang="en-US" altLang="ja-JP" b="1" dirty="0"/>
              <a:t>Extend Semantic data types</a:t>
            </a:r>
            <a:endParaRPr kumimoji="1" lang="ja-JP" altLang="en-US" b="1" dirty="0"/>
          </a:p>
        </p:txBody>
      </p:sp>
      <p:sp>
        <p:nvSpPr>
          <p:cNvPr id="11" name="TextBox 10">
            <a:extLst>
              <a:ext uri="{FF2B5EF4-FFF2-40B4-BE49-F238E27FC236}">
                <a16:creationId xmlns:a16="http://schemas.microsoft.com/office/drawing/2014/main" id="{BFB57F66-D039-4C26-A3F3-87AD1CC73636}"/>
              </a:ext>
            </a:extLst>
          </p:cNvPr>
          <p:cNvSpPr txBox="1"/>
          <p:nvPr/>
        </p:nvSpPr>
        <p:spPr>
          <a:xfrm>
            <a:off x="1325224" y="3835363"/>
            <a:ext cx="2245081" cy="646331"/>
          </a:xfrm>
          <a:prstGeom prst="rect">
            <a:avLst/>
          </a:prstGeom>
          <a:noFill/>
        </p:spPr>
        <p:txBody>
          <a:bodyPr wrap="square">
            <a:spAutoFit/>
          </a:bodyPr>
          <a:lstStyle/>
          <a:p>
            <a:r>
              <a:rPr lang="en-US" altLang="ja-JP" sz="3600" b="1" i="0" dirty="0">
                <a:effectLst/>
                <a:latin typeface="Open Sans"/>
              </a:rPr>
              <a:t>The same</a:t>
            </a:r>
          </a:p>
        </p:txBody>
      </p:sp>
      <p:sp>
        <p:nvSpPr>
          <p:cNvPr id="12" name="TextBox 11">
            <a:extLst>
              <a:ext uri="{FF2B5EF4-FFF2-40B4-BE49-F238E27FC236}">
                <a16:creationId xmlns:a16="http://schemas.microsoft.com/office/drawing/2014/main" id="{999EFD11-CB38-4BF8-A8B3-407562414BF3}"/>
              </a:ext>
            </a:extLst>
          </p:cNvPr>
          <p:cNvSpPr txBox="1"/>
          <p:nvPr/>
        </p:nvSpPr>
        <p:spPr>
          <a:xfrm>
            <a:off x="4716016" y="1385392"/>
            <a:ext cx="4392488" cy="861774"/>
          </a:xfrm>
          <a:prstGeom prst="rect">
            <a:avLst/>
          </a:prstGeom>
          <a:noFill/>
        </p:spPr>
        <p:txBody>
          <a:bodyPr wrap="square">
            <a:spAutoFit/>
          </a:bodyPr>
          <a:lstStyle/>
          <a:p>
            <a:pPr>
              <a:lnSpc>
                <a:spcPts val="2800"/>
              </a:lnSpc>
            </a:pPr>
            <a:r>
              <a:rPr lang="en-US" altLang="ja-JP" sz="2400" b="1" i="0" dirty="0">
                <a:effectLst/>
                <a:latin typeface="Open Sans"/>
              </a:rPr>
              <a:t>Add new </a:t>
            </a:r>
            <a:r>
              <a:rPr lang="en-US" altLang="ja-JP" sz="2400" b="1" dirty="0">
                <a:latin typeface="Open Sans"/>
              </a:rPr>
              <a:t>Semantic data </a:t>
            </a:r>
            <a:r>
              <a:rPr lang="en-US" altLang="ja-JP" sz="2400" b="1" i="0" dirty="0">
                <a:effectLst/>
                <a:latin typeface="Open Sans"/>
              </a:rPr>
              <a:t>type</a:t>
            </a:r>
          </a:p>
          <a:p>
            <a:pPr>
              <a:lnSpc>
                <a:spcPts val="3200"/>
              </a:lnSpc>
            </a:pPr>
            <a:r>
              <a:rPr lang="en-US" altLang="ja-JP" sz="3200" b="1" dirty="0">
                <a:latin typeface="Open Sans"/>
              </a:rPr>
              <a:t>Reference Identifier</a:t>
            </a:r>
          </a:p>
        </p:txBody>
      </p:sp>
    </p:spTree>
    <p:extLst>
      <p:ext uri="{BB962C8B-B14F-4D97-AF65-F5344CB8AC3E}">
        <p14:creationId xmlns:p14="http://schemas.microsoft.com/office/powerpoint/2010/main" val="1958626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F621BEE-15F8-9449-A3F1-86706F9E007B}"/>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14E7BB3C-DB53-B44C-B908-7644E51A2A8B}"/>
              </a:ext>
            </a:extLst>
          </p:cNvPr>
          <p:cNvSpPr>
            <a:spLocks noGrp="1"/>
          </p:cNvSpPr>
          <p:nvPr>
            <p:ph type="title"/>
          </p:nvPr>
        </p:nvSpPr>
        <p:spPr>
          <a:xfrm>
            <a:off x="683568" y="0"/>
            <a:ext cx="7776864" cy="898874"/>
          </a:xfrm>
        </p:spPr>
        <p:txBody>
          <a:bodyPr/>
          <a:lstStyle/>
          <a:p>
            <a:pPr>
              <a:lnSpc>
                <a:spcPts val="2600"/>
              </a:lnSpc>
            </a:pPr>
            <a:r>
              <a:rPr kumimoji="1" lang="en-US" altLang="ja-JP" sz="2400" b="1" dirty="0"/>
              <a:t>Extend Semantic data types</a:t>
            </a:r>
            <a:br>
              <a:rPr kumimoji="1" lang="en-US" altLang="ja-JP" b="1" dirty="0"/>
            </a:br>
            <a:r>
              <a:rPr lang="en-US" altLang="ja-JP" sz="2800" b="1" kern="100" dirty="0">
                <a:solidFill>
                  <a:schemeClr val="tx1"/>
                </a:solidFill>
                <a:effectLst/>
              </a:rPr>
              <a:t>Reference Identifier</a:t>
            </a:r>
            <a:endParaRPr kumimoji="1" lang="ja-JP" altLang="en-US" b="1" dirty="0"/>
          </a:p>
        </p:txBody>
      </p:sp>
      <p:sp>
        <p:nvSpPr>
          <p:cNvPr id="7" name="TextBox 6">
            <a:extLst>
              <a:ext uri="{FF2B5EF4-FFF2-40B4-BE49-F238E27FC236}">
                <a16:creationId xmlns:a16="http://schemas.microsoft.com/office/drawing/2014/main" id="{699DBCB2-4557-4255-A9D2-7DD188DB87AA}"/>
              </a:ext>
            </a:extLst>
          </p:cNvPr>
          <p:cNvSpPr txBox="1"/>
          <p:nvPr/>
        </p:nvSpPr>
        <p:spPr>
          <a:xfrm>
            <a:off x="611560" y="903471"/>
            <a:ext cx="7776864" cy="461665"/>
          </a:xfrm>
          <a:prstGeom prst="rect">
            <a:avLst/>
          </a:prstGeom>
          <a:noFill/>
        </p:spPr>
        <p:txBody>
          <a:bodyPr wrap="square">
            <a:spAutoFit/>
          </a:bodyPr>
          <a:lstStyle/>
          <a:p>
            <a:pPr>
              <a:lnSpc>
                <a:spcPct val="100000"/>
              </a:lnSpc>
              <a:spcBef>
                <a:spcPts val="300"/>
              </a:spcBef>
              <a:spcAft>
                <a:spcPts val="300"/>
              </a:spcAft>
            </a:pPr>
            <a:r>
              <a:rPr lang="en-US" altLang="ja-JP" sz="2400" kern="100" dirty="0">
                <a:solidFill>
                  <a:schemeClr val="tx1"/>
                </a:solidFill>
                <a:effectLst/>
              </a:rPr>
              <a:t>Add new semantic data type </a:t>
            </a:r>
            <a:r>
              <a:rPr lang="en-US" altLang="ja-JP" sz="2400" b="1" kern="100" dirty="0">
                <a:solidFill>
                  <a:schemeClr val="tx1"/>
                </a:solidFill>
                <a:effectLst/>
              </a:rPr>
              <a:t>Reference Identifier</a:t>
            </a:r>
            <a:endParaRPr lang="ja-JP" altLang="ja-JP" sz="2400" b="1" kern="100" dirty="0">
              <a:solidFill>
                <a:schemeClr val="tx1"/>
              </a:solidFill>
              <a:effectLst/>
              <a:latin typeface="Cambria" panose="02040503050406030204" pitchFamily="18" charset="0"/>
              <a:ea typeface="ＭＳ 明朝" panose="02020609040205080304" pitchFamily="49" charset="-128"/>
              <a:cs typeface="Cambria" panose="02040503050406030204" pitchFamily="18" charset="0"/>
            </a:endParaRPr>
          </a:p>
        </p:txBody>
      </p:sp>
      <p:graphicFrame>
        <p:nvGraphicFramePr>
          <p:cNvPr id="3" name="Table 2">
            <a:extLst>
              <a:ext uri="{FF2B5EF4-FFF2-40B4-BE49-F238E27FC236}">
                <a16:creationId xmlns:a16="http://schemas.microsoft.com/office/drawing/2014/main" id="{C44F7599-43C5-4601-BCCB-4D9EC54D9B5B}"/>
              </a:ext>
            </a:extLst>
          </p:cNvPr>
          <p:cNvGraphicFramePr>
            <a:graphicFrameLocks noGrp="1"/>
          </p:cNvGraphicFramePr>
          <p:nvPr>
            <p:extLst>
              <p:ext uri="{D42A27DB-BD31-4B8C-83A1-F6EECF244321}">
                <p14:modId xmlns:p14="http://schemas.microsoft.com/office/powerpoint/2010/main" val="2968079871"/>
              </p:ext>
            </p:extLst>
          </p:nvPr>
        </p:nvGraphicFramePr>
        <p:xfrm>
          <a:off x="683568" y="1369733"/>
          <a:ext cx="7776864" cy="1767840"/>
        </p:xfrm>
        <a:graphic>
          <a:graphicData uri="http://schemas.openxmlformats.org/drawingml/2006/table">
            <a:tbl>
              <a:tblPr firstRow="1" firstCol="1">
                <a:tableStyleId>{5C22544A-7EE6-4342-B048-85BDC9FD1C3A}</a:tableStyleId>
              </a:tblPr>
              <a:tblGrid>
                <a:gridCol w="1110980">
                  <a:extLst>
                    <a:ext uri="{9D8B030D-6E8A-4147-A177-3AD203B41FA5}">
                      <a16:colId xmlns:a16="http://schemas.microsoft.com/office/drawing/2014/main" val="4091703981"/>
                    </a:ext>
                  </a:extLst>
                </a:gridCol>
                <a:gridCol w="2444158">
                  <a:extLst>
                    <a:ext uri="{9D8B030D-6E8A-4147-A177-3AD203B41FA5}">
                      <a16:colId xmlns:a16="http://schemas.microsoft.com/office/drawing/2014/main" val="4282704919"/>
                    </a:ext>
                  </a:extLst>
                </a:gridCol>
                <a:gridCol w="740654">
                  <a:extLst>
                    <a:ext uri="{9D8B030D-6E8A-4147-A177-3AD203B41FA5}">
                      <a16:colId xmlns:a16="http://schemas.microsoft.com/office/drawing/2014/main" val="1464673800"/>
                    </a:ext>
                  </a:extLst>
                </a:gridCol>
                <a:gridCol w="3481072">
                  <a:extLst>
                    <a:ext uri="{9D8B030D-6E8A-4147-A177-3AD203B41FA5}">
                      <a16:colId xmlns:a16="http://schemas.microsoft.com/office/drawing/2014/main" val="913354071"/>
                    </a:ext>
                  </a:extLst>
                </a:gridCol>
              </a:tblGrid>
              <a:tr h="0">
                <a:tc>
                  <a:txBody>
                    <a:bodyPr/>
                    <a:lstStyle/>
                    <a:p>
                      <a:pPr algn="ctr">
                        <a:lnSpc>
                          <a:spcPct val="100000"/>
                        </a:lnSpc>
                        <a:spcBef>
                          <a:spcPts val="600"/>
                        </a:spcBef>
                        <a:spcAft>
                          <a:spcPts val="600"/>
                        </a:spcAft>
                      </a:pPr>
                      <a:r>
                        <a:rPr lang="en-US" sz="1600" kern="100" dirty="0">
                          <a:effectLst/>
                        </a:rPr>
                        <a:t>Semantic data type</a:t>
                      </a:r>
                      <a:endParaRPr lang="ja-JP" sz="1600" b="1"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207" marR="5207" marT="0" marB="0" anchor="ct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kern="100" dirty="0">
                          <a:effectLst/>
                        </a:rPr>
                        <a:t>Component</a:t>
                      </a:r>
                      <a:endParaRPr lang="ja-JP" altLang="ja-JP" sz="1800" b="1" kern="100" dirty="0">
                        <a:effectLst/>
                        <a:latin typeface="Cambria" panose="02040503050406030204" pitchFamily="18" charset="0"/>
                        <a:ea typeface="ＭＳ 明朝" panose="02020609040205080304" pitchFamily="49" charset="-128"/>
                        <a:cs typeface="Cambria" panose="02040503050406030204" pitchFamily="18" charset="0"/>
                      </a:endParaRPr>
                    </a:p>
                  </a:txBody>
                  <a:tcP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Primitive Type</a:t>
                      </a:r>
                      <a:endParaRPr lang="ja-JP" sz="1400" b="1"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207" marR="5207" marT="0" marB="0" anchor="ct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Description</a:t>
                      </a:r>
                      <a:endParaRPr lang="ja-JP" sz="1400" b="1"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207" marR="5207" marT="0" marB="0" anchor="ctr">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946637588"/>
                  </a:ext>
                </a:extLst>
              </a:tr>
              <a:tr h="89258">
                <a:tc rowSpan="4">
                  <a:txBody>
                    <a:bodyPr/>
                    <a:lstStyle/>
                    <a:p>
                      <a:pPr>
                        <a:lnSpc>
                          <a:spcPct val="100000"/>
                        </a:lnSpc>
                        <a:spcBef>
                          <a:spcPts val="300"/>
                        </a:spcBef>
                        <a:spcAft>
                          <a:spcPts val="300"/>
                        </a:spcAft>
                      </a:pPr>
                      <a:r>
                        <a:rPr lang="en-US" altLang="ja-JP" sz="1800" kern="100" dirty="0">
                          <a:solidFill>
                            <a:schemeClr val="tx1"/>
                          </a:solidFill>
                          <a:effectLst/>
                        </a:rPr>
                        <a:t>Reference </a:t>
                      </a:r>
                      <a:r>
                        <a:rPr lang="en-US" sz="1800" kern="100" dirty="0">
                          <a:solidFill>
                            <a:sysClr val="windowText" lastClr="000000"/>
                          </a:solidFill>
                          <a:effectLst/>
                        </a:rPr>
                        <a:t>Identifier</a:t>
                      </a:r>
                      <a:endParaRPr lang="ja-JP" sz="1800" kern="100" dirty="0">
                        <a:solidFill>
                          <a:sysClr val="windowText" lastClr="000000"/>
                        </a:solidFill>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Identifier. Content</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nSpc>
                          <a:spcPct val="100000"/>
                        </a:lnSpc>
                        <a:spcBef>
                          <a:spcPts val="300"/>
                        </a:spcBef>
                        <a:spcAft>
                          <a:spcPts val="300"/>
                        </a:spcAft>
                      </a:pPr>
                      <a:r>
                        <a:rPr lang="en-US" sz="1400" kern="100" dirty="0">
                          <a:effectLst/>
                        </a:rPr>
                        <a:t>Reference Identifiers (IDs) are </a:t>
                      </a:r>
                      <a:r>
                        <a:rPr lang="en-US" altLang="ja-JP" sz="1400" kern="100" dirty="0">
                          <a:solidFill>
                            <a:schemeClr val="tx1"/>
                          </a:solidFill>
                          <a:effectLst/>
                        </a:rPr>
                        <a:t>identifiers that were assigned to a document or document line to reference another document or document line.</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82504897"/>
                  </a:ext>
                </a:extLst>
              </a:tr>
              <a:tr h="89258">
                <a:tc vMerge="1">
                  <a:txBody>
                    <a:bodyPr/>
                    <a:lstStyle/>
                    <a:p>
                      <a:endParaRPr kumimoji="1" lang="ja-JP" altLang="en-US"/>
                    </a:p>
                  </a:txBody>
                  <a:tcPr/>
                </a:tc>
                <a:tc>
                  <a:txBody>
                    <a:bodyPr/>
                    <a:lstStyle/>
                    <a:p>
                      <a:pPr>
                        <a:lnSpc>
                          <a:spcPct val="100000"/>
                        </a:lnSpc>
                        <a:spcBef>
                          <a:spcPts val="300"/>
                        </a:spcBef>
                        <a:spcAft>
                          <a:spcPts val="300"/>
                        </a:spcAft>
                      </a:pPr>
                      <a:r>
                        <a:rPr lang="en-US" sz="1400" kern="100" dirty="0">
                          <a:effectLst/>
                        </a:rPr>
                        <a:t>Identification Scheme. Identifier </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2888449270"/>
                  </a:ext>
                </a:extLst>
              </a:tr>
              <a:tr h="133887">
                <a:tc vMerge="1">
                  <a:txBody>
                    <a:bodyPr/>
                    <a:lstStyle/>
                    <a:p>
                      <a:endParaRPr kumimoji="1" lang="ja-JP" altLang="en-US"/>
                    </a:p>
                  </a:txBody>
                  <a:tcPr/>
                </a:tc>
                <a:tc>
                  <a:txBody>
                    <a:bodyPr/>
                    <a:lstStyle/>
                    <a:p>
                      <a:pPr>
                        <a:lnSpc>
                          <a:spcPct val="100000"/>
                        </a:lnSpc>
                        <a:spcBef>
                          <a:spcPts val="300"/>
                        </a:spcBef>
                        <a:spcAft>
                          <a:spcPts val="300"/>
                        </a:spcAft>
                      </a:pPr>
                      <a:r>
                        <a:rPr lang="en-US" sz="1400" kern="100" dirty="0">
                          <a:effectLst/>
                        </a:rPr>
                        <a:t>Identification Scheme Agency. Identifier</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2888956274"/>
                  </a:ext>
                </a:extLst>
              </a:tr>
              <a:tr h="133887">
                <a:tc vMerge="1">
                  <a:txBody>
                    <a:bodyPr/>
                    <a:lstStyle/>
                    <a:p>
                      <a:endParaRPr kumimoji="1" lang="ja-JP" altLang="en-US"/>
                    </a:p>
                  </a:txBody>
                  <a:tcPr/>
                </a:tc>
                <a:tc>
                  <a:txBody>
                    <a:bodyPr/>
                    <a:lstStyle/>
                    <a:p>
                      <a:pPr>
                        <a:lnSpc>
                          <a:spcPct val="100000"/>
                        </a:lnSpc>
                        <a:spcBef>
                          <a:spcPts val="300"/>
                        </a:spcBef>
                        <a:spcAft>
                          <a:spcPts val="300"/>
                        </a:spcAft>
                      </a:pPr>
                      <a:r>
                        <a:rPr lang="en-US" sz="1400" kern="100" dirty="0">
                          <a:effectLst/>
                        </a:rPr>
                        <a:t>Identification Scheme. Version. Identifier</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2512303717"/>
                  </a:ext>
                </a:extLst>
              </a:tr>
            </a:tbl>
          </a:graphicData>
        </a:graphic>
      </p:graphicFrame>
    </p:spTree>
    <p:extLst>
      <p:ext uri="{BB962C8B-B14F-4D97-AF65-F5344CB8AC3E}">
        <p14:creationId xmlns:p14="http://schemas.microsoft.com/office/powerpoint/2010/main" val="3086939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3">
            <a:extLst>
              <a:ext uri="{FF2B5EF4-FFF2-40B4-BE49-F238E27FC236}">
                <a16:creationId xmlns:a16="http://schemas.microsoft.com/office/drawing/2014/main" id="{4FD0E8C9-DA8A-4BAD-BF20-D1CE730009F5}"/>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931D6610-DEFC-D942-96B3-CFA0561E0936}"/>
              </a:ext>
            </a:extLst>
          </p:cNvPr>
          <p:cNvSpPr>
            <a:spLocks noGrp="1"/>
          </p:cNvSpPr>
          <p:nvPr>
            <p:ph type="title"/>
          </p:nvPr>
        </p:nvSpPr>
        <p:spPr>
          <a:xfrm>
            <a:off x="899592" y="0"/>
            <a:ext cx="7344816" cy="692696"/>
          </a:xfrm>
        </p:spPr>
        <p:txBody>
          <a:bodyPr/>
          <a:lstStyle/>
          <a:p>
            <a:r>
              <a:rPr kumimoji="0" lang="en-US" altLang="ja-JP" sz="2400" b="1" dirty="0">
                <a:latin typeface="Arial" panose="020B0604020202020204" pitchFamily="34" charset="0"/>
                <a:ea typeface="Cambria" panose="02040503050406030204" pitchFamily="18" charset="0"/>
              </a:rPr>
              <a:t>Extend naming rules </a:t>
            </a:r>
            <a:r>
              <a:rPr kumimoji="0" lang="ja-JP" altLang="ja-JP" sz="2400" b="1" dirty="0">
                <a:latin typeface="Arial" panose="020B0604020202020204" pitchFamily="34" charset="0"/>
                <a:ea typeface="Cambria" panose="02040503050406030204" pitchFamily="18" charset="0"/>
              </a:rPr>
              <a:t>for Dictionary Entry Name</a:t>
            </a:r>
            <a:endParaRPr kumimoji="1" lang="ja-JP" altLang="en-US" sz="2400" dirty="0"/>
          </a:p>
        </p:txBody>
      </p:sp>
      <p:sp>
        <p:nvSpPr>
          <p:cNvPr id="6" name="Rectangle 2">
            <a:extLst>
              <a:ext uri="{FF2B5EF4-FFF2-40B4-BE49-F238E27FC236}">
                <a16:creationId xmlns:a16="http://schemas.microsoft.com/office/drawing/2014/main" id="{9839841D-1717-6344-AC8D-7EAEDB1A0BE0}"/>
              </a:ext>
            </a:extLst>
          </p:cNvPr>
          <p:cNvSpPr>
            <a:spLocks noChangeArrowheads="1"/>
          </p:cNvSpPr>
          <p:nvPr/>
        </p:nvSpPr>
        <p:spPr bwMode="auto">
          <a:xfrm>
            <a:off x="899592" y="1061829"/>
            <a:ext cx="7771609" cy="2608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76176" rIns="90000" bIns="38088"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en-US"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The following naming rules are extended to the rules defined in ISO 15000-5.</a:t>
            </a:r>
          </a:p>
          <a:p>
            <a:pPr marL="0" marR="0" lvl="0" indent="0" algn="l" defTabSz="914400" rtl="0" eaLnBrk="0" fontAlgn="base" latinLnBrk="0" hangingPunct="0">
              <a:spcBef>
                <a:spcPct val="0"/>
              </a:spcBef>
              <a:spcAft>
                <a:spcPct val="0"/>
              </a:spcAft>
              <a:buClrTx/>
              <a:buSzTx/>
              <a:buFontTx/>
              <a:buNone/>
              <a:tabLst/>
            </a:pPr>
            <a:r>
              <a:rPr kumimoji="0" lang="ja-JP" altLang="ja-JP" b="1"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[R3]</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 The Dictionary Entry Name of a </a:t>
            </a:r>
            <a:r>
              <a:rPr kumimoji="0" lang="ja-JP" altLang="ja-JP" b="1"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Relation Core Component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shall consist of the following</a:t>
            </a:r>
            <a:r>
              <a:rPr kumimoji="0" lang="en-US"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parts in the order specified:</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Cambria" panose="02040503050406030204" pitchFamily="18" charset="0"/>
                <a:ea typeface="ＭＳ 明朝" panose="02020609040205080304" pitchFamily="49" charset="-128"/>
                <a:cs typeface="Cambria" panose="02040503050406030204" pitchFamily="18" charset="0"/>
              </a:rPr>
              <a:t>—</a:t>
            </a:r>
            <a:r>
              <a:rPr kumimoji="0" lang="ja-JP"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the Object Class Term of the Aggregate Core Component owning the corresponding Association</a:t>
            </a:r>
            <a:r>
              <a:rPr kumimoji="0" lang="en-US"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Core Component Property;</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Cambria" panose="02040503050406030204" pitchFamily="18" charset="0"/>
                <a:ea typeface="ＭＳ 明朝" panose="02020609040205080304" pitchFamily="49" charset="-128"/>
                <a:cs typeface="Cambria" panose="02040503050406030204" pitchFamily="18" charset="0"/>
              </a:rPr>
              <a:t>—</a:t>
            </a:r>
            <a:r>
              <a:rPr kumimoji="0" lang="ja-JP"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the Property Term of the corresponding Relation Core Component Property;</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Cambria" panose="02040503050406030204" pitchFamily="18" charset="0"/>
                <a:ea typeface="ＭＳ 明朝" panose="02020609040205080304" pitchFamily="49" charset="-128"/>
                <a:cs typeface="Cambria" panose="02040503050406030204" pitchFamily="18" charset="0"/>
              </a:rPr>
              <a:t>—</a:t>
            </a:r>
            <a:r>
              <a:rPr kumimoji="0" lang="ja-JP"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the Object Class Term of the Aggregate Core Component to which the corresponding Relation</a:t>
            </a:r>
            <a:r>
              <a:rPr kumimoji="0" lang="en-US"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Core Component is referencing.</a:t>
            </a:r>
            <a:endParaRPr kumimoji="0" lang="ja-JP" altLang="ja-JP"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5679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105749-5114-AB4D-B2D5-456A7BC8848A}"/>
              </a:ext>
            </a:extLst>
          </p:cNvPr>
          <p:cNvSpPr>
            <a:spLocks noGrp="1"/>
          </p:cNvSpPr>
          <p:nvPr>
            <p:ph type="ctrTitle"/>
          </p:nvPr>
        </p:nvSpPr>
        <p:spPr/>
        <p:txBody>
          <a:bodyPr/>
          <a:lstStyle/>
          <a:p>
            <a:r>
              <a:rPr lang="en-US" altLang="ja-JP" b="1" dirty="0"/>
              <a:t>5.2. Core Components</a:t>
            </a:r>
            <a:endParaRPr kumimoji="1" lang="ja-JP" altLang="en-US" dirty="0"/>
          </a:p>
        </p:txBody>
      </p:sp>
      <p:sp>
        <p:nvSpPr>
          <p:cNvPr id="9" name="Subtitle 8">
            <a:extLst>
              <a:ext uri="{FF2B5EF4-FFF2-40B4-BE49-F238E27FC236}">
                <a16:creationId xmlns:a16="http://schemas.microsoft.com/office/drawing/2014/main" id="{69920C94-110A-4DB7-9643-FD51A89B1FAE}"/>
              </a:ext>
            </a:extLst>
          </p:cNvPr>
          <p:cNvSpPr>
            <a:spLocks noGrp="1"/>
          </p:cNvSpPr>
          <p:nvPr>
            <p:ph type="subTitle" idx="1"/>
          </p:nvPr>
        </p:nvSpPr>
        <p:spPr/>
        <p:txBody>
          <a:bodyPr/>
          <a:lstStyle/>
          <a:p>
            <a:r>
              <a:rPr lang="en-US" altLang="ja-JP" sz="2000" b="1" dirty="0">
                <a:solidFill>
                  <a:schemeClr val="tx1">
                    <a:lumMod val="50000"/>
                    <a:lumOff val="50000"/>
                  </a:schemeClr>
                </a:solidFill>
              </a:rPr>
              <a:t>5. Semantic data modeling</a:t>
            </a:r>
            <a:endParaRPr lang="en-US" altLang="en-US" sz="2000" dirty="0">
              <a:solidFill>
                <a:schemeClr val="tx1">
                  <a:lumMod val="50000"/>
                  <a:lumOff val="50000"/>
                </a:schemeClr>
              </a:solidFill>
            </a:endParaRPr>
          </a:p>
        </p:txBody>
      </p:sp>
      <p:sp>
        <p:nvSpPr>
          <p:cNvPr id="6" name="TextBox 5">
            <a:extLst>
              <a:ext uri="{FF2B5EF4-FFF2-40B4-BE49-F238E27FC236}">
                <a16:creationId xmlns:a16="http://schemas.microsoft.com/office/drawing/2014/main" id="{C027F902-908A-47A1-8B1C-701D23F468CF}"/>
              </a:ext>
            </a:extLst>
          </p:cNvPr>
          <p:cNvSpPr txBox="1"/>
          <p:nvPr/>
        </p:nvSpPr>
        <p:spPr>
          <a:xfrm>
            <a:off x="1475656" y="1082163"/>
            <a:ext cx="4572000" cy="646331"/>
          </a:xfrm>
          <a:prstGeom prst="rect">
            <a:avLst/>
          </a:prstGeom>
          <a:noFill/>
        </p:spPr>
        <p:txBody>
          <a:bodyPr wrap="square">
            <a:spAutoFit/>
          </a:bodyPr>
          <a:lstStyle/>
          <a:p>
            <a:endParaRPr lang="ja-JP" altLang="en-US" dirty="0"/>
          </a:p>
          <a:p>
            <a:endParaRPr kumimoji="1" lang="ja-JP" altLang="en-US" sz="1800" dirty="0">
              <a:solidFill>
                <a:schemeClr val="tx1"/>
              </a:solidFill>
            </a:endParaRPr>
          </a:p>
        </p:txBody>
      </p:sp>
    </p:spTree>
    <p:extLst>
      <p:ext uri="{BB962C8B-B14F-4D97-AF65-F5344CB8AC3E}">
        <p14:creationId xmlns:p14="http://schemas.microsoft.com/office/powerpoint/2010/main" val="201670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9B36FC1-AF84-C340-81F2-9042DCF85DCB}"/>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5.2</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0D3A6D63-313F-4308-8D78-AF8FC62A889F}"/>
              </a:ext>
            </a:extLst>
          </p:cNvPr>
          <p:cNvSpPr>
            <a:spLocks noGrp="1"/>
          </p:cNvSpPr>
          <p:nvPr>
            <p:ph type="title"/>
          </p:nvPr>
        </p:nvSpPr>
        <p:spPr>
          <a:xfrm>
            <a:off x="683568" y="0"/>
            <a:ext cx="7776864" cy="692696"/>
          </a:xfrm>
        </p:spPr>
        <p:txBody>
          <a:bodyPr/>
          <a:lstStyle/>
          <a:p>
            <a:pPr>
              <a:lnSpc>
                <a:spcPts val="2000"/>
              </a:lnSpc>
            </a:pPr>
            <a:r>
              <a:rPr lang="en-US" altLang="ja-JP" b="1" kern="100" dirty="0">
                <a:ea typeface="ＭＳ 明朝" panose="02020609040205080304" pitchFamily="17" charset="-128"/>
              </a:rPr>
              <a:t>Legend</a:t>
            </a:r>
            <a:endParaRPr lang="en-US" altLang="ja-JP" b="1" dirty="0"/>
          </a:p>
        </p:txBody>
      </p:sp>
      <p:sp>
        <p:nvSpPr>
          <p:cNvPr id="3" name="コンテンツ プレースホルダー 2">
            <a:extLst>
              <a:ext uri="{FF2B5EF4-FFF2-40B4-BE49-F238E27FC236}">
                <a16:creationId xmlns:a16="http://schemas.microsoft.com/office/drawing/2014/main" id="{8210AE93-FEBC-4F4D-A196-D2651951DF1F}"/>
              </a:ext>
            </a:extLst>
          </p:cNvPr>
          <p:cNvSpPr>
            <a:spLocks noGrp="1"/>
          </p:cNvSpPr>
          <p:nvPr>
            <p:ph idx="1"/>
          </p:nvPr>
        </p:nvSpPr>
        <p:spPr>
          <a:xfrm>
            <a:off x="683568" y="1139354"/>
            <a:ext cx="7776864" cy="5313982"/>
          </a:xfrm>
        </p:spPr>
        <p:txBody>
          <a:bodyPr/>
          <a:lstStyle/>
          <a:p>
            <a:pPr>
              <a:lnSpc>
                <a:spcPts val="2000"/>
              </a:lnSpc>
            </a:pPr>
            <a:r>
              <a:rPr lang="en-US" altLang="ja-JP" kern="100" dirty="0">
                <a:effectLst/>
                <a:ea typeface="ＭＳ 明朝" panose="02020609040205080304" pitchFamily="17" charset="-128"/>
                <a:cs typeface="Cambria" panose="02040503050406030204" pitchFamily="18" charset="0"/>
              </a:rPr>
              <a:t>Each information element that constitutes the semantic data model of the Core Components is described as a row in the table documented in the following sub-clause where the following information is provided.</a:t>
            </a:r>
          </a:p>
          <a:p>
            <a:pPr algn="just">
              <a:lnSpc>
                <a:spcPts val="2000"/>
              </a:lnSpc>
              <a:spcBef>
                <a:spcPts val="0"/>
              </a:spcBef>
            </a:pPr>
            <a:r>
              <a:rPr lang="en-US" altLang="ja-JP" kern="100" dirty="0">
                <a:effectLst/>
                <a:ea typeface="ＭＳ 明朝" panose="02020609040205080304" pitchFamily="17" charset="-128"/>
                <a:cs typeface="Cambria" panose="02040503050406030204" pitchFamily="18" charset="0"/>
              </a:rPr>
              <a:t>No: A sequence number for the information element.</a:t>
            </a:r>
            <a:endParaRPr lang="ja-JP" altLang="ja-JP" kern="100" dirty="0">
              <a:effectLst/>
              <a:ea typeface="ＭＳ 明朝" panose="02020609040205080304" pitchFamily="17" charset="-128"/>
              <a:cs typeface="Cambria" panose="02040503050406030204" pitchFamily="18" charset="0"/>
            </a:endParaRPr>
          </a:p>
          <a:p>
            <a:pPr algn="just">
              <a:lnSpc>
                <a:spcPts val="2000"/>
              </a:lnSpc>
              <a:spcBef>
                <a:spcPts val="0"/>
              </a:spcBef>
            </a:pPr>
            <a:r>
              <a:rPr lang="en-US" altLang="ja-JP" kern="100" dirty="0">
                <a:effectLst/>
                <a:ea typeface="ＭＳ 明朝" panose="02020609040205080304" pitchFamily="17" charset="-128"/>
                <a:cs typeface="Cambria" panose="02040503050406030204" pitchFamily="18" charset="0"/>
              </a:rPr>
              <a:t>CC: Specifies which category of Core Component the information element belongs to.</a:t>
            </a:r>
            <a:endParaRPr lang="ja-JP" altLang="ja-JP" kern="100" dirty="0">
              <a:effectLst/>
              <a:ea typeface="ＭＳ 明朝" panose="02020609040205080304" pitchFamily="17" charset="-128"/>
              <a:cs typeface="Cambria" panose="02040503050406030204" pitchFamily="18" charset="0"/>
            </a:endParaRPr>
          </a:p>
          <a:p>
            <a:pPr indent="271463" algn="just">
              <a:lnSpc>
                <a:spcPts val="2000"/>
              </a:lnSpc>
              <a:spcBef>
                <a:spcPts val="0"/>
              </a:spcBef>
              <a:tabLst>
                <a:tab pos="228600" algn="l"/>
              </a:tabLst>
            </a:pPr>
            <a:r>
              <a:rPr lang="en-US" altLang="ja-JP" kern="100" dirty="0">
                <a:ea typeface="ＭＳ 明朝" panose="02020609040205080304" pitchFamily="17" charset="-128"/>
                <a:cs typeface="Cambria" panose="02040503050406030204" pitchFamily="18" charset="0"/>
              </a:rPr>
              <a:t> </a:t>
            </a:r>
            <a:r>
              <a:rPr lang="en-US" altLang="ja-JP" kern="100" dirty="0">
                <a:effectLst/>
                <a:ea typeface="ＭＳ 明朝" panose="02020609040205080304" pitchFamily="17" charset="-128"/>
                <a:cs typeface="Cambria" panose="02040503050406030204" pitchFamily="18" charset="0"/>
              </a:rPr>
              <a:t>ACC: Aggregate Core Component</a:t>
            </a:r>
            <a:endParaRPr lang="ja-JP" altLang="ja-JP" kern="100" dirty="0">
              <a:effectLst/>
              <a:ea typeface="ＭＳ 明朝" panose="02020609040205080304" pitchFamily="17" charset="-128"/>
              <a:cs typeface="Cambria" panose="02040503050406030204" pitchFamily="18" charset="0"/>
            </a:endParaRPr>
          </a:p>
          <a:p>
            <a:pPr indent="271463" algn="just">
              <a:lnSpc>
                <a:spcPts val="2000"/>
              </a:lnSpc>
              <a:spcBef>
                <a:spcPts val="0"/>
              </a:spcBef>
            </a:pPr>
            <a:r>
              <a:rPr lang="en-US" altLang="ja-JP" kern="100" dirty="0">
                <a:effectLst/>
                <a:ea typeface="ＭＳ 明朝" panose="02020609040205080304" pitchFamily="17" charset="-128"/>
                <a:cs typeface="Cambria" panose="02040503050406030204" pitchFamily="18" charset="0"/>
              </a:rPr>
              <a:t> ASCC: Association Core Component</a:t>
            </a:r>
            <a:endParaRPr lang="ja-JP" altLang="ja-JP" kern="100" dirty="0">
              <a:effectLst/>
              <a:ea typeface="ＭＳ 明朝" panose="02020609040205080304" pitchFamily="17" charset="-128"/>
              <a:cs typeface="Cambria" panose="02040503050406030204" pitchFamily="18" charset="0"/>
            </a:endParaRPr>
          </a:p>
          <a:p>
            <a:pPr indent="271463" algn="just">
              <a:lnSpc>
                <a:spcPts val="2000"/>
              </a:lnSpc>
              <a:spcBef>
                <a:spcPts val="0"/>
              </a:spcBef>
            </a:pPr>
            <a:r>
              <a:rPr lang="en-US" altLang="ja-JP" kern="100" dirty="0">
                <a:effectLst/>
                <a:ea typeface="ＭＳ 明朝" panose="02020609040205080304" pitchFamily="17" charset="-128"/>
                <a:cs typeface="Cambria" panose="02040503050406030204" pitchFamily="18" charset="0"/>
              </a:rPr>
              <a:t> BCC: Basic Core Component</a:t>
            </a:r>
            <a:endParaRPr lang="ja-JP" altLang="ja-JP" kern="100" dirty="0">
              <a:effectLst/>
              <a:ea typeface="ＭＳ 明朝" panose="02020609040205080304" pitchFamily="17" charset="-128"/>
              <a:cs typeface="Cambria" panose="02040503050406030204" pitchFamily="18" charset="0"/>
            </a:endParaRPr>
          </a:p>
          <a:p>
            <a:pPr indent="271463" algn="just">
              <a:lnSpc>
                <a:spcPts val="2000"/>
              </a:lnSpc>
              <a:spcBef>
                <a:spcPts val="0"/>
              </a:spcBef>
            </a:pPr>
            <a:r>
              <a:rPr lang="en-US" altLang="ja-JP" kern="100" dirty="0">
                <a:effectLst/>
                <a:ea typeface="ＭＳ 明朝" panose="02020609040205080304" pitchFamily="17" charset="-128"/>
                <a:cs typeface="Cambria" panose="02040503050406030204" pitchFamily="18" charset="0"/>
              </a:rPr>
              <a:t> IDCC: Identifier Core Component</a:t>
            </a:r>
            <a:endParaRPr lang="ja-JP" altLang="ja-JP" kern="100" dirty="0">
              <a:effectLst/>
              <a:ea typeface="ＭＳ 明朝" panose="02020609040205080304" pitchFamily="17" charset="-128"/>
              <a:cs typeface="Cambria" panose="02040503050406030204" pitchFamily="18" charset="0"/>
            </a:endParaRPr>
          </a:p>
          <a:p>
            <a:pPr indent="271463" algn="just">
              <a:lnSpc>
                <a:spcPts val="2000"/>
              </a:lnSpc>
              <a:spcBef>
                <a:spcPts val="0"/>
              </a:spcBef>
            </a:pPr>
            <a:r>
              <a:rPr lang="en-US" altLang="ja-JP" kern="100" dirty="0">
                <a:effectLst/>
                <a:ea typeface="ＭＳ 明朝" panose="02020609040205080304" pitchFamily="17" charset="-128"/>
                <a:cs typeface="Cambria" panose="02040503050406030204" pitchFamily="18" charset="0"/>
              </a:rPr>
              <a:t> RLCC: Relation Core Component</a:t>
            </a:r>
            <a:endParaRPr lang="ja-JP" altLang="ja-JP" kern="100" dirty="0">
              <a:effectLst/>
              <a:ea typeface="ＭＳ 明朝" panose="02020609040205080304" pitchFamily="17" charset="-128"/>
              <a:cs typeface="Cambria" panose="02040503050406030204" pitchFamily="18" charset="0"/>
            </a:endParaRPr>
          </a:p>
          <a:p>
            <a:pPr algn="just">
              <a:lnSpc>
                <a:spcPts val="2000"/>
              </a:lnSpc>
              <a:spcBef>
                <a:spcPts val="0"/>
              </a:spcBef>
            </a:pPr>
            <a:r>
              <a:rPr lang="en-US" altLang="ja-JP" kern="100" dirty="0">
                <a:effectLst/>
                <a:ea typeface="ＭＳ 明朝" panose="02020609040205080304" pitchFamily="17" charset="-128"/>
                <a:cs typeface="Cambria" panose="02040503050406030204" pitchFamily="18" charset="0"/>
              </a:rPr>
              <a:t>Business Term: A synonym used in business where a Core is commonly known.</a:t>
            </a:r>
            <a:endParaRPr lang="ja-JP" altLang="ja-JP" kern="100" dirty="0">
              <a:effectLst/>
              <a:ea typeface="ＭＳ 明朝" panose="02020609040205080304" pitchFamily="17" charset="-128"/>
              <a:cs typeface="Cambria" panose="02040503050406030204" pitchFamily="18" charset="0"/>
            </a:endParaRPr>
          </a:p>
          <a:p>
            <a:pPr algn="just">
              <a:lnSpc>
                <a:spcPts val="2000"/>
              </a:lnSpc>
              <a:spcBef>
                <a:spcPts val="0"/>
              </a:spcBef>
            </a:pPr>
            <a:r>
              <a:rPr lang="en-US" altLang="ja-JP" kern="100" dirty="0">
                <a:effectLst/>
                <a:ea typeface="ＭＳ 明朝" panose="02020609040205080304" pitchFamily="17" charset="-128"/>
                <a:cs typeface="Cambria" panose="02040503050406030204" pitchFamily="18" charset="0"/>
              </a:rPr>
              <a:t>Definition: A definition of the information element.</a:t>
            </a:r>
            <a:endParaRPr lang="ja-JP" altLang="ja-JP" kern="100" dirty="0">
              <a:effectLst/>
              <a:ea typeface="ＭＳ 明朝" panose="02020609040205080304" pitchFamily="17" charset="-128"/>
              <a:cs typeface="Cambria" panose="02040503050406030204" pitchFamily="18" charset="0"/>
            </a:endParaRPr>
          </a:p>
          <a:p>
            <a:pPr algn="just">
              <a:lnSpc>
                <a:spcPts val="2000"/>
              </a:lnSpc>
              <a:spcBef>
                <a:spcPts val="0"/>
              </a:spcBef>
            </a:pPr>
            <a:r>
              <a:rPr lang="en-US" altLang="ja-JP" kern="100" dirty="0">
                <a:effectLst/>
                <a:ea typeface="ＭＳ 明朝" panose="02020609040205080304" pitchFamily="17" charset="-128"/>
                <a:cs typeface="Cambria" panose="02040503050406030204" pitchFamily="18" charset="0"/>
              </a:rPr>
              <a:t>ID: A unique identifier </a:t>
            </a:r>
            <a:r>
              <a:rPr lang="en-US" altLang="ja-JP" b="1" kern="100" dirty="0">
                <a:effectLst/>
                <a:ea typeface="ＭＳ 明朝" panose="02020609040205080304" pitchFamily="17" charset="-128"/>
                <a:cs typeface="Cambria" panose="02040503050406030204" pitchFamily="18" charset="0"/>
              </a:rPr>
              <a:t>uniquely assigned by the United Nations</a:t>
            </a:r>
            <a:r>
              <a:rPr lang="en-US" altLang="ja-JP" kern="100" dirty="0">
                <a:effectLst/>
                <a:ea typeface="ＭＳ 明朝" panose="02020609040205080304" pitchFamily="17" charset="-128"/>
                <a:cs typeface="Cambria" panose="02040503050406030204" pitchFamily="18" charset="0"/>
              </a:rPr>
              <a:t> are numberd   </a:t>
            </a:r>
            <a:r>
              <a:rPr lang="en-US" altLang="ja-JP" kern="100" dirty="0" err="1">
                <a:effectLst/>
                <a:ea typeface="ＭＳ 明朝" panose="02020609040205080304" pitchFamily="17" charset="-128"/>
                <a:cs typeface="Cambria" panose="02040503050406030204" pitchFamily="18" charset="0"/>
              </a:rPr>
              <a:t>UNnnnnnnnn</a:t>
            </a:r>
            <a:r>
              <a:rPr lang="en-US" altLang="ja-JP" kern="100" dirty="0">
                <a:effectLst/>
                <a:ea typeface="ＭＳ 明朝" panose="02020609040205080304" pitchFamily="17" charset="-128"/>
                <a:cs typeface="Cambria" panose="02040503050406030204" pitchFamily="18" charset="0"/>
              </a:rPr>
              <a:t>.</a:t>
            </a:r>
          </a:p>
          <a:p>
            <a:pPr algn="just">
              <a:lnSpc>
                <a:spcPts val="2000"/>
              </a:lnSpc>
              <a:spcBef>
                <a:spcPts val="0"/>
              </a:spcBef>
            </a:pPr>
            <a:r>
              <a:rPr lang="en-US" altLang="ja-JP" kern="100" dirty="0">
                <a:effectLst/>
                <a:ea typeface="ＭＳ 明朝" panose="02020609040205080304" pitchFamily="17" charset="-128"/>
                <a:cs typeface="Cambria" panose="02040503050406030204" pitchFamily="18" charset="0"/>
              </a:rPr>
              <a:t>The Core Components </a:t>
            </a:r>
            <a:r>
              <a:rPr lang="en-US" altLang="ja-JP" b="1" kern="100" dirty="0">
                <a:effectLst/>
                <a:ea typeface="ＭＳ 明朝" panose="02020609040205080304" pitchFamily="17" charset="-128"/>
                <a:cs typeface="Cambria" panose="02040503050406030204" pitchFamily="18" charset="0"/>
              </a:rPr>
              <a:t>defined in this standard</a:t>
            </a:r>
            <a:r>
              <a:rPr lang="en-US" altLang="ja-JP" kern="100" dirty="0">
                <a:effectLst/>
                <a:ea typeface="ＭＳ 明朝" panose="02020609040205080304" pitchFamily="17" charset="-128"/>
                <a:cs typeface="Cambria" panose="02040503050406030204" pitchFamily="18" charset="0"/>
              </a:rPr>
              <a:t> are numberd ADCS-</a:t>
            </a:r>
            <a:r>
              <a:rPr lang="en-US" altLang="ja-JP" kern="100" dirty="0" err="1">
                <a:effectLst/>
                <a:ea typeface="ＭＳ 明朝" panose="02020609040205080304" pitchFamily="17" charset="-128"/>
                <a:cs typeface="Cambria" panose="02040503050406030204" pitchFamily="18" charset="0"/>
              </a:rPr>
              <a:t>nnnnn</a:t>
            </a:r>
            <a:r>
              <a:rPr lang="en-US" altLang="ja-JP" kern="100" dirty="0">
                <a:effectLst/>
                <a:ea typeface="ＭＳ 明朝" panose="02020609040205080304" pitchFamily="17" charset="-128"/>
                <a:cs typeface="Cambria" panose="02040503050406030204" pitchFamily="18" charset="0"/>
              </a:rPr>
              <a:t>.</a:t>
            </a:r>
            <a:endParaRPr lang="ja-JP" altLang="ja-JP" kern="100" dirty="0">
              <a:effectLst/>
              <a:ea typeface="ＭＳ 明朝" panose="02020609040205080304" pitchFamily="17" charset="-128"/>
              <a:cs typeface="Cambria" panose="02040503050406030204" pitchFamily="18" charset="0"/>
            </a:endParaRPr>
          </a:p>
          <a:p>
            <a:pPr>
              <a:lnSpc>
                <a:spcPts val="2000"/>
              </a:lnSpc>
              <a:spcBef>
                <a:spcPts val="0"/>
              </a:spcBef>
            </a:pPr>
            <a:r>
              <a:rPr lang="en-US" altLang="ja-JP" kern="100" dirty="0">
                <a:effectLst/>
                <a:ea typeface="ＭＳ 明朝" panose="02020609040205080304" pitchFamily="17" charset="-128"/>
                <a:cs typeface="Cambria" panose="02040503050406030204" pitchFamily="18" charset="0"/>
              </a:rPr>
              <a:t>Dictionary Entry Name: A unique official name of a Core Component registered by the United Nations. If there is no corresponding registered information element, named according to the naming convention defined in ISO 15000-1.</a:t>
            </a:r>
            <a:endParaRPr lang="ja-JP" altLang="ja-JP" kern="100" dirty="0">
              <a:effectLst/>
              <a:ea typeface="ＭＳ 明朝" panose="02020609040205080304" pitchFamily="17" charset="-128"/>
              <a:cs typeface="Cambria" panose="02040503050406030204" pitchFamily="18" charset="0"/>
            </a:endParaRPr>
          </a:p>
          <a:p>
            <a:pPr>
              <a:lnSpc>
                <a:spcPts val="2000"/>
              </a:lnSpc>
            </a:pPr>
            <a:endParaRPr kumimoji="1" lang="ja-JP" altLang="en-US" sz="2400" dirty="0"/>
          </a:p>
        </p:txBody>
      </p:sp>
      <p:graphicFrame>
        <p:nvGraphicFramePr>
          <p:cNvPr id="4" name="Table 3">
            <a:extLst>
              <a:ext uri="{FF2B5EF4-FFF2-40B4-BE49-F238E27FC236}">
                <a16:creationId xmlns:a16="http://schemas.microsoft.com/office/drawing/2014/main" id="{AB42603A-2029-48A8-9C1E-578EE492E56B}"/>
              </a:ext>
            </a:extLst>
          </p:cNvPr>
          <p:cNvGraphicFramePr>
            <a:graphicFrameLocks noGrp="1"/>
          </p:cNvGraphicFramePr>
          <p:nvPr>
            <p:extLst>
              <p:ext uri="{D42A27DB-BD31-4B8C-83A1-F6EECF244321}">
                <p14:modId xmlns:p14="http://schemas.microsoft.com/office/powerpoint/2010/main" val="2675561405"/>
              </p:ext>
            </p:extLst>
          </p:nvPr>
        </p:nvGraphicFramePr>
        <p:xfrm>
          <a:off x="683568" y="692696"/>
          <a:ext cx="7886700" cy="476672"/>
        </p:xfrm>
        <a:graphic>
          <a:graphicData uri="http://schemas.openxmlformats.org/drawingml/2006/table">
            <a:tbl>
              <a:tblPr firstRow="1" firstCol="1" bandRow="1">
                <a:tableStyleId>{5C22544A-7EE6-4342-B048-85BDC9FD1C3A}</a:tableStyleId>
              </a:tblPr>
              <a:tblGrid>
                <a:gridCol w="473202">
                  <a:extLst>
                    <a:ext uri="{9D8B030D-6E8A-4147-A177-3AD203B41FA5}">
                      <a16:colId xmlns:a16="http://schemas.microsoft.com/office/drawing/2014/main" val="1062691857"/>
                    </a:ext>
                  </a:extLst>
                </a:gridCol>
                <a:gridCol w="630936">
                  <a:extLst>
                    <a:ext uri="{9D8B030D-6E8A-4147-A177-3AD203B41FA5}">
                      <a16:colId xmlns:a16="http://schemas.microsoft.com/office/drawing/2014/main" val="576973485"/>
                    </a:ext>
                  </a:extLst>
                </a:gridCol>
                <a:gridCol w="1892808">
                  <a:extLst>
                    <a:ext uri="{9D8B030D-6E8A-4147-A177-3AD203B41FA5}">
                      <a16:colId xmlns:a16="http://schemas.microsoft.com/office/drawing/2014/main" val="1083302486"/>
                    </a:ext>
                  </a:extLst>
                </a:gridCol>
                <a:gridCol w="2366010">
                  <a:extLst>
                    <a:ext uri="{9D8B030D-6E8A-4147-A177-3AD203B41FA5}">
                      <a16:colId xmlns:a16="http://schemas.microsoft.com/office/drawing/2014/main" val="3022308629"/>
                    </a:ext>
                  </a:extLst>
                </a:gridCol>
                <a:gridCol w="630936">
                  <a:extLst>
                    <a:ext uri="{9D8B030D-6E8A-4147-A177-3AD203B41FA5}">
                      <a16:colId xmlns:a16="http://schemas.microsoft.com/office/drawing/2014/main" val="1105628299"/>
                    </a:ext>
                  </a:extLst>
                </a:gridCol>
                <a:gridCol w="1892808">
                  <a:extLst>
                    <a:ext uri="{9D8B030D-6E8A-4147-A177-3AD203B41FA5}">
                      <a16:colId xmlns:a16="http://schemas.microsoft.com/office/drawing/2014/main" val="4048076840"/>
                    </a:ext>
                  </a:extLst>
                </a:gridCol>
              </a:tblGrid>
              <a:tr h="476672">
                <a:tc>
                  <a:txBody>
                    <a:bodyPr/>
                    <a:lstStyle/>
                    <a:p>
                      <a:pPr algn="ctr">
                        <a:lnSpc>
                          <a:spcPts val="1150"/>
                        </a:lnSpc>
                        <a:spcBef>
                          <a:spcPts val="600"/>
                        </a:spcBef>
                        <a:spcAft>
                          <a:spcPts val="600"/>
                        </a:spcAft>
                      </a:pPr>
                      <a:r>
                        <a:rPr lang="en-US" sz="1600" kern="100" dirty="0">
                          <a:effectLst/>
                        </a:rPr>
                        <a:t>No</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CC</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Business Term</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Definition</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 ID</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Dictionary Entry Name</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extLst>
                  <a:ext uri="{0D108BD9-81ED-4DB2-BD59-A6C34878D82A}">
                    <a16:rowId xmlns:a16="http://schemas.microsoft.com/office/drawing/2014/main" val="2558226075"/>
                  </a:ext>
                </a:extLst>
              </a:tr>
            </a:tbl>
          </a:graphicData>
        </a:graphic>
      </p:graphicFrame>
    </p:spTree>
    <p:extLst>
      <p:ext uri="{BB962C8B-B14F-4D97-AF65-F5344CB8AC3E}">
        <p14:creationId xmlns:p14="http://schemas.microsoft.com/office/powerpoint/2010/main" val="3504738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BBA86-FE96-4F71-A070-0C8654946890}"/>
              </a:ext>
            </a:extLst>
          </p:cNvPr>
          <p:cNvSpPr>
            <a:spLocks noGrp="1"/>
          </p:cNvSpPr>
          <p:nvPr>
            <p:ph type="title"/>
          </p:nvPr>
        </p:nvSpPr>
        <p:spPr>
          <a:xfrm>
            <a:off x="683568" y="0"/>
            <a:ext cx="7776864" cy="692696"/>
          </a:xfrm>
        </p:spPr>
        <p:txBody>
          <a:bodyPr/>
          <a:lstStyle/>
          <a:p>
            <a:pPr lvl="0" eaLnBrk="0" fontAlgn="base" hangingPunct="0">
              <a:spcAft>
                <a:spcPct val="0"/>
              </a:spcAft>
              <a:tabLst>
                <a:tab pos="863600" algn="l"/>
              </a:tabLst>
            </a:pPr>
            <a:r>
              <a:rPr lang="en-US" altLang="ja-JP" b="1" kern="100" dirty="0"/>
              <a:t>Extension Methodology</a:t>
            </a:r>
          </a:p>
        </p:txBody>
      </p:sp>
      <p:sp>
        <p:nvSpPr>
          <p:cNvPr id="3" name="Content Placeholder 2">
            <a:extLst>
              <a:ext uri="{FF2B5EF4-FFF2-40B4-BE49-F238E27FC236}">
                <a16:creationId xmlns:a16="http://schemas.microsoft.com/office/drawing/2014/main" id="{B2B51E67-3A59-42A1-8F29-5D59E19DC559}"/>
              </a:ext>
            </a:extLst>
          </p:cNvPr>
          <p:cNvSpPr>
            <a:spLocks noGrp="1"/>
          </p:cNvSpPr>
          <p:nvPr>
            <p:ph idx="1"/>
          </p:nvPr>
        </p:nvSpPr>
        <p:spPr>
          <a:xfrm>
            <a:off x="683568" y="972174"/>
            <a:ext cx="7776864" cy="792088"/>
          </a:xfrm>
        </p:spPr>
        <p:txBody>
          <a:bodyPr/>
          <a:lstStyle/>
          <a:p>
            <a:pPr lvl="0" eaLnBrk="0" fontAlgn="base" hangingPunct="0">
              <a:spcBef>
                <a:spcPct val="0"/>
              </a:spcBef>
              <a:spcAft>
                <a:spcPct val="0"/>
              </a:spcAft>
              <a:tabLst>
                <a:tab pos="863600" algn="l"/>
              </a:tabLst>
            </a:pPr>
            <a:r>
              <a:rPr kumimoji="0" lang="en-US" altLang="ja-JP" sz="1800" dirty="0">
                <a:ea typeface="ＭＳ 明朝" panose="02020609040205080304" pitchFamily="17" charset="-128"/>
                <a:cs typeface="Cambria" panose="02040503050406030204" pitchFamily="18" charset="0"/>
              </a:rPr>
              <a:t>This standard defines extendable Core Component with [ ]. </a:t>
            </a:r>
            <a:endParaRPr kumimoji="0" lang="en-US" altLang="ja-JP" sz="1800" dirty="0"/>
          </a:p>
          <a:p>
            <a:pPr lvl="0" eaLnBrk="0" fontAlgn="base" hangingPunct="0">
              <a:spcBef>
                <a:spcPct val="0"/>
              </a:spcBef>
              <a:spcAft>
                <a:spcPct val="0"/>
              </a:spcAft>
              <a:tabLst>
                <a:tab pos="863600" algn="l"/>
              </a:tabLst>
            </a:pPr>
            <a:r>
              <a:rPr kumimoji="0" lang="en-US" altLang="ja-JP" sz="1800" dirty="0">
                <a:ea typeface="ＭＳ 明朝" panose="02020609040205080304" pitchFamily="17" charset="-128"/>
                <a:cs typeface="Cambria" panose="02040503050406030204" pitchFamily="18" charset="0"/>
              </a:rPr>
              <a:t>Following is an example definition of Basic Core Component in Code.Detail. We can define the "Function Code" by replacing [Specified] with "Function" and resulting Dictionary Entry Name is "Code. Function. Code".</a:t>
            </a:r>
            <a:endParaRPr kumimoji="0" lang="en-US" altLang="ja-JP" sz="1800" dirty="0"/>
          </a:p>
          <a:p>
            <a:endParaRPr lang="ja-JP" altLang="ja-JP" sz="1800" b="1" kern="100" dirty="0">
              <a:effectLst/>
            </a:endParaRPr>
          </a:p>
        </p:txBody>
      </p:sp>
      <p:graphicFrame>
        <p:nvGraphicFramePr>
          <p:cNvPr id="4" name="Table 3">
            <a:extLst>
              <a:ext uri="{FF2B5EF4-FFF2-40B4-BE49-F238E27FC236}">
                <a16:creationId xmlns:a16="http://schemas.microsoft.com/office/drawing/2014/main" id="{9D319B11-2FAE-44CA-B25F-1E6A951715C7}"/>
              </a:ext>
            </a:extLst>
          </p:cNvPr>
          <p:cNvGraphicFramePr>
            <a:graphicFrameLocks noGrp="1"/>
          </p:cNvGraphicFramePr>
          <p:nvPr>
            <p:extLst>
              <p:ext uri="{D42A27DB-BD31-4B8C-83A1-F6EECF244321}">
                <p14:modId xmlns:p14="http://schemas.microsoft.com/office/powerpoint/2010/main" val="3396525182"/>
              </p:ext>
            </p:extLst>
          </p:nvPr>
        </p:nvGraphicFramePr>
        <p:xfrm>
          <a:off x="706594" y="2656937"/>
          <a:ext cx="7807834" cy="796032"/>
        </p:xfrm>
        <a:graphic>
          <a:graphicData uri="http://schemas.openxmlformats.org/drawingml/2006/table">
            <a:tbl>
              <a:tblPr firstRow="1" firstCol="1" bandRow="1">
                <a:tableStyleId>{5C22544A-7EE6-4342-B048-85BDC9FD1C3A}</a:tableStyleId>
              </a:tblPr>
              <a:tblGrid>
                <a:gridCol w="468470">
                  <a:extLst>
                    <a:ext uri="{9D8B030D-6E8A-4147-A177-3AD203B41FA5}">
                      <a16:colId xmlns:a16="http://schemas.microsoft.com/office/drawing/2014/main" val="1256716988"/>
                    </a:ext>
                  </a:extLst>
                </a:gridCol>
                <a:gridCol w="624627">
                  <a:extLst>
                    <a:ext uri="{9D8B030D-6E8A-4147-A177-3AD203B41FA5}">
                      <a16:colId xmlns:a16="http://schemas.microsoft.com/office/drawing/2014/main" val="78451043"/>
                    </a:ext>
                  </a:extLst>
                </a:gridCol>
                <a:gridCol w="1476165">
                  <a:extLst>
                    <a:ext uri="{9D8B030D-6E8A-4147-A177-3AD203B41FA5}">
                      <a16:colId xmlns:a16="http://schemas.microsoft.com/office/drawing/2014/main" val="4192182142"/>
                    </a:ext>
                  </a:extLst>
                </a:gridCol>
                <a:gridCol w="2664296">
                  <a:extLst>
                    <a:ext uri="{9D8B030D-6E8A-4147-A177-3AD203B41FA5}">
                      <a16:colId xmlns:a16="http://schemas.microsoft.com/office/drawing/2014/main" val="706546970"/>
                    </a:ext>
                  </a:extLst>
                </a:gridCol>
                <a:gridCol w="360040">
                  <a:extLst>
                    <a:ext uri="{9D8B030D-6E8A-4147-A177-3AD203B41FA5}">
                      <a16:colId xmlns:a16="http://schemas.microsoft.com/office/drawing/2014/main" val="859433849"/>
                    </a:ext>
                  </a:extLst>
                </a:gridCol>
                <a:gridCol w="2214236">
                  <a:extLst>
                    <a:ext uri="{9D8B030D-6E8A-4147-A177-3AD203B41FA5}">
                      <a16:colId xmlns:a16="http://schemas.microsoft.com/office/drawing/2014/main" val="1214035911"/>
                    </a:ext>
                  </a:extLst>
                </a:gridCol>
              </a:tblGrid>
              <a:tr h="398016">
                <a:tc>
                  <a:txBody>
                    <a:bodyPr/>
                    <a:lstStyle/>
                    <a:p>
                      <a:pPr algn="ctr">
                        <a:lnSpc>
                          <a:spcPts val="1150"/>
                        </a:lnSpc>
                        <a:spcBef>
                          <a:spcPts val="600"/>
                        </a:spcBef>
                        <a:spcAft>
                          <a:spcPts val="600"/>
                        </a:spcAft>
                      </a:pPr>
                      <a:r>
                        <a:rPr lang="en-US" sz="1600" kern="100" dirty="0">
                          <a:effectLst/>
                          <a:latin typeface="+mn-lt"/>
                        </a:rPr>
                        <a:t>No</a:t>
                      </a:r>
                      <a:endParaRPr lang="ja-JP" sz="1600" b="1" kern="100" dirty="0">
                        <a:effectLst/>
                        <a:latin typeface="+mn-lt"/>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latin typeface="+mn-lt"/>
                        </a:rPr>
                        <a:t>CC</a:t>
                      </a:r>
                      <a:endParaRPr lang="ja-JP" sz="1600" b="1" kern="100" dirty="0">
                        <a:effectLst/>
                        <a:latin typeface="+mn-lt"/>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latin typeface="+mn-lt"/>
                        </a:rPr>
                        <a:t>Business Term</a:t>
                      </a:r>
                      <a:endParaRPr lang="ja-JP" sz="1600" b="1" kern="100" dirty="0">
                        <a:effectLst/>
                        <a:latin typeface="+mn-lt"/>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latin typeface="+mn-lt"/>
                        </a:rPr>
                        <a:t>Definition</a:t>
                      </a:r>
                      <a:endParaRPr lang="ja-JP" sz="1600" b="1" kern="100" dirty="0">
                        <a:effectLst/>
                        <a:latin typeface="+mn-lt"/>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latin typeface="+mn-lt"/>
                        </a:rPr>
                        <a:t> ID</a:t>
                      </a:r>
                      <a:endParaRPr lang="ja-JP" sz="1600" b="1" kern="100" dirty="0">
                        <a:effectLst/>
                        <a:latin typeface="+mn-lt"/>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latin typeface="+mn-lt"/>
                        </a:rPr>
                        <a:t>Dictionary Entry Name</a:t>
                      </a:r>
                      <a:endParaRPr lang="ja-JP" sz="1600" b="1" kern="100" dirty="0">
                        <a:effectLst/>
                        <a:latin typeface="+mn-lt"/>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extLst>
                  <a:ext uri="{0D108BD9-81ED-4DB2-BD59-A6C34878D82A}">
                    <a16:rowId xmlns:a16="http://schemas.microsoft.com/office/drawing/2014/main" val="3467442485"/>
                  </a:ext>
                </a:extLst>
              </a:tr>
              <a:tr h="398016">
                <a:tc>
                  <a:txBody>
                    <a:bodyPr/>
                    <a:lstStyle/>
                    <a:p>
                      <a:pPr algn="ctr">
                        <a:lnSpc>
                          <a:spcPts val="1200"/>
                        </a:lnSpc>
                        <a:spcBef>
                          <a:spcPts val="300"/>
                        </a:spcBef>
                        <a:spcAft>
                          <a:spcPts val="300"/>
                        </a:spcAft>
                      </a:pPr>
                      <a:r>
                        <a:rPr lang="en-US" sz="1600" kern="100" dirty="0">
                          <a:solidFill>
                            <a:schemeClr val="tx1"/>
                          </a:solidFill>
                          <a:effectLst/>
                          <a:latin typeface="+mn-lt"/>
                        </a:rPr>
                        <a:t> </a:t>
                      </a:r>
                      <a:endParaRPr lang="ja-JP" sz="1600" kern="100" dirty="0">
                        <a:solidFill>
                          <a:schemeClr val="tx1"/>
                        </a:solidFill>
                        <a:effectLst/>
                        <a:latin typeface="+mn-lt"/>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200"/>
                        </a:lnSpc>
                        <a:spcBef>
                          <a:spcPts val="300"/>
                        </a:spcBef>
                        <a:spcAft>
                          <a:spcPts val="300"/>
                        </a:spcAft>
                      </a:pPr>
                      <a:r>
                        <a:rPr lang="en-US" sz="1600" kern="100" dirty="0">
                          <a:solidFill>
                            <a:schemeClr val="tx1"/>
                          </a:solidFill>
                          <a:effectLst/>
                          <a:latin typeface="+mn-lt"/>
                        </a:rPr>
                        <a:t>BCC</a:t>
                      </a:r>
                      <a:endParaRPr lang="ja-JP" sz="1600" kern="100" dirty="0">
                        <a:solidFill>
                          <a:schemeClr val="tx1"/>
                        </a:solidFill>
                        <a:effectLst/>
                        <a:latin typeface="+mn-lt"/>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nSpc>
                          <a:spcPts val="1200"/>
                        </a:lnSpc>
                        <a:spcBef>
                          <a:spcPts val="300"/>
                        </a:spcBef>
                        <a:spcAft>
                          <a:spcPts val="300"/>
                        </a:spcAft>
                      </a:pPr>
                      <a:r>
                        <a:rPr lang="en-US" sz="1600" kern="100" dirty="0">
                          <a:solidFill>
                            <a:schemeClr val="tx1"/>
                          </a:solidFill>
                          <a:effectLst/>
                          <a:latin typeface="+mn-lt"/>
                        </a:rPr>
                        <a:t>[Specified] Code</a:t>
                      </a:r>
                      <a:endParaRPr lang="ja-JP" sz="1600" kern="100" dirty="0">
                        <a:solidFill>
                          <a:schemeClr val="tx1"/>
                        </a:solidFill>
                        <a:effectLst/>
                        <a:latin typeface="+mn-lt"/>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nSpc>
                          <a:spcPts val="1200"/>
                        </a:lnSpc>
                        <a:spcBef>
                          <a:spcPts val="300"/>
                        </a:spcBef>
                        <a:spcAft>
                          <a:spcPts val="300"/>
                        </a:spcAft>
                      </a:pPr>
                      <a:r>
                        <a:rPr lang="en-US" sz="1600" kern="100" dirty="0">
                          <a:solidFill>
                            <a:schemeClr val="tx1"/>
                          </a:solidFill>
                          <a:effectLst/>
                          <a:latin typeface="+mn-lt"/>
                        </a:rPr>
                        <a:t>A [Specified] code of this code.</a:t>
                      </a:r>
                      <a:endParaRPr lang="ja-JP" sz="1600" kern="100" dirty="0">
                        <a:solidFill>
                          <a:schemeClr val="tx1"/>
                        </a:solidFill>
                        <a:effectLst/>
                        <a:latin typeface="+mn-lt"/>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nSpc>
                          <a:spcPts val="1200"/>
                        </a:lnSpc>
                        <a:spcBef>
                          <a:spcPts val="300"/>
                        </a:spcBef>
                        <a:spcAft>
                          <a:spcPts val="300"/>
                        </a:spcAft>
                      </a:pPr>
                      <a:r>
                        <a:rPr lang="en-US" sz="1600" kern="100" dirty="0">
                          <a:solidFill>
                            <a:schemeClr val="tx1"/>
                          </a:solidFill>
                          <a:effectLst/>
                          <a:latin typeface="+mn-lt"/>
                        </a:rPr>
                        <a:t> </a:t>
                      </a:r>
                      <a:endParaRPr lang="ja-JP" sz="1600" kern="100" dirty="0">
                        <a:solidFill>
                          <a:schemeClr val="tx1"/>
                        </a:solidFill>
                        <a:effectLst/>
                        <a:latin typeface="+mn-lt"/>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nSpc>
                          <a:spcPts val="1200"/>
                        </a:lnSpc>
                        <a:spcBef>
                          <a:spcPts val="300"/>
                        </a:spcBef>
                        <a:spcAft>
                          <a:spcPts val="300"/>
                        </a:spcAft>
                      </a:pPr>
                      <a:r>
                        <a:rPr lang="en-US" sz="1600" kern="100" dirty="0">
                          <a:solidFill>
                            <a:schemeClr val="tx1"/>
                          </a:solidFill>
                          <a:effectLst/>
                          <a:latin typeface="+mn-lt"/>
                        </a:rPr>
                        <a:t>Code. [Specified]. Code</a:t>
                      </a:r>
                      <a:endParaRPr lang="ja-JP" sz="1600" kern="100" dirty="0">
                        <a:solidFill>
                          <a:schemeClr val="tx1"/>
                        </a:solidFill>
                        <a:effectLst/>
                        <a:latin typeface="+mn-lt"/>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730033"/>
                  </a:ext>
                </a:extLst>
              </a:tr>
            </a:tbl>
          </a:graphicData>
        </a:graphic>
      </p:graphicFrame>
      <p:graphicFrame>
        <p:nvGraphicFramePr>
          <p:cNvPr id="5" name="Table 4">
            <a:extLst>
              <a:ext uri="{FF2B5EF4-FFF2-40B4-BE49-F238E27FC236}">
                <a16:creationId xmlns:a16="http://schemas.microsoft.com/office/drawing/2014/main" id="{119359F1-C75D-42C2-B69F-21C6EBF069E2}"/>
              </a:ext>
            </a:extLst>
          </p:cNvPr>
          <p:cNvGraphicFramePr>
            <a:graphicFrameLocks noGrp="1"/>
          </p:cNvGraphicFramePr>
          <p:nvPr>
            <p:extLst>
              <p:ext uri="{D42A27DB-BD31-4B8C-83A1-F6EECF244321}">
                <p14:modId xmlns:p14="http://schemas.microsoft.com/office/powerpoint/2010/main" val="974965947"/>
              </p:ext>
            </p:extLst>
          </p:nvPr>
        </p:nvGraphicFramePr>
        <p:xfrm>
          <a:off x="706594" y="4077072"/>
          <a:ext cx="7807834" cy="792088"/>
        </p:xfrm>
        <a:graphic>
          <a:graphicData uri="http://schemas.openxmlformats.org/drawingml/2006/table">
            <a:tbl>
              <a:tblPr firstRow="1" firstCol="1" bandRow="1">
                <a:tableStyleId>{5C22544A-7EE6-4342-B048-85BDC9FD1C3A}</a:tableStyleId>
              </a:tblPr>
              <a:tblGrid>
                <a:gridCol w="468470">
                  <a:extLst>
                    <a:ext uri="{9D8B030D-6E8A-4147-A177-3AD203B41FA5}">
                      <a16:colId xmlns:a16="http://schemas.microsoft.com/office/drawing/2014/main" val="2286958859"/>
                    </a:ext>
                  </a:extLst>
                </a:gridCol>
                <a:gridCol w="624627">
                  <a:extLst>
                    <a:ext uri="{9D8B030D-6E8A-4147-A177-3AD203B41FA5}">
                      <a16:colId xmlns:a16="http://schemas.microsoft.com/office/drawing/2014/main" val="4214484397"/>
                    </a:ext>
                  </a:extLst>
                </a:gridCol>
                <a:gridCol w="1476165">
                  <a:extLst>
                    <a:ext uri="{9D8B030D-6E8A-4147-A177-3AD203B41FA5}">
                      <a16:colId xmlns:a16="http://schemas.microsoft.com/office/drawing/2014/main" val="662884781"/>
                    </a:ext>
                  </a:extLst>
                </a:gridCol>
                <a:gridCol w="2664296">
                  <a:extLst>
                    <a:ext uri="{9D8B030D-6E8A-4147-A177-3AD203B41FA5}">
                      <a16:colId xmlns:a16="http://schemas.microsoft.com/office/drawing/2014/main" val="3787736801"/>
                    </a:ext>
                  </a:extLst>
                </a:gridCol>
                <a:gridCol w="360040">
                  <a:extLst>
                    <a:ext uri="{9D8B030D-6E8A-4147-A177-3AD203B41FA5}">
                      <a16:colId xmlns:a16="http://schemas.microsoft.com/office/drawing/2014/main" val="4049375576"/>
                    </a:ext>
                  </a:extLst>
                </a:gridCol>
                <a:gridCol w="2214236">
                  <a:extLst>
                    <a:ext uri="{9D8B030D-6E8A-4147-A177-3AD203B41FA5}">
                      <a16:colId xmlns:a16="http://schemas.microsoft.com/office/drawing/2014/main" val="1767825861"/>
                    </a:ext>
                  </a:extLst>
                </a:gridCol>
              </a:tblGrid>
              <a:tr h="396044">
                <a:tc>
                  <a:txBody>
                    <a:bodyPr/>
                    <a:lstStyle/>
                    <a:p>
                      <a:pPr algn="ctr">
                        <a:lnSpc>
                          <a:spcPts val="1150"/>
                        </a:lnSpc>
                        <a:spcBef>
                          <a:spcPts val="600"/>
                        </a:spcBef>
                        <a:spcAft>
                          <a:spcPts val="600"/>
                        </a:spcAft>
                      </a:pPr>
                      <a:r>
                        <a:rPr lang="en-US" sz="1600" kern="100" dirty="0">
                          <a:effectLst/>
                        </a:rPr>
                        <a:t>No</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CC</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Business Term</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Definition</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 ID</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Dictionary Entry Name</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extLst>
                  <a:ext uri="{0D108BD9-81ED-4DB2-BD59-A6C34878D82A}">
                    <a16:rowId xmlns:a16="http://schemas.microsoft.com/office/drawing/2014/main" val="602933613"/>
                  </a:ext>
                </a:extLst>
              </a:tr>
              <a:tr h="396044">
                <a:tc>
                  <a:txBody>
                    <a:bodyPr/>
                    <a:lstStyle/>
                    <a:p>
                      <a:pPr algn="ctr">
                        <a:lnSpc>
                          <a:spcPts val="1200"/>
                        </a:lnSpc>
                        <a:spcBef>
                          <a:spcPts val="300"/>
                        </a:spcBef>
                        <a:spcAft>
                          <a:spcPts val="300"/>
                        </a:spcAft>
                      </a:pPr>
                      <a:r>
                        <a:rPr lang="en-US" sz="1600" kern="100" dirty="0">
                          <a:effectLst/>
                        </a:rPr>
                        <a:t> </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200"/>
                        </a:lnSpc>
                        <a:spcBef>
                          <a:spcPts val="300"/>
                        </a:spcBef>
                        <a:spcAft>
                          <a:spcPts val="300"/>
                        </a:spcAft>
                      </a:pPr>
                      <a:r>
                        <a:rPr lang="en-US" sz="1600" kern="100" dirty="0">
                          <a:effectLst/>
                        </a:rPr>
                        <a:t>BCC</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nSpc>
                          <a:spcPts val="1200"/>
                        </a:lnSpc>
                        <a:spcBef>
                          <a:spcPts val="300"/>
                        </a:spcBef>
                        <a:spcAft>
                          <a:spcPts val="300"/>
                        </a:spcAft>
                      </a:pPr>
                      <a:r>
                        <a:rPr lang="en-US" sz="1600" kern="100" dirty="0">
                          <a:effectLst/>
                        </a:rPr>
                        <a:t>Function Code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nSpc>
                          <a:spcPts val="1200"/>
                        </a:lnSpc>
                        <a:spcBef>
                          <a:spcPts val="300"/>
                        </a:spcBef>
                        <a:spcAft>
                          <a:spcPts val="300"/>
                        </a:spcAft>
                      </a:pPr>
                      <a:r>
                        <a:rPr lang="en-US" sz="1600" kern="100" dirty="0">
                          <a:effectLst/>
                        </a:rPr>
                        <a:t>A Function code of this code.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nSpc>
                          <a:spcPts val="1200"/>
                        </a:lnSpc>
                        <a:spcBef>
                          <a:spcPts val="300"/>
                        </a:spcBef>
                        <a:spcAft>
                          <a:spcPts val="300"/>
                        </a:spcAft>
                      </a:pPr>
                      <a:r>
                        <a:rPr lang="en-US" sz="1600" kern="100" dirty="0">
                          <a:effectLst/>
                        </a:rPr>
                        <a:t> </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nSpc>
                          <a:spcPts val="1200"/>
                        </a:lnSpc>
                        <a:spcBef>
                          <a:spcPts val="300"/>
                        </a:spcBef>
                        <a:spcAft>
                          <a:spcPts val="300"/>
                        </a:spcAft>
                      </a:pPr>
                      <a:r>
                        <a:rPr lang="en-US" sz="1600" kern="100" dirty="0">
                          <a:effectLst/>
                        </a:rPr>
                        <a:t>Code. Function. Code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3868083"/>
                  </a:ext>
                </a:extLst>
              </a:tr>
            </a:tbl>
          </a:graphicData>
        </a:graphic>
      </p:graphicFrame>
      <p:sp>
        <p:nvSpPr>
          <p:cNvPr id="8" name="TextBox 7">
            <a:extLst>
              <a:ext uri="{FF2B5EF4-FFF2-40B4-BE49-F238E27FC236}">
                <a16:creationId xmlns:a16="http://schemas.microsoft.com/office/drawing/2014/main" id="{3D6FFFB5-4B5F-416F-BF53-3DE90E8414BC}"/>
              </a:ext>
            </a:extLst>
          </p:cNvPr>
          <p:cNvSpPr txBox="1"/>
          <p:nvPr/>
        </p:nvSpPr>
        <p:spPr>
          <a:xfrm>
            <a:off x="706594" y="2268232"/>
            <a:ext cx="696664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863600" algn="l"/>
              </a:tabLst>
            </a:pPr>
            <a:r>
              <a:rPr kumimoji="0" lang="en-US" altLang="ja-JP" sz="1800" b="0" i="0" u="none" strike="noStrike" cap="none" normalizeH="0" baseline="0" dirty="0">
                <a:ln>
                  <a:noFill/>
                </a:ln>
                <a:solidFill>
                  <a:schemeClr val="tx1"/>
                </a:solidFill>
                <a:effectLst/>
                <a:latin typeface="Arial" panose="020B0604020202020204" pitchFamily="34" charset="0"/>
                <a:ea typeface="ＭＳ 明朝" panose="02020609040205080304" pitchFamily="17" charset="-128"/>
                <a:cs typeface="Cambria" panose="02040503050406030204" pitchFamily="18" charset="0"/>
              </a:rPr>
              <a:t>EXAMPLE Base definition</a:t>
            </a:r>
            <a:endParaRPr kumimoji="0" lang="en-US" altLang="ja-JP" sz="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BF30E233-D883-4547-9C3B-558C9A068597}"/>
              </a:ext>
            </a:extLst>
          </p:cNvPr>
          <p:cNvSpPr txBox="1"/>
          <p:nvPr/>
        </p:nvSpPr>
        <p:spPr>
          <a:xfrm>
            <a:off x="706594" y="3688366"/>
            <a:ext cx="706170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863600" algn="l"/>
              </a:tabLst>
            </a:pPr>
            <a:r>
              <a:rPr kumimoji="0" lang="en-US" altLang="ja-JP" sz="1800" b="0" i="0" u="none" strike="noStrike" cap="none" normalizeH="0" baseline="0" dirty="0">
                <a:ln>
                  <a:noFill/>
                </a:ln>
                <a:solidFill>
                  <a:schemeClr val="tx1"/>
                </a:solidFill>
                <a:effectLst/>
                <a:latin typeface="Arial" panose="020B0604020202020204" pitchFamily="34" charset="0"/>
                <a:ea typeface="ＭＳ 明朝" panose="02020609040205080304" pitchFamily="17" charset="-128"/>
                <a:cs typeface="Cambria" panose="02040503050406030204" pitchFamily="18" charset="0"/>
              </a:rPr>
              <a:t>EXAMPLE Extended definition</a:t>
            </a:r>
            <a:endParaRPr kumimoji="0" lang="en-US" altLang="ja-JP" sz="4000" b="0" i="0" u="none" strike="noStrike" cap="none" normalizeH="0" baseline="0" dirty="0">
              <a:ln>
                <a:noFill/>
              </a:ln>
              <a:solidFill>
                <a:schemeClr val="tx1"/>
              </a:solidFill>
              <a:effectLst/>
              <a:latin typeface="Arial" panose="020B0604020202020204" pitchFamily="34" charset="0"/>
            </a:endParaRPr>
          </a:p>
        </p:txBody>
      </p:sp>
      <p:sp>
        <p:nvSpPr>
          <p:cNvPr id="9" name="正方形/長方形 8">
            <a:extLst>
              <a:ext uri="{FF2B5EF4-FFF2-40B4-BE49-F238E27FC236}">
                <a16:creationId xmlns:a16="http://schemas.microsoft.com/office/drawing/2014/main" id="{5C80B64E-F8CF-2E44-9F2A-559BFB0284B0}"/>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5.2</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784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99ECF0-34A0-4FD9-884C-516BE7EC01A2}"/>
              </a:ext>
            </a:extLst>
          </p:cNvPr>
          <p:cNvSpPr>
            <a:spLocks noGrp="1"/>
          </p:cNvSpPr>
          <p:nvPr>
            <p:ph type="title"/>
          </p:nvPr>
        </p:nvSpPr>
        <p:spPr/>
        <p:txBody>
          <a:bodyPr/>
          <a:lstStyle/>
          <a:p>
            <a:r>
              <a:rPr kumimoji="1" lang="en-US" altLang="ja-JP" b="1" dirty="0"/>
              <a:t>Relation Core Component [New]</a:t>
            </a:r>
            <a:endParaRPr kumimoji="1" lang="ja-JP" altLang="en-US" b="1" dirty="0"/>
          </a:p>
        </p:txBody>
      </p:sp>
      <p:sp>
        <p:nvSpPr>
          <p:cNvPr id="3" name="Content Placeholder 2">
            <a:extLst>
              <a:ext uri="{FF2B5EF4-FFF2-40B4-BE49-F238E27FC236}">
                <a16:creationId xmlns:a16="http://schemas.microsoft.com/office/drawing/2014/main" id="{FECABBFA-49B1-4660-9F42-22D342D45A09}"/>
              </a:ext>
            </a:extLst>
          </p:cNvPr>
          <p:cNvSpPr>
            <a:spLocks noGrp="1"/>
          </p:cNvSpPr>
          <p:nvPr>
            <p:ph idx="1"/>
          </p:nvPr>
        </p:nvSpPr>
        <p:spPr>
          <a:xfrm>
            <a:off x="683568" y="923330"/>
            <a:ext cx="7776864" cy="692696"/>
          </a:xfrm>
        </p:spPr>
        <p:txBody>
          <a:bodyPr/>
          <a:lstStyle/>
          <a:p>
            <a:r>
              <a:rPr lang="en-US" altLang="ja-JP" dirty="0"/>
              <a:t>Although UN/CEFACT Core Component Library contains little ACC which contains BCC specifying reference identifier for another ACC, Audit data requires relationship among documents based on identifiers.</a:t>
            </a:r>
          </a:p>
          <a:p>
            <a:endParaRPr lang="en-US" altLang="ja-JP" dirty="0"/>
          </a:p>
          <a:p>
            <a:endParaRPr lang="ja-JP" altLang="en-US" dirty="0"/>
          </a:p>
        </p:txBody>
      </p:sp>
      <p:sp>
        <p:nvSpPr>
          <p:cNvPr id="11" name="正方形/長方形 10">
            <a:extLst>
              <a:ext uri="{FF2B5EF4-FFF2-40B4-BE49-F238E27FC236}">
                <a16:creationId xmlns:a16="http://schemas.microsoft.com/office/drawing/2014/main" id="{21A3D9AE-9D48-FD4E-9572-0AC053401839}"/>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5.2</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graphicFrame>
        <p:nvGraphicFramePr>
          <p:cNvPr id="4" name="Table 3">
            <a:extLst>
              <a:ext uri="{FF2B5EF4-FFF2-40B4-BE49-F238E27FC236}">
                <a16:creationId xmlns:a16="http://schemas.microsoft.com/office/drawing/2014/main" id="{D9C1884D-176D-4BA0-8D37-D624B1A4EB79}"/>
              </a:ext>
            </a:extLst>
          </p:cNvPr>
          <p:cNvGraphicFramePr>
            <a:graphicFrameLocks noGrp="1"/>
          </p:cNvGraphicFramePr>
          <p:nvPr>
            <p:extLst>
              <p:ext uri="{D42A27DB-BD31-4B8C-83A1-F6EECF244321}">
                <p14:modId xmlns:p14="http://schemas.microsoft.com/office/powerpoint/2010/main" val="20590757"/>
              </p:ext>
            </p:extLst>
          </p:nvPr>
        </p:nvGraphicFramePr>
        <p:xfrm>
          <a:off x="440084" y="2178962"/>
          <a:ext cx="8263831" cy="2926080"/>
        </p:xfrm>
        <a:graphic>
          <a:graphicData uri="http://schemas.openxmlformats.org/drawingml/2006/table">
            <a:tbl>
              <a:tblPr firstRow="1">
                <a:tableStyleId>{073A0DAA-6AF3-43AB-8588-CEC1D06C72B9}</a:tableStyleId>
              </a:tblPr>
              <a:tblGrid>
                <a:gridCol w="495830">
                  <a:extLst>
                    <a:ext uri="{9D8B030D-6E8A-4147-A177-3AD203B41FA5}">
                      <a16:colId xmlns:a16="http://schemas.microsoft.com/office/drawing/2014/main" val="2136743886"/>
                    </a:ext>
                  </a:extLst>
                </a:gridCol>
                <a:gridCol w="661106">
                  <a:extLst>
                    <a:ext uri="{9D8B030D-6E8A-4147-A177-3AD203B41FA5}">
                      <a16:colId xmlns:a16="http://schemas.microsoft.com/office/drawing/2014/main" val="4043637301"/>
                    </a:ext>
                  </a:extLst>
                </a:gridCol>
                <a:gridCol w="1239599">
                  <a:extLst>
                    <a:ext uri="{9D8B030D-6E8A-4147-A177-3AD203B41FA5}">
                      <a16:colId xmlns:a16="http://schemas.microsoft.com/office/drawing/2014/main" val="3826590921"/>
                    </a:ext>
                  </a:extLst>
                </a:gridCol>
                <a:gridCol w="2565345">
                  <a:extLst>
                    <a:ext uri="{9D8B030D-6E8A-4147-A177-3AD203B41FA5}">
                      <a16:colId xmlns:a16="http://schemas.microsoft.com/office/drawing/2014/main" val="1233659052"/>
                    </a:ext>
                  </a:extLst>
                </a:gridCol>
                <a:gridCol w="637654">
                  <a:extLst>
                    <a:ext uri="{9D8B030D-6E8A-4147-A177-3AD203B41FA5}">
                      <a16:colId xmlns:a16="http://schemas.microsoft.com/office/drawing/2014/main" val="2959930776"/>
                    </a:ext>
                  </a:extLst>
                </a:gridCol>
                <a:gridCol w="2664297">
                  <a:extLst>
                    <a:ext uri="{9D8B030D-6E8A-4147-A177-3AD203B41FA5}">
                      <a16:colId xmlns:a16="http://schemas.microsoft.com/office/drawing/2014/main" val="516090507"/>
                    </a:ext>
                  </a:extLst>
                </a:gridCol>
              </a:tblGrid>
              <a:tr h="0">
                <a:tc>
                  <a:txBody>
                    <a:bodyPr/>
                    <a:lstStyle/>
                    <a:p>
                      <a:pPr algn="ctr">
                        <a:lnSpc>
                          <a:spcPct val="100000"/>
                        </a:lnSpc>
                        <a:spcBef>
                          <a:spcPts val="600"/>
                        </a:spcBef>
                        <a:spcAft>
                          <a:spcPts val="600"/>
                        </a:spcAft>
                      </a:pPr>
                      <a:r>
                        <a:rPr lang="en-US" sz="1600" kern="100" dirty="0">
                          <a:effectLst/>
                        </a:rPr>
                        <a:t>No</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ct val="100000"/>
                        </a:lnSpc>
                        <a:spcBef>
                          <a:spcPts val="600"/>
                        </a:spcBef>
                        <a:spcAft>
                          <a:spcPts val="600"/>
                        </a:spcAft>
                      </a:pPr>
                      <a:r>
                        <a:rPr lang="en-US" sz="1600" kern="100" dirty="0">
                          <a:effectLst/>
                        </a:rPr>
                        <a:t>CC</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ct val="100000"/>
                        </a:lnSpc>
                        <a:spcBef>
                          <a:spcPts val="600"/>
                        </a:spcBef>
                        <a:spcAft>
                          <a:spcPts val="600"/>
                        </a:spcAft>
                      </a:pPr>
                      <a:r>
                        <a:rPr lang="en-US" sz="1600" kern="100" dirty="0">
                          <a:effectLst/>
                        </a:rPr>
                        <a:t>Business Term</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ct val="100000"/>
                        </a:lnSpc>
                        <a:spcBef>
                          <a:spcPts val="600"/>
                        </a:spcBef>
                        <a:spcAft>
                          <a:spcPts val="600"/>
                        </a:spcAft>
                      </a:pPr>
                      <a:r>
                        <a:rPr lang="en-US" sz="1600" kern="100" dirty="0">
                          <a:effectLst/>
                        </a:rPr>
                        <a:t>Definition</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ct val="100000"/>
                        </a:lnSpc>
                        <a:spcBef>
                          <a:spcPts val="600"/>
                        </a:spcBef>
                        <a:spcAft>
                          <a:spcPts val="600"/>
                        </a:spcAft>
                      </a:pPr>
                      <a:r>
                        <a:rPr lang="en-US" sz="1600" kern="100" dirty="0">
                          <a:effectLst/>
                        </a:rPr>
                        <a:t>ID</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ct val="100000"/>
                        </a:lnSpc>
                        <a:spcBef>
                          <a:spcPts val="600"/>
                        </a:spcBef>
                        <a:spcAft>
                          <a:spcPts val="600"/>
                        </a:spcAft>
                      </a:pPr>
                      <a:r>
                        <a:rPr lang="en-US" sz="1600" kern="100" dirty="0">
                          <a:effectLst/>
                        </a:rPr>
                        <a:t>Dictionary Entry Name</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extLst>
                  <a:ext uri="{0D108BD9-81ED-4DB2-BD59-A6C34878D82A}">
                    <a16:rowId xmlns:a16="http://schemas.microsoft.com/office/drawing/2014/main" val="1349566952"/>
                  </a:ext>
                </a:extLst>
              </a:tr>
              <a:tr h="0">
                <a:tc>
                  <a:txBody>
                    <a:bodyPr/>
                    <a:lstStyle/>
                    <a:p>
                      <a:pPr algn="ctr">
                        <a:lnSpc>
                          <a:spcPct val="100000"/>
                        </a:lnSpc>
                        <a:spcBef>
                          <a:spcPts val="300"/>
                        </a:spcBef>
                        <a:spcAft>
                          <a:spcPts val="300"/>
                        </a:spcAft>
                      </a:pPr>
                      <a:r>
                        <a:rPr lang="en-US" sz="1600" kern="100" dirty="0">
                          <a:effectLst/>
                        </a:rPr>
                        <a:t>0</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600" kern="100" dirty="0">
                          <a:effectLst/>
                        </a:rPr>
                        <a:t>ACC</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600" kern="100" dirty="0">
                          <a:effectLst/>
                        </a:rPr>
                        <a:t>Code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600" kern="100" dirty="0">
                          <a:effectLst/>
                        </a:rPr>
                        <a:t>A code.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600" kern="100" dirty="0">
                          <a:effectLst/>
                        </a:rPr>
                        <a:t>ADCS-00008</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600" kern="100" dirty="0">
                          <a:effectLst/>
                        </a:rPr>
                        <a:t>Code. Details</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65239976"/>
                  </a:ext>
                </a:extLst>
              </a:tr>
              <a:tr h="0">
                <a:tc>
                  <a:txBody>
                    <a:bodyPr/>
                    <a:lstStyle/>
                    <a:p>
                      <a:pPr algn="ctr">
                        <a:lnSpc>
                          <a:spcPct val="100000"/>
                        </a:lnSpc>
                        <a:spcBef>
                          <a:spcPts val="300"/>
                        </a:spcBef>
                        <a:spcAft>
                          <a:spcPts val="300"/>
                        </a:spcAft>
                      </a:pPr>
                      <a:r>
                        <a:rPr lang="en-US" sz="1600" kern="100" dirty="0">
                          <a:effectLst/>
                        </a:rPr>
                        <a:t>1</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600" kern="100" dirty="0">
                          <a:effectLst/>
                        </a:rPr>
                        <a:t>RLCC</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600" kern="100" dirty="0">
                          <a:effectLst/>
                        </a:rPr>
                        <a:t>Parent ID</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600" kern="100" dirty="0">
                          <a:effectLst/>
                        </a:rPr>
                        <a:t>A reference identifier for the parent code. </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600" kern="100" dirty="0">
                          <a:effectLst/>
                        </a:rPr>
                        <a:t>ADCS-00009</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600" kern="100" dirty="0">
                          <a:effectLst/>
                        </a:rPr>
                        <a:t>Code. Parent. Code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23241041"/>
                  </a:ext>
                </a:extLst>
              </a:tr>
              <a:tr h="0">
                <a:tc>
                  <a:txBody>
                    <a:bodyPr/>
                    <a:lstStyle/>
                    <a:p>
                      <a:pPr algn="ctr">
                        <a:lnSpc>
                          <a:spcPct val="100000"/>
                        </a:lnSpc>
                        <a:spcBef>
                          <a:spcPts val="300"/>
                        </a:spcBef>
                        <a:spcAft>
                          <a:spcPts val="300"/>
                        </a:spcAft>
                      </a:pPr>
                      <a:r>
                        <a:rPr lang="en-US" sz="1600" kern="100" dirty="0">
                          <a:effectLst/>
                        </a:rPr>
                        <a:t>2</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600" kern="100" dirty="0">
                          <a:effectLst/>
                        </a:rPr>
                        <a:t>IDCC</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600" kern="100" dirty="0">
                          <a:effectLst/>
                        </a:rPr>
                        <a:t>Code ID</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600" kern="100" dirty="0">
                          <a:effectLst/>
                        </a:rPr>
                        <a:t>A unique identifier for this code. A code of this code.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600" kern="100" dirty="0">
                          <a:effectLst/>
                        </a:rPr>
                        <a:t>ADCS-00010</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600" kern="100" dirty="0">
                          <a:effectLst/>
                        </a:rPr>
                        <a:t>Code. Identification. Identifier</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83965389"/>
                  </a:ext>
                </a:extLst>
              </a:tr>
              <a:tr h="0">
                <a:tc>
                  <a:txBody>
                    <a:bodyPr/>
                    <a:lstStyle/>
                    <a:p>
                      <a:pPr algn="ctr">
                        <a:lnSpc>
                          <a:spcPct val="100000"/>
                        </a:lnSpc>
                        <a:spcBef>
                          <a:spcPts val="300"/>
                        </a:spcBef>
                        <a:spcAft>
                          <a:spcPts val="300"/>
                        </a:spcAft>
                      </a:pPr>
                      <a:r>
                        <a:rPr lang="en-US" sz="1600" kern="100">
                          <a:effectLst/>
                        </a:rPr>
                        <a:t>3</a:t>
                      </a:r>
                      <a:endParaRPr lang="ja-JP" sz="16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600" kern="100">
                          <a:effectLst/>
                        </a:rPr>
                        <a:t>BCC</a:t>
                      </a:r>
                      <a:endParaRPr lang="ja-JP" sz="16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600" kern="100" dirty="0">
                          <a:effectLst/>
                        </a:rPr>
                        <a:t>Name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600" kern="100" dirty="0">
                          <a:effectLst/>
                        </a:rPr>
                        <a:t>A name, expressed as text, of this code.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600" kern="100" dirty="0">
                          <a:effectLst/>
                        </a:rPr>
                        <a:t>ADCS-00011</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600" kern="100" dirty="0">
                          <a:effectLst/>
                        </a:rPr>
                        <a:t>Code. Name. Text</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7390226"/>
                  </a:ext>
                </a:extLst>
              </a:tr>
              <a:tr h="0">
                <a:tc>
                  <a:txBody>
                    <a:bodyPr/>
                    <a:lstStyle/>
                    <a:p>
                      <a:pPr algn="ctr">
                        <a:lnSpc>
                          <a:spcPct val="100000"/>
                        </a:lnSpc>
                        <a:spcBef>
                          <a:spcPts val="300"/>
                        </a:spcBef>
                        <a:spcAft>
                          <a:spcPts val="300"/>
                        </a:spcAft>
                      </a:pPr>
                      <a:r>
                        <a:rPr lang="en-US" sz="1600" kern="100">
                          <a:effectLst/>
                        </a:rPr>
                        <a:t>4</a:t>
                      </a:r>
                      <a:endParaRPr lang="ja-JP" sz="16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600" kern="100">
                          <a:effectLst/>
                        </a:rPr>
                        <a:t>BCC</a:t>
                      </a:r>
                      <a:endParaRPr lang="ja-JP" sz="16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600" kern="100" dirty="0">
                          <a:effectLst/>
                        </a:rPr>
                        <a:t>Description</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600" kern="100">
                          <a:effectLst/>
                        </a:rPr>
                        <a:t>A description, expressed as text, for this code.</a:t>
                      </a:r>
                      <a:endParaRPr lang="ja-JP" sz="16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600" kern="100" dirty="0">
                          <a:effectLst/>
                        </a:rPr>
                        <a:t>ADCS-00012</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600" kern="100" dirty="0">
                          <a:effectLst/>
                        </a:rPr>
                        <a:t>Code. Description. Text</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9935675"/>
                  </a:ext>
                </a:extLst>
              </a:tr>
            </a:tbl>
          </a:graphicData>
        </a:graphic>
      </p:graphicFrame>
      <p:sp>
        <p:nvSpPr>
          <p:cNvPr id="15" name="TextBox 14">
            <a:extLst>
              <a:ext uri="{FF2B5EF4-FFF2-40B4-BE49-F238E27FC236}">
                <a16:creationId xmlns:a16="http://schemas.microsoft.com/office/drawing/2014/main" id="{2A3D0B21-A037-4484-82AC-D206A2389CC6}"/>
              </a:ext>
            </a:extLst>
          </p:cNvPr>
          <p:cNvSpPr txBox="1"/>
          <p:nvPr/>
        </p:nvSpPr>
        <p:spPr>
          <a:xfrm>
            <a:off x="2201562" y="1918698"/>
            <a:ext cx="4740874" cy="268663"/>
          </a:xfrm>
          <a:prstGeom prst="rect">
            <a:avLst/>
          </a:prstGeom>
          <a:noFill/>
        </p:spPr>
        <p:txBody>
          <a:bodyPr wrap="square">
            <a:spAutoFit/>
          </a:bodyPr>
          <a:lstStyle/>
          <a:p>
            <a:pPr algn="ctr">
              <a:lnSpc>
                <a:spcPts val="1150"/>
              </a:lnSpc>
              <a:spcBef>
                <a:spcPts val="600"/>
              </a:spcBef>
              <a:spcAft>
                <a:spcPts val="600"/>
              </a:spcAft>
            </a:pPr>
            <a:r>
              <a:rPr lang="en-US" altLang="ja-JP" sz="1800" b="1" kern="100" dirty="0">
                <a:effectLst/>
                <a:latin typeface="+mj-lt"/>
                <a:ea typeface="ＭＳ 明朝" panose="02020609040205080304" pitchFamily="17" charset="-128"/>
                <a:cs typeface="Cambria" panose="02040503050406030204" pitchFamily="18" charset="0"/>
              </a:rPr>
              <a:t>Core Components for Code</a:t>
            </a:r>
            <a:endParaRPr lang="ja-JP" altLang="ja-JP" sz="1800" b="1" kern="100" dirty="0">
              <a:effectLst/>
              <a:latin typeface="+mj-lt"/>
              <a:ea typeface="ＭＳ 明朝" panose="02020609040205080304" pitchFamily="17" charset="-128"/>
              <a:cs typeface="Cambria" panose="02040503050406030204" pitchFamily="18" charset="0"/>
            </a:endParaRPr>
          </a:p>
        </p:txBody>
      </p:sp>
      <p:graphicFrame>
        <p:nvGraphicFramePr>
          <p:cNvPr id="8" name="Table 7">
            <a:extLst>
              <a:ext uri="{FF2B5EF4-FFF2-40B4-BE49-F238E27FC236}">
                <a16:creationId xmlns:a16="http://schemas.microsoft.com/office/drawing/2014/main" id="{F3A8AEC3-C3EE-4090-B3C0-AF0C0393DCCA}"/>
              </a:ext>
            </a:extLst>
          </p:cNvPr>
          <p:cNvGraphicFramePr>
            <a:graphicFrameLocks noGrp="1"/>
          </p:cNvGraphicFramePr>
          <p:nvPr>
            <p:extLst>
              <p:ext uri="{D42A27DB-BD31-4B8C-83A1-F6EECF244321}">
                <p14:modId xmlns:p14="http://schemas.microsoft.com/office/powerpoint/2010/main" val="736134755"/>
              </p:ext>
            </p:extLst>
          </p:nvPr>
        </p:nvGraphicFramePr>
        <p:xfrm>
          <a:off x="1475656" y="5262465"/>
          <a:ext cx="1239599" cy="975360"/>
        </p:xfrm>
        <a:graphic>
          <a:graphicData uri="http://schemas.openxmlformats.org/drawingml/2006/table">
            <a:tbl>
              <a:tblPr>
                <a:tableStyleId>{073A0DAA-6AF3-43AB-8588-CEC1D06C72B9}</a:tableStyleId>
              </a:tblPr>
              <a:tblGrid>
                <a:gridCol w="1239599">
                  <a:extLst>
                    <a:ext uri="{9D8B030D-6E8A-4147-A177-3AD203B41FA5}">
                      <a16:colId xmlns:a16="http://schemas.microsoft.com/office/drawing/2014/main" val="2950776858"/>
                    </a:ext>
                  </a:extLst>
                </a:gridCol>
              </a:tblGrid>
              <a:tr h="0">
                <a:tc>
                  <a:txBody>
                    <a:bodyPr/>
                    <a:lstStyle/>
                    <a:p>
                      <a:pPr>
                        <a:lnSpc>
                          <a:spcPct val="100000"/>
                        </a:lnSpc>
                        <a:spcBef>
                          <a:spcPts val="300"/>
                        </a:spcBef>
                        <a:spcAft>
                          <a:spcPts val="300"/>
                        </a:spcAft>
                      </a:pPr>
                      <a:r>
                        <a:rPr lang="en-US" sz="1600" kern="100" dirty="0">
                          <a:effectLst/>
                        </a:rPr>
                        <a:t>Parent ID</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65092485"/>
                  </a:ext>
                </a:extLst>
              </a:tr>
              <a:tr h="0">
                <a:tc>
                  <a:txBody>
                    <a:bodyPr/>
                    <a:lstStyle/>
                    <a:p>
                      <a:pPr>
                        <a:lnSpc>
                          <a:spcPct val="100000"/>
                        </a:lnSpc>
                        <a:spcBef>
                          <a:spcPts val="300"/>
                        </a:spcBef>
                        <a:spcAft>
                          <a:spcPts val="300"/>
                        </a:spcAft>
                      </a:pPr>
                      <a:r>
                        <a:rPr lang="en-US" sz="1600" kern="100" dirty="0">
                          <a:effectLst/>
                        </a:rPr>
                        <a:t>Code ID</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74526551"/>
                  </a:ext>
                </a:extLst>
              </a:tr>
              <a:tr h="0">
                <a:tc>
                  <a:txBody>
                    <a:bodyPr/>
                    <a:lstStyle/>
                    <a:p>
                      <a:pPr>
                        <a:lnSpc>
                          <a:spcPct val="100000"/>
                        </a:lnSpc>
                        <a:spcBef>
                          <a:spcPts val="300"/>
                        </a:spcBef>
                        <a:spcAft>
                          <a:spcPts val="300"/>
                        </a:spcAft>
                      </a:pPr>
                      <a:r>
                        <a:rPr lang="en-US" sz="1600" kern="100" dirty="0">
                          <a:effectLst/>
                        </a:rPr>
                        <a:t>Name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1322406"/>
                  </a:ext>
                </a:extLst>
              </a:tr>
              <a:tr h="0">
                <a:tc>
                  <a:txBody>
                    <a:bodyPr/>
                    <a:lstStyle/>
                    <a:p>
                      <a:pPr>
                        <a:lnSpc>
                          <a:spcPct val="100000"/>
                        </a:lnSpc>
                        <a:spcBef>
                          <a:spcPts val="300"/>
                        </a:spcBef>
                        <a:spcAft>
                          <a:spcPts val="300"/>
                        </a:spcAft>
                      </a:pPr>
                      <a:r>
                        <a:rPr lang="en-US" sz="1600" kern="100" dirty="0">
                          <a:effectLst/>
                        </a:rPr>
                        <a:t>Description</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8629695"/>
                  </a:ext>
                </a:extLst>
              </a:tr>
            </a:tbl>
          </a:graphicData>
        </a:graphic>
      </p:graphicFrame>
      <p:graphicFrame>
        <p:nvGraphicFramePr>
          <p:cNvPr id="18" name="Table 17">
            <a:extLst>
              <a:ext uri="{FF2B5EF4-FFF2-40B4-BE49-F238E27FC236}">
                <a16:creationId xmlns:a16="http://schemas.microsoft.com/office/drawing/2014/main" id="{E72EFE5B-3D37-40B1-B21C-2837807D34C8}"/>
              </a:ext>
            </a:extLst>
          </p:cNvPr>
          <p:cNvGraphicFramePr>
            <a:graphicFrameLocks noGrp="1"/>
          </p:cNvGraphicFramePr>
          <p:nvPr>
            <p:extLst>
              <p:ext uri="{D42A27DB-BD31-4B8C-83A1-F6EECF244321}">
                <p14:modId xmlns:p14="http://schemas.microsoft.com/office/powerpoint/2010/main" val="2925645510"/>
              </p:ext>
            </p:extLst>
          </p:nvPr>
        </p:nvGraphicFramePr>
        <p:xfrm>
          <a:off x="3707904" y="5540692"/>
          <a:ext cx="1239599" cy="975360"/>
        </p:xfrm>
        <a:graphic>
          <a:graphicData uri="http://schemas.openxmlformats.org/drawingml/2006/table">
            <a:tbl>
              <a:tblPr>
                <a:tableStyleId>{073A0DAA-6AF3-43AB-8588-CEC1D06C72B9}</a:tableStyleId>
              </a:tblPr>
              <a:tblGrid>
                <a:gridCol w="1239599">
                  <a:extLst>
                    <a:ext uri="{9D8B030D-6E8A-4147-A177-3AD203B41FA5}">
                      <a16:colId xmlns:a16="http://schemas.microsoft.com/office/drawing/2014/main" val="2950776858"/>
                    </a:ext>
                  </a:extLst>
                </a:gridCol>
              </a:tblGrid>
              <a:tr h="0">
                <a:tc>
                  <a:txBody>
                    <a:bodyPr/>
                    <a:lstStyle/>
                    <a:p>
                      <a:pPr>
                        <a:lnSpc>
                          <a:spcPct val="100000"/>
                        </a:lnSpc>
                        <a:spcBef>
                          <a:spcPts val="300"/>
                        </a:spcBef>
                        <a:spcAft>
                          <a:spcPts val="300"/>
                        </a:spcAft>
                      </a:pPr>
                      <a:r>
                        <a:rPr lang="en-US" sz="1600" kern="100" dirty="0">
                          <a:effectLst/>
                        </a:rPr>
                        <a:t>Parent ID</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65092485"/>
                  </a:ext>
                </a:extLst>
              </a:tr>
              <a:tr h="0">
                <a:tc>
                  <a:txBody>
                    <a:bodyPr/>
                    <a:lstStyle/>
                    <a:p>
                      <a:pPr>
                        <a:lnSpc>
                          <a:spcPct val="100000"/>
                        </a:lnSpc>
                        <a:spcBef>
                          <a:spcPts val="300"/>
                        </a:spcBef>
                        <a:spcAft>
                          <a:spcPts val="300"/>
                        </a:spcAft>
                      </a:pPr>
                      <a:r>
                        <a:rPr lang="en-US" sz="1600" kern="100" dirty="0">
                          <a:effectLst/>
                        </a:rPr>
                        <a:t>Code ID</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74526551"/>
                  </a:ext>
                </a:extLst>
              </a:tr>
              <a:tr h="0">
                <a:tc>
                  <a:txBody>
                    <a:bodyPr/>
                    <a:lstStyle/>
                    <a:p>
                      <a:pPr>
                        <a:lnSpc>
                          <a:spcPct val="100000"/>
                        </a:lnSpc>
                        <a:spcBef>
                          <a:spcPts val="300"/>
                        </a:spcBef>
                        <a:spcAft>
                          <a:spcPts val="300"/>
                        </a:spcAft>
                      </a:pPr>
                      <a:r>
                        <a:rPr lang="en-US" sz="1600" kern="100" dirty="0">
                          <a:effectLst/>
                        </a:rPr>
                        <a:t>Name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1322406"/>
                  </a:ext>
                </a:extLst>
              </a:tr>
              <a:tr h="0">
                <a:tc>
                  <a:txBody>
                    <a:bodyPr/>
                    <a:lstStyle/>
                    <a:p>
                      <a:pPr>
                        <a:lnSpc>
                          <a:spcPct val="100000"/>
                        </a:lnSpc>
                        <a:spcBef>
                          <a:spcPts val="300"/>
                        </a:spcBef>
                        <a:spcAft>
                          <a:spcPts val="300"/>
                        </a:spcAft>
                      </a:pPr>
                      <a:r>
                        <a:rPr lang="en-US" sz="1600" kern="100" dirty="0">
                          <a:effectLst/>
                        </a:rPr>
                        <a:t>Description</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8629695"/>
                  </a:ext>
                </a:extLst>
              </a:tr>
            </a:tbl>
          </a:graphicData>
        </a:graphic>
      </p:graphicFrame>
      <p:cxnSp>
        <p:nvCxnSpPr>
          <p:cNvPr id="13" name="Straight Arrow Connector 12">
            <a:extLst>
              <a:ext uri="{FF2B5EF4-FFF2-40B4-BE49-F238E27FC236}">
                <a16:creationId xmlns:a16="http://schemas.microsoft.com/office/drawing/2014/main" id="{AA100BCC-9EDD-4E92-9591-6D67DD9EC7D8}"/>
              </a:ext>
            </a:extLst>
          </p:cNvPr>
          <p:cNvCxnSpPr>
            <a:cxnSpLocks/>
          </p:cNvCxnSpPr>
          <p:nvPr/>
        </p:nvCxnSpPr>
        <p:spPr>
          <a:xfrm flipH="1">
            <a:off x="2715255" y="5633510"/>
            <a:ext cx="992649" cy="0"/>
          </a:xfrm>
          <a:prstGeom prst="straightConnector1">
            <a:avLst/>
          </a:prstGeom>
          <a:ln w="19050">
            <a:solidFill>
              <a:schemeClr val="tx1">
                <a:lumMod val="50000"/>
                <a:lumOff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3302FD5-297C-4935-82FF-09146EB49223}"/>
              </a:ext>
            </a:extLst>
          </p:cNvPr>
          <p:cNvSpPr txBox="1"/>
          <p:nvPr/>
        </p:nvSpPr>
        <p:spPr>
          <a:xfrm>
            <a:off x="3707904" y="5157192"/>
            <a:ext cx="1239599" cy="369332"/>
          </a:xfrm>
          <a:prstGeom prst="rect">
            <a:avLst/>
          </a:prstGeom>
          <a:noFill/>
        </p:spPr>
        <p:txBody>
          <a:bodyPr wrap="square">
            <a:spAutoFit/>
          </a:bodyPr>
          <a:lstStyle/>
          <a:p>
            <a:pPr algn="ctr"/>
            <a:r>
              <a:rPr lang="en-US" altLang="ja-JP" dirty="0"/>
              <a:t>Code</a:t>
            </a:r>
            <a:endParaRPr lang="ja-JP" altLang="en-US" dirty="0"/>
          </a:p>
        </p:txBody>
      </p:sp>
      <p:sp>
        <p:nvSpPr>
          <p:cNvPr id="25" name="TextBox 24">
            <a:extLst>
              <a:ext uri="{FF2B5EF4-FFF2-40B4-BE49-F238E27FC236}">
                <a16:creationId xmlns:a16="http://schemas.microsoft.com/office/drawing/2014/main" id="{015DA42C-E528-4DAA-8C18-150A6420A7F7}"/>
              </a:ext>
            </a:extLst>
          </p:cNvPr>
          <p:cNvSpPr txBox="1"/>
          <p:nvPr/>
        </p:nvSpPr>
        <p:spPr>
          <a:xfrm>
            <a:off x="1439263" y="6237312"/>
            <a:ext cx="1275991" cy="369332"/>
          </a:xfrm>
          <a:prstGeom prst="rect">
            <a:avLst/>
          </a:prstGeom>
          <a:noFill/>
        </p:spPr>
        <p:txBody>
          <a:bodyPr wrap="square">
            <a:spAutoFit/>
          </a:bodyPr>
          <a:lstStyle/>
          <a:p>
            <a:pPr algn="ctr"/>
            <a:r>
              <a:rPr lang="en-US" altLang="ja-JP" dirty="0"/>
              <a:t>Code</a:t>
            </a:r>
            <a:endParaRPr lang="ja-JP" altLang="en-US" dirty="0"/>
          </a:p>
        </p:txBody>
      </p:sp>
      <p:sp>
        <p:nvSpPr>
          <p:cNvPr id="27" name="TextBox 26">
            <a:extLst>
              <a:ext uri="{FF2B5EF4-FFF2-40B4-BE49-F238E27FC236}">
                <a16:creationId xmlns:a16="http://schemas.microsoft.com/office/drawing/2014/main" id="{E4D5F9CA-9201-4A3C-83A9-2860886D130C}"/>
              </a:ext>
            </a:extLst>
          </p:cNvPr>
          <p:cNvSpPr txBox="1"/>
          <p:nvPr/>
        </p:nvSpPr>
        <p:spPr>
          <a:xfrm>
            <a:off x="2715254" y="5265320"/>
            <a:ext cx="992649" cy="369332"/>
          </a:xfrm>
          <a:prstGeom prst="rect">
            <a:avLst/>
          </a:prstGeom>
          <a:noFill/>
        </p:spPr>
        <p:txBody>
          <a:bodyPr wrap="square">
            <a:spAutoFit/>
          </a:bodyPr>
          <a:lstStyle/>
          <a:p>
            <a:pPr algn="ctr"/>
            <a:r>
              <a:rPr lang="en-US" altLang="ja-JP" dirty="0"/>
              <a:t>Parent</a:t>
            </a:r>
            <a:endParaRPr lang="ja-JP" altLang="en-US" dirty="0"/>
          </a:p>
        </p:txBody>
      </p:sp>
    </p:spTree>
    <p:extLst>
      <p:ext uri="{BB962C8B-B14F-4D97-AF65-F5344CB8AC3E}">
        <p14:creationId xmlns:p14="http://schemas.microsoft.com/office/powerpoint/2010/main" val="1025056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DD07-7E79-4414-9E5B-C9AB32419BA0}"/>
              </a:ext>
            </a:extLst>
          </p:cNvPr>
          <p:cNvSpPr>
            <a:spLocks noGrp="1"/>
          </p:cNvSpPr>
          <p:nvPr>
            <p:ph type="title"/>
          </p:nvPr>
        </p:nvSpPr>
        <p:spPr/>
        <p:txBody>
          <a:bodyPr/>
          <a:lstStyle/>
          <a:p>
            <a:r>
              <a:rPr lang="en-US" altLang="ja-JP" b="1" kern="100" dirty="0">
                <a:effectLst/>
                <a:latin typeface="+mn-lt"/>
              </a:rPr>
              <a:t>Document and line item</a:t>
            </a:r>
            <a:endParaRPr kumimoji="1" lang="ja-JP" altLang="en-US" sz="4000" dirty="0">
              <a:latin typeface="+mn-lt"/>
            </a:endParaRPr>
          </a:p>
        </p:txBody>
      </p:sp>
      <p:sp>
        <p:nvSpPr>
          <p:cNvPr id="3" name="Content Placeholder 2">
            <a:extLst>
              <a:ext uri="{FF2B5EF4-FFF2-40B4-BE49-F238E27FC236}">
                <a16:creationId xmlns:a16="http://schemas.microsoft.com/office/drawing/2014/main" id="{E120F59C-2658-417F-900A-360006047753}"/>
              </a:ext>
            </a:extLst>
          </p:cNvPr>
          <p:cNvSpPr>
            <a:spLocks noGrp="1"/>
          </p:cNvSpPr>
          <p:nvPr>
            <p:ph idx="1"/>
          </p:nvPr>
        </p:nvSpPr>
        <p:spPr>
          <a:prstGeom prst="rect">
            <a:avLst/>
          </a:prstGeom>
        </p:spPr>
        <p:txBody>
          <a:bodyPr/>
          <a:lstStyle/>
          <a:p>
            <a:pPr algn="l"/>
            <a:r>
              <a:rPr kumimoji="1" lang="en-US" altLang="ja-JP" sz="2000" dirty="0">
                <a:solidFill>
                  <a:schemeClr val="tx1"/>
                </a:solidFill>
              </a:rPr>
              <a:t>There are two types of business documents. One is a list of data and the other is a header and line item. </a:t>
            </a:r>
          </a:p>
          <a:p>
            <a:pPr algn="l"/>
            <a:endParaRPr kumimoji="1" lang="en-US" altLang="ja-JP" sz="2000" dirty="0">
              <a:solidFill>
                <a:schemeClr val="tx1"/>
              </a:solidFill>
            </a:endParaRPr>
          </a:p>
          <a:p>
            <a:pPr algn="l"/>
            <a:r>
              <a:rPr kumimoji="1" lang="en-US" altLang="ja-JP" sz="2000" dirty="0">
                <a:solidFill>
                  <a:schemeClr val="tx1"/>
                </a:solidFill>
              </a:rPr>
              <a:t>The list of data includes customer masters, supplier masters, subledgers such as accounts payable, trial balance and journal entries. </a:t>
            </a:r>
          </a:p>
          <a:p>
            <a:pPr algn="l"/>
            <a:endParaRPr kumimoji="1" lang="en-US" altLang="ja-JP" sz="2000" dirty="0">
              <a:solidFill>
                <a:schemeClr val="tx1"/>
              </a:solidFill>
            </a:endParaRPr>
          </a:p>
          <a:p>
            <a:pPr algn="l"/>
            <a:r>
              <a:rPr kumimoji="1" lang="en-US" altLang="ja-JP" sz="2000" dirty="0">
                <a:solidFill>
                  <a:schemeClr val="tx1"/>
                </a:solidFill>
              </a:rPr>
              <a:t>Most business transactions consist of headers and list items.</a:t>
            </a:r>
          </a:p>
          <a:p>
            <a:pPr algn="l"/>
            <a:r>
              <a:rPr kumimoji="1" lang="en-US" altLang="ja-JP" sz="2000" dirty="0">
                <a:solidFill>
                  <a:schemeClr val="tx1"/>
                </a:solidFill>
              </a:rPr>
              <a:t>There are two ways to represent a business document that consists of headers and line items:</a:t>
            </a:r>
          </a:p>
          <a:p>
            <a:pPr algn="l"/>
            <a:r>
              <a:rPr kumimoji="1" lang="en-US" altLang="ja-JP" sz="2000" dirty="0">
                <a:solidFill>
                  <a:schemeClr val="tx1"/>
                </a:solidFill>
              </a:rPr>
              <a:t>One is a format in which the header contains line items and is expressed in single document. </a:t>
            </a:r>
          </a:p>
          <a:p>
            <a:pPr algn="l"/>
            <a:r>
              <a:rPr kumimoji="1" lang="en-US" altLang="ja-JP" sz="2000" dirty="0">
                <a:solidFill>
                  <a:schemeClr val="tx1"/>
                </a:solidFill>
              </a:rPr>
              <a:t>The other is to represent it as two documents, a header document and a line-item document.</a:t>
            </a:r>
          </a:p>
        </p:txBody>
      </p:sp>
      <p:sp>
        <p:nvSpPr>
          <p:cNvPr id="5" name="正方形/長方形 5">
            <a:extLst>
              <a:ext uri="{FF2B5EF4-FFF2-40B4-BE49-F238E27FC236}">
                <a16:creationId xmlns:a16="http://schemas.microsoft.com/office/drawing/2014/main" id="{35799139-1837-4E70-BA8D-AAC33B6151E9}"/>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5.2</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8998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5">
            <a:extLst>
              <a:ext uri="{FF2B5EF4-FFF2-40B4-BE49-F238E27FC236}">
                <a16:creationId xmlns:a16="http://schemas.microsoft.com/office/drawing/2014/main" id="{F05F673A-A367-5045-BE3C-E42725F89742}"/>
              </a:ext>
            </a:extLst>
          </p:cNvPr>
          <p:cNvGraphicFramePr>
            <a:graphicFrameLocks noGrp="1"/>
          </p:cNvGraphicFramePr>
          <p:nvPr>
            <p:extLst>
              <p:ext uri="{D42A27DB-BD31-4B8C-83A1-F6EECF244321}">
                <p14:modId xmlns:p14="http://schemas.microsoft.com/office/powerpoint/2010/main" val="553664693"/>
              </p:ext>
            </p:extLst>
          </p:nvPr>
        </p:nvGraphicFramePr>
        <p:xfrm>
          <a:off x="247831" y="3005509"/>
          <a:ext cx="3456384" cy="3017520"/>
        </p:xfrm>
        <a:graphic>
          <a:graphicData uri="http://schemas.openxmlformats.org/drawingml/2006/table">
            <a:tbl>
              <a:tblPr firstRow="1">
                <a:tableStyleId>{5C22544A-7EE6-4342-B048-85BDC9FD1C3A}</a:tableStyleId>
              </a:tblPr>
              <a:tblGrid>
                <a:gridCol w="576064">
                  <a:extLst>
                    <a:ext uri="{9D8B030D-6E8A-4147-A177-3AD203B41FA5}">
                      <a16:colId xmlns:a16="http://schemas.microsoft.com/office/drawing/2014/main" val="2655525438"/>
                    </a:ext>
                  </a:extLst>
                </a:gridCol>
                <a:gridCol w="576064">
                  <a:extLst>
                    <a:ext uri="{9D8B030D-6E8A-4147-A177-3AD203B41FA5}">
                      <a16:colId xmlns:a16="http://schemas.microsoft.com/office/drawing/2014/main" val="1805946646"/>
                    </a:ext>
                  </a:extLst>
                </a:gridCol>
                <a:gridCol w="576064">
                  <a:extLst>
                    <a:ext uri="{9D8B030D-6E8A-4147-A177-3AD203B41FA5}">
                      <a16:colId xmlns:a16="http://schemas.microsoft.com/office/drawing/2014/main" val="861836667"/>
                    </a:ext>
                  </a:extLst>
                </a:gridCol>
                <a:gridCol w="576064">
                  <a:extLst>
                    <a:ext uri="{9D8B030D-6E8A-4147-A177-3AD203B41FA5}">
                      <a16:colId xmlns:a16="http://schemas.microsoft.com/office/drawing/2014/main" val="1236265178"/>
                    </a:ext>
                  </a:extLst>
                </a:gridCol>
                <a:gridCol w="576064">
                  <a:extLst>
                    <a:ext uri="{9D8B030D-6E8A-4147-A177-3AD203B41FA5}">
                      <a16:colId xmlns:a16="http://schemas.microsoft.com/office/drawing/2014/main" val="3704507821"/>
                    </a:ext>
                  </a:extLst>
                </a:gridCol>
                <a:gridCol w="576064">
                  <a:extLst>
                    <a:ext uri="{9D8B030D-6E8A-4147-A177-3AD203B41FA5}">
                      <a16:colId xmlns:a16="http://schemas.microsoft.com/office/drawing/2014/main" val="1324193338"/>
                    </a:ext>
                  </a:extLst>
                </a:gridCol>
              </a:tblGrid>
              <a:tr h="293933">
                <a:tc rowSpan="2">
                  <a:txBody>
                    <a:bodyPr/>
                    <a:lstStyle/>
                    <a:p>
                      <a:pPr algn="ctr"/>
                      <a:r>
                        <a:rPr kumimoji="1" lang="en-US" altLang="ja-JP" sz="1600" dirty="0"/>
                        <a:t>ID</a:t>
                      </a:r>
                      <a:endParaRPr kumimoji="1" lang="ja-JP" altLang="en-US" sz="1600" dirty="0"/>
                    </a:p>
                  </a:txBody>
                  <a:tcPr>
                    <a:lnB w="12700" cap="flat" cmpd="sng" algn="ctr">
                      <a:solidFill>
                        <a:schemeClr val="tx1"/>
                      </a:solidFill>
                      <a:prstDash val="solid"/>
                      <a:round/>
                      <a:headEnd type="none" w="med" len="med"/>
                      <a:tailEnd type="none" w="med" len="med"/>
                    </a:lnB>
                  </a:tcPr>
                </a:tc>
                <a:tc rowSpan="2">
                  <a:txBody>
                    <a:bodyPr/>
                    <a:lstStyle/>
                    <a:p>
                      <a:pPr algn="ctr"/>
                      <a:r>
                        <a:rPr kumimoji="1" lang="en-US" altLang="ja-JP" sz="1600" dirty="0"/>
                        <a:t>d1</a:t>
                      </a:r>
                      <a:endParaRPr kumimoji="1" lang="ja-JP" altLang="en-US" sz="1600" dirty="0"/>
                    </a:p>
                  </a:txBody>
                  <a:tcPr>
                    <a:lnB w="12700" cap="flat" cmpd="sng" algn="ctr">
                      <a:solidFill>
                        <a:schemeClr val="tx1"/>
                      </a:solidFill>
                      <a:prstDash val="solid"/>
                      <a:round/>
                      <a:headEnd type="none" w="med" len="med"/>
                      <a:tailEnd type="none" w="med" len="med"/>
                    </a:lnB>
                  </a:tcPr>
                </a:tc>
                <a:tc rowSpan="2">
                  <a:txBody>
                    <a:bodyPr/>
                    <a:lstStyle/>
                    <a:p>
                      <a:pPr algn="ctr"/>
                      <a:r>
                        <a:rPr kumimoji="1" lang="en-US" altLang="ja-JP" sz="1600" dirty="0"/>
                        <a:t>d2</a:t>
                      </a:r>
                      <a:endParaRPr kumimoji="1" lang="ja-JP" altLang="en-US" sz="1600" dirty="0"/>
                    </a:p>
                  </a:txBody>
                  <a:tcPr>
                    <a:lnB w="12700" cap="flat" cmpd="sng" algn="ctr">
                      <a:solidFill>
                        <a:schemeClr val="tx1"/>
                      </a:solidFill>
                      <a:prstDash val="solid"/>
                      <a:round/>
                      <a:headEnd type="none" w="med" len="med"/>
                      <a:tailEnd type="none" w="med" len="med"/>
                    </a:lnB>
                  </a:tcPr>
                </a:tc>
                <a:tc gridSpan="3">
                  <a:txBody>
                    <a:bodyPr/>
                    <a:lstStyle/>
                    <a:p>
                      <a:pPr algn="ctr"/>
                      <a:r>
                        <a:rPr kumimoji="1" lang="en-US" altLang="ja-JP" sz="1600" dirty="0"/>
                        <a:t>Association</a:t>
                      </a:r>
                      <a:endParaRPr kumimoji="1" lang="ja-JP" altLang="en-US" sz="1600" dirty="0"/>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662558344"/>
                  </a:ext>
                </a:extLst>
              </a:tr>
              <a:tr h="293933">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a:r>
                        <a:rPr kumimoji="1" lang="en-US" altLang="ja-JP" sz="1600" dirty="0"/>
                        <a:t>L_id</a:t>
                      </a:r>
                      <a:endParaRPr kumimoji="1" lang="ja-JP" altLang="en-US" sz="16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1600" dirty="0"/>
                        <a:t>La</a:t>
                      </a:r>
                      <a:endParaRPr kumimoji="1" lang="ja-JP" altLang="en-US" sz="16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1600" dirty="0"/>
                        <a:t>L2</a:t>
                      </a:r>
                      <a:endParaRPr kumimoji="1" lang="ja-JP" altLang="en-US" sz="16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965554"/>
                  </a:ext>
                </a:extLst>
              </a:tr>
              <a:tr h="293933">
                <a:tc>
                  <a:txBody>
                    <a:bodyPr/>
                    <a:lstStyle/>
                    <a:p>
                      <a:pPr algn="ctr"/>
                      <a:r>
                        <a:rPr kumimoji="1" lang="en-US" altLang="ja-JP" sz="1600" dirty="0"/>
                        <a:t>H1</a:t>
                      </a:r>
                      <a:endParaRPr kumimoji="1" lang="ja-JP" altLang="en-US" sz="1600" dirty="0"/>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kumimoji="1" lang="en-US" altLang="ja-JP" sz="1600" dirty="0"/>
                        <a:t>D11</a:t>
                      </a:r>
                      <a:endParaRPr kumimoji="1" lang="ja-JP" altLang="en-US" sz="160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kumimoji="1" lang="en-US" altLang="ja-JP" sz="1600" dirty="0"/>
                        <a:t>D12</a:t>
                      </a:r>
                      <a:endParaRPr kumimoji="1" lang="ja-JP"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gridSpan="3">
                  <a:txBody>
                    <a:bodyPr/>
                    <a:lstStyle/>
                    <a:p>
                      <a:pPr algn="ctr"/>
                      <a:endParaRPr kumimoji="1" lang="ja-JP" altLang="en-US" sz="1600"/>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20545193"/>
                  </a:ext>
                </a:extLst>
              </a:tr>
              <a:tr h="293933">
                <a:tc>
                  <a:txBody>
                    <a:bodyPr/>
                    <a:lstStyle/>
                    <a:p>
                      <a:pPr algn="ctr"/>
                      <a:r>
                        <a:rPr kumimoji="1" lang="en-US" altLang="ja-JP" sz="1600" dirty="0"/>
                        <a:t>H1</a:t>
                      </a:r>
                      <a:endParaRPr kumimoji="1" lang="ja-JP" altLang="en-US" sz="1600"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kumimoji="1" lang="ja-JP"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kumimoji="1" lang="ja-JP"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600" dirty="0"/>
                        <a:t>L1</a:t>
                      </a:r>
                      <a:endParaRPr kumimoji="1" lang="ja-JP"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600" dirty="0"/>
                        <a:t>L1a</a:t>
                      </a:r>
                      <a:endParaRPr kumimoji="1" lang="ja-JP"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600" dirty="0"/>
                        <a:t>L1b</a:t>
                      </a:r>
                      <a:endParaRPr kumimoji="1" lang="ja-JP" altLang="en-US" sz="160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95769295"/>
                  </a:ext>
                </a:extLst>
              </a:tr>
              <a:tr h="293933">
                <a:tc>
                  <a:txBody>
                    <a:bodyPr/>
                    <a:lstStyle/>
                    <a:p>
                      <a:pPr algn="ctr"/>
                      <a:r>
                        <a:rPr kumimoji="1" lang="en-US" altLang="ja-JP" sz="1600" dirty="0"/>
                        <a:t>H1</a:t>
                      </a:r>
                      <a:endParaRPr kumimoji="1" lang="ja-JP" altLang="en-US"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600" dirty="0"/>
                        <a:t>L2</a:t>
                      </a:r>
                      <a:endParaRPr kumimoji="1" lang="ja-JP" altLang="en-US" sz="160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600" dirty="0"/>
                        <a:t>L2a</a:t>
                      </a:r>
                      <a:endParaRPr kumimoji="1" lang="ja-JP" altLang="en-US" sz="160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600" dirty="0"/>
                        <a:t>L2b</a:t>
                      </a:r>
                      <a:endParaRPr kumimoji="1" lang="ja-JP" altLang="en-US" sz="1600"/>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094919"/>
                  </a:ext>
                </a:extLst>
              </a:tr>
              <a:tr h="293933">
                <a:tc>
                  <a:txBody>
                    <a:bodyPr/>
                    <a:lstStyle/>
                    <a:p>
                      <a:pPr algn="ctr"/>
                      <a:r>
                        <a:rPr kumimoji="1" lang="en-US" altLang="ja-JP" sz="1600" dirty="0"/>
                        <a:t>H2</a:t>
                      </a:r>
                      <a:endParaRPr kumimoji="1" lang="ja-JP" altLang="en-US" sz="160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D21</a:t>
                      </a:r>
                      <a:endParaRPr kumimoji="1" lang="ja-JP" altLang="en-US" sz="160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D22</a:t>
                      </a:r>
                      <a:endParaRPr kumimoji="1" lang="ja-JP"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gridSpan="3">
                  <a:txBody>
                    <a:bodyPr/>
                    <a:lstStyle/>
                    <a:p>
                      <a:pPr algn="ctr"/>
                      <a:endParaRPr kumimoji="1" lang="ja-JP" altLang="en-US" sz="1600"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4106797102"/>
                  </a:ext>
                </a:extLst>
              </a:tr>
              <a:tr h="293933">
                <a:tc>
                  <a:txBody>
                    <a:bodyPr/>
                    <a:lstStyle/>
                    <a:p>
                      <a:pPr algn="ctr"/>
                      <a:r>
                        <a:rPr kumimoji="1" lang="en-US" altLang="ja-JP" sz="1600" dirty="0"/>
                        <a:t>H2</a:t>
                      </a:r>
                      <a:endParaRPr kumimoji="1" lang="ja-JP" altLang="en-US" sz="1600"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kumimoji="1" lang="ja-JP"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kumimoji="1" lang="ja-JP"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L3</a:t>
                      </a:r>
                      <a:endParaRPr kumimoji="1" lang="ja-JP"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L3a</a:t>
                      </a:r>
                      <a:endParaRPr kumimoji="1" lang="ja-JP"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L3b</a:t>
                      </a:r>
                      <a:endParaRPr kumimoji="1" lang="ja-JP" altLang="en-US" sz="160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851256559"/>
                  </a:ext>
                </a:extLst>
              </a:tr>
              <a:tr h="293933">
                <a:tc>
                  <a:txBody>
                    <a:bodyPr/>
                    <a:lstStyle/>
                    <a:p>
                      <a:pPr algn="ctr"/>
                      <a:r>
                        <a:rPr kumimoji="1" lang="en-US" altLang="ja-JP" sz="1600" dirty="0"/>
                        <a:t>H2</a:t>
                      </a:r>
                      <a:endParaRPr kumimoji="1" lang="ja-JP" altLang="en-US" sz="1600"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kumimoji="1" lang="ja-JP"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kumimoji="1" lang="ja-JP"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L4</a:t>
                      </a:r>
                      <a:endParaRPr kumimoji="1" lang="ja-JP"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l4a</a:t>
                      </a:r>
                      <a:endParaRPr kumimoji="1" lang="ja-JP"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L4b</a:t>
                      </a:r>
                      <a:endParaRPr kumimoji="1" lang="ja-JP" altLang="en-US"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91732761"/>
                  </a:ext>
                </a:extLst>
              </a:tr>
              <a:tr h="293933">
                <a:tc>
                  <a:txBody>
                    <a:bodyPr/>
                    <a:lstStyle/>
                    <a:p>
                      <a:pPr algn="ctr"/>
                      <a:r>
                        <a:rPr kumimoji="1" lang="en-US" altLang="ja-JP" sz="1600" dirty="0"/>
                        <a:t>H2</a:t>
                      </a:r>
                      <a:endParaRPr kumimoji="1" lang="ja-JP" altLang="en-US"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kumimoji="1" lang="ja-JP" altLang="en-US" sz="160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kumimoji="1" lang="ja-JP"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L5</a:t>
                      </a:r>
                      <a:endParaRPr kumimoji="1" lang="ja-JP" altLang="en-US" sz="160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L5a</a:t>
                      </a:r>
                      <a:endParaRPr kumimoji="1" lang="ja-JP" altLang="en-US" sz="160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L5b</a:t>
                      </a:r>
                      <a:endParaRPr kumimoji="1" lang="ja-JP" altLang="en-US" sz="1600" dirty="0"/>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445227120"/>
                  </a:ext>
                </a:extLst>
              </a:tr>
            </a:tbl>
          </a:graphicData>
        </a:graphic>
      </p:graphicFrame>
      <p:graphicFrame>
        <p:nvGraphicFramePr>
          <p:cNvPr id="6" name="表 6">
            <a:extLst>
              <a:ext uri="{FF2B5EF4-FFF2-40B4-BE49-F238E27FC236}">
                <a16:creationId xmlns:a16="http://schemas.microsoft.com/office/drawing/2014/main" id="{A18AB962-755F-6542-B7A3-B0E5E7F05B6C}"/>
              </a:ext>
            </a:extLst>
          </p:cNvPr>
          <p:cNvGraphicFramePr>
            <a:graphicFrameLocks noGrp="1"/>
          </p:cNvGraphicFramePr>
          <p:nvPr>
            <p:extLst>
              <p:ext uri="{D42A27DB-BD31-4B8C-83A1-F6EECF244321}">
                <p14:modId xmlns:p14="http://schemas.microsoft.com/office/powerpoint/2010/main" val="1479528387"/>
              </p:ext>
            </p:extLst>
          </p:nvPr>
        </p:nvGraphicFramePr>
        <p:xfrm>
          <a:off x="3995936" y="3803177"/>
          <a:ext cx="1728192" cy="1112520"/>
        </p:xfrm>
        <a:graphic>
          <a:graphicData uri="http://schemas.openxmlformats.org/drawingml/2006/table">
            <a:tbl>
              <a:tblPr firstRow="1">
                <a:tableStyleId>{5C22544A-7EE6-4342-B048-85BDC9FD1C3A}</a:tableStyleId>
              </a:tblPr>
              <a:tblGrid>
                <a:gridCol w="576064">
                  <a:extLst>
                    <a:ext uri="{9D8B030D-6E8A-4147-A177-3AD203B41FA5}">
                      <a16:colId xmlns:a16="http://schemas.microsoft.com/office/drawing/2014/main" val="28632900"/>
                    </a:ext>
                  </a:extLst>
                </a:gridCol>
                <a:gridCol w="576064">
                  <a:extLst>
                    <a:ext uri="{9D8B030D-6E8A-4147-A177-3AD203B41FA5}">
                      <a16:colId xmlns:a16="http://schemas.microsoft.com/office/drawing/2014/main" val="2836840096"/>
                    </a:ext>
                  </a:extLst>
                </a:gridCol>
                <a:gridCol w="576064">
                  <a:extLst>
                    <a:ext uri="{9D8B030D-6E8A-4147-A177-3AD203B41FA5}">
                      <a16:colId xmlns:a16="http://schemas.microsoft.com/office/drawing/2014/main" val="219162879"/>
                    </a:ext>
                  </a:extLst>
                </a:gridCol>
              </a:tblGrid>
              <a:tr h="370840">
                <a:tc>
                  <a:txBody>
                    <a:bodyPr/>
                    <a:lstStyle/>
                    <a:p>
                      <a:pPr algn="ctr"/>
                      <a:r>
                        <a:rPr kumimoji="1" lang="en-US" altLang="ja-JP" sz="1600" dirty="0"/>
                        <a:t>ID</a:t>
                      </a:r>
                      <a:endParaRPr kumimoji="1" lang="ja-JP" altLang="en-US" sz="1600" dirty="0"/>
                    </a:p>
                  </a:txBody>
                  <a:tcPr/>
                </a:tc>
                <a:tc>
                  <a:txBody>
                    <a:bodyPr/>
                    <a:lstStyle/>
                    <a:p>
                      <a:pPr algn="ctr"/>
                      <a:r>
                        <a:rPr kumimoji="1" lang="en-US" altLang="ja-JP" sz="1600" dirty="0"/>
                        <a:t>d1</a:t>
                      </a:r>
                      <a:endParaRPr kumimoji="1" lang="ja-JP" altLang="en-US" sz="1600" dirty="0"/>
                    </a:p>
                  </a:txBody>
                  <a:tcPr/>
                </a:tc>
                <a:tc>
                  <a:txBody>
                    <a:bodyPr/>
                    <a:lstStyle/>
                    <a:p>
                      <a:pPr algn="ctr"/>
                      <a:r>
                        <a:rPr kumimoji="1" lang="en-US" altLang="ja-JP" sz="1600" dirty="0"/>
                        <a:t>d2</a:t>
                      </a:r>
                      <a:endParaRPr kumimoji="1" lang="ja-JP" altLang="en-US" sz="1600" dirty="0"/>
                    </a:p>
                  </a:txBody>
                  <a:tcPr/>
                </a:tc>
                <a:extLst>
                  <a:ext uri="{0D108BD9-81ED-4DB2-BD59-A6C34878D82A}">
                    <a16:rowId xmlns:a16="http://schemas.microsoft.com/office/drawing/2014/main" val="2393987490"/>
                  </a:ext>
                </a:extLst>
              </a:tr>
              <a:tr h="370840">
                <a:tc>
                  <a:txBody>
                    <a:bodyPr/>
                    <a:lstStyle/>
                    <a:p>
                      <a:pPr algn="ctr"/>
                      <a:r>
                        <a:rPr kumimoji="1" lang="en-US" altLang="ja-JP" sz="1600" dirty="0"/>
                        <a:t>H1</a:t>
                      </a:r>
                      <a:endParaRPr kumimoji="1" lang="ja-JP" altLang="en-US" sz="1600"/>
                    </a:p>
                  </a:txBody>
                  <a:tcPr/>
                </a:tc>
                <a:tc>
                  <a:txBody>
                    <a:bodyPr/>
                    <a:lstStyle/>
                    <a:p>
                      <a:pPr algn="ctr"/>
                      <a:r>
                        <a:rPr kumimoji="1" lang="en-US" altLang="ja-JP" sz="1600" dirty="0"/>
                        <a:t>D11</a:t>
                      </a:r>
                      <a:endParaRPr kumimoji="1" lang="ja-JP" altLang="en-US" sz="1600" dirty="0"/>
                    </a:p>
                  </a:txBody>
                  <a:tcPr/>
                </a:tc>
                <a:tc>
                  <a:txBody>
                    <a:bodyPr/>
                    <a:lstStyle/>
                    <a:p>
                      <a:pPr algn="ctr"/>
                      <a:r>
                        <a:rPr kumimoji="1" lang="en-US" altLang="ja-JP" sz="1600" dirty="0"/>
                        <a:t>D12</a:t>
                      </a:r>
                      <a:endParaRPr kumimoji="1" lang="ja-JP" altLang="en-US" sz="1600"/>
                    </a:p>
                  </a:txBody>
                  <a:tcPr/>
                </a:tc>
                <a:extLst>
                  <a:ext uri="{0D108BD9-81ED-4DB2-BD59-A6C34878D82A}">
                    <a16:rowId xmlns:a16="http://schemas.microsoft.com/office/drawing/2014/main" val="3269050991"/>
                  </a:ext>
                </a:extLst>
              </a:tr>
              <a:tr h="370840">
                <a:tc>
                  <a:txBody>
                    <a:bodyPr/>
                    <a:lstStyle/>
                    <a:p>
                      <a:pPr algn="ctr"/>
                      <a:r>
                        <a:rPr kumimoji="1" lang="en-US" altLang="ja-JP" sz="1600" dirty="0"/>
                        <a:t>H2</a:t>
                      </a:r>
                      <a:endParaRPr kumimoji="1" lang="ja-JP" altLang="en-US" sz="1600" dirty="0"/>
                    </a:p>
                  </a:txBody>
                  <a:tcPr>
                    <a:solidFill>
                      <a:schemeClr val="tx2">
                        <a:lumMod val="20000"/>
                        <a:lumOff val="80000"/>
                      </a:schemeClr>
                    </a:solidFill>
                  </a:tcPr>
                </a:tc>
                <a:tc>
                  <a:txBody>
                    <a:bodyPr/>
                    <a:lstStyle/>
                    <a:p>
                      <a:pPr algn="ctr"/>
                      <a:r>
                        <a:rPr kumimoji="1" lang="en-US" altLang="ja-JP" sz="1600" dirty="0"/>
                        <a:t>D21</a:t>
                      </a:r>
                      <a:endParaRPr kumimoji="1" lang="ja-JP" altLang="en-US" sz="1600" dirty="0"/>
                    </a:p>
                  </a:txBody>
                  <a:tcPr>
                    <a:solidFill>
                      <a:schemeClr val="tx2">
                        <a:lumMod val="20000"/>
                        <a:lumOff val="80000"/>
                      </a:schemeClr>
                    </a:solidFill>
                  </a:tcPr>
                </a:tc>
                <a:tc>
                  <a:txBody>
                    <a:bodyPr/>
                    <a:lstStyle/>
                    <a:p>
                      <a:pPr algn="ctr"/>
                      <a:r>
                        <a:rPr kumimoji="1" lang="en-US" altLang="ja-JP" sz="1600" dirty="0"/>
                        <a:t>D22</a:t>
                      </a:r>
                      <a:endParaRPr kumimoji="1" lang="ja-JP" altLang="en-US" sz="1600" dirty="0"/>
                    </a:p>
                  </a:txBody>
                  <a:tcPr>
                    <a:solidFill>
                      <a:schemeClr val="tx2">
                        <a:lumMod val="20000"/>
                        <a:lumOff val="80000"/>
                      </a:schemeClr>
                    </a:solidFill>
                  </a:tcPr>
                </a:tc>
                <a:extLst>
                  <a:ext uri="{0D108BD9-81ED-4DB2-BD59-A6C34878D82A}">
                    <a16:rowId xmlns:a16="http://schemas.microsoft.com/office/drawing/2014/main" val="3629417630"/>
                  </a:ext>
                </a:extLst>
              </a:tr>
            </a:tbl>
          </a:graphicData>
        </a:graphic>
      </p:graphicFrame>
      <p:graphicFrame>
        <p:nvGraphicFramePr>
          <p:cNvPr id="9" name="表 6">
            <a:extLst>
              <a:ext uri="{FF2B5EF4-FFF2-40B4-BE49-F238E27FC236}">
                <a16:creationId xmlns:a16="http://schemas.microsoft.com/office/drawing/2014/main" id="{E1D676D4-0EC6-6745-B880-69ABF8A996E6}"/>
              </a:ext>
            </a:extLst>
          </p:cNvPr>
          <p:cNvGraphicFramePr>
            <a:graphicFrameLocks noGrp="1"/>
          </p:cNvGraphicFramePr>
          <p:nvPr>
            <p:extLst>
              <p:ext uri="{D42A27DB-BD31-4B8C-83A1-F6EECF244321}">
                <p14:modId xmlns:p14="http://schemas.microsoft.com/office/powerpoint/2010/main" val="2272767215"/>
              </p:ext>
            </p:extLst>
          </p:nvPr>
        </p:nvGraphicFramePr>
        <p:xfrm>
          <a:off x="6578949" y="3187505"/>
          <a:ext cx="2304256" cy="2225040"/>
        </p:xfrm>
        <a:graphic>
          <a:graphicData uri="http://schemas.openxmlformats.org/drawingml/2006/table">
            <a:tbl>
              <a:tblPr firstRow="1">
                <a:tableStyleId>{5C22544A-7EE6-4342-B048-85BDC9FD1C3A}</a:tableStyleId>
              </a:tblPr>
              <a:tblGrid>
                <a:gridCol w="576064">
                  <a:extLst>
                    <a:ext uri="{9D8B030D-6E8A-4147-A177-3AD203B41FA5}">
                      <a16:colId xmlns:a16="http://schemas.microsoft.com/office/drawing/2014/main" val="28632900"/>
                    </a:ext>
                  </a:extLst>
                </a:gridCol>
                <a:gridCol w="576064">
                  <a:extLst>
                    <a:ext uri="{9D8B030D-6E8A-4147-A177-3AD203B41FA5}">
                      <a16:colId xmlns:a16="http://schemas.microsoft.com/office/drawing/2014/main" val="2836840096"/>
                    </a:ext>
                  </a:extLst>
                </a:gridCol>
                <a:gridCol w="576064">
                  <a:extLst>
                    <a:ext uri="{9D8B030D-6E8A-4147-A177-3AD203B41FA5}">
                      <a16:colId xmlns:a16="http://schemas.microsoft.com/office/drawing/2014/main" val="219162879"/>
                    </a:ext>
                  </a:extLst>
                </a:gridCol>
                <a:gridCol w="576064">
                  <a:extLst>
                    <a:ext uri="{9D8B030D-6E8A-4147-A177-3AD203B41FA5}">
                      <a16:colId xmlns:a16="http://schemas.microsoft.com/office/drawing/2014/main" val="2608263218"/>
                    </a:ext>
                  </a:extLst>
                </a:gridCol>
              </a:tblGrid>
              <a:tr h="370840">
                <a:tc>
                  <a:txBody>
                    <a:bodyPr/>
                    <a:lstStyle/>
                    <a:p>
                      <a:pPr algn="ctr"/>
                      <a:r>
                        <a:rPr kumimoji="1" lang="en-US" altLang="ja-JP" sz="1600" dirty="0"/>
                        <a:t>RL</a:t>
                      </a:r>
                      <a:endParaRPr kumimoji="1" lang="ja-JP" altLang="en-US" sz="1600" dirty="0"/>
                    </a:p>
                  </a:txBody>
                  <a:tcPr/>
                </a:tc>
                <a:tc>
                  <a:txBody>
                    <a:bodyPr/>
                    <a:lstStyle/>
                    <a:p>
                      <a:pPr algn="ctr"/>
                      <a:r>
                        <a:rPr kumimoji="1" lang="en-US" altLang="ja-JP" sz="1600" dirty="0"/>
                        <a:t>L_id</a:t>
                      </a:r>
                      <a:endParaRPr kumimoji="1" lang="ja-JP" altLang="en-US" sz="1600" dirty="0"/>
                    </a:p>
                  </a:txBody>
                  <a:tcPr/>
                </a:tc>
                <a:tc>
                  <a:txBody>
                    <a:bodyPr/>
                    <a:lstStyle/>
                    <a:p>
                      <a:pPr algn="ctr"/>
                      <a:r>
                        <a:rPr kumimoji="1" lang="en-US" altLang="ja-JP" sz="1600" dirty="0"/>
                        <a:t>La</a:t>
                      </a:r>
                      <a:endParaRPr kumimoji="1" lang="ja-JP" altLang="en-US" sz="1600"/>
                    </a:p>
                  </a:txBody>
                  <a:tcPr/>
                </a:tc>
                <a:tc>
                  <a:txBody>
                    <a:bodyPr/>
                    <a:lstStyle/>
                    <a:p>
                      <a:pPr algn="ctr"/>
                      <a:r>
                        <a:rPr kumimoji="1" lang="en-US" altLang="ja-JP" sz="1600" dirty="0"/>
                        <a:t>Lb</a:t>
                      </a:r>
                      <a:endParaRPr kumimoji="1" lang="ja-JP" altLang="en-US" sz="1600"/>
                    </a:p>
                  </a:txBody>
                  <a:tcPr/>
                </a:tc>
                <a:extLst>
                  <a:ext uri="{0D108BD9-81ED-4DB2-BD59-A6C34878D82A}">
                    <a16:rowId xmlns:a16="http://schemas.microsoft.com/office/drawing/2014/main" val="2393987490"/>
                  </a:ext>
                </a:extLst>
              </a:tr>
              <a:tr h="370840">
                <a:tc>
                  <a:txBody>
                    <a:bodyPr/>
                    <a:lstStyle/>
                    <a:p>
                      <a:pPr algn="ctr"/>
                      <a:r>
                        <a:rPr kumimoji="1" lang="en-US" altLang="ja-JP" sz="1600" dirty="0"/>
                        <a:t>H1</a:t>
                      </a:r>
                      <a:endParaRPr kumimoji="1" lang="ja-JP" altLang="en-US" sz="1600" dirty="0"/>
                    </a:p>
                  </a:txBody>
                  <a:tcPr/>
                </a:tc>
                <a:tc>
                  <a:txBody>
                    <a:bodyPr/>
                    <a:lstStyle/>
                    <a:p>
                      <a:pPr algn="ctr"/>
                      <a:r>
                        <a:rPr kumimoji="1" lang="en-US" altLang="ja-JP" sz="1600" dirty="0"/>
                        <a:t>L1</a:t>
                      </a:r>
                      <a:endParaRPr kumimoji="1" lang="ja-JP" altLang="en-US" sz="1600" dirty="0"/>
                    </a:p>
                  </a:txBody>
                  <a:tcPr/>
                </a:tc>
                <a:tc>
                  <a:txBody>
                    <a:bodyPr/>
                    <a:lstStyle/>
                    <a:p>
                      <a:pPr algn="ctr"/>
                      <a:r>
                        <a:rPr kumimoji="1" lang="en-US" altLang="ja-JP" sz="1600" dirty="0"/>
                        <a:t>L1a</a:t>
                      </a:r>
                      <a:endParaRPr kumimoji="1" lang="ja-JP" altLang="en-US" sz="1600" dirty="0"/>
                    </a:p>
                  </a:txBody>
                  <a:tcPr/>
                </a:tc>
                <a:tc>
                  <a:txBody>
                    <a:bodyPr/>
                    <a:lstStyle/>
                    <a:p>
                      <a:pPr algn="ctr"/>
                      <a:r>
                        <a:rPr kumimoji="1" lang="en-US" altLang="ja-JP" sz="1600" dirty="0"/>
                        <a:t>L1b</a:t>
                      </a:r>
                      <a:endParaRPr kumimoji="1" lang="ja-JP" altLang="en-US" sz="1600"/>
                    </a:p>
                  </a:txBody>
                  <a:tcPr/>
                </a:tc>
                <a:extLst>
                  <a:ext uri="{0D108BD9-81ED-4DB2-BD59-A6C34878D82A}">
                    <a16:rowId xmlns:a16="http://schemas.microsoft.com/office/drawing/2014/main" val="3269050991"/>
                  </a:ext>
                </a:extLst>
              </a:tr>
              <a:tr h="370840">
                <a:tc>
                  <a:txBody>
                    <a:bodyPr/>
                    <a:lstStyle/>
                    <a:p>
                      <a:pPr algn="ctr"/>
                      <a:r>
                        <a:rPr kumimoji="1" lang="en-US" altLang="ja-JP" sz="1600" dirty="0"/>
                        <a:t>H1</a:t>
                      </a:r>
                      <a:endParaRPr kumimoji="1" lang="ja-JP" altLang="en-US" sz="1600"/>
                    </a:p>
                  </a:txBody>
                  <a:tcPr/>
                </a:tc>
                <a:tc>
                  <a:txBody>
                    <a:bodyPr/>
                    <a:lstStyle/>
                    <a:p>
                      <a:pPr algn="ctr"/>
                      <a:r>
                        <a:rPr kumimoji="1" lang="en-US" altLang="ja-JP" sz="1600" dirty="0"/>
                        <a:t>L2</a:t>
                      </a:r>
                      <a:endParaRPr kumimoji="1" lang="ja-JP" altLang="en-US" sz="1600" dirty="0"/>
                    </a:p>
                  </a:txBody>
                  <a:tcPr/>
                </a:tc>
                <a:tc>
                  <a:txBody>
                    <a:bodyPr/>
                    <a:lstStyle/>
                    <a:p>
                      <a:pPr algn="ctr"/>
                      <a:r>
                        <a:rPr kumimoji="1" lang="en-US" altLang="ja-JP" sz="1600" dirty="0"/>
                        <a:t>L2a</a:t>
                      </a:r>
                      <a:endParaRPr kumimoji="1" lang="ja-JP" altLang="en-US" sz="1600" dirty="0"/>
                    </a:p>
                  </a:txBody>
                  <a:tcPr/>
                </a:tc>
                <a:tc>
                  <a:txBody>
                    <a:bodyPr/>
                    <a:lstStyle/>
                    <a:p>
                      <a:pPr algn="ctr"/>
                      <a:r>
                        <a:rPr kumimoji="1" lang="en-US" altLang="ja-JP" sz="1600" dirty="0"/>
                        <a:t>L2b</a:t>
                      </a:r>
                      <a:endParaRPr kumimoji="1" lang="ja-JP" altLang="en-US" sz="1600" dirty="0"/>
                    </a:p>
                  </a:txBody>
                  <a:tcPr/>
                </a:tc>
                <a:extLst>
                  <a:ext uri="{0D108BD9-81ED-4DB2-BD59-A6C34878D82A}">
                    <a16:rowId xmlns:a16="http://schemas.microsoft.com/office/drawing/2014/main" val="3629417630"/>
                  </a:ext>
                </a:extLst>
              </a:tr>
              <a:tr h="370840">
                <a:tc>
                  <a:txBody>
                    <a:bodyPr/>
                    <a:lstStyle/>
                    <a:p>
                      <a:pPr algn="ctr"/>
                      <a:r>
                        <a:rPr kumimoji="1" lang="en-US" altLang="ja-JP" sz="1600" dirty="0"/>
                        <a:t>H2</a:t>
                      </a:r>
                      <a:endParaRPr kumimoji="1" lang="ja-JP" altLang="en-US" sz="1600"/>
                    </a:p>
                  </a:txBody>
                  <a:tcPr>
                    <a:solidFill>
                      <a:schemeClr val="tx2">
                        <a:lumMod val="20000"/>
                        <a:lumOff val="80000"/>
                      </a:schemeClr>
                    </a:solidFill>
                  </a:tcPr>
                </a:tc>
                <a:tc>
                  <a:txBody>
                    <a:bodyPr/>
                    <a:lstStyle/>
                    <a:p>
                      <a:pPr algn="ctr"/>
                      <a:r>
                        <a:rPr kumimoji="1" lang="en-US" altLang="ja-JP" sz="1600" dirty="0"/>
                        <a:t>L3</a:t>
                      </a:r>
                      <a:endParaRPr kumimoji="1" lang="ja-JP" altLang="en-US" sz="1600"/>
                    </a:p>
                  </a:txBody>
                  <a:tcPr>
                    <a:solidFill>
                      <a:schemeClr val="tx2">
                        <a:lumMod val="20000"/>
                        <a:lumOff val="80000"/>
                      </a:schemeClr>
                    </a:solidFill>
                  </a:tcPr>
                </a:tc>
                <a:tc>
                  <a:txBody>
                    <a:bodyPr/>
                    <a:lstStyle/>
                    <a:p>
                      <a:pPr algn="ctr"/>
                      <a:r>
                        <a:rPr kumimoji="1" lang="en-US" altLang="ja-JP" sz="1600" dirty="0"/>
                        <a:t>L3a</a:t>
                      </a:r>
                      <a:endParaRPr kumimoji="1" lang="ja-JP" altLang="en-US" sz="1600" dirty="0"/>
                    </a:p>
                  </a:txBody>
                  <a:tcPr>
                    <a:solidFill>
                      <a:schemeClr val="tx2">
                        <a:lumMod val="20000"/>
                        <a:lumOff val="80000"/>
                      </a:schemeClr>
                    </a:solidFill>
                  </a:tcPr>
                </a:tc>
                <a:tc>
                  <a:txBody>
                    <a:bodyPr/>
                    <a:lstStyle/>
                    <a:p>
                      <a:pPr algn="ctr"/>
                      <a:r>
                        <a:rPr kumimoji="1" lang="en-US" altLang="ja-JP" sz="1600" dirty="0"/>
                        <a:t>L3b</a:t>
                      </a:r>
                      <a:endParaRPr kumimoji="1" lang="ja-JP" altLang="en-US" sz="1600" dirty="0"/>
                    </a:p>
                  </a:txBody>
                  <a:tcPr>
                    <a:solidFill>
                      <a:schemeClr val="tx2">
                        <a:lumMod val="20000"/>
                        <a:lumOff val="80000"/>
                      </a:schemeClr>
                    </a:solidFill>
                  </a:tcPr>
                </a:tc>
                <a:extLst>
                  <a:ext uri="{0D108BD9-81ED-4DB2-BD59-A6C34878D82A}">
                    <a16:rowId xmlns:a16="http://schemas.microsoft.com/office/drawing/2014/main" val="1636259362"/>
                  </a:ext>
                </a:extLst>
              </a:tr>
              <a:tr h="370840">
                <a:tc>
                  <a:txBody>
                    <a:bodyPr/>
                    <a:lstStyle/>
                    <a:p>
                      <a:pPr algn="ctr"/>
                      <a:r>
                        <a:rPr kumimoji="1" lang="en-US" altLang="ja-JP" sz="1600" dirty="0"/>
                        <a:t>H2</a:t>
                      </a:r>
                      <a:endParaRPr kumimoji="1" lang="ja-JP" altLang="en-US" sz="1600"/>
                    </a:p>
                  </a:txBody>
                  <a:tcPr>
                    <a:solidFill>
                      <a:schemeClr val="tx2">
                        <a:lumMod val="20000"/>
                        <a:lumOff val="80000"/>
                      </a:schemeClr>
                    </a:solidFill>
                  </a:tcPr>
                </a:tc>
                <a:tc>
                  <a:txBody>
                    <a:bodyPr/>
                    <a:lstStyle/>
                    <a:p>
                      <a:pPr algn="ctr"/>
                      <a:r>
                        <a:rPr kumimoji="1" lang="en-US" altLang="ja-JP" sz="1600" dirty="0"/>
                        <a:t>L4</a:t>
                      </a:r>
                      <a:endParaRPr kumimoji="1" lang="ja-JP" altLang="en-US" sz="1600"/>
                    </a:p>
                  </a:txBody>
                  <a:tcPr>
                    <a:solidFill>
                      <a:schemeClr val="tx2">
                        <a:lumMod val="20000"/>
                        <a:lumOff val="80000"/>
                      </a:schemeClr>
                    </a:solidFill>
                  </a:tcPr>
                </a:tc>
                <a:tc>
                  <a:txBody>
                    <a:bodyPr/>
                    <a:lstStyle/>
                    <a:p>
                      <a:pPr algn="ctr"/>
                      <a:r>
                        <a:rPr kumimoji="1" lang="en-US" altLang="ja-JP" sz="1600" dirty="0"/>
                        <a:t>L4a</a:t>
                      </a:r>
                      <a:endParaRPr kumimoji="1" lang="ja-JP" altLang="en-US" sz="1600"/>
                    </a:p>
                  </a:txBody>
                  <a:tcPr>
                    <a:solidFill>
                      <a:schemeClr val="tx2">
                        <a:lumMod val="20000"/>
                        <a:lumOff val="80000"/>
                      </a:schemeClr>
                    </a:solidFill>
                  </a:tcPr>
                </a:tc>
                <a:tc>
                  <a:txBody>
                    <a:bodyPr/>
                    <a:lstStyle/>
                    <a:p>
                      <a:pPr algn="ctr"/>
                      <a:r>
                        <a:rPr kumimoji="1" lang="en-US" altLang="ja-JP" sz="1600" dirty="0"/>
                        <a:t>L4b</a:t>
                      </a:r>
                      <a:endParaRPr kumimoji="1" lang="ja-JP" altLang="en-US" sz="1600" dirty="0"/>
                    </a:p>
                  </a:txBody>
                  <a:tcPr>
                    <a:solidFill>
                      <a:schemeClr val="tx2">
                        <a:lumMod val="20000"/>
                        <a:lumOff val="80000"/>
                      </a:schemeClr>
                    </a:solidFill>
                  </a:tcPr>
                </a:tc>
                <a:extLst>
                  <a:ext uri="{0D108BD9-81ED-4DB2-BD59-A6C34878D82A}">
                    <a16:rowId xmlns:a16="http://schemas.microsoft.com/office/drawing/2014/main" val="3056046263"/>
                  </a:ext>
                </a:extLst>
              </a:tr>
              <a:tr h="370840">
                <a:tc>
                  <a:txBody>
                    <a:bodyPr/>
                    <a:lstStyle/>
                    <a:p>
                      <a:pPr algn="ctr"/>
                      <a:r>
                        <a:rPr kumimoji="1" lang="en-US" altLang="ja-JP" sz="1600" dirty="0"/>
                        <a:t>H2</a:t>
                      </a:r>
                      <a:endParaRPr kumimoji="1" lang="ja-JP" altLang="en-US" sz="1600"/>
                    </a:p>
                  </a:txBody>
                  <a:tcPr>
                    <a:solidFill>
                      <a:schemeClr val="tx2">
                        <a:lumMod val="20000"/>
                        <a:lumOff val="80000"/>
                      </a:schemeClr>
                    </a:solidFill>
                  </a:tcPr>
                </a:tc>
                <a:tc>
                  <a:txBody>
                    <a:bodyPr/>
                    <a:lstStyle/>
                    <a:p>
                      <a:pPr algn="ctr"/>
                      <a:r>
                        <a:rPr kumimoji="1" lang="en-US" altLang="ja-JP" sz="1600" dirty="0"/>
                        <a:t>L5</a:t>
                      </a:r>
                      <a:endParaRPr kumimoji="1" lang="ja-JP" altLang="en-US" sz="1600"/>
                    </a:p>
                  </a:txBody>
                  <a:tcPr>
                    <a:solidFill>
                      <a:schemeClr val="tx2">
                        <a:lumMod val="20000"/>
                        <a:lumOff val="80000"/>
                      </a:schemeClr>
                    </a:solidFill>
                  </a:tcPr>
                </a:tc>
                <a:tc>
                  <a:txBody>
                    <a:bodyPr/>
                    <a:lstStyle/>
                    <a:p>
                      <a:pPr algn="ctr"/>
                      <a:r>
                        <a:rPr kumimoji="1" lang="en-US" altLang="ja-JP" sz="1600" dirty="0"/>
                        <a:t>L5a</a:t>
                      </a:r>
                      <a:endParaRPr kumimoji="1" lang="ja-JP" altLang="en-US" sz="1600"/>
                    </a:p>
                  </a:txBody>
                  <a:tcPr>
                    <a:solidFill>
                      <a:schemeClr val="tx2">
                        <a:lumMod val="20000"/>
                        <a:lumOff val="80000"/>
                      </a:schemeClr>
                    </a:solidFill>
                  </a:tcPr>
                </a:tc>
                <a:tc>
                  <a:txBody>
                    <a:bodyPr/>
                    <a:lstStyle/>
                    <a:p>
                      <a:pPr algn="ctr"/>
                      <a:r>
                        <a:rPr kumimoji="1" lang="en-US" altLang="ja-JP" sz="1600" dirty="0"/>
                        <a:t>L5b</a:t>
                      </a:r>
                      <a:endParaRPr kumimoji="1" lang="ja-JP" altLang="en-US" sz="1600" dirty="0"/>
                    </a:p>
                  </a:txBody>
                  <a:tcPr>
                    <a:solidFill>
                      <a:schemeClr val="tx2">
                        <a:lumMod val="20000"/>
                        <a:lumOff val="80000"/>
                      </a:schemeClr>
                    </a:solidFill>
                  </a:tcPr>
                </a:tc>
                <a:extLst>
                  <a:ext uri="{0D108BD9-81ED-4DB2-BD59-A6C34878D82A}">
                    <a16:rowId xmlns:a16="http://schemas.microsoft.com/office/drawing/2014/main" val="2721060643"/>
                  </a:ext>
                </a:extLst>
              </a:tr>
            </a:tbl>
          </a:graphicData>
        </a:graphic>
      </p:graphicFrame>
      <p:sp>
        <p:nvSpPr>
          <p:cNvPr id="12" name="テキスト ボックス 11">
            <a:extLst>
              <a:ext uri="{FF2B5EF4-FFF2-40B4-BE49-F238E27FC236}">
                <a16:creationId xmlns:a16="http://schemas.microsoft.com/office/drawing/2014/main" id="{E5D07910-8133-AC44-8997-0A41291DA0CC}"/>
              </a:ext>
            </a:extLst>
          </p:cNvPr>
          <p:cNvSpPr txBox="1"/>
          <p:nvPr/>
        </p:nvSpPr>
        <p:spPr>
          <a:xfrm>
            <a:off x="623455" y="2699628"/>
            <a:ext cx="872355" cy="369332"/>
          </a:xfrm>
          <a:prstGeom prst="rect">
            <a:avLst/>
          </a:prstGeom>
          <a:noFill/>
        </p:spPr>
        <p:txBody>
          <a:bodyPr wrap="none" rtlCol="0">
            <a:spAutoFit/>
          </a:bodyPr>
          <a:lstStyle/>
          <a:p>
            <a:r>
              <a:rPr kumimoji="1" lang="en-US" altLang="ja-JP" dirty="0"/>
              <a:t>Header</a:t>
            </a:r>
            <a:endParaRPr kumimoji="1" lang="ja-JP" altLang="en-US" dirty="0"/>
          </a:p>
        </p:txBody>
      </p:sp>
      <p:sp>
        <p:nvSpPr>
          <p:cNvPr id="13" name="テキスト ボックス 12">
            <a:extLst>
              <a:ext uri="{FF2B5EF4-FFF2-40B4-BE49-F238E27FC236}">
                <a16:creationId xmlns:a16="http://schemas.microsoft.com/office/drawing/2014/main" id="{A3601928-BABE-4140-9A25-3D795DD4E694}"/>
              </a:ext>
            </a:extLst>
          </p:cNvPr>
          <p:cNvSpPr txBox="1"/>
          <p:nvPr/>
        </p:nvSpPr>
        <p:spPr>
          <a:xfrm>
            <a:off x="4423854" y="2915652"/>
            <a:ext cx="872355" cy="369332"/>
          </a:xfrm>
          <a:prstGeom prst="rect">
            <a:avLst/>
          </a:prstGeom>
          <a:noFill/>
        </p:spPr>
        <p:txBody>
          <a:bodyPr wrap="none" rtlCol="0">
            <a:spAutoFit/>
          </a:bodyPr>
          <a:lstStyle/>
          <a:p>
            <a:r>
              <a:rPr kumimoji="1" lang="en-US" altLang="ja-JP" dirty="0"/>
              <a:t>Header</a:t>
            </a:r>
            <a:endParaRPr kumimoji="1" lang="ja-JP" altLang="en-US" dirty="0"/>
          </a:p>
        </p:txBody>
      </p:sp>
      <p:sp>
        <p:nvSpPr>
          <p:cNvPr id="14" name="テキスト ボックス 13">
            <a:extLst>
              <a:ext uri="{FF2B5EF4-FFF2-40B4-BE49-F238E27FC236}">
                <a16:creationId xmlns:a16="http://schemas.microsoft.com/office/drawing/2014/main" id="{BF5B3A83-D13C-AF4D-8BE9-3D8D55AC9AB2}"/>
              </a:ext>
            </a:extLst>
          </p:cNvPr>
          <p:cNvSpPr txBox="1"/>
          <p:nvPr/>
        </p:nvSpPr>
        <p:spPr>
          <a:xfrm>
            <a:off x="2375361" y="2699628"/>
            <a:ext cx="1052596" cy="369332"/>
          </a:xfrm>
          <a:prstGeom prst="rect">
            <a:avLst/>
          </a:prstGeom>
          <a:noFill/>
        </p:spPr>
        <p:txBody>
          <a:bodyPr wrap="none" rtlCol="0">
            <a:spAutoFit/>
          </a:bodyPr>
          <a:lstStyle/>
          <a:p>
            <a:r>
              <a:rPr kumimoji="1" lang="en-US" altLang="ja-JP" dirty="0"/>
              <a:t>Line item</a:t>
            </a:r>
            <a:endParaRPr kumimoji="1" lang="ja-JP" altLang="en-US"/>
          </a:p>
        </p:txBody>
      </p:sp>
      <p:sp>
        <p:nvSpPr>
          <p:cNvPr id="15" name="テキスト ボックス 14">
            <a:extLst>
              <a:ext uri="{FF2B5EF4-FFF2-40B4-BE49-F238E27FC236}">
                <a16:creationId xmlns:a16="http://schemas.microsoft.com/office/drawing/2014/main" id="{9E45484B-859F-C748-88DD-C7B39F54BF20}"/>
              </a:ext>
            </a:extLst>
          </p:cNvPr>
          <p:cNvSpPr txBox="1"/>
          <p:nvPr/>
        </p:nvSpPr>
        <p:spPr>
          <a:xfrm>
            <a:off x="7204779" y="2915652"/>
            <a:ext cx="1052596" cy="369332"/>
          </a:xfrm>
          <a:prstGeom prst="rect">
            <a:avLst/>
          </a:prstGeom>
          <a:noFill/>
        </p:spPr>
        <p:txBody>
          <a:bodyPr wrap="none" rtlCol="0">
            <a:spAutoFit/>
          </a:bodyPr>
          <a:lstStyle/>
          <a:p>
            <a:r>
              <a:rPr kumimoji="1" lang="en-US" altLang="ja-JP" dirty="0"/>
              <a:t>Line item</a:t>
            </a:r>
            <a:endParaRPr kumimoji="1" lang="ja-JP" altLang="en-US"/>
          </a:p>
        </p:txBody>
      </p:sp>
      <p:cxnSp>
        <p:nvCxnSpPr>
          <p:cNvPr id="17" name="直線矢印コネクタ 16">
            <a:extLst>
              <a:ext uri="{FF2B5EF4-FFF2-40B4-BE49-F238E27FC236}">
                <a16:creationId xmlns:a16="http://schemas.microsoft.com/office/drawing/2014/main" id="{A8AA6726-6318-1947-AFF1-F25AE9FB0661}"/>
              </a:ext>
            </a:extLst>
          </p:cNvPr>
          <p:cNvCxnSpPr>
            <a:cxnSpLocks/>
          </p:cNvCxnSpPr>
          <p:nvPr/>
        </p:nvCxnSpPr>
        <p:spPr>
          <a:xfrm flipH="1">
            <a:off x="5724128" y="4518774"/>
            <a:ext cx="854821" cy="196220"/>
          </a:xfrm>
          <a:prstGeom prst="straightConnector1">
            <a:avLst/>
          </a:prstGeom>
          <a:ln w="19050">
            <a:solidFill>
              <a:schemeClr val="tx1">
                <a:lumMod val="50000"/>
                <a:lumOff val="5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07D3A4C7-8353-9E45-9B53-5F155C5558A1}"/>
              </a:ext>
            </a:extLst>
          </p:cNvPr>
          <p:cNvCxnSpPr>
            <a:cxnSpLocks/>
            <a:endCxn id="6" idx="3"/>
          </p:cNvCxnSpPr>
          <p:nvPr/>
        </p:nvCxnSpPr>
        <p:spPr>
          <a:xfrm flipH="1">
            <a:off x="5724128" y="4158734"/>
            <a:ext cx="884610" cy="200703"/>
          </a:xfrm>
          <a:prstGeom prst="straightConnector1">
            <a:avLst/>
          </a:prstGeom>
          <a:ln w="19050">
            <a:solidFill>
              <a:schemeClr val="tx1">
                <a:lumMod val="50000"/>
                <a:lumOff val="5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2690271C-965A-EE41-AD86-E1245C032270}"/>
              </a:ext>
            </a:extLst>
          </p:cNvPr>
          <p:cNvCxnSpPr>
            <a:cxnSpLocks/>
            <a:endCxn id="6" idx="3"/>
          </p:cNvCxnSpPr>
          <p:nvPr/>
        </p:nvCxnSpPr>
        <p:spPr>
          <a:xfrm flipH="1">
            <a:off x="5724128" y="3728288"/>
            <a:ext cx="884610" cy="631149"/>
          </a:xfrm>
          <a:prstGeom prst="straightConnector1">
            <a:avLst/>
          </a:prstGeom>
          <a:ln w="19050">
            <a:solidFill>
              <a:schemeClr val="tx1">
                <a:lumMod val="50000"/>
                <a:lumOff val="5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75D0D7A-F359-F04F-A6BE-AF926BE4C990}"/>
              </a:ext>
            </a:extLst>
          </p:cNvPr>
          <p:cNvCxnSpPr>
            <a:cxnSpLocks/>
          </p:cNvCxnSpPr>
          <p:nvPr/>
        </p:nvCxnSpPr>
        <p:spPr>
          <a:xfrm flipH="1" flipV="1">
            <a:off x="5724128" y="4766636"/>
            <a:ext cx="884611" cy="112178"/>
          </a:xfrm>
          <a:prstGeom prst="straightConnector1">
            <a:avLst/>
          </a:prstGeom>
          <a:ln w="19050">
            <a:solidFill>
              <a:schemeClr val="tx1">
                <a:lumMod val="50000"/>
                <a:lumOff val="5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6A67C391-A370-564F-85E9-0B1B1536B1DF}"/>
              </a:ext>
            </a:extLst>
          </p:cNvPr>
          <p:cNvCxnSpPr>
            <a:cxnSpLocks/>
          </p:cNvCxnSpPr>
          <p:nvPr/>
        </p:nvCxnSpPr>
        <p:spPr>
          <a:xfrm flipH="1" flipV="1">
            <a:off x="5724129" y="4819076"/>
            <a:ext cx="884609" cy="430446"/>
          </a:xfrm>
          <a:prstGeom prst="straightConnector1">
            <a:avLst/>
          </a:prstGeom>
          <a:ln w="19050">
            <a:solidFill>
              <a:schemeClr val="tx1">
                <a:lumMod val="50000"/>
                <a:lumOff val="5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E534AA2C-C0AA-6248-A203-F6BB93A35EBD}"/>
              </a:ext>
            </a:extLst>
          </p:cNvPr>
          <p:cNvSpPr txBox="1"/>
          <p:nvPr/>
        </p:nvSpPr>
        <p:spPr>
          <a:xfrm>
            <a:off x="1109247" y="5919663"/>
            <a:ext cx="1876219" cy="461665"/>
          </a:xfrm>
          <a:prstGeom prst="rect">
            <a:avLst/>
          </a:prstGeom>
          <a:noFill/>
        </p:spPr>
        <p:txBody>
          <a:bodyPr wrap="none" rtlCol="0">
            <a:spAutoFit/>
          </a:bodyPr>
          <a:lstStyle/>
          <a:p>
            <a:r>
              <a:rPr kumimoji="1" lang="en-US" altLang="ja-JP" sz="2400" b="1" dirty="0"/>
              <a:t>Single</a:t>
            </a:r>
            <a:r>
              <a:rPr kumimoji="1" lang="en-US" altLang="ja-JP" sz="2000" dirty="0"/>
              <a:t> instance</a:t>
            </a:r>
            <a:endParaRPr kumimoji="1" lang="ja-JP" altLang="en-US" sz="2000" dirty="0"/>
          </a:p>
        </p:txBody>
      </p:sp>
      <p:sp>
        <p:nvSpPr>
          <p:cNvPr id="37" name="テキスト ボックス 36">
            <a:extLst>
              <a:ext uri="{FF2B5EF4-FFF2-40B4-BE49-F238E27FC236}">
                <a16:creationId xmlns:a16="http://schemas.microsoft.com/office/drawing/2014/main" id="{AD42E9C6-46E2-1E44-9546-A95E49A4E1A1}"/>
              </a:ext>
            </a:extLst>
          </p:cNvPr>
          <p:cNvSpPr txBox="1"/>
          <p:nvPr/>
        </p:nvSpPr>
        <p:spPr>
          <a:xfrm>
            <a:off x="3995936" y="5673442"/>
            <a:ext cx="4866939" cy="677108"/>
          </a:xfrm>
          <a:prstGeom prst="rect">
            <a:avLst/>
          </a:prstGeom>
          <a:noFill/>
        </p:spPr>
        <p:txBody>
          <a:bodyPr wrap="square" rtlCol="0">
            <a:spAutoFit/>
          </a:bodyPr>
          <a:lstStyle/>
          <a:p>
            <a:r>
              <a:rPr kumimoji="1" lang="en-US" altLang="ja-JP" sz="2000" b="1" dirty="0"/>
              <a:t>Two</a:t>
            </a:r>
            <a:r>
              <a:rPr kumimoji="1" lang="en-US" altLang="ja-JP" dirty="0"/>
              <a:t> instances bound by the relationship between the reference identifier and the identifier.</a:t>
            </a:r>
            <a:endParaRPr kumimoji="1" lang="ja-JP" altLang="en-US" dirty="0"/>
          </a:p>
        </p:txBody>
      </p:sp>
      <p:cxnSp>
        <p:nvCxnSpPr>
          <p:cNvPr id="38" name="直線矢印コネクタ 37">
            <a:extLst>
              <a:ext uri="{FF2B5EF4-FFF2-40B4-BE49-F238E27FC236}">
                <a16:creationId xmlns:a16="http://schemas.microsoft.com/office/drawing/2014/main" id="{B6D31E7A-1883-3347-BBD0-5DAF136DDE8F}"/>
              </a:ext>
            </a:extLst>
          </p:cNvPr>
          <p:cNvCxnSpPr>
            <a:cxnSpLocks/>
          </p:cNvCxnSpPr>
          <p:nvPr/>
        </p:nvCxnSpPr>
        <p:spPr>
          <a:xfrm flipV="1">
            <a:off x="3900882" y="2648704"/>
            <a:ext cx="0" cy="3734365"/>
          </a:xfrm>
          <a:prstGeom prst="straightConnector1">
            <a:avLst/>
          </a:prstGeom>
          <a:ln w="19050">
            <a:solidFill>
              <a:schemeClr val="tx1">
                <a:lumMod val="50000"/>
                <a:lumOff val="50000"/>
              </a:schemeClr>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78D92D2-3371-46B6-9777-D0458EC1ACCE}"/>
              </a:ext>
            </a:extLst>
          </p:cNvPr>
          <p:cNvSpPr txBox="1"/>
          <p:nvPr/>
        </p:nvSpPr>
        <p:spPr>
          <a:xfrm>
            <a:off x="3995936" y="2699628"/>
            <a:ext cx="1512168" cy="369332"/>
          </a:xfrm>
          <a:prstGeom prst="rect">
            <a:avLst/>
          </a:prstGeom>
          <a:noFill/>
        </p:spPr>
        <p:txBody>
          <a:bodyPr wrap="square">
            <a:spAutoFit/>
          </a:bodyPr>
          <a:lstStyle/>
          <a:p>
            <a:r>
              <a:rPr kumimoji="1" lang="en-US" altLang="ja-JP" dirty="0"/>
              <a:t>identifier</a:t>
            </a:r>
            <a:endParaRPr lang="ja-JP" altLang="en-US" dirty="0"/>
          </a:p>
        </p:txBody>
      </p:sp>
      <p:sp>
        <p:nvSpPr>
          <p:cNvPr id="23" name="TextBox 22">
            <a:extLst>
              <a:ext uri="{FF2B5EF4-FFF2-40B4-BE49-F238E27FC236}">
                <a16:creationId xmlns:a16="http://schemas.microsoft.com/office/drawing/2014/main" id="{F4CDCEFA-E90E-4E32-A29C-02D1DA824D2B}"/>
              </a:ext>
            </a:extLst>
          </p:cNvPr>
          <p:cNvSpPr txBox="1"/>
          <p:nvPr/>
        </p:nvSpPr>
        <p:spPr>
          <a:xfrm>
            <a:off x="6578949" y="2699628"/>
            <a:ext cx="2516088" cy="369332"/>
          </a:xfrm>
          <a:prstGeom prst="rect">
            <a:avLst/>
          </a:prstGeom>
          <a:noFill/>
        </p:spPr>
        <p:txBody>
          <a:bodyPr wrap="square">
            <a:spAutoFit/>
          </a:bodyPr>
          <a:lstStyle/>
          <a:p>
            <a:r>
              <a:rPr kumimoji="1" lang="en-US" altLang="ja-JP" dirty="0"/>
              <a:t>reference identifier</a:t>
            </a:r>
            <a:endParaRPr lang="ja-JP" altLang="en-US" dirty="0"/>
          </a:p>
        </p:txBody>
      </p:sp>
      <p:cxnSp>
        <p:nvCxnSpPr>
          <p:cNvPr id="24" name="直線矢印コネクタ 18">
            <a:extLst>
              <a:ext uri="{FF2B5EF4-FFF2-40B4-BE49-F238E27FC236}">
                <a16:creationId xmlns:a16="http://schemas.microsoft.com/office/drawing/2014/main" id="{F33CEEF1-3C8A-4D66-B63B-1D967B3F690F}"/>
              </a:ext>
            </a:extLst>
          </p:cNvPr>
          <p:cNvCxnSpPr>
            <a:cxnSpLocks/>
          </p:cNvCxnSpPr>
          <p:nvPr/>
        </p:nvCxnSpPr>
        <p:spPr>
          <a:xfrm>
            <a:off x="6784140" y="2911010"/>
            <a:ext cx="0" cy="276495"/>
          </a:xfrm>
          <a:prstGeom prst="straightConnector1">
            <a:avLst/>
          </a:prstGeom>
          <a:ln w="19050">
            <a:solidFill>
              <a:schemeClr val="tx1">
                <a:lumMod val="50000"/>
                <a:lumOff val="5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18">
            <a:extLst>
              <a:ext uri="{FF2B5EF4-FFF2-40B4-BE49-F238E27FC236}">
                <a16:creationId xmlns:a16="http://schemas.microsoft.com/office/drawing/2014/main" id="{BC96F2CE-3B8B-41CF-99CA-49518E703AC1}"/>
              </a:ext>
            </a:extLst>
          </p:cNvPr>
          <p:cNvCxnSpPr>
            <a:cxnSpLocks/>
          </p:cNvCxnSpPr>
          <p:nvPr/>
        </p:nvCxnSpPr>
        <p:spPr>
          <a:xfrm>
            <a:off x="4204000" y="2951532"/>
            <a:ext cx="0" cy="851645"/>
          </a:xfrm>
          <a:prstGeom prst="straightConnector1">
            <a:avLst/>
          </a:prstGeom>
          <a:ln w="19050">
            <a:solidFill>
              <a:schemeClr val="tx1">
                <a:lumMod val="50000"/>
                <a:lumOff val="5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CB64A32-BB3F-49D7-8A7C-BAFE9076C76A}"/>
              </a:ext>
            </a:extLst>
          </p:cNvPr>
          <p:cNvSpPr/>
          <p:nvPr/>
        </p:nvSpPr>
        <p:spPr>
          <a:xfrm>
            <a:off x="4097550" y="4170887"/>
            <a:ext cx="360040" cy="36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Oval 32">
            <a:extLst>
              <a:ext uri="{FF2B5EF4-FFF2-40B4-BE49-F238E27FC236}">
                <a16:creationId xmlns:a16="http://schemas.microsoft.com/office/drawing/2014/main" id="{850B0256-0AD1-405B-ACBD-2EEBAB2B0BEC}"/>
              </a:ext>
            </a:extLst>
          </p:cNvPr>
          <p:cNvSpPr/>
          <p:nvPr/>
        </p:nvSpPr>
        <p:spPr>
          <a:xfrm>
            <a:off x="6677690" y="3541467"/>
            <a:ext cx="360040" cy="36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Rectangle 42">
            <a:extLst>
              <a:ext uri="{FF2B5EF4-FFF2-40B4-BE49-F238E27FC236}">
                <a16:creationId xmlns:a16="http://schemas.microsoft.com/office/drawing/2014/main" id="{CD5FA5DC-17BB-47F7-9CFB-94D4611FD1A9}"/>
              </a:ext>
            </a:extLst>
          </p:cNvPr>
          <p:cNvSpPr/>
          <p:nvPr/>
        </p:nvSpPr>
        <p:spPr>
          <a:xfrm>
            <a:off x="3358812" y="698218"/>
            <a:ext cx="1809359" cy="1715235"/>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1" name="Table 40">
            <a:extLst>
              <a:ext uri="{FF2B5EF4-FFF2-40B4-BE49-F238E27FC236}">
                <a16:creationId xmlns:a16="http://schemas.microsoft.com/office/drawing/2014/main" id="{67935ED2-0FCC-42DE-9B87-5C09088DD714}"/>
              </a:ext>
            </a:extLst>
          </p:cNvPr>
          <p:cNvGraphicFramePr>
            <a:graphicFrameLocks noGrp="1"/>
          </p:cNvGraphicFramePr>
          <p:nvPr>
            <p:extLst>
              <p:ext uri="{D42A27DB-BD31-4B8C-83A1-F6EECF244321}">
                <p14:modId xmlns:p14="http://schemas.microsoft.com/office/powerpoint/2010/main" val="646734282"/>
              </p:ext>
            </p:extLst>
          </p:nvPr>
        </p:nvGraphicFramePr>
        <p:xfrm>
          <a:off x="3331968" y="1220508"/>
          <a:ext cx="1728192" cy="74168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1393608220"/>
                    </a:ext>
                  </a:extLst>
                </a:gridCol>
                <a:gridCol w="576064">
                  <a:extLst>
                    <a:ext uri="{9D8B030D-6E8A-4147-A177-3AD203B41FA5}">
                      <a16:colId xmlns:a16="http://schemas.microsoft.com/office/drawing/2014/main" val="3302660290"/>
                    </a:ext>
                  </a:extLst>
                </a:gridCol>
                <a:gridCol w="576064">
                  <a:extLst>
                    <a:ext uri="{9D8B030D-6E8A-4147-A177-3AD203B41FA5}">
                      <a16:colId xmlns:a16="http://schemas.microsoft.com/office/drawing/2014/main" val="2539361460"/>
                    </a:ext>
                  </a:extLst>
                </a:gridCol>
              </a:tblGrid>
              <a:tr h="370840">
                <a:tc>
                  <a:txBody>
                    <a:bodyPr/>
                    <a:lstStyle/>
                    <a:p>
                      <a:pPr algn="r"/>
                      <a:r>
                        <a:rPr kumimoji="1" lang="en-US" altLang="ja-JP" sz="1600" dirty="0"/>
                        <a:t>L1</a:t>
                      </a:r>
                      <a:endParaRPr kumimoji="1" lang="ja-JP" altLang="en-US" sz="1600" dirty="0"/>
                    </a:p>
                  </a:txBody>
                  <a:tcPr>
                    <a:noFill/>
                  </a:tcPr>
                </a:tc>
                <a:tc>
                  <a:txBody>
                    <a:bodyPr/>
                    <a:lstStyle/>
                    <a:p>
                      <a:pPr algn="ctr"/>
                      <a:r>
                        <a:rPr kumimoji="1" lang="en-US" altLang="ja-JP" sz="1600" dirty="0"/>
                        <a:t>L1a</a:t>
                      </a:r>
                      <a:endParaRPr kumimoji="1" lang="ja-JP" altLang="en-US" sz="1600" dirty="0"/>
                    </a:p>
                  </a:txBody>
                  <a:tcPr>
                    <a:solidFill>
                      <a:schemeClr val="bg1"/>
                    </a:solidFill>
                  </a:tcPr>
                </a:tc>
                <a:tc>
                  <a:txBody>
                    <a:bodyPr/>
                    <a:lstStyle/>
                    <a:p>
                      <a:pPr algn="ctr"/>
                      <a:r>
                        <a:rPr kumimoji="1" lang="en-US" altLang="ja-JP" sz="1600" dirty="0"/>
                        <a:t>L1b</a:t>
                      </a:r>
                      <a:endParaRPr kumimoji="1" lang="ja-JP" altLang="en-US" sz="1600" dirty="0"/>
                    </a:p>
                  </a:txBody>
                  <a:tcPr>
                    <a:solidFill>
                      <a:schemeClr val="bg1"/>
                    </a:solidFill>
                  </a:tcPr>
                </a:tc>
                <a:extLst>
                  <a:ext uri="{0D108BD9-81ED-4DB2-BD59-A6C34878D82A}">
                    <a16:rowId xmlns:a16="http://schemas.microsoft.com/office/drawing/2014/main" val="491269046"/>
                  </a:ext>
                </a:extLst>
              </a:tr>
              <a:tr h="370840">
                <a:tc>
                  <a:txBody>
                    <a:bodyPr/>
                    <a:lstStyle/>
                    <a:p>
                      <a:pPr algn="r"/>
                      <a:r>
                        <a:rPr kumimoji="1" lang="en-US" altLang="ja-JP" sz="1600" dirty="0"/>
                        <a:t>L2</a:t>
                      </a:r>
                      <a:endParaRPr kumimoji="1" lang="ja-JP" altLang="en-US" sz="1600" dirty="0"/>
                    </a:p>
                  </a:txBody>
                  <a:tcPr>
                    <a:noFill/>
                  </a:tcPr>
                </a:tc>
                <a:tc>
                  <a:txBody>
                    <a:bodyPr/>
                    <a:lstStyle/>
                    <a:p>
                      <a:pPr algn="ctr"/>
                      <a:r>
                        <a:rPr kumimoji="1" lang="en-US" altLang="ja-JP" sz="1600" dirty="0"/>
                        <a:t>L2a</a:t>
                      </a:r>
                      <a:endParaRPr kumimoji="1" lang="ja-JP" altLang="en-US" sz="1600" dirty="0"/>
                    </a:p>
                  </a:txBody>
                  <a:tcPr>
                    <a:solidFill>
                      <a:schemeClr val="bg1"/>
                    </a:solidFill>
                  </a:tcPr>
                </a:tc>
                <a:tc>
                  <a:txBody>
                    <a:bodyPr/>
                    <a:lstStyle/>
                    <a:p>
                      <a:pPr algn="ctr"/>
                      <a:r>
                        <a:rPr kumimoji="1" lang="en-US" altLang="ja-JP" sz="1600" dirty="0"/>
                        <a:t>L2b</a:t>
                      </a:r>
                      <a:endParaRPr kumimoji="1" lang="ja-JP" altLang="en-US" sz="1600" dirty="0"/>
                    </a:p>
                  </a:txBody>
                  <a:tcPr>
                    <a:solidFill>
                      <a:schemeClr val="bg1"/>
                    </a:solidFill>
                  </a:tcPr>
                </a:tc>
                <a:extLst>
                  <a:ext uri="{0D108BD9-81ED-4DB2-BD59-A6C34878D82A}">
                    <a16:rowId xmlns:a16="http://schemas.microsoft.com/office/drawing/2014/main" val="351067567"/>
                  </a:ext>
                </a:extLst>
              </a:tr>
            </a:tbl>
          </a:graphicData>
        </a:graphic>
      </p:graphicFrame>
      <p:graphicFrame>
        <p:nvGraphicFramePr>
          <p:cNvPr id="42" name="Table 41">
            <a:extLst>
              <a:ext uri="{FF2B5EF4-FFF2-40B4-BE49-F238E27FC236}">
                <a16:creationId xmlns:a16="http://schemas.microsoft.com/office/drawing/2014/main" id="{9E48ECE2-260D-4040-AAAF-90983D602DEC}"/>
              </a:ext>
            </a:extLst>
          </p:cNvPr>
          <p:cNvGraphicFramePr>
            <a:graphicFrameLocks noGrp="1"/>
          </p:cNvGraphicFramePr>
          <p:nvPr>
            <p:extLst>
              <p:ext uri="{D42A27DB-BD31-4B8C-83A1-F6EECF244321}">
                <p14:modId xmlns:p14="http://schemas.microsoft.com/office/powerpoint/2010/main" val="1872063926"/>
              </p:ext>
            </p:extLst>
          </p:nvPr>
        </p:nvGraphicFramePr>
        <p:xfrm>
          <a:off x="3331968" y="812801"/>
          <a:ext cx="1728192" cy="33528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3203471666"/>
                    </a:ext>
                  </a:extLst>
                </a:gridCol>
                <a:gridCol w="576064">
                  <a:extLst>
                    <a:ext uri="{9D8B030D-6E8A-4147-A177-3AD203B41FA5}">
                      <a16:colId xmlns:a16="http://schemas.microsoft.com/office/drawing/2014/main" val="2224934952"/>
                    </a:ext>
                  </a:extLst>
                </a:gridCol>
                <a:gridCol w="576064">
                  <a:extLst>
                    <a:ext uri="{9D8B030D-6E8A-4147-A177-3AD203B41FA5}">
                      <a16:colId xmlns:a16="http://schemas.microsoft.com/office/drawing/2014/main" val="1867416651"/>
                    </a:ext>
                  </a:extLst>
                </a:gridCol>
              </a:tblGrid>
              <a:tr h="293933">
                <a:tc>
                  <a:txBody>
                    <a:bodyPr/>
                    <a:lstStyle/>
                    <a:p>
                      <a:pPr algn="r"/>
                      <a:r>
                        <a:rPr kumimoji="1" lang="en-US" altLang="ja-JP" sz="1600" dirty="0"/>
                        <a:t>H1</a:t>
                      </a:r>
                      <a:endParaRPr kumimoji="1" lang="ja-JP" altLang="en-US" sz="1600"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600" dirty="0"/>
                        <a:t>D11</a:t>
                      </a:r>
                      <a:endParaRPr kumimoji="1" lang="ja-JP"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kumimoji="1" lang="en-US" altLang="ja-JP" sz="1600" dirty="0"/>
                        <a:t>D12</a:t>
                      </a:r>
                      <a:endParaRPr kumimoji="1" lang="ja-JP"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90191412"/>
                  </a:ext>
                </a:extLst>
              </a:tr>
            </a:tbl>
          </a:graphicData>
        </a:graphic>
      </p:graphicFrame>
      <p:sp>
        <p:nvSpPr>
          <p:cNvPr id="46" name="Rectangle 45">
            <a:extLst>
              <a:ext uri="{FF2B5EF4-FFF2-40B4-BE49-F238E27FC236}">
                <a16:creationId xmlns:a16="http://schemas.microsoft.com/office/drawing/2014/main" id="{11B21C1B-248F-450A-B6FE-8646F36791BF}"/>
              </a:ext>
            </a:extLst>
          </p:cNvPr>
          <p:cNvSpPr/>
          <p:nvPr/>
        </p:nvSpPr>
        <p:spPr>
          <a:xfrm>
            <a:off x="5282921" y="692696"/>
            <a:ext cx="1809359" cy="1712780"/>
          </a:xfrm>
          <a:prstGeom prst="rect">
            <a:avLst/>
          </a:prstGeom>
          <a:solidFill>
            <a:schemeClr val="accent1">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4" name="Table 43">
            <a:extLst>
              <a:ext uri="{FF2B5EF4-FFF2-40B4-BE49-F238E27FC236}">
                <a16:creationId xmlns:a16="http://schemas.microsoft.com/office/drawing/2014/main" id="{28554C19-CA20-4E50-9B04-D410B08EB279}"/>
              </a:ext>
            </a:extLst>
          </p:cNvPr>
          <p:cNvGraphicFramePr>
            <a:graphicFrameLocks noGrp="1"/>
          </p:cNvGraphicFramePr>
          <p:nvPr>
            <p:extLst>
              <p:ext uri="{D42A27DB-BD31-4B8C-83A1-F6EECF244321}">
                <p14:modId xmlns:p14="http://schemas.microsoft.com/office/powerpoint/2010/main" val="708905106"/>
              </p:ext>
            </p:extLst>
          </p:nvPr>
        </p:nvGraphicFramePr>
        <p:xfrm>
          <a:off x="5256077" y="1214986"/>
          <a:ext cx="1728192" cy="111252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1393608220"/>
                    </a:ext>
                  </a:extLst>
                </a:gridCol>
                <a:gridCol w="576064">
                  <a:extLst>
                    <a:ext uri="{9D8B030D-6E8A-4147-A177-3AD203B41FA5}">
                      <a16:colId xmlns:a16="http://schemas.microsoft.com/office/drawing/2014/main" val="3302660290"/>
                    </a:ext>
                  </a:extLst>
                </a:gridCol>
                <a:gridCol w="576064">
                  <a:extLst>
                    <a:ext uri="{9D8B030D-6E8A-4147-A177-3AD203B41FA5}">
                      <a16:colId xmlns:a16="http://schemas.microsoft.com/office/drawing/2014/main" val="2539361460"/>
                    </a:ext>
                  </a:extLst>
                </a:gridCol>
              </a:tblGrid>
              <a:tr h="370840">
                <a:tc>
                  <a:txBody>
                    <a:bodyPr/>
                    <a:lstStyle/>
                    <a:p>
                      <a:pPr algn="r"/>
                      <a:r>
                        <a:rPr kumimoji="1" lang="en-US" altLang="ja-JP" sz="1600" dirty="0"/>
                        <a:t>L3</a:t>
                      </a:r>
                      <a:endParaRPr kumimoji="1" lang="ja-JP" altLang="en-US" sz="1600" dirty="0"/>
                    </a:p>
                  </a:txBody>
                  <a:tcPr>
                    <a:noFill/>
                  </a:tcPr>
                </a:tc>
                <a:tc>
                  <a:txBody>
                    <a:bodyPr/>
                    <a:lstStyle/>
                    <a:p>
                      <a:pPr algn="ctr"/>
                      <a:r>
                        <a:rPr kumimoji="1" lang="en-US" altLang="ja-JP" sz="1600" dirty="0"/>
                        <a:t>L3a</a:t>
                      </a:r>
                      <a:endParaRPr kumimoji="1" lang="ja-JP" altLang="en-US" sz="1600" dirty="0"/>
                    </a:p>
                  </a:txBody>
                  <a:tcPr>
                    <a:solidFill>
                      <a:schemeClr val="bg1"/>
                    </a:solidFill>
                  </a:tcPr>
                </a:tc>
                <a:tc>
                  <a:txBody>
                    <a:bodyPr/>
                    <a:lstStyle/>
                    <a:p>
                      <a:pPr algn="ctr"/>
                      <a:r>
                        <a:rPr kumimoji="1" lang="en-US" altLang="ja-JP" sz="1600" dirty="0"/>
                        <a:t>L3b</a:t>
                      </a:r>
                      <a:endParaRPr kumimoji="1" lang="ja-JP" altLang="en-US" sz="1600" dirty="0"/>
                    </a:p>
                  </a:txBody>
                  <a:tcPr>
                    <a:solidFill>
                      <a:schemeClr val="bg1"/>
                    </a:solidFill>
                  </a:tcPr>
                </a:tc>
                <a:extLst>
                  <a:ext uri="{0D108BD9-81ED-4DB2-BD59-A6C34878D82A}">
                    <a16:rowId xmlns:a16="http://schemas.microsoft.com/office/drawing/2014/main" val="491269046"/>
                  </a:ext>
                </a:extLst>
              </a:tr>
              <a:tr h="370840">
                <a:tc>
                  <a:txBody>
                    <a:bodyPr/>
                    <a:lstStyle/>
                    <a:p>
                      <a:pPr algn="r"/>
                      <a:r>
                        <a:rPr kumimoji="1" lang="en-US" altLang="ja-JP" sz="1600" dirty="0"/>
                        <a:t>L4</a:t>
                      </a:r>
                      <a:endParaRPr kumimoji="1" lang="ja-JP" altLang="en-US" sz="1600" dirty="0"/>
                    </a:p>
                  </a:txBody>
                  <a:tcPr>
                    <a:noFill/>
                  </a:tcPr>
                </a:tc>
                <a:tc>
                  <a:txBody>
                    <a:bodyPr/>
                    <a:lstStyle/>
                    <a:p>
                      <a:pPr algn="ctr"/>
                      <a:r>
                        <a:rPr kumimoji="1" lang="en-US" altLang="ja-JP" sz="1600" dirty="0"/>
                        <a:t>L4a</a:t>
                      </a:r>
                      <a:endParaRPr kumimoji="1" lang="ja-JP" altLang="en-US" sz="1600" dirty="0"/>
                    </a:p>
                  </a:txBody>
                  <a:tcPr>
                    <a:solidFill>
                      <a:schemeClr val="bg1"/>
                    </a:solidFill>
                  </a:tcPr>
                </a:tc>
                <a:tc>
                  <a:txBody>
                    <a:bodyPr/>
                    <a:lstStyle/>
                    <a:p>
                      <a:pPr algn="ctr"/>
                      <a:r>
                        <a:rPr kumimoji="1" lang="en-US" altLang="ja-JP" sz="1600" dirty="0"/>
                        <a:t>L4b</a:t>
                      </a:r>
                      <a:endParaRPr kumimoji="1" lang="ja-JP" altLang="en-US" sz="1600" dirty="0"/>
                    </a:p>
                  </a:txBody>
                  <a:tcPr>
                    <a:solidFill>
                      <a:schemeClr val="bg1"/>
                    </a:solidFill>
                  </a:tcPr>
                </a:tc>
                <a:extLst>
                  <a:ext uri="{0D108BD9-81ED-4DB2-BD59-A6C34878D82A}">
                    <a16:rowId xmlns:a16="http://schemas.microsoft.com/office/drawing/2014/main" val="351067567"/>
                  </a:ext>
                </a:extLst>
              </a:tr>
              <a:tr h="370840">
                <a:tc>
                  <a:txBody>
                    <a:bodyPr/>
                    <a:lstStyle/>
                    <a:p>
                      <a:pPr algn="r"/>
                      <a:r>
                        <a:rPr kumimoji="1" lang="en-US" altLang="ja-JP" sz="1600" dirty="0"/>
                        <a:t>L5</a:t>
                      </a:r>
                      <a:endParaRPr kumimoji="1" lang="ja-JP" altLang="en-US" sz="1600" dirty="0"/>
                    </a:p>
                  </a:txBody>
                  <a:tcPr>
                    <a:noFill/>
                  </a:tcPr>
                </a:tc>
                <a:tc>
                  <a:txBody>
                    <a:bodyPr/>
                    <a:lstStyle/>
                    <a:p>
                      <a:pPr algn="ctr"/>
                      <a:r>
                        <a:rPr kumimoji="1" lang="en-US" altLang="ja-JP" sz="1600" dirty="0"/>
                        <a:t>L5a</a:t>
                      </a:r>
                      <a:endParaRPr kumimoji="1" lang="ja-JP" altLang="en-US" sz="1600" dirty="0"/>
                    </a:p>
                  </a:txBody>
                  <a:tcPr>
                    <a:solidFill>
                      <a:schemeClr val="bg1"/>
                    </a:solidFill>
                  </a:tcPr>
                </a:tc>
                <a:tc>
                  <a:txBody>
                    <a:bodyPr/>
                    <a:lstStyle/>
                    <a:p>
                      <a:pPr algn="ctr"/>
                      <a:r>
                        <a:rPr kumimoji="1" lang="en-US" altLang="ja-JP" sz="1600" dirty="0"/>
                        <a:t>L5b</a:t>
                      </a:r>
                      <a:endParaRPr kumimoji="1" lang="ja-JP" altLang="en-US" sz="1600" dirty="0"/>
                    </a:p>
                  </a:txBody>
                  <a:tcPr>
                    <a:solidFill>
                      <a:schemeClr val="bg1"/>
                    </a:solidFill>
                  </a:tcPr>
                </a:tc>
                <a:extLst>
                  <a:ext uri="{0D108BD9-81ED-4DB2-BD59-A6C34878D82A}">
                    <a16:rowId xmlns:a16="http://schemas.microsoft.com/office/drawing/2014/main" val="1915745016"/>
                  </a:ext>
                </a:extLst>
              </a:tr>
            </a:tbl>
          </a:graphicData>
        </a:graphic>
      </p:graphicFrame>
      <p:graphicFrame>
        <p:nvGraphicFramePr>
          <p:cNvPr id="45" name="Table 44">
            <a:extLst>
              <a:ext uri="{FF2B5EF4-FFF2-40B4-BE49-F238E27FC236}">
                <a16:creationId xmlns:a16="http://schemas.microsoft.com/office/drawing/2014/main" id="{E8362FE7-6401-4A5B-AC60-DB83FC0EDB80}"/>
              </a:ext>
            </a:extLst>
          </p:cNvPr>
          <p:cNvGraphicFramePr>
            <a:graphicFrameLocks noGrp="1"/>
          </p:cNvGraphicFramePr>
          <p:nvPr>
            <p:extLst>
              <p:ext uri="{D42A27DB-BD31-4B8C-83A1-F6EECF244321}">
                <p14:modId xmlns:p14="http://schemas.microsoft.com/office/powerpoint/2010/main" val="2296418400"/>
              </p:ext>
            </p:extLst>
          </p:nvPr>
        </p:nvGraphicFramePr>
        <p:xfrm>
          <a:off x="5256077" y="807279"/>
          <a:ext cx="1728192" cy="33528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3203471666"/>
                    </a:ext>
                  </a:extLst>
                </a:gridCol>
                <a:gridCol w="576064">
                  <a:extLst>
                    <a:ext uri="{9D8B030D-6E8A-4147-A177-3AD203B41FA5}">
                      <a16:colId xmlns:a16="http://schemas.microsoft.com/office/drawing/2014/main" val="2224934952"/>
                    </a:ext>
                  </a:extLst>
                </a:gridCol>
                <a:gridCol w="576064">
                  <a:extLst>
                    <a:ext uri="{9D8B030D-6E8A-4147-A177-3AD203B41FA5}">
                      <a16:colId xmlns:a16="http://schemas.microsoft.com/office/drawing/2014/main" val="1867416651"/>
                    </a:ext>
                  </a:extLst>
                </a:gridCol>
              </a:tblGrid>
              <a:tr h="293933">
                <a:tc>
                  <a:txBody>
                    <a:bodyPr/>
                    <a:lstStyle/>
                    <a:p>
                      <a:pPr algn="r"/>
                      <a:r>
                        <a:rPr kumimoji="1" lang="en-US" altLang="ja-JP" sz="1600" dirty="0"/>
                        <a:t>H2</a:t>
                      </a:r>
                      <a:endParaRPr kumimoji="1" lang="ja-JP" altLang="en-US" sz="1600"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600" dirty="0"/>
                        <a:t>D21</a:t>
                      </a:r>
                      <a:endParaRPr kumimoji="1" lang="ja-JP"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kumimoji="1" lang="en-US" altLang="ja-JP" sz="1600" dirty="0"/>
                        <a:t>D22</a:t>
                      </a:r>
                      <a:endParaRPr kumimoji="1" lang="ja-JP"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90191412"/>
                  </a:ext>
                </a:extLst>
              </a:tr>
            </a:tbl>
          </a:graphicData>
        </a:graphic>
      </p:graphicFrame>
      <p:sp>
        <p:nvSpPr>
          <p:cNvPr id="49" name="TextBox 48">
            <a:extLst>
              <a:ext uri="{FF2B5EF4-FFF2-40B4-BE49-F238E27FC236}">
                <a16:creationId xmlns:a16="http://schemas.microsoft.com/office/drawing/2014/main" id="{906BA987-0753-4183-AA9E-992A18189A6D}"/>
              </a:ext>
            </a:extLst>
          </p:cNvPr>
          <p:cNvSpPr txBox="1"/>
          <p:nvPr/>
        </p:nvSpPr>
        <p:spPr>
          <a:xfrm>
            <a:off x="2323856" y="819229"/>
            <a:ext cx="884610" cy="369332"/>
          </a:xfrm>
          <a:prstGeom prst="rect">
            <a:avLst/>
          </a:prstGeom>
          <a:noFill/>
        </p:spPr>
        <p:txBody>
          <a:bodyPr wrap="square">
            <a:spAutoFit/>
          </a:bodyPr>
          <a:lstStyle/>
          <a:p>
            <a:r>
              <a:rPr lang="en-US" altLang="ja-JP" dirty="0"/>
              <a:t>Header</a:t>
            </a:r>
            <a:endParaRPr lang="ja-JP" altLang="en-US" dirty="0"/>
          </a:p>
        </p:txBody>
      </p:sp>
      <p:sp>
        <p:nvSpPr>
          <p:cNvPr id="50" name="TextBox 49">
            <a:extLst>
              <a:ext uri="{FF2B5EF4-FFF2-40B4-BE49-F238E27FC236}">
                <a16:creationId xmlns:a16="http://schemas.microsoft.com/office/drawing/2014/main" id="{75508E51-96CB-4CD6-9825-E9E7593B58EB}"/>
              </a:ext>
            </a:extLst>
          </p:cNvPr>
          <p:cNvSpPr txBox="1"/>
          <p:nvPr/>
        </p:nvSpPr>
        <p:spPr>
          <a:xfrm>
            <a:off x="2323856" y="1222016"/>
            <a:ext cx="1050802" cy="369332"/>
          </a:xfrm>
          <a:prstGeom prst="rect">
            <a:avLst/>
          </a:prstGeom>
          <a:noFill/>
        </p:spPr>
        <p:txBody>
          <a:bodyPr wrap="square">
            <a:spAutoFit/>
          </a:bodyPr>
          <a:lstStyle/>
          <a:p>
            <a:r>
              <a:rPr lang="en-US" altLang="ja-JP" dirty="0"/>
              <a:t>Line item</a:t>
            </a:r>
            <a:endParaRPr lang="ja-JP" altLang="en-US" dirty="0"/>
          </a:p>
        </p:txBody>
      </p:sp>
      <p:cxnSp>
        <p:nvCxnSpPr>
          <p:cNvPr id="51" name="直線矢印コネクタ 37">
            <a:extLst>
              <a:ext uri="{FF2B5EF4-FFF2-40B4-BE49-F238E27FC236}">
                <a16:creationId xmlns:a16="http://schemas.microsoft.com/office/drawing/2014/main" id="{BEB2CA58-062F-45DA-9239-5DFBC546566B}"/>
              </a:ext>
            </a:extLst>
          </p:cNvPr>
          <p:cNvCxnSpPr>
            <a:cxnSpLocks/>
          </p:cNvCxnSpPr>
          <p:nvPr/>
        </p:nvCxnSpPr>
        <p:spPr>
          <a:xfrm flipV="1">
            <a:off x="179512" y="2492896"/>
            <a:ext cx="8703693" cy="0"/>
          </a:xfrm>
          <a:prstGeom prst="straightConnector1">
            <a:avLst/>
          </a:prstGeom>
          <a:ln w="19050">
            <a:solidFill>
              <a:schemeClr val="tx1">
                <a:lumMod val="50000"/>
                <a:lumOff val="50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BD49C0B-9968-41C9-8F51-3FC90A0D62F0}"/>
              </a:ext>
            </a:extLst>
          </p:cNvPr>
          <p:cNvSpPr txBox="1"/>
          <p:nvPr/>
        </p:nvSpPr>
        <p:spPr>
          <a:xfrm>
            <a:off x="247831" y="1987661"/>
            <a:ext cx="3094135" cy="461665"/>
          </a:xfrm>
          <a:prstGeom prst="rect">
            <a:avLst/>
          </a:prstGeom>
          <a:noFill/>
        </p:spPr>
        <p:txBody>
          <a:bodyPr wrap="square">
            <a:spAutoFit/>
          </a:bodyPr>
          <a:lstStyle/>
          <a:p>
            <a:r>
              <a:rPr lang="en-US" altLang="ja-JP" sz="2400" dirty="0"/>
              <a:t>Transaction documents</a:t>
            </a:r>
            <a:endParaRPr lang="ja-JP" altLang="en-US" sz="2400" dirty="0"/>
          </a:p>
        </p:txBody>
      </p:sp>
      <p:sp>
        <p:nvSpPr>
          <p:cNvPr id="55" name="TextBox 54">
            <a:extLst>
              <a:ext uri="{FF2B5EF4-FFF2-40B4-BE49-F238E27FC236}">
                <a16:creationId xmlns:a16="http://schemas.microsoft.com/office/drawing/2014/main" id="{37D7AEE4-BE26-4795-A392-28CB299388F9}"/>
              </a:ext>
            </a:extLst>
          </p:cNvPr>
          <p:cNvSpPr txBox="1"/>
          <p:nvPr/>
        </p:nvSpPr>
        <p:spPr>
          <a:xfrm>
            <a:off x="247831" y="2420888"/>
            <a:ext cx="2472907" cy="461665"/>
          </a:xfrm>
          <a:prstGeom prst="rect">
            <a:avLst/>
          </a:prstGeom>
          <a:noFill/>
        </p:spPr>
        <p:txBody>
          <a:bodyPr wrap="square">
            <a:spAutoFit/>
          </a:bodyPr>
          <a:lstStyle/>
          <a:p>
            <a:r>
              <a:rPr lang="en-US" altLang="ja-JP" sz="2400" dirty="0"/>
              <a:t>Semantic model</a:t>
            </a:r>
            <a:endParaRPr lang="ja-JP" altLang="en-US" sz="2400" dirty="0"/>
          </a:p>
        </p:txBody>
      </p:sp>
      <p:sp>
        <p:nvSpPr>
          <p:cNvPr id="57" name="正方形/長方形 5">
            <a:extLst>
              <a:ext uri="{FF2B5EF4-FFF2-40B4-BE49-F238E27FC236}">
                <a16:creationId xmlns:a16="http://schemas.microsoft.com/office/drawing/2014/main" id="{48B72B2A-B990-42A1-A756-424A95588162}"/>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5.2</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E3547558-B819-494B-BC68-4107F8F90DD2}"/>
              </a:ext>
            </a:extLst>
          </p:cNvPr>
          <p:cNvSpPr>
            <a:spLocks noGrp="1"/>
          </p:cNvSpPr>
          <p:nvPr>
            <p:ph type="title"/>
          </p:nvPr>
        </p:nvSpPr>
        <p:spPr>
          <a:xfrm>
            <a:off x="683568" y="0"/>
            <a:ext cx="7776864" cy="461665"/>
          </a:xfrm>
        </p:spPr>
        <p:txBody>
          <a:bodyPr/>
          <a:lstStyle/>
          <a:p>
            <a:r>
              <a:rPr lang="en-US" altLang="ja-JP" b="1" dirty="0"/>
              <a:t>Two approaches to represent Header </a:t>
            </a:r>
            <a:r>
              <a:rPr kumimoji="1" lang="en-US" altLang="ja-JP" b="1" dirty="0"/>
              <a:t>and Line items</a:t>
            </a:r>
            <a:endParaRPr kumimoji="1" lang="ja-JP" altLang="en-US" b="1" dirty="0"/>
          </a:p>
        </p:txBody>
      </p:sp>
    </p:spTree>
    <p:extLst>
      <p:ext uri="{BB962C8B-B14F-4D97-AF65-F5344CB8AC3E}">
        <p14:creationId xmlns:p14="http://schemas.microsoft.com/office/powerpoint/2010/main" val="427141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8">
            <a:extLst>
              <a:ext uri="{FF2B5EF4-FFF2-40B4-BE49-F238E27FC236}">
                <a16:creationId xmlns:a16="http://schemas.microsoft.com/office/drawing/2014/main" id="{B0E7A26E-AFB0-4C72-9DE6-07A17998D396}"/>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5.2</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DB7AEC7C-D90C-48D9-A14D-60F09B7C3957}"/>
              </a:ext>
            </a:extLst>
          </p:cNvPr>
          <p:cNvPicPr>
            <a:picLocks noChangeAspect="1"/>
          </p:cNvPicPr>
          <p:nvPr/>
        </p:nvPicPr>
        <p:blipFill>
          <a:blip r:embed="rId2"/>
          <a:stretch>
            <a:fillRect/>
          </a:stretch>
        </p:blipFill>
        <p:spPr>
          <a:xfrm>
            <a:off x="4716016" y="764704"/>
            <a:ext cx="4274464" cy="4781265"/>
          </a:xfrm>
          <a:prstGeom prst="rect">
            <a:avLst/>
          </a:prstGeom>
        </p:spPr>
      </p:pic>
      <p:pic>
        <p:nvPicPr>
          <p:cNvPr id="7" name="Picture 6">
            <a:extLst>
              <a:ext uri="{FF2B5EF4-FFF2-40B4-BE49-F238E27FC236}">
                <a16:creationId xmlns:a16="http://schemas.microsoft.com/office/drawing/2014/main" id="{CAEDD771-219A-498C-BF70-31A9B853893C}"/>
              </a:ext>
            </a:extLst>
          </p:cNvPr>
          <p:cNvPicPr>
            <a:picLocks noChangeAspect="1"/>
          </p:cNvPicPr>
          <p:nvPr/>
        </p:nvPicPr>
        <p:blipFill>
          <a:blip r:embed="rId3"/>
          <a:stretch>
            <a:fillRect/>
          </a:stretch>
        </p:blipFill>
        <p:spPr>
          <a:xfrm>
            <a:off x="153520" y="783107"/>
            <a:ext cx="4254459" cy="4441175"/>
          </a:xfrm>
          <a:prstGeom prst="rect">
            <a:avLst/>
          </a:prstGeom>
        </p:spPr>
      </p:pic>
      <p:sp>
        <p:nvSpPr>
          <p:cNvPr id="9" name="Title 8">
            <a:extLst>
              <a:ext uri="{FF2B5EF4-FFF2-40B4-BE49-F238E27FC236}">
                <a16:creationId xmlns:a16="http://schemas.microsoft.com/office/drawing/2014/main" id="{2ACE10F7-B524-417A-AD3D-994656AC9369}"/>
              </a:ext>
            </a:extLst>
          </p:cNvPr>
          <p:cNvSpPr>
            <a:spLocks noGrp="1"/>
          </p:cNvSpPr>
          <p:nvPr>
            <p:ph type="title"/>
          </p:nvPr>
        </p:nvSpPr>
        <p:spPr/>
        <p:txBody>
          <a:bodyPr/>
          <a:lstStyle/>
          <a:p>
            <a:r>
              <a:rPr kumimoji="1" lang="en-US" altLang="ja-JP" sz="2400" b="1" dirty="0"/>
              <a:t>Step 1 Select</a:t>
            </a:r>
            <a:br>
              <a:rPr kumimoji="1" lang="en-US" altLang="ja-JP" sz="2000" b="1" dirty="0"/>
            </a:br>
            <a:r>
              <a:rPr kumimoji="1" lang="en-US" altLang="ja-JP" sz="2000" b="1" dirty="0"/>
              <a:t>Trade Transaction (UN00002077) </a:t>
            </a:r>
            <a:r>
              <a:rPr lang="en-US" altLang="ja-JP" sz="2000" b="1" dirty="0"/>
              <a:t>&amp;  Trade Line Item (UN00001308)</a:t>
            </a:r>
            <a:endParaRPr lang="ja-JP" altLang="en-US" sz="2000" b="1" dirty="0"/>
          </a:p>
        </p:txBody>
      </p:sp>
      <p:sp>
        <p:nvSpPr>
          <p:cNvPr id="11" name="TextBox 10">
            <a:extLst>
              <a:ext uri="{FF2B5EF4-FFF2-40B4-BE49-F238E27FC236}">
                <a16:creationId xmlns:a16="http://schemas.microsoft.com/office/drawing/2014/main" id="{ECC54B0F-E763-483E-B2E6-F57107A4288F}"/>
              </a:ext>
            </a:extLst>
          </p:cNvPr>
          <p:cNvSpPr txBox="1"/>
          <p:nvPr/>
        </p:nvSpPr>
        <p:spPr>
          <a:xfrm>
            <a:off x="683568" y="5578483"/>
            <a:ext cx="8460432" cy="1018869"/>
          </a:xfrm>
          <a:prstGeom prst="rect">
            <a:avLst/>
          </a:prstGeom>
          <a:noFill/>
        </p:spPr>
        <p:txBody>
          <a:bodyPr wrap="square">
            <a:spAutoFit/>
          </a:bodyPr>
          <a:lstStyle/>
          <a:p>
            <a:pPr>
              <a:lnSpc>
                <a:spcPts val="1800"/>
              </a:lnSpc>
            </a:pPr>
            <a:r>
              <a:rPr kumimoji="1" lang="en-US" altLang="ja-JP" sz="2000" b="1" dirty="0"/>
              <a:t>“</a:t>
            </a:r>
            <a:r>
              <a:rPr kumimoji="1" lang="en-US" altLang="ja-JP" sz="2000" b="1" dirty="0" err="1"/>
              <a:t>TradeTransaction</a:t>
            </a:r>
            <a:r>
              <a:rPr kumimoji="1" lang="en-US" altLang="ja-JP" sz="2000" b="1" dirty="0"/>
              <a:t>” and “</a:t>
            </a:r>
            <a:r>
              <a:rPr kumimoji="1" lang="en-US" altLang="ja-JP" sz="2000" b="1" dirty="0" err="1"/>
              <a:t>TradeLine</a:t>
            </a:r>
            <a:r>
              <a:rPr kumimoji="1" lang="en-US" altLang="ja-JP" sz="2000" b="1" dirty="0"/>
              <a:t> Items” are Aggregate Core Components selected from the 2020 version of the Core Component Library (CCL). The CCL is defined by UN/CEFACT. CCL contains 596 Aggregate Core Components and over 8,000 Core Components.</a:t>
            </a:r>
            <a:endParaRPr lang="ja-JP" altLang="en-US" sz="2000" dirty="0"/>
          </a:p>
        </p:txBody>
      </p:sp>
    </p:spTree>
    <p:extLst>
      <p:ext uri="{BB962C8B-B14F-4D97-AF65-F5344CB8AC3E}">
        <p14:creationId xmlns:p14="http://schemas.microsoft.com/office/powerpoint/2010/main" val="1874698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791A42-BBBD-4444-AB6C-E769E10C0285}"/>
              </a:ext>
            </a:extLst>
          </p:cNvPr>
          <p:cNvSpPr>
            <a:spLocks noGrp="1"/>
          </p:cNvSpPr>
          <p:nvPr>
            <p:ph type="ctrTitle"/>
          </p:nvPr>
        </p:nvSpPr>
        <p:spPr>
          <a:xfrm>
            <a:off x="0" y="1988840"/>
            <a:ext cx="9144000" cy="1470025"/>
          </a:xfrm>
        </p:spPr>
        <p:txBody>
          <a:bodyPr/>
          <a:lstStyle/>
          <a:p>
            <a:r>
              <a:rPr lang="en-US" altLang="ja-JP" b="1" dirty="0"/>
              <a:t>Exchange formats for the Audit Data Collection Standard: XBRL</a:t>
            </a:r>
            <a:endParaRPr lang="ja-JP" altLang="en-US" b="1" dirty="0"/>
          </a:p>
        </p:txBody>
      </p:sp>
      <p:sp>
        <p:nvSpPr>
          <p:cNvPr id="5" name="Subtitle 4">
            <a:extLst>
              <a:ext uri="{FF2B5EF4-FFF2-40B4-BE49-F238E27FC236}">
                <a16:creationId xmlns:a16="http://schemas.microsoft.com/office/drawing/2014/main" id="{EBFD5FC3-5B0F-4C6E-AA93-D29D91E2BB77}"/>
              </a:ext>
            </a:extLst>
          </p:cNvPr>
          <p:cNvSpPr>
            <a:spLocks noGrp="1"/>
          </p:cNvSpPr>
          <p:nvPr>
            <p:ph type="subTitle" idx="1"/>
          </p:nvPr>
        </p:nvSpPr>
        <p:spPr/>
        <p:txBody>
          <a:bodyPr/>
          <a:lstStyle/>
          <a:p>
            <a:r>
              <a:rPr kumimoji="1" lang="en-US" altLang="ja-JP" sz="2000" b="1" dirty="0">
                <a:solidFill>
                  <a:schemeClr val="tx1"/>
                </a:solidFill>
              </a:rPr>
              <a:t>Semantic data modeling and syntax binding for XBRL</a:t>
            </a:r>
            <a:endParaRPr lang="ja-JP" altLang="en-US" sz="2000" dirty="0">
              <a:solidFill>
                <a:schemeClr val="tx1"/>
              </a:solidFill>
            </a:endParaRPr>
          </a:p>
        </p:txBody>
      </p:sp>
    </p:spTree>
    <p:extLst>
      <p:ext uri="{BB962C8B-B14F-4D97-AF65-F5344CB8AC3E}">
        <p14:creationId xmlns:p14="http://schemas.microsoft.com/office/powerpoint/2010/main" val="648617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079DC997-F493-1C4E-9879-1DAE51962D84}"/>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5.2</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CFB204D0-E48F-425D-A1BF-ED4414DF935E}"/>
              </a:ext>
            </a:extLst>
          </p:cNvPr>
          <p:cNvSpPr>
            <a:spLocks noGrp="1"/>
          </p:cNvSpPr>
          <p:nvPr>
            <p:ph type="title"/>
          </p:nvPr>
        </p:nvSpPr>
        <p:spPr>
          <a:xfrm>
            <a:off x="683568" y="0"/>
            <a:ext cx="7776864" cy="708360"/>
          </a:xfrm>
        </p:spPr>
        <p:txBody>
          <a:bodyPr/>
          <a:lstStyle/>
          <a:p>
            <a:r>
              <a:rPr kumimoji="1" lang="en-US" altLang="ja-JP" sz="2400" b="1" dirty="0"/>
              <a:t>Step 2 Extend CCL in ADCS</a:t>
            </a:r>
            <a:br>
              <a:rPr kumimoji="1" lang="en-US" altLang="ja-JP" sz="2000" b="1" dirty="0"/>
            </a:br>
            <a:r>
              <a:rPr kumimoji="1" lang="en-US" altLang="ja-JP" sz="2000" b="1" dirty="0"/>
              <a:t>Trade </a:t>
            </a:r>
            <a:r>
              <a:rPr lang="en-US" altLang="ja-JP" sz="2000" b="1" dirty="0"/>
              <a:t>Transaction (ADCS-00152) &amp; Trade Line Item (ADCS-00160)</a:t>
            </a:r>
            <a:endParaRPr lang="ja-JP" altLang="en-US" sz="2000" b="1" dirty="0"/>
          </a:p>
        </p:txBody>
      </p:sp>
      <p:graphicFrame>
        <p:nvGraphicFramePr>
          <p:cNvPr id="4" name="Table 3">
            <a:extLst>
              <a:ext uri="{FF2B5EF4-FFF2-40B4-BE49-F238E27FC236}">
                <a16:creationId xmlns:a16="http://schemas.microsoft.com/office/drawing/2014/main" id="{4BDF5A15-0215-40CF-939E-37853ACA624C}"/>
              </a:ext>
            </a:extLst>
          </p:cNvPr>
          <p:cNvGraphicFramePr>
            <a:graphicFrameLocks noGrp="1"/>
          </p:cNvGraphicFramePr>
          <p:nvPr>
            <p:extLst>
              <p:ext uri="{D42A27DB-BD31-4B8C-83A1-F6EECF244321}">
                <p14:modId xmlns:p14="http://schemas.microsoft.com/office/powerpoint/2010/main" val="3520753997"/>
              </p:ext>
            </p:extLst>
          </p:nvPr>
        </p:nvGraphicFramePr>
        <p:xfrm>
          <a:off x="179512" y="692696"/>
          <a:ext cx="4320480" cy="4389120"/>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924915173"/>
                    </a:ext>
                  </a:extLst>
                </a:gridCol>
                <a:gridCol w="432048">
                  <a:extLst>
                    <a:ext uri="{9D8B030D-6E8A-4147-A177-3AD203B41FA5}">
                      <a16:colId xmlns:a16="http://schemas.microsoft.com/office/drawing/2014/main" val="4223312670"/>
                    </a:ext>
                  </a:extLst>
                </a:gridCol>
                <a:gridCol w="864096">
                  <a:extLst>
                    <a:ext uri="{9D8B030D-6E8A-4147-A177-3AD203B41FA5}">
                      <a16:colId xmlns:a16="http://schemas.microsoft.com/office/drawing/2014/main" val="3181622289"/>
                    </a:ext>
                  </a:extLst>
                </a:gridCol>
                <a:gridCol w="1395466">
                  <a:extLst>
                    <a:ext uri="{9D8B030D-6E8A-4147-A177-3AD203B41FA5}">
                      <a16:colId xmlns:a16="http://schemas.microsoft.com/office/drawing/2014/main" val="1973023147"/>
                    </a:ext>
                  </a:extLst>
                </a:gridCol>
                <a:gridCol w="1340838">
                  <a:extLst>
                    <a:ext uri="{9D8B030D-6E8A-4147-A177-3AD203B41FA5}">
                      <a16:colId xmlns:a16="http://schemas.microsoft.com/office/drawing/2014/main" val="2805450687"/>
                    </a:ext>
                  </a:extLst>
                </a:gridCol>
              </a:tblGrid>
              <a:tr h="139515">
                <a:tc>
                  <a:txBody>
                    <a:bodyPr/>
                    <a:lstStyle/>
                    <a:p>
                      <a:pPr algn="ctr">
                        <a:lnSpc>
                          <a:spcPct val="100000"/>
                        </a:lnSpc>
                        <a:spcBef>
                          <a:spcPts val="600"/>
                        </a:spcBef>
                        <a:spcAft>
                          <a:spcPts val="600"/>
                        </a:spcAft>
                      </a:pPr>
                      <a:r>
                        <a:rPr lang="en-US" sz="1200" kern="100" dirty="0">
                          <a:effectLst/>
                        </a:rPr>
                        <a:t>No</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200" kern="100" dirty="0">
                          <a:effectLst/>
                        </a:rPr>
                        <a:t>CC</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200" kern="100" dirty="0">
                          <a:effectLst/>
                        </a:rPr>
                        <a:t>Business Term</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200" kern="100" dirty="0">
                          <a:effectLst/>
                        </a:rPr>
                        <a:t>Definition</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200" kern="100" dirty="0">
                          <a:effectLst/>
                        </a:rPr>
                        <a:t>Dictionary Entry Name</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100668699"/>
                  </a:ext>
                </a:extLst>
              </a:tr>
              <a:tr h="279031">
                <a:tc>
                  <a:txBody>
                    <a:bodyPr/>
                    <a:lstStyle/>
                    <a:p>
                      <a:pPr algn="ctr">
                        <a:lnSpc>
                          <a:spcPct val="100000"/>
                        </a:lnSpc>
                        <a:spcBef>
                          <a:spcPts val="300"/>
                        </a:spcBef>
                        <a:spcAft>
                          <a:spcPts val="300"/>
                        </a:spcAft>
                      </a:pPr>
                      <a:r>
                        <a:rPr lang="en-US" sz="1200" kern="100" dirty="0">
                          <a:effectLst/>
                        </a:rPr>
                        <a:t>0</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200" kern="100" dirty="0">
                          <a:effectLst/>
                        </a:rPr>
                        <a:t>ACC</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200" b="1" kern="100" dirty="0">
                          <a:effectLst/>
                        </a:rPr>
                        <a:t>Trade Transaction</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200" kern="100" dirty="0">
                          <a:effectLst/>
                        </a:rPr>
                        <a:t>Trade Transaction. Details</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89125801"/>
                  </a:ext>
                </a:extLst>
              </a:tr>
              <a:tr h="279031">
                <a:tc>
                  <a:txBody>
                    <a:bodyPr/>
                    <a:lstStyle/>
                    <a:p>
                      <a:pPr algn="ctr">
                        <a:lnSpc>
                          <a:spcPct val="100000"/>
                        </a:lnSpc>
                        <a:spcBef>
                          <a:spcPts val="300"/>
                        </a:spcBef>
                        <a:spcAft>
                          <a:spcPts val="300"/>
                        </a:spcAft>
                      </a:pPr>
                      <a:r>
                        <a:rPr lang="en-US" sz="1200" kern="100" dirty="0">
                          <a:effectLst/>
                        </a:rPr>
                        <a:t>1</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200" b="1" kern="100" dirty="0">
                          <a:effectLst/>
                        </a:rPr>
                        <a:t>IDCC</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200" b="1" kern="100" dirty="0">
                          <a:effectLst/>
                        </a:rPr>
                        <a:t>Trade Transaction ID</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200" kern="100" dirty="0">
                          <a:effectLst/>
                        </a:rPr>
                        <a:t>A unique identifier for this trade transaction.</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200" kern="100" dirty="0">
                          <a:effectLst/>
                        </a:rPr>
                        <a:t>Trade Transaction. Identification. Identifier</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60978706"/>
                  </a:ext>
                </a:extLst>
              </a:tr>
              <a:tr h="279031">
                <a:tc>
                  <a:txBody>
                    <a:bodyPr/>
                    <a:lstStyle/>
                    <a:p>
                      <a:pPr algn="ctr">
                        <a:lnSpc>
                          <a:spcPct val="100000"/>
                        </a:lnSpc>
                        <a:spcBef>
                          <a:spcPts val="300"/>
                        </a:spcBef>
                        <a:spcAft>
                          <a:spcPts val="300"/>
                        </a:spcAft>
                      </a:pPr>
                      <a:r>
                        <a:rPr lang="en-US" sz="1200" kern="100">
                          <a:effectLst/>
                        </a:rPr>
                        <a:t>2</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BCC</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Type Code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A code specifying the type of trade transaction.</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a:effectLst/>
                        </a:rPr>
                        <a:t>Trade Transaction. Type. Code</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0936022"/>
                  </a:ext>
                </a:extLst>
              </a:tr>
              <a:tr h="418546">
                <a:tc>
                  <a:txBody>
                    <a:bodyPr/>
                    <a:lstStyle/>
                    <a:p>
                      <a:pPr algn="ctr">
                        <a:lnSpc>
                          <a:spcPct val="100000"/>
                        </a:lnSpc>
                        <a:spcBef>
                          <a:spcPts val="300"/>
                        </a:spcBef>
                        <a:spcAft>
                          <a:spcPts val="300"/>
                        </a:spcAft>
                      </a:pPr>
                      <a:r>
                        <a:rPr lang="en-US" sz="1200" kern="100">
                          <a:effectLst/>
                        </a:rPr>
                        <a:t>5</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BCC</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Issue Date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A date, time, date time or other date time value for the issuance of this trade transaction.</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Trade Transaction. Issue. Date Time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2507726"/>
                  </a:ext>
                </a:extLst>
              </a:tr>
              <a:tr h="279031">
                <a:tc>
                  <a:txBody>
                    <a:bodyPr/>
                    <a:lstStyle/>
                    <a:p>
                      <a:pPr algn="ctr">
                        <a:lnSpc>
                          <a:spcPct val="100000"/>
                        </a:lnSpc>
                        <a:spcBef>
                          <a:spcPts val="300"/>
                        </a:spcBef>
                        <a:spcAft>
                          <a:spcPts val="300"/>
                        </a:spcAft>
                      </a:pPr>
                      <a:r>
                        <a:rPr lang="en-US" sz="1200" kern="100" dirty="0">
                          <a:effectLst/>
                        </a:rPr>
                        <a:t>12</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0000"/>
                        </a:lnSpc>
                        <a:spcBef>
                          <a:spcPts val="300"/>
                        </a:spcBef>
                        <a:spcAft>
                          <a:spcPts val="300"/>
                        </a:spcAft>
                      </a:pPr>
                      <a:r>
                        <a:rPr lang="en-US" sz="1200" kern="100" dirty="0">
                          <a:effectLst/>
                        </a:rPr>
                        <a:t>ASCC</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Specified Period</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A period specified in this trade transaction.</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Trade Transaction. Defined. Period</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177701743"/>
                  </a:ext>
                </a:extLst>
              </a:tr>
              <a:tr h="279031">
                <a:tc>
                  <a:txBody>
                    <a:bodyPr/>
                    <a:lstStyle/>
                    <a:p>
                      <a:pPr algn="ctr">
                        <a:lnSpc>
                          <a:spcPct val="100000"/>
                        </a:lnSpc>
                        <a:spcBef>
                          <a:spcPts val="300"/>
                        </a:spcBef>
                        <a:spcAft>
                          <a:spcPts val="300"/>
                        </a:spcAft>
                      </a:pPr>
                      <a:r>
                        <a:rPr lang="en-US" sz="1200" kern="100" dirty="0">
                          <a:effectLst/>
                        </a:rPr>
                        <a:t>13</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0000"/>
                        </a:lnSpc>
                        <a:spcBef>
                          <a:spcPts val="300"/>
                        </a:spcBef>
                        <a:spcAft>
                          <a:spcPts val="300"/>
                        </a:spcAft>
                      </a:pPr>
                      <a:r>
                        <a:rPr lang="en-US" sz="1200" kern="100" dirty="0">
                          <a:effectLst/>
                        </a:rPr>
                        <a:t>ASCC</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[Specified] Monetary Value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A monetary value [specified] in this trade transaction.</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Trade Transaction. [</a:t>
                      </a:r>
                      <a:r>
                        <a:rPr lang="en-US" sz="1200" kern="100" dirty="0" err="1">
                          <a:effectLst/>
                        </a:rPr>
                        <a:t>Spedified</a:t>
                      </a:r>
                      <a:r>
                        <a:rPr lang="en-US" sz="1200" kern="100" dirty="0">
                          <a:effectLst/>
                        </a:rPr>
                        <a:t>]. Monetary Value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600466041"/>
                  </a:ext>
                </a:extLst>
              </a:tr>
              <a:tr h="279031">
                <a:tc>
                  <a:txBody>
                    <a:bodyPr/>
                    <a:lstStyle/>
                    <a:p>
                      <a:pPr algn="ctr">
                        <a:lnSpc>
                          <a:spcPct val="100000"/>
                        </a:lnSpc>
                        <a:spcBef>
                          <a:spcPts val="300"/>
                        </a:spcBef>
                        <a:spcAft>
                          <a:spcPts val="300"/>
                        </a:spcAft>
                      </a:pPr>
                      <a:r>
                        <a:rPr lang="en-US" sz="1200" kern="100">
                          <a:effectLst/>
                        </a:rPr>
                        <a:t>14</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0000"/>
                        </a:lnSpc>
                        <a:spcBef>
                          <a:spcPts val="300"/>
                        </a:spcBef>
                        <a:spcAft>
                          <a:spcPts val="300"/>
                        </a:spcAft>
                      </a:pPr>
                      <a:r>
                        <a:rPr lang="en-US" sz="1200" b="1" kern="100">
                          <a:effectLst/>
                        </a:rPr>
                        <a:t>ASCC</a:t>
                      </a:r>
                      <a:endParaRPr lang="ja-JP" sz="1200" b="1"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b="1" kern="100" dirty="0">
                          <a:effectLst/>
                        </a:rPr>
                        <a:t>Trade Line Item</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A trade line item </a:t>
                      </a:r>
                      <a:r>
                        <a:rPr lang="en-US" sz="1200" b="1" kern="100" dirty="0">
                          <a:effectLst/>
                        </a:rPr>
                        <a:t>included</a:t>
                      </a:r>
                      <a:r>
                        <a:rPr lang="en-US" sz="1200" kern="100" dirty="0">
                          <a:effectLst/>
                        </a:rPr>
                        <a:t> in this trade transaction.</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Trade Transaction. </a:t>
                      </a:r>
                      <a:r>
                        <a:rPr lang="en-US" sz="1200" b="1" kern="100" dirty="0">
                          <a:effectLst/>
                        </a:rPr>
                        <a:t>Included</a:t>
                      </a:r>
                      <a:r>
                        <a:rPr lang="en-US" sz="1200" kern="100" dirty="0">
                          <a:effectLst/>
                        </a:rPr>
                        <a:t>. Trade Line Item</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743461029"/>
                  </a:ext>
                </a:extLst>
              </a:tr>
            </a:tbl>
          </a:graphicData>
        </a:graphic>
      </p:graphicFrame>
      <p:graphicFrame>
        <p:nvGraphicFramePr>
          <p:cNvPr id="7" name="Table 6">
            <a:extLst>
              <a:ext uri="{FF2B5EF4-FFF2-40B4-BE49-F238E27FC236}">
                <a16:creationId xmlns:a16="http://schemas.microsoft.com/office/drawing/2014/main" id="{BDA0016C-9660-43FD-9C75-E0905BBA7077}"/>
              </a:ext>
            </a:extLst>
          </p:cNvPr>
          <p:cNvGraphicFramePr>
            <a:graphicFrameLocks noGrp="1"/>
          </p:cNvGraphicFramePr>
          <p:nvPr>
            <p:extLst>
              <p:ext uri="{D42A27DB-BD31-4B8C-83A1-F6EECF244321}">
                <p14:modId xmlns:p14="http://schemas.microsoft.com/office/powerpoint/2010/main" val="979635914"/>
              </p:ext>
            </p:extLst>
          </p:nvPr>
        </p:nvGraphicFramePr>
        <p:xfrm>
          <a:off x="4644010" y="692696"/>
          <a:ext cx="4320481" cy="4594913"/>
        </p:xfrm>
        <a:graphic>
          <a:graphicData uri="http://schemas.openxmlformats.org/drawingml/2006/table">
            <a:tbl>
              <a:tblPr firstRow="1" bandRow="1">
                <a:tableStyleId>{5C22544A-7EE6-4342-B048-85BDC9FD1C3A}</a:tableStyleId>
              </a:tblPr>
              <a:tblGrid>
                <a:gridCol w="216022">
                  <a:extLst>
                    <a:ext uri="{9D8B030D-6E8A-4147-A177-3AD203B41FA5}">
                      <a16:colId xmlns:a16="http://schemas.microsoft.com/office/drawing/2014/main" val="1608952845"/>
                    </a:ext>
                  </a:extLst>
                </a:gridCol>
                <a:gridCol w="379906">
                  <a:extLst>
                    <a:ext uri="{9D8B030D-6E8A-4147-A177-3AD203B41FA5}">
                      <a16:colId xmlns:a16="http://schemas.microsoft.com/office/drawing/2014/main" val="1729084535"/>
                    </a:ext>
                  </a:extLst>
                </a:gridCol>
                <a:gridCol w="893893">
                  <a:extLst>
                    <a:ext uri="{9D8B030D-6E8A-4147-A177-3AD203B41FA5}">
                      <a16:colId xmlns:a16="http://schemas.microsoft.com/office/drawing/2014/main" val="2078261403"/>
                    </a:ext>
                  </a:extLst>
                </a:gridCol>
                <a:gridCol w="1489821">
                  <a:extLst>
                    <a:ext uri="{9D8B030D-6E8A-4147-A177-3AD203B41FA5}">
                      <a16:colId xmlns:a16="http://schemas.microsoft.com/office/drawing/2014/main" val="4233485533"/>
                    </a:ext>
                  </a:extLst>
                </a:gridCol>
                <a:gridCol w="1340839">
                  <a:extLst>
                    <a:ext uri="{9D8B030D-6E8A-4147-A177-3AD203B41FA5}">
                      <a16:colId xmlns:a16="http://schemas.microsoft.com/office/drawing/2014/main" val="3610052747"/>
                    </a:ext>
                  </a:extLst>
                </a:gridCol>
              </a:tblGrid>
              <a:tr h="369033">
                <a:tc>
                  <a:txBody>
                    <a:bodyPr/>
                    <a:lstStyle/>
                    <a:p>
                      <a:pPr algn="ctr">
                        <a:lnSpc>
                          <a:spcPct val="100000"/>
                        </a:lnSpc>
                        <a:spcBef>
                          <a:spcPts val="600"/>
                        </a:spcBef>
                        <a:spcAft>
                          <a:spcPts val="600"/>
                        </a:spcAft>
                      </a:pPr>
                      <a:r>
                        <a:rPr lang="en-US" sz="1200" kern="100" dirty="0">
                          <a:effectLst/>
                        </a:rPr>
                        <a:t>No</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200" kern="100" dirty="0">
                          <a:effectLst/>
                        </a:rPr>
                        <a:t>CC</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200" kern="100" dirty="0">
                          <a:effectLst/>
                        </a:rPr>
                        <a:t>Business Term</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200" kern="100" dirty="0">
                          <a:effectLst/>
                        </a:rPr>
                        <a:t>Definition</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200" kern="100" dirty="0">
                          <a:effectLst/>
                        </a:rPr>
                        <a:t>Dictionary Entry Name</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248172439"/>
                  </a:ext>
                </a:extLst>
              </a:tr>
              <a:tr h="279039">
                <a:tc>
                  <a:txBody>
                    <a:bodyPr/>
                    <a:lstStyle/>
                    <a:p>
                      <a:pPr algn="ctr">
                        <a:lnSpc>
                          <a:spcPct val="100000"/>
                        </a:lnSpc>
                        <a:spcBef>
                          <a:spcPts val="300"/>
                        </a:spcBef>
                        <a:spcAft>
                          <a:spcPts val="300"/>
                        </a:spcAft>
                      </a:pPr>
                      <a:r>
                        <a:rPr lang="en-US" sz="1200" kern="100" dirty="0">
                          <a:effectLst/>
                        </a:rPr>
                        <a:t>0</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200" kern="100" dirty="0">
                          <a:effectLst/>
                        </a:rPr>
                        <a:t>ACC</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200" b="1" kern="100" dirty="0">
                          <a:effectLst/>
                        </a:rPr>
                        <a:t>Trade Line Item</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200" kern="100" dirty="0">
                          <a:effectLst/>
                        </a:rPr>
                        <a:t>Trade Line Item. Details</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8281374"/>
                  </a:ext>
                </a:extLst>
              </a:tr>
              <a:tr h="436576">
                <a:tc>
                  <a:txBody>
                    <a:bodyPr/>
                    <a:lstStyle/>
                    <a:p>
                      <a:pPr algn="ctr">
                        <a:lnSpc>
                          <a:spcPct val="100000"/>
                        </a:lnSpc>
                        <a:spcBef>
                          <a:spcPts val="300"/>
                        </a:spcBef>
                        <a:spcAft>
                          <a:spcPts val="300"/>
                        </a:spcAft>
                      </a:pPr>
                      <a:r>
                        <a:rPr lang="en-US" sz="1200" kern="100" dirty="0">
                          <a:effectLst/>
                        </a:rPr>
                        <a:t>1</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200" b="1" kern="100" dirty="0">
                          <a:effectLst/>
                        </a:rPr>
                        <a:t>RLCC</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200" b="1" kern="100" dirty="0">
                          <a:effectLst/>
                        </a:rPr>
                        <a:t>Trade Transaction ID</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200" kern="100" dirty="0">
                          <a:effectLst/>
                        </a:rPr>
                        <a:t>A specified </a:t>
                      </a:r>
                      <a:r>
                        <a:rPr lang="en-US" sz="1200" b="1" kern="100" dirty="0">
                          <a:effectLst/>
                        </a:rPr>
                        <a:t>reference identifier</a:t>
                      </a:r>
                      <a:r>
                        <a:rPr lang="en-US" sz="1200" kern="100" dirty="0">
                          <a:effectLst/>
                        </a:rPr>
                        <a:t> for trade transaction including this trade line item.</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200" kern="100" dirty="0">
                          <a:effectLst/>
                        </a:rPr>
                        <a:t>Trade Line Item. </a:t>
                      </a:r>
                      <a:r>
                        <a:rPr lang="en-US" sz="1200" b="1" kern="100" dirty="0">
                          <a:effectLst/>
                        </a:rPr>
                        <a:t>Header</a:t>
                      </a:r>
                      <a:r>
                        <a:rPr lang="en-US" sz="1200" kern="100" dirty="0">
                          <a:effectLst/>
                        </a:rPr>
                        <a:t>. Trade Transaction</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85132629"/>
                  </a:ext>
                </a:extLst>
              </a:tr>
              <a:tr h="553550">
                <a:tc>
                  <a:txBody>
                    <a:bodyPr/>
                    <a:lstStyle/>
                    <a:p>
                      <a:pPr algn="ctr">
                        <a:lnSpc>
                          <a:spcPct val="100000"/>
                        </a:lnSpc>
                        <a:spcBef>
                          <a:spcPts val="300"/>
                        </a:spcBef>
                        <a:spcAft>
                          <a:spcPts val="300"/>
                        </a:spcAft>
                      </a:pPr>
                      <a:r>
                        <a:rPr lang="en-US" sz="1200" kern="100" dirty="0">
                          <a:effectLst/>
                        </a:rPr>
                        <a:t>2</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200" b="1" kern="100" dirty="0">
                          <a:effectLst/>
                        </a:rPr>
                        <a:t>IDCC</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200" b="1" kern="100" dirty="0">
                          <a:effectLst/>
                        </a:rPr>
                        <a:t>Trade Line Item ID</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200" kern="100" dirty="0">
                          <a:effectLst/>
                        </a:rPr>
                        <a:t>A </a:t>
                      </a:r>
                      <a:r>
                        <a:rPr lang="en-US" sz="1200" b="1" kern="100" dirty="0">
                          <a:effectLst/>
                        </a:rPr>
                        <a:t>unique identifier </a:t>
                      </a:r>
                      <a:r>
                        <a:rPr lang="en-US" sz="1200" kern="100" dirty="0">
                          <a:effectLst/>
                        </a:rPr>
                        <a:t>for this trade line item.</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200" kern="100" dirty="0">
                          <a:effectLst/>
                        </a:rPr>
                        <a:t>Trade Line Item. Identification. Identifier</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29772311"/>
                  </a:ext>
                </a:extLst>
              </a:tr>
              <a:tr h="356401">
                <a:tc>
                  <a:txBody>
                    <a:bodyPr/>
                    <a:lstStyle/>
                    <a:p>
                      <a:pPr algn="ctr">
                        <a:lnSpc>
                          <a:spcPct val="100000"/>
                        </a:lnSpc>
                        <a:spcBef>
                          <a:spcPts val="300"/>
                        </a:spcBef>
                        <a:spcAft>
                          <a:spcPts val="300"/>
                        </a:spcAft>
                      </a:pPr>
                      <a:r>
                        <a:rPr lang="en-US" sz="1200" kern="100" dirty="0">
                          <a:effectLst/>
                        </a:rPr>
                        <a:t>3</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BCC</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a:effectLst/>
                        </a:rPr>
                        <a:t>Sequence Number</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A sequence number for this trade line item.</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Trade Line Item. Sequence. Numeric</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6771968"/>
                  </a:ext>
                </a:extLst>
              </a:tr>
              <a:tr h="553550">
                <a:tc>
                  <a:txBody>
                    <a:bodyPr/>
                    <a:lstStyle/>
                    <a:p>
                      <a:pPr algn="ctr">
                        <a:lnSpc>
                          <a:spcPct val="100000"/>
                        </a:lnSpc>
                        <a:spcBef>
                          <a:spcPts val="300"/>
                        </a:spcBef>
                        <a:spcAft>
                          <a:spcPts val="300"/>
                        </a:spcAft>
                      </a:pPr>
                      <a:r>
                        <a:rPr lang="en-US" sz="1200" kern="100">
                          <a:effectLst/>
                        </a:rPr>
                        <a:t>65</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BCC</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a:effectLst/>
                        </a:rPr>
                        <a:t>Tax excluded Amount</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A tax excluded amount for this trade line item.</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Trade Transaction. Tax Excluded. Amount</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9114451"/>
                  </a:ext>
                </a:extLst>
              </a:tr>
              <a:tr h="553550">
                <a:tc>
                  <a:txBody>
                    <a:bodyPr/>
                    <a:lstStyle/>
                    <a:p>
                      <a:pPr algn="ctr">
                        <a:lnSpc>
                          <a:spcPct val="100000"/>
                        </a:lnSpc>
                        <a:spcBef>
                          <a:spcPts val="300"/>
                        </a:spcBef>
                        <a:spcAft>
                          <a:spcPts val="300"/>
                        </a:spcAft>
                      </a:pPr>
                      <a:r>
                        <a:rPr lang="en-US" sz="1200" kern="100">
                          <a:effectLst/>
                        </a:rPr>
                        <a:t>65</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BCC</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a:effectLst/>
                        </a:rPr>
                        <a:t>Tax Included Amount</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A tax included amount for this trade line item.</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Trade Transaction. Tax Included. Amount</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00765933"/>
                  </a:ext>
                </a:extLst>
              </a:tr>
              <a:tr h="395709">
                <a:tc>
                  <a:txBody>
                    <a:bodyPr/>
                    <a:lstStyle/>
                    <a:p>
                      <a:pPr algn="ctr">
                        <a:lnSpc>
                          <a:spcPct val="100000"/>
                        </a:lnSpc>
                        <a:spcBef>
                          <a:spcPts val="300"/>
                        </a:spcBef>
                        <a:spcAft>
                          <a:spcPts val="300"/>
                        </a:spcAft>
                      </a:pPr>
                      <a:r>
                        <a:rPr lang="en-US" sz="1200" kern="100">
                          <a:effectLst/>
                        </a:rPr>
                        <a:t>67</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dirty="0">
                          <a:effectLst/>
                        </a:rPr>
                        <a:t>BCC</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a:effectLst/>
                        </a:rPr>
                        <a:t>Transaction Amount</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An amount for this trade line item </a:t>
                      </a:r>
                      <a:r>
                        <a:rPr lang="en-US" sz="1200" kern="100" dirty="0" err="1">
                          <a:effectLst/>
                        </a:rPr>
                        <a:t>intarnsaction</a:t>
                      </a:r>
                      <a:r>
                        <a:rPr lang="en-US" sz="1200" kern="100" dirty="0">
                          <a:effectLst/>
                        </a:rPr>
                        <a:t> currency.</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Trade Transaction. Transaction Currency. Amount</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6348408"/>
                  </a:ext>
                </a:extLst>
              </a:tr>
              <a:tr h="553550">
                <a:tc>
                  <a:txBody>
                    <a:bodyPr/>
                    <a:lstStyle/>
                    <a:p>
                      <a:pPr algn="ctr">
                        <a:lnSpc>
                          <a:spcPct val="100000"/>
                        </a:lnSpc>
                        <a:spcBef>
                          <a:spcPts val="300"/>
                        </a:spcBef>
                        <a:spcAft>
                          <a:spcPts val="300"/>
                        </a:spcAft>
                      </a:pPr>
                      <a:r>
                        <a:rPr lang="en-US" sz="1200" kern="100" dirty="0">
                          <a:effectLst/>
                        </a:rPr>
                        <a:t>40</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0000"/>
                        </a:lnSpc>
                        <a:spcBef>
                          <a:spcPts val="300"/>
                        </a:spcBef>
                        <a:spcAft>
                          <a:spcPts val="300"/>
                        </a:spcAft>
                      </a:pPr>
                      <a:r>
                        <a:rPr lang="en-US" sz="1200" kern="100" dirty="0">
                          <a:effectLst/>
                        </a:rPr>
                        <a:t>ASCC</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Accounting Account</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An accounting account for this trade line item.</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Trade Line Item. Account. Accounting Account</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53529597"/>
                  </a:ext>
                </a:extLst>
              </a:tr>
            </a:tbl>
          </a:graphicData>
        </a:graphic>
      </p:graphicFrame>
      <p:sp>
        <p:nvSpPr>
          <p:cNvPr id="9" name="TextBox 8">
            <a:extLst>
              <a:ext uri="{FF2B5EF4-FFF2-40B4-BE49-F238E27FC236}">
                <a16:creationId xmlns:a16="http://schemas.microsoft.com/office/drawing/2014/main" id="{25BF5B1D-B3BD-4C26-B49C-00B3E86EAC67}"/>
              </a:ext>
            </a:extLst>
          </p:cNvPr>
          <p:cNvSpPr txBox="1"/>
          <p:nvPr/>
        </p:nvSpPr>
        <p:spPr>
          <a:xfrm>
            <a:off x="683567" y="5287609"/>
            <a:ext cx="8460433" cy="1948995"/>
          </a:xfrm>
          <a:prstGeom prst="rect">
            <a:avLst/>
          </a:prstGeom>
          <a:noFill/>
        </p:spPr>
        <p:txBody>
          <a:bodyPr wrap="square">
            <a:spAutoFit/>
          </a:bodyPr>
          <a:lstStyle/>
          <a:p>
            <a:pPr>
              <a:lnSpc>
                <a:spcPts val="1800"/>
              </a:lnSpc>
            </a:pPr>
            <a:r>
              <a:rPr lang="en-US" altLang="ja-JP" sz="2000" b="1" dirty="0"/>
              <a:t>Add #13 “[Specified] Monetary Value” in “</a:t>
            </a:r>
            <a:r>
              <a:rPr kumimoji="1" lang="en-US" altLang="ja-JP" sz="2000" b="1" dirty="0"/>
              <a:t>Trade </a:t>
            </a:r>
            <a:r>
              <a:rPr lang="en-US" altLang="ja-JP" sz="2000" b="1" dirty="0"/>
              <a:t>Transaction” (ADCS-00152) to record monetary values.</a:t>
            </a:r>
          </a:p>
          <a:p>
            <a:pPr>
              <a:lnSpc>
                <a:spcPts val="1800"/>
              </a:lnSpc>
            </a:pPr>
            <a:r>
              <a:rPr lang="en-US" altLang="ja-JP" sz="2000" b="1" dirty="0"/>
              <a:t>Add #1 “Trade Transaction ID” in “Trade Line Item” (ADCS-00160) to  specify the reference identifier for “Trade Transaction” including this “Trade Line Item”.</a:t>
            </a:r>
          </a:p>
          <a:p>
            <a:pPr>
              <a:lnSpc>
                <a:spcPts val="1800"/>
              </a:lnSpc>
            </a:pPr>
            <a:endParaRPr lang="en-US" altLang="ja-JP" sz="2000" b="1" dirty="0"/>
          </a:p>
          <a:p>
            <a:pPr>
              <a:lnSpc>
                <a:spcPts val="1800"/>
              </a:lnSpc>
            </a:pPr>
            <a:r>
              <a:rPr lang="en-US" altLang="ja-JP" sz="2000" b="1" dirty="0"/>
              <a:t>  </a:t>
            </a:r>
            <a:endParaRPr lang="ja-JP" altLang="ja-JP" sz="2000" b="1" dirty="0"/>
          </a:p>
          <a:p>
            <a:pPr>
              <a:lnSpc>
                <a:spcPts val="1800"/>
              </a:lnSpc>
            </a:pPr>
            <a:endParaRPr lang="ja-JP" altLang="en-US" sz="2000" b="1" dirty="0"/>
          </a:p>
        </p:txBody>
      </p:sp>
      <p:sp>
        <p:nvSpPr>
          <p:cNvPr id="11" name="Oval 10">
            <a:extLst>
              <a:ext uri="{FF2B5EF4-FFF2-40B4-BE49-F238E27FC236}">
                <a16:creationId xmlns:a16="http://schemas.microsoft.com/office/drawing/2014/main" id="{712841A1-6146-4365-9DB8-52D84390AD71}"/>
              </a:ext>
            </a:extLst>
          </p:cNvPr>
          <p:cNvSpPr/>
          <p:nvPr/>
        </p:nvSpPr>
        <p:spPr>
          <a:xfrm>
            <a:off x="179508" y="3933136"/>
            <a:ext cx="288035" cy="2879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a:extLst>
              <a:ext uri="{FF2B5EF4-FFF2-40B4-BE49-F238E27FC236}">
                <a16:creationId xmlns:a16="http://schemas.microsoft.com/office/drawing/2014/main" id="{8ABFB2F1-CC8E-4604-9D31-CB9D166EE290}"/>
              </a:ext>
            </a:extLst>
          </p:cNvPr>
          <p:cNvSpPr/>
          <p:nvPr/>
        </p:nvSpPr>
        <p:spPr>
          <a:xfrm>
            <a:off x="4572000" y="1394905"/>
            <a:ext cx="288035" cy="2879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05258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105749-5114-AB4D-B2D5-456A7BC8848A}"/>
              </a:ext>
            </a:extLst>
          </p:cNvPr>
          <p:cNvSpPr>
            <a:spLocks noGrp="1"/>
          </p:cNvSpPr>
          <p:nvPr>
            <p:ph type="ctrTitle"/>
          </p:nvPr>
        </p:nvSpPr>
        <p:spPr/>
        <p:txBody>
          <a:bodyPr/>
          <a:lstStyle/>
          <a:p>
            <a:r>
              <a:rPr lang="en-US" altLang="en-US" b="1" dirty="0"/>
              <a:t>5.3. Business Information Entities</a:t>
            </a:r>
            <a:endParaRPr kumimoji="1" lang="ja-JP" altLang="en-US" b="1" dirty="0"/>
          </a:p>
        </p:txBody>
      </p:sp>
      <p:sp>
        <p:nvSpPr>
          <p:cNvPr id="9" name="Subtitle 8">
            <a:extLst>
              <a:ext uri="{FF2B5EF4-FFF2-40B4-BE49-F238E27FC236}">
                <a16:creationId xmlns:a16="http://schemas.microsoft.com/office/drawing/2014/main" id="{69920C94-110A-4DB7-9643-FD51A89B1FAE}"/>
              </a:ext>
            </a:extLst>
          </p:cNvPr>
          <p:cNvSpPr>
            <a:spLocks noGrp="1"/>
          </p:cNvSpPr>
          <p:nvPr>
            <p:ph type="subTitle" idx="1"/>
          </p:nvPr>
        </p:nvSpPr>
        <p:spPr/>
        <p:txBody>
          <a:bodyPr/>
          <a:lstStyle/>
          <a:p>
            <a:r>
              <a:rPr lang="en-US" altLang="ja-JP" b="1" dirty="0">
                <a:solidFill>
                  <a:schemeClr val="tx1">
                    <a:lumMod val="50000"/>
                    <a:lumOff val="50000"/>
                  </a:schemeClr>
                </a:solidFill>
              </a:rPr>
              <a:t>5. Semantic data modeling</a:t>
            </a:r>
            <a:endParaRPr lang="ja-JP" altLang="en-US" dirty="0">
              <a:solidFill>
                <a:schemeClr val="tx1">
                  <a:lumMod val="50000"/>
                  <a:lumOff val="50000"/>
                </a:schemeClr>
              </a:solidFill>
            </a:endParaRPr>
          </a:p>
          <a:p>
            <a:endParaRPr lang="ja-JP" altLang="en-US" dirty="0">
              <a:solidFill>
                <a:schemeClr val="tx1"/>
              </a:solidFill>
            </a:endParaRPr>
          </a:p>
          <a:p>
            <a:endParaRPr lang="ja-JP" altLang="en-US" dirty="0"/>
          </a:p>
        </p:txBody>
      </p:sp>
      <p:sp>
        <p:nvSpPr>
          <p:cNvPr id="6" name="TextBox 5">
            <a:extLst>
              <a:ext uri="{FF2B5EF4-FFF2-40B4-BE49-F238E27FC236}">
                <a16:creationId xmlns:a16="http://schemas.microsoft.com/office/drawing/2014/main" id="{C027F902-908A-47A1-8B1C-701D23F468CF}"/>
              </a:ext>
            </a:extLst>
          </p:cNvPr>
          <p:cNvSpPr txBox="1"/>
          <p:nvPr/>
        </p:nvSpPr>
        <p:spPr>
          <a:xfrm>
            <a:off x="1475656" y="1082163"/>
            <a:ext cx="4572000" cy="646331"/>
          </a:xfrm>
          <a:prstGeom prst="rect">
            <a:avLst/>
          </a:prstGeom>
          <a:noFill/>
        </p:spPr>
        <p:txBody>
          <a:bodyPr wrap="square">
            <a:spAutoFit/>
          </a:bodyPr>
          <a:lstStyle/>
          <a:p>
            <a:endParaRPr lang="ja-JP" altLang="en-US" dirty="0"/>
          </a:p>
          <a:p>
            <a:endParaRPr kumimoji="1" lang="ja-JP" altLang="en-US" sz="1800" dirty="0">
              <a:solidFill>
                <a:schemeClr val="tx1"/>
              </a:solidFill>
            </a:endParaRPr>
          </a:p>
        </p:txBody>
      </p:sp>
    </p:spTree>
    <p:extLst>
      <p:ext uri="{BB962C8B-B14F-4D97-AF65-F5344CB8AC3E}">
        <p14:creationId xmlns:p14="http://schemas.microsoft.com/office/powerpoint/2010/main" val="3550800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5FD7169-E48D-934C-8626-F648D98035AA}"/>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5.3</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0D3A6D63-313F-4308-8D78-AF8FC62A889F}"/>
              </a:ext>
            </a:extLst>
          </p:cNvPr>
          <p:cNvSpPr>
            <a:spLocks noGrp="1"/>
          </p:cNvSpPr>
          <p:nvPr>
            <p:ph type="title"/>
          </p:nvPr>
        </p:nvSpPr>
        <p:spPr>
          <a:xfrm>
            <a:off x="683568" y="1"/>
            <a:ext cx="7776864" cy="332655"/>
          </a:xfrm>
        </p:spPr>
        <p:txBody>
          <a:bodyPr/>
          <a:lstStyle/>
          <a:p>
            <a:r>
              <a:rPr kumimoji="1" lang="en-US" altLang="ja-JP" b="1" dirty="0"/>
              <a:t>Legend</a:t>
            </a:r>
            <a:endParaRPr lang="ja-JP" altLang="en-US" b="1" dirty="0"/>
          </a:p>
        </p:txBody>
      </p:sp>
      <p:sp>
        <p:nvSpPr>
          <p:cNvPr id="3" name="コンテンツ プレースホルダー 2">
            <a:extLst>
              <a:ext uri="{FF2B5EF4-FFF2-40B4-BE49-F238E27FC236}">
                <a16:creationId xmlns:a16="http://schemas.microsoft.com/office/drawing/2014/main" id="{8210AE93-FEBC-4F4D-A196-D2651951DF1F}"/>
              </a:ext>
            </a:extLst>
          </p:cNvPr>
          <p:cNvSpPr>
            <a:spLocks noGrp="1"/>
          </p:cNvSpPr>
          <p:nvPr>
            <p:ph idx="1"/>
          </p:nvPr>
        </p:nvSpPr>
        <p:spPr>
          <a:xfrm>
            <a:off x="683568" y="692696"/>
            <a:ext cx="8352928" cy="5688632"/>
          </a:xfrm>
        </p:spPr>
        <p:txBody>
          <a:bodyPr/>
          <a:lstStyle/>
          <a:p>
            <a:pPr>
              <a:lnSpc>
                <a:spcPts val="1800"/>
              </a:lnSpc>
              <a:spcBef>
                <a:spcPts val="0"/>
              </a:spcBef>
            </a:pPr>
            <a:r>
              <a:rPr lang="en-US" altLang="ja-JP" sz="1800" kern="100" dirty="0">
                <a:effectLst/>
                <a:ea typeface="ＭＳ 明朝" panose="02020609040205080304" pitchFamily="17" charset="-128"/>
                <a:cs typeface="Cambria" panose="02040503050406030204" pitchFamily="18" charset="0"/>
              </a:rPr>
              <a:t>Each information element that constitutes the semantic data model of the Business Information Entity is described as a row in the table documented in the following sub-clause where the following information is provided.</a:t>
            </a:r>
          </a:p>
          <a:p>
            <a:pPr>
              <a:lnSpc>
                <a:spcPts val="1800"/>
              </a:lnSpc>
              <a:spcBef>
                <a:spcPts val="0"/>
              </a:spcBef>
            </a:pPr>
            <a:r>
              <a:rPr kumimoji="1" lang="en-US" altLang="ja-JP" sz="1800" dirty="0"/>
              <a:t>No: A sequence number for the information element.</a:t>
            </a:r>
          </a:p>
          <a:p>
            <a:pPr>
              <a:lnSpc>
                <a:spcPts val="1800"/>
              </a:lnSpc>
              <a:spcBef>
                <a:spcPts val="0"/>
              </a:spcBef>
            </a:pPr>
            <a:r>
              <a:rPr kumimoji="1" lang="en-US" altLang="ja-JP" sz="1800" dirty="0"/>
              <a:t>BIE: Specifies which category of Business Information Entity the information element belongs to.</a:t>
            </a:r>
          </a:p>
          <a:p>
            <a:pPr marL="0" lvl="1" indent="444500">
              <a:lnSpc>
                <a:spcPts val="1800"/>
              </a:lnSpc>
              <a:spcBef>
                <a:spcPts val="0"/>
              </a:spcBef>
              <a:buNone/>
            </a:pPr>
            <a:r>
              <a:rPr kumimoji="1" lang="en-US" altLang="ja-JP" sz="1800" dirty="0"/>
              <a:t>ABIE: Aggregate Business Information Entity</a:t>
            </a:r>
          </a:p>
          <a:p>
            <a:pPr indent="444500">
              <a:lnSpc>
                <a:spcPts val="1800"/>
              </a:lnSpc>
              <a:spcBef>
                <a:spcPts val="0"/>
              </a:spcBef>
            </a:pPr>
            <a:r>
              <a:rPr kumimoji="1" lang="en-US" altLang="ja-JP" sz="1800" dirty="0"/>
              <a:t>ASBIE: </a:t>
            </a:r>
            <a:r>
              <a:rPr lang="en-US" altLang="ja-JP" sz="1800" dirty="0"/>
              <a:t>Association Business Information Entity</a:t>
            </a:r>
          </a:p>
          <a:p>
            <a:pPr indent="444500">
              <a:lnSpc>
                <a:spcPts val="1800"/>
              </a:lnSpc>
              <a:spcBef>
                <a:spcPts val="0"/>
              </a:spcBef>
            </a:pPr>
            <a:r>
              <a:rPr lang="en-US" altLang="ja-JP" sz="1800" dirty="0"/>
              <a:t>BBIE: Basic Business Information Entity</a:t>
            </a:r>
          </a:p>
          <a:p>
            <a:pPr indent="444500">
              <a:lnSpc>
                <a:spcPts val="1800"/>
              </a:lnSpc>
              <a:spcBef>
                <a:spcPts val="0"/>
              </a:spcBef>
            </a:pPr>
            <a:r>
              <a:rPr lang="en-US" altLang="ja-JP" sz="1800" dirty="0"/>
              <a:t>IDBIE: Identifier Business Information Entity</a:t>
            </a:r>
          </a:p>
          <a:p>
            <a:pPr indent="444500">
              <a:lnSpc>
                <a:spcPts val="1800"/>
              </a:lnSpc>
              <a:spcBef>
                <a:spcPts val="0"/>
              </a:spcBef>
            </a:pPr>
            <a:r>
              <a:rPr lang="en-US" altLang="ja-JP" sz="1800" dirty="0"/>
              <a:t>RLBIE: Relation </a:t>
            </a:r>
            <a:r>
              <a:rPr kumimoji="1" lang="en-US" altLang="ja-JP" sz="1800" dirty="0"/>
              <a:t>Business Information Entity</a:t>
            </a:r>
          </a:p>
          <a:p>
            <a:pPr>
              <a:lnSpc>
                <a:spcPts val="1800"/>
              </a:lnSpc>
              <a:spcBef>
                <a:spcPts val="0"/>
              </a:spcBef>
            </a:pPr>
            <a:r>
              <a:rPr kumimoji="1" lang="en-US" altLang="ja-JP" sz="1800" dirty="0"/>
              <a:t>D: Depth. Indicates on which depth in the model the information element occurs:</a:t>
            </a:r>
          </a:p>
          <a:p>
            <a:pPr marL="444500">
              <a:lnSpc>
                <a:spcPts val="1800"/>
              </a:lnSpc>
              <a:spcBef>
                <a:spcPts val="0"/>
              </a:spcBef>
            </a:pPr>
            <a:r>
              <a:rPr kumimoji="1" lang="en-US" altLang="ja-JP" sz="1800" dirty="0"/>
              <a:t> 0: The first depth of the model;</a:t>
            </a:r>
          </a:p>
          <a:p>
            <a:pPr marL="444500">
              <a:lnSpc>
                <a:spcPts val="1800"/>
              </a:lnSpc>
              <a:spcBef>
                <a:spcPts val="0"/>
              </a:spcBef>
            </a:pPr>
            <a:r>
              <a:rPr kumimoji="1" lang="en-US" altLang="ja-JP" sz="1800" dirty="0"/>
              <a:t> 1: the second depth of the model. The information element (or the group of information elements) is part of a group of information elements which is defined at the first depth of the model.</a:t>
            </a:r>
          </a:p>
          <a:p>
            <a:pPr marL="444500">
              <a:lnSpc>
                <a:spcPts val="1800"/>
              </a:lnSpc>
              <a:spcBef>
                <a:spcPts val="0"/>
              </a:spcBef>
            </a:pPr>
            <a:r>
              <a:rPr kumimoji="1" lang="en-US" altLang="ja-JP" sz="1800" dirty="0"/>
              <a:t> 2: the third depth of the model. The information element (or the group of information elements) is part of a group of information elements which is defined at the second depth of the model.</a:t>
            </a:r>
          </a:p>
          <a:p>
            <a:pPr marL="444500">
              <a:lnSpc>
                <a:spcPts val="1800"/>
              </a:lnSpc>
              <a:spcBef>
                <a:spcPts val="0"/>
              </a:spcBef>
            </a:pPr>
            <a:r>
              <a:rPr kumimoji="1" lang="en-US" altLang="ja-JP" sz="1800" dirty="0"/>
              <a:t> 3: the fourth depth of the model. The information element (or the group of information elements) is part of a group of information elements which is defined at the third depth of the model.</a:t>
            </a:r>
          </a:p>
          <a:p>
            <a:pPr>
              <a:lnSpc>
                <a:spcPts val="1800"/>
              </a:lnSpc>
              <a:spcBef>
                <a:spcPts val="0"/>
              </a:spcBef>
            </a:pPr>
            <a:r>
              <a:rPr kumimoji="1" lang="en-US" altLang="ja-JP" sz="1800" dirty="0"/>
              <a:t>Business Term: A synonym used in business where a Business Information Entity is commonly known.</a:t>
            </a:r>
          </a:p>
          <a:p>
            <a:pPr>
              <a:lnSpc>
                <a:spcPts val="1800"/>
              </a:lnSpc>
              <a:spcBef>
                <a:spcPts val="0"/>
              </a:spcBef>
            </a:pPr>
            <a:r>
              <a:rPr kumimoji="1" lang="en-US" altLang="ja-JP" sz="1800" dirty="0"/>
              <a:t>Semantic data type: The data format that applies to the information element. </a:t>
            </a:r>
          </a:p>
          <a:p>
            <a:pPr>
              <a:lnSpc>
                <a:spcPts val="1800"/>
              </a:lnSpc>
              <a:spcBef>
                <a:spcPts val="0"/>
              </a:spcBef>
            </a:pPr>
            <a:r>
              <a:rPr kumimoji="1" lang="en-US" altLang="ja-JP" sz="1800" dirty="0"/>
              <a:t>O: Occurence</a:t>
            </a:r>
          </a:p>
          <a:p>
            <a:pPr>
              <a:lnSpc>
                <a:spcPts val="1800"/>
              </a:lnSpc>
              <a:spcBef>
                <a:spcPts val="0"/>
              </a:spcBef>
            </a:pPr>
            <a:r>
              <a:rPr kumimoji="1" lang="en-US" altLang="ja-JP" sz="1800" dirty="0"/>
              <a:t>Description: A description of the information element.</a:t>
            </a:r>
          </a:p>
          <a:p>
            <a:pPr>
              <a:lnSpc>
                <a:spcPts val="1700"/>
              </a:lnSpc>
              <a:spcBef>
                <a:spcPts val="0"/>
              </a:spcBef>
            </a:pPr>
            <a:endParaRPr kumimoji="1" lang="en-US" altLang="ja-JP" sz="1600" dirty="0"/>
          </a:p>
        </p:txBody>
      </p:sp>
      <p:graphicFrame>
        <p:nvGraphicFramePr>
          <p:cNvPr id="5" name="Table 4">
            <a:extLst>
              <a:ext uri="{FF2B5EF4-FFF2-40B4-BE49-F238E27FC236}">
                <a16:creationId xmlns:a16="http://schemas.microsoft.com/office/drawing/2014/main" id="{15D6752A-2792-43FD-93D8-A8DFB77C1FA6}"/>
              </a:ext>
            </a:extLst>
          </p:cNvPr>
          <p:cNvGraphicFramePr>
            <a:graphicFrameLocks noGrp="1"/>
          </p:cNvGraphicFramePr>
          <p:nvPr>
            <p:extLst>
              <p:ext uri="{D42A27DB-BD31-4B8C-83A1-F6EECF244321}">
                <p14:modId xmlns:p14="http://schemas.microsoft.com/office/powerpoint/2010/main" val="1122767796"/>
              </p:ext>
            </p:extLst>
          </p:nvPr>
        </p:nvGraphicFramePr>
        <p:xfrm>
          <a:off x="683568" y="332656"/>
          <a:ext cx="7886700" cy="374369"/>
        </p:xfrm>
        <a:graphic>
          <a:graphicData uri="http://schemas.openxmlformats.org/drawingml/2006/table">
            <a:tbl>
              <a:tblPr firstRow="1">
                <a:tableStyleId>{F5AB1C69-6EDB-4FF4-983F-18BD219EF322}</a:tableStyleId>
              </a:tblPr>
              <a:tblGrid>
                <a:gridCol w="315468">
                  <a:extLst>
                    <a:ext uri="{9D8B030D-6E8A-4147-A177-3AD203B41FA5}">
                      <a16:colId xmlns:a16="http://schemas.microsoft.com/office/drawing/2014/main" val="3803829995"/>
                    </a:ext>
                  </a:extLst>
                </a:gridCol>
                <a:gridCol w="552069">
                  <a:extLst>
                    <a:ext uri="{9D8B030D-6E8A-4147-A177-3AD203B41FA5}">
                      <a16:colId xmlns:a16="http://schemas.microsoft.com/office/drawing/2014/main" val="194564724"/>
                    </a:ext>
                  </a:extLst>
                </a:gridCol>
                <a:gridCol w="315468">
                  <a:extLst>
                    <a:ext uri="{9D8B030D-6E8A-4147-A177-3AD203B41FA5}">
                      <a16:colId xmlns:a16="http://schemas.microsoft.com/office/drawing/2014/main" val="2929189932"/>
                    </a:ext>
                  </a:extLst>
                </a:gridCol>
                <a:gridCol w="1419606">
                  <a:extLst>
                    <a:ext uri="{9D8B030D-6E8A-4147-A177-3AD203B41FA5}">
                      <a16:colId xmlns:a16="http://schemas.microsoft.com/office/drawing/2014/main" val="1609456668"/>
                    </a:ext>
                  </a:extLst>
                </a:gridCol>
                <a:gridCol w="709803">
                  <a:extLst>
                    <a:ext uri="{9D8B030D-6E8A-4147-A177-3AD203B41FA5}">
                      <a16:colId xmlns:a16="http://schemas.microsoft.com/office/drawing/2014/main" val="2703673655"/>
                    </a:ext>
                  </a:extLst>
                </a:gridCol>
                <a:gridCol w="394335">
                  <a:extLst>
                    <a:ext uri="{9D8B030D-6E8A-4147-A177-3AD203B41FA5}">
                      <a16:colId xmlns:a16="http://schemas.microsoft.com/office/drawing/2014/main" val="2101021055"/>
                    </a:ext>
                  </a:extLst>
                </a:gridCol>
                <a:gridCol w="2208276">
                  <a:extLst>
                    <a:ext uri="{9D8B030D-6E8A-4147-A177-3AD203B41FA5}">
                      <a16:colId xmlns:a16="http://schemas.microsoft.com/office/drawing/2014/main" val="1611665405"/>
                    </a:ext>
                  </a:extLst>
                </a:gridCol>
                <a:gridCol w="1971675">
                  <a:extLst>
                    <a:ext uri="{9D8B030D-6E8A-4147-A177-3AD203B41FA5}">
                      <a16:colId xmlns:a16="http://schemas.microsoft.com/office/drawing/2014/main" val="3773866031"/>
                    </a:ext>
                  </a:extLst>
                </a:gridCol>
              </a:tblGrid>
              <a:tr h="374369">
                <a:tc>
                  <a:txBody>
                    <a:bodyPr/>
                    <a:lstStyle/>
                    <a:p>
                      <a:pPr algn="ctr">
                        <a:lnSpc>
                          <a:spcPts val="1150"/>
                        </a:lnSpc>
                        <a:spcBef>
                          <a:spcPts val="600"/>
                        </a:spcBef>
                        <a:spcAft>
                          <a:spcPts val="600"/>
                        </a:spcAft>
                      </a:pPr>
                      <a:r>
                        <a:rPr lang="en-US" sz="1600" kern="100" dirty="0">
                          <a:effectLst/>
                        </a:rPr>
                        <a:t>No</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BIE</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D</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Business Term</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solidFill>
                      <a:schemeClr val="tx1">
                        <a:lumMod val="50000"/>
                        <a:lumOff val="50000"/>
                      </a:schemeClr>
                    </a:solidFill>
                  </a:tcPr>
                </a:tc>
                <a:tc>
                  <a:txBody>
                    <a:bodyPr/>
                    <a:lstStyle/>
                    <a:p>
                      <a:pPr algn="ctr">
                        <a:lnSpc>
                          <a:spcPct val="100000"/>
                        </a:lnSpc>
                        <a:spcBef>
                          <a:spcPts val="600"/>
                        </a:spcBef>
                        <a:spcAft>
                          <a:spcPts val="600"/>
                        </a:spcAft>
                      </a:pPr>
                      <a:r>
                        <a:rPr kumimoji="1" lang="en-US" altLang="ja-JP" sz="1200" b="1" kern="1200" dirty="0">
                          <a:solidFill>
                            <a:schemeClr val="lt1"/>
                          </a:solidFill>
                          <a:effectLst/>
                          <a:latin typeface="+mn-lt"/>
                          <a:ea typeface="+mn-ea"/>
                          <a:cs typeface="+mn-cs"/>
                        </a:rPr>
                        <a:t>Semantic data type</a:t>
                      </a:r>
                      <a:endParaRPr lang="ja-JP" alt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O</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Description</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Dictionary Entry Name</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solidFill>
                      <a:schemeClr val="tx1">
                        <a:lumMod val="50000"/>
                        <a:lumOff val="50000"/>
                      </a:schemeClr>
                    </a:solidFill>
                  </a:tcPr>
                </a:tc>
                <a:extLst>
                  <a:ext uri="{0D108BD9-81ED-4DB2-BD59-A6C34878D82A}">
                    <a16:rowId xmlns:a16="http://schemas.microsoft.com/office/drawing/2014/main" val="3174734261"/>
                  </a:ext>
                </a:extLst>
              </a:tr>
            </a:tbl>
          </a:graphicData>
        </a:graphic>
      </p:graphicFrame>
    </p:spTree>
    <p:extLst>
      <p:ext uri="{BB962C8B-B14F-4D97-AF65-F5344CB8AC3E}">
        <p14:creationId xmlns:p14="http://schemas.microsoft.com/office/powerpoint/2010/main" val="4020968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FF9BB-77DC-41BC-9C35-5DD1466D9558}"/>
              </a:ext>
            </a:extLst>
          </p:cNvPr>
          <p:cNvSpPr>
            <a:spLocks noGrp="1"/>
          </p:cNvSpPr>
          <p:nvPr>
            <p:ph type="title"/>
          </p:nvPr>
        </p:nvSpPr>
        <p:spPr/>
        <p:txBody>
          <a:bodyPr/>
          <a:lstStyle/>
          <a:p>
            <a:pPr>
              <a:lnSpc>
                <a:spcPts val="2400"/>
              </a:lnSpc>
            </a:pPr>
            <a:br>
              <a:rPr kumimoji="1" lang="en-US" altLang="ja-JP" b="1" dirty="0"/>
            </a:br>
            <a:r>
              <a:rPr kumimoji="1" lang="en-US" altLang="ja-JP" sz="2000" b="1" dirty="0"/>
              <a:t>Base architecture type A</a:t>
            </a:r>
            <a:br>
              <a:rPr kumimoji="1" lang="en-US" altLang="ja-JP" b="1" dirty="0"/>
            </a:br>
            <a:r>
              <a:rPr kumimoji="1" lang="en-US" altLang="ja-JP" b="1" dirty="0"/>
              <a:t>ASBIE for line items</a:t>
            </a:r>
            <a:endParaRPr kumimoji="1" lang="ja-JP" altLang="en-US" b="1" dirty="0"/>
          </a:p>
        </p:txBody>
      </p:sp>
      <p:sp>
        <p:nvSpPr>
          <p:cNvPr id="3" name="Content Placeholder 2">
            <a:extLst>
              <a:ext uri="{FF2B5EF4-FFF2-40B4-BE49-F238E27FC236}">
                <a16:creationId xmlns:a16="http://schemas.microsoft.com/office/drawing/2014/main" id="{12C57654-6F67-4354-93AE-7F32F3A1B832}"/>
              </a:ext>
            </a:extLst>
          </p:cNvPr>
          <p:cNvSpPr>
            <a:spLocks noGrp="1"/>
          </p:cNvSpPr>
          <p:nvPr>
            <p:ph idx="1"/>
          </p:nvPr>
        </p:nvSpPr>
        <p:spPr>
          <a:xfrm>
            <a:off x="683568" y="620688"/>
            <a:ext cx="7776864" cy="720080"/>
          </a:xfrm>
        </p:spPr>
        <p:txBody>
          <a:bodyPr/>
          <a:lstStyle/>
          <a:p>
            <a:r>
              <a:rPr kumimoji="1" lang="en-US" altLang="ja-JP" dirty="0"/>
              <a:t>In the first method, the line items are defined as ASBIE in the header ABIE. The following example illustrates this approach. </a:t>
            </a:r>
          </a:p>
        </p:txBody>
      </p:sp>
      <p:graphicFrame>
        <p:nvGraphicFramePr>
          <p:cNvPr id="4" name="Table 3">
            <a:extLst>
              <a:ext uri="{FF2B5EF4-FFF2-40B4-BE49-F238E27FC236}">
                <a16:creationId xmlns:a16="http://schemas.microsoft.com/office/drawing/2014/main" id="{181ED6CD-705F-44C9-8450-260EEE5A99C3}"/>
              </a:ext>
            </a:extLst>
          </p:cNvPr>
          <p:cNvGraphicFramePr>
            <a:graphicFrameLocks noGrp="1"/>
          </p:cNvGraphicFramePr>
          <p:nvPr>
            <p:extLst>
              <p:ext uri="{D42A27DB-BD31-4B8C-83A1-F6EECF244321}">
                <p14:modId xmlns:p14="http://schemas.microsoft.com/office/powerpoint/2010/main" val="26303899"/>
              </p:ext>
            </p:extLst>
          </p:nvPr>
        </p:nvGraphicFramePr>
        <p:xfrm>
          <a:off x="683568" y="1340768"/>
          <a:ext cx="7886700" cy="3200400"/>
        </p:xfrm>
        <a:graphic>
          <a:graphicData uri="http://schemas.openxmlformats.org/drawingml/2006/table">
            <a:tbl>
              <a:tblPr firstRow="1" bandRow="1">
                <a:tableStyleId>{F5AB1C69-6EDB-4FF4-983F-18BD219EF322}</a:tableStyleId>
              </a:tblPr>
              <a:tblGrid>
                <a:gridCol w="315468">
                  <a:extLst>
                    <a:ext uri="{9D8B030D-6E8A-4147-A177-3AD203B41FA5}">
                      <a16:colId xmlns:a16="http://schemas.microsoft.com/office/drawing/2014/main" val="335129639"/>
                    </a:ext>
                  </a:extLst>
                </a:gridCol>
                <a:gridCol w="552069">
                  <a:extLst>
                    <a:ext uri="{9D8B030D-6E8A-4147-A177-3AD203B41FA5}">
                      <a16:colId xmlns:a16="http://schemas.microsoft.com/office/drawing/2014/main" val="2868150981"/>
                    </a:ext>
                  </a:extLst>
                </a:gridCol>
                <a:gridCol w="315468">
                  <a:extLst>
                    <a:ext uri="{9D8B030D-6E8A-4147-A177-3AD203B41FA5}">
                      <a16:colId xmlns:a16="http://schemas.microsoft.com/office/drawing/2014/main" val="2456255147"/>
                    </a:ext>
                  </a:extLst>
                </a:gridCol>
                <a:gridCol w="1419606">
                  <a:extLst>
                    <a:ext uri="{9D8B030D-6E8A-4147-A177-3AD203B41FA5}">
                      <a16:colId xmlns:a16="http://schemas.microsoft.com/office/drawing/2014/main" val="1717447666"/>
                    </a:ext>
                  </a:extLst>
                </a:gridCol>
                <a:gridCol w="709803">
                  <a:extLst>
                    <a:ext uri="{9D8B030D-6E8A-4147-A177-3AD203B41FA5}">
                      <a16:colId xmlns:a16="http://schemas.microsoft.com/office/drawing/2014/main" val="2926666456"/>
                    </a:ext>
                  </a:extLst>
                </a:gridCol>
                <a:gridCol w="394335">
                  <a:extLst>
                    <a:ext uri="{9D8B030D-6E8A-4147-A177-3AD203B41FA5}">
                      <a16:colId xmlns:a16="http://schemas.microsoft.com/office/drawing/2014/main" val="2770680713"/>
                    </a:ext>
                  </a:extLst>
                </a:gridCol>
                <a:gridCol w="2208276">
                  <a:extLst>
                    <a:ext uri="{9D8B030D-6E8A-4147-A177-3AD203B41FA5}">
                      <a16:colId xmlns:a16="http://schemas.microsoft.com/office/drawing/2014/main" val="2161467200"/>
                    </a:ext>
                  </a:extLst>
                </a:gridCol>
                <a:gridCol w="1971675">
                  <a:extLst>
                    <a:ext uri="{9D8B030D-6E8A-4147-A177-3AD203B41FA5}">
                      <a16:colId xmlns:a16="http://schemas.microsoft.com/office/drawing/2014/main" val="3938933186"/>
                    </a:ext>
                  </a:extLst>
                </a:gridCol>
              </a:tblGrid>
              <a:tr h="0">
                <a:tc>
                  <a:txBody>
                    <a:bodyPr/>
                    <a:lstStyle/>
                    <a:p>
                      <a:pPr algn="ctr">
                        <a:lnSpc>
                          <a:spcPct val="100000"/>
                        </a:lnSpc>
                        <a:spcBef>
                          <a:spcPts val="600"/>
                        </a:spcBef>
                        <a:spcAft>
                          <a:spcPts val="600"/>
                        </a:spcAft>
                      </a:pPr>
                      <a:r>
                        <a:rPr lang="en-US" sz="1400" kern="100" dirty="0">
                          <a:effectLst/>
                          <a:latin typeface="+mn-lt"/>
                        </a:rPr>
                        <a:t>No</a:t>
                      </a:r>
                      <a:endParaRPr lang="ja-JP" sz="1400" b="1" kern="100" dirty="0">
                        <a:effectLst/>
                        <a:latin typeface="+mn-lt"/>
                        <a:ea typeface="ＭＳ 明朝" panose="02020609040205080304" pitchFamily="17" charset="-128"/>
                        <a:cs typeface="Cambria" panose="020405030504060302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latin typeface="+mn-lt"/>
                        </a:rPr>
                        <a:t>BIE</a:t>
                      </a:r>
                      <a:endParaRPr lang="ja-JP" sz="1400" b="1" kern="100" dirty="0">
                        <a:effectLst/>
                        <a:latin typeface="+mn-lt"/>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latin typeface="+mn-lt"/>
                        </a:rPr>
                        <a:t>D</a:t>
                      </a:r>
                      <a:endParaRPr lang="ja-JP" sz="1400" b="1" kern="100" dirty="0">
                        <a:effectLst/>
                        <a:latin typeface="+mn-lt"/>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latin typeface="+mn-lt"/>
                        </a:rPr>
                        <a:t>Business Term</a:t>
                      </a:r>
                      <a:endParaRPr lang="ja-JP" sz="1400" b="1" kern="100" dirty="0">
                        <a:effectLst/>
                        <a:latin typeface="+mn-lt"/>
                        <a:ea typeface="ＭＳ 明朝" panose="02020609040205080304" pitchFamily="17" charset="-128"/>
                        <a:cs typeface="Cambria" panose="020405030504060302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latin typeface="+mn-lt"/>
                        </a:rPr>
                        <a:t>Semantic data type</a:t>
                      </a:r>
                      <a:endParaRPr lang="ja-JP" sz="1400" b="1" kern="100" dirty="0">
                        <a:effectLst/>
                        <a:latin typeface="+mn-lt"/>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latin typeface="+mn-lt"/>
                        </a:rPr>
                        <a:t>O</a:t>
                      </a:r>
                      <a:endParaRPr lang="ja-JP" sz="1400" b="1" kern="100" dirty="0">
                        <a:effectLst/>
                        <a:latin typeface="+mn-lt"/>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latin typeface="+mn-lt"/>
                        </a:rPr>
                        <a:t>Description</a:t>
                      </a:r>
                      <a:endParaRPr lang="ja-JP" sz="1400" b="1" kern="100" dirty="0">
                        <a:effectLst/>
                        <a:latin typeface="+mn-lt"/>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latin typeface="+mn-lt"/>
                        </a:rPr>
                        <a:t>Dictionary Entry Name</a:t>
                      </a:r>
                      <a:endParaRPr lang="ja-JP" sz="1400" b="1" kern="100" dirty="0">
                        <a:effectLst/>
                        <a:latin typeface="+mn-lt"/>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643515540"/>
                  </a:ext>
                </a:extLst>
              </a:tr>
              <a:tr h="0">
                <a:tc>
                  <a:txBody>
                    <a:bodyPr/>
                    <a:lstStyle/>
                    <a:p>
                      <a:pPr algn="ctr">
                        <a:lnSpc>
                          <a:spcPct val="100000"/>
                        </a:lnSpc>
                        <a:spcBef>
                          <a:spcPts val="300"/>
                        </a:spcBef>
                        <a:spcAft>
                          <a:spcPts val="300"/>
                        </a:spcAft>
                      </a:pPr>
                      <a:r>
                        <a:rPr lang="en-US" sz="1400" kern="100" dirty="0">
                          <a:effectLst/>
                          <a:latin typeface="+mn-lt"/>
                        </a:rPr>
                        <a:t>0</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latin typeface="+mn-lt"/>
                        </a:rPr>
                        <a:t>ABIE</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latin typeface="+mn-lt"/>
                        </a:rPr>
                        <a:t>0</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latin typeface="+mn-lt"/>
                        </a:rPr>
                        <a:t>Header</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latin typeface="+mn-lt"/>
                        </a:rPr>
                        <a:t>—</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latin typeface="+mn-lt"/>
                        </a:rPr>
                        <a:t>—</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latin typeface="+mn-lt"/>
                        </a:rPr>
                        <a:t>The document header.</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latin typeface="+mn-lt"/>
                        </a:rPr>
                        <a:t>ADS Header_ Trade Transaction. Details</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32983902"/>
                  </a:ext>
                </a:extLst>
              </a:tr>
              <a:tr h="0">
                <a:tc>
                  <a:txBody>
                    <a:bodyPr/>
                    <a:lstStyle/>
                    <a:p>
                      <a:pPr algn="ctr">
                        <a:lnSpc>
                          <a:spcPct val="100000"/>
                        </a:lnSpc>
                        <a:spcBef>
                          <a:spcPts val="300"/>
                        </a:spcBef>
                        <a:spcAft>
                          <a:spcPts val="300"/>
                        </a:spcAft>
                      </a:pPr>
                      <a:r>
                        <a:rPr lang="en-US" sz="1400" kern="100" dirty="0">
                          <a:effectLst/>
                          <a:latin typeface="+mn-lt"/>
                        </a:rPr>
                        <a:t>1</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IDBIE</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1</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400" kern="100" dirty="0">
                          <a:effectLst/>
                          <a:latin typeface="+mn-lt"/>
                        </a:rPr>
                        <a:t>Header ID</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Identifier</a:t>
                      </a:r>
                      <a:endParaRPr lang="ja-JP" sz="1400" kern="100" dirty="0">
                        <a:effectLst/>
                        <a:latin typeface="+mn-lt"/>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1..1</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400" kern="100" dirty="0">
                          <a:effectLst/>
                          <a:latin typeface="+mn-lt"/>
                        </a:rPr>
                        <a:t>The unique identifier for the he document header.</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400" kern="100" dirty="0">
                          <a:effectLst/>
                          <a:latin typeface="+mn-lt"/>
                        </a:rPr>
                        <a:t>ADS Header_ Trade Transaction. </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73519660"/>
                  </a:ext>
                </a:extLst>
              </a:tr>
              <a:tr h="0">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latin typeface="+mn-lt"/>
                        </a:rPr>
                        <a:t> </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773557"/>
                  </a:ext>
                </a:extLst>
              </a:tr>
              <a:tr h="0">
                <a:tc>
                  <a:txBody>
                    <a:bodyPr/>
                    <a:lstStyle/>
                    <a:p>
                      <a:pPr algn="ctr">
                        <a:lnSpc>
                          <a:spcPct val="100000"/>
                        </a:lnSpc>
                        <a:spcBef>
                          <a:spcPts val="300"/>
                        </a:spcBef>
                        <a:spcAft>
                          <a:spcPts val="300"/>
                        </a:spcAft>
                      </a:pPr>
                      <a:r>
                        <a:rPr lang="en-US" sz="1400" kern="100" dirty="0">
                          <a:effectLst/>
                          <a:latin typeface="+mn-lt"/>
                        </a:rPr>
                        <a:t>x</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0000"/>
                        </a:lnSpc>
                        <a:spcBef>
                          <a:spcPts val="300"/>
                        </a:spcBef>
                        <a:spcAft>
                          <a:spcPts val="300"/>
                        </a:spcAft>
                      </a:pPr>
                      <a:r>
                        <a:rPr lang="en-US" sz="1400" b="1" kern="100" dirty="0">
                          <a:effectLst/>
                          <a:latin typeface="+mn-lt"/>
                        </a:rPr>
                        <a:t>ASBIE</a:t>
                      </a:r>
                      <a:endParaRPr lang="ja-JP" sz="1400" b="1"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1</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400" b="1" kern="100" dirty="0">
                          <a:effectLst/>
                          <a:latin typeface="+mn-lt"/>
                        </a:rPr>
                        <a:t>Line Item</a:t>
                      </a:r>
                      <a:endParaRPr lang="ja-JP" sz="1400" b="1"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a:t>
                      </a:r>
                      <a:endParaRPr lang="ja-JP" sz="1400" kern="100" dirty="0">
                        <a:effectLst/>
                        <a:latin typeface="+mn-lt"/>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1..n</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400" kern="100" dirty="0">
                          <a:effectLst/>
                          <a:latin typeface="+mn-lt"/>
                        </a:rPr>
                        <a:t>line items of this document</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400" kern="100" dirty="0">
                          <a:effectLst/>
                          <a:latin typeface="+mn-lt"/>
                        </a:rPr>
                        <a:t>ADS Header_ Trade Transaction. Defined. ADS Line Item_  Trade Line Item</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89471692"/>
                  </a:ext>
                </a:extLst>
              </a:tr>
              <a:tr h="0">
                <a:tc>
                  <a:txBody>
                    <a:bodyPr/>
                    <a:lstStyle/>
                    <a:p>
                      <a:pPr algn="ctr">
                        <a:lnSpc>
                          <a:spcPct val="100000"/>
                        </a:lnSpc>
                        <a:spcBef>
                          <a:spcPts val="300"/>
                        </a:spcBef>
                        <a:spcAft>
                          <a:spcPts val="300"/>
                        </a:spcAft>
                      </a:pPr>
                      <a:r>
                        <a:rPr lang="en-US" sz="1400" kern="100" dirty="0">
                          <a:effectLst/>
                          <a:latin typeface="+mn-lt"/>
                        </a:rPr>
                        <a:t>x+1</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IDBIE</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2</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latin typeface="+mn-lt"/>
                        </a:rPr>
                        <a:t>Line Item ID</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Identifier</a:t>
                      </a:r>
                      <a:endParaRPr lang="ja-JP" sz="1400" kern="100" dirty="0">
                        <a:effectLst/>
                        <a:latin typeface="+mn-lt"/>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1..1</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latin typeface="+mn-lt"/>
                        </a:rPr>
                        <a:t>The unique identifier for the document line item.</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latin typeface="+mn-lt"/>
                        </a:rPr>
                        <a:t>ADS Line </a:t>
                      </a:r>
                      <a:r>
                        <a:rPr lang="en-US" sz="1400" kern="100" dirty="0" err="1">
                          <a:effectLst/>
                          <a:latin typeface="+mn-lt"/>
                        </a:rPr>
                        <a:t>Item_Trade</a:t>
                      </a:r>
                      <a:r>
                        <a:rPr lang="en-US" sz="1400" kern="100" dirty="0">
                          <a:effectLst/>
                          <a:latin typeface="+mn-lt"/>
                        </a:rPr>
                        <a:t> Line Item. Identification. Identifier</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6250946"/>
                  </a:ext>
                </a:extLst>
              </a:tr>
              <a:tr h="0">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latin typeface="+mn-lt"/>
                        </a:rPr>
                        <a:t> </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latin typeface="+mn-lt"/>
                        </a:rPr>
                        <a:t> </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0788313"/>
                  </a:ext>
                </a:extLst>
              </a:tr>
            </a:tbl>
          </a:graphicData>
        </a:graphic>
      </p:graphicFrame>
      <p:graphicFrame>
        <p:nvGraphicFramePr>
          <p:cNvPr id="5" name="Table 4">
            <a:extLst>
              <a:ext uri="{FF2B5EF4-FFF2-40B4-BE49-F238E27FC236}">
                <a16:creationId xmlns:a16="http://schemas.microsoft.com/office/drawing/2014/main" id="{48A4AABE-F77A-4590-B37E-597D38A475F6}"/>
              </a:ext>
            </a:extLst>
          </p:cNvPr>
          <p:cNvGraphicFramePr>
            <a:graphicFrameLocks noGrp="1"/>
          </p:cNvGraphicFramePr>
          <p:nvPr>
            <p:extLst>
              <p:ext uri="{D42A27DB-BD31-4B8C-83A1-F6EECF244321}">
                <p14:modId xmlns:p14="http://schemas.microsoft.com/office/powerpoint/2010/main" val="2084057976"/>
              </p:ext>
            </p:extLst>
          </p:nvPr>
        </p:nvGraphicFramePr>
        <p:xfrm>
          <a:off x="683568" y="4663792"/>
          <a:ext cx="7886700" cy="1706880"/>
        </p:xfrm>
        <a:graphic>
          <a:graphicData uri="http://schemas.openxmlformats.org/drawingml/2006/table">
            <a:tbl>
              <a:tblPr firstRow="1" bandRow="1">
                <a:tableStyleId>{F5AB1C69-6EDB-4FF4-983F-18BD219EF322}</a:tableStyleId>
              </a:tblPr>
              <a:tblGrid>
                <a:gridCol w="315468">
                  <a:extLst>
                    <a:ext uri="{9D8B030D-6E8A-4147-A177-3AD203B41FA5}">
                      <a16:colId xmlns:a16="http://schemas.microsoft.com/office/drawing/2014/main" val="1622472510"/>
                    </a:ext>
                  </a:extLst>
                </a:gridCol>
                <a:gridCol w="552069">
                  <a:extLst>
                    <a:ext uri="{9D8B030D-6E8A-4147-A177-3AD203B41FA5}">
                      <a16:colId xmlns:a16="http://schemas.microsoft.com/office/drawing/2014/main" val="2333564185"/>
                    </a:ext>
                  </a:extLst>
                </a:gridCol>
                <a:gridCol w="315468">
                  <a:extLst>
                    <a:ext uri="{9D8B030D-6E8A-4147-A177-3AD203B41FA5}">
                      <a16:colId xmlns:a16="http://schemas.microsoft.com/office/drawing/2014/main" val="1013880936"/>
                    </a:ext>
                  </a:extLst>
                </a:gridCol>
                <a:gridCol w="1419606">
                  <a:extLst>
                    <a:ext uri="{9D8B030D-6E8A-4147-A177-3AD203B41FA5}">
                      <a16:colId xmlns:a16="http://schemas.microsoft.com/office/drawing/2014/main" val="3918779191"/>
                    </a:ext>
                  </a:extLst>
                </a:gridCol>
                <a:gridCol w="709803">
                  <a:extLst>
                    <a:ext uri="{9D8B030D-6E8A-4147-A177-3AD203B41FA5}">
                      <a16:colId xmlns:a16="http://schemas.microsoft.com/office/drawing/2014/main" val="1807585865"/>
                    </a:ext>
                  </a:extLst>
                </a:gridCol>
                <a:gridCol w="394335">
                  <a:extLst>
                    <a:ext uri="{9D8B030D-6E8A-4147-A177-3AD203B41FA5}">
                      <a16:colId xmlns:a16="http://schemas.microsoft.com/office/drawing/2014/main" val="2969663067"/>
                    </a:ext>
                  </a:extLst>
                </a:gridCol>
                <a:gridCol w="2208276">
                  <a:extLst>
                    <a:ext uri="{9D8B030D-6E8A-4147-A177-3AD203B41FA5}">
                      <a16:colId xmlns:a16="http://schemas.microsoft.com/office/drawing/2014/main" val="2178053368"/>
                    </a:ext>
                  </a:extLst>
                </a:gridCol>
                <a:gridCol w="1971675">
                  <a:extLst>
                    <a:ext uri="{9D8B030D-6E8A-4147-A177-3AD203B41FA5}">
                      <a16:colId xmlns:a16="http://schemas.microsoft.com/office/drawing/2014/main" val="552926653"/>
                    </a:ext>
                  </a:extLst>
                </a:gridCol>
              </a:tblGrid>
              <a:tr h="0">
                <a:tc>
                  <a:txBody>
                    <a:bodyPr/>
                    <a:lstStyle/>
                    <a:p>
                      <a:pPr algn="ctr">
                        <a:lnSpc>
                          <a:spcPct val="100000"/>
                        </a:lnSpc>
                        <a:spcBef>
                          <a:spcPts val="600"/>
                        </a:spcBef>
                        <a:spcAft>
                          <a:spcPts val="600"/>
                        </a:spcAft>
                      </a:pPr>
                      <a:r>
                        <a:rPr lang="en-US" sz="1400" kern="100" dirty="0">
                          <a:effectLst/>
                        </a:rPr>
                        <a:t>No</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BIE</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Business Term</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Semantic data type</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O</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Description</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Dictionary Entry Name</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273191325"/>
                  </a:ext>
                </a:extLst>
              </a:tr>
              <a:tr h="0">
                <a:tc>
                  <a:txBody>
                    <a:bodyPr/>
                    <a:lstStyle/>
                    <a:p>
                      <a:pPr algn="ctr">
                        <a:lnSpc>
                          <a:spcPct val="100000"/>
                        </a:lnSpc>
                        <a:spcBef>
                          <a:spcPts val="300"/>
                        </a:spcBef>
                        <a:spcAft>
                          <a:spcPts val="300"/>
                        </a:spcAft>
                      </a:pPr>
                      <a:r>
                        <a:rPr lang="en-US" sz="1400" kern="100" dirty="0">
                          <a:effectLst/>
                        </a:rPr>
                        <a:t>0</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ABIE</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0</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b="1" kern="100" dirty="0">
                          <a:effectLst/>
                        </a:rPr>
                        <a:t>Line Item</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rPr>
                        <a:t>The document line item.</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rPr>
                        <a:t>ADS Line Item_ Trade Line Item. Details</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40031490"/>
                  </a:ext>
                </a:extLst>
              </a:tr>
              <a:tr h="0">
                <a:tc>
                  <a:txBody>
                    <a:bodyPr/>
                    <a:lstStyle/>
                    <a:p>
                      <a:pPr algn="ctr">
                        <a:lnSpc>
                          <a:spcPct val="100000"/>
                        </a:lnSpc>
                        <a:spcBef>
                          <a:spcPts val="300"/>
                        </a:spcBef>
                        <a:spcAft>
                          <a:spcPts val="300"/>
                        </a:spcAft>
                      </a:pPr>
                      <a:r>
                        <a:rPr lang="en-US" sz="1400" kern="100" dirty="0">
                          <a:effectLst/>
                        </a:rPr>
                        <a:t>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rPr>
                        <a:t>IDBIE</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rPr>
                        <a:t>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rPr>
                        <a:t>Line Item ID</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rPr>
                        <a:t>Identifier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rPr>
                        <a:t>1..1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rPr>
                        <a:t>The unique identifier for the document line item.</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rPr>
                        <a:t>ADS Line </a:t>
                      </a:r>
                      <a:r>
                        <a:rPr lang="en-US" sz="1400" kern="100" dirty="0" err="1">
                          <a:effectLst/>
                        </a:rPr>
                        <a:t>Item_Trade</a:t>
                      </a:r>
                      <a:r>
                        <a:rPr lang="en-US" sz="1400" kern="100" dirty="0">
                          <a:effectLst/>
                        </a:rPr>
                        <a:t> Line Item. Identification. Identifier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17029248"/>
                  </a:ext>
                </a:extLst>
              </a:tr>
              <a:tr h="0">
                <a:tc>
                  <a:txBody>
                    <a:bodyPr/>
                    <a:lstStyle/>
                    <a:p>
                      <a:pPr algn="ct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1746879"/>
                  </a:ext>
                </a:extLst>
              </a:tr>
            </a:tbl>
          </a:graphicData>
        </a:graphic>
      </p:graphicFrame>
      <p:sp>
        <p:nvSpPr>
          <p:cNvPr id="6" name="正方形/長方形 5">
            <a:extLst>
              <a:ext uri="{FF2B5EF4-FFF2-40B4-BE49-F238E27FC236}">
                <a16:creationId xmlns:a16="http://schemas.microsoft.com/office/drawing/2014/main" id="{322E2574-441E-2844-A437-4A397A3C2201}"/>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5.3</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60706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DB8B7-264B-4708-83CA-05FB65A134B6}"/>
              </a:ext>
            </a:extLst>
          </p:cNvPr>
          <p:cNvSpPr>
            <a:spLocks noGrp="1"/>
          </p:cNvSpPr>
          <p:nvPr>
            <p:ph type="title"/>
          </p:nvPr>
        </p:nvSpPr>
        <p:spPr/>
        <p:txBody>
          <a:bodyPr/>
          <a:lstStyle/>
          <a:p>
            <a:pPr>
              <a:lnSpc>
                <a:spcPts val="2400"/>
              </a:lnSpc>
            </a:pPr>
            <a:r>
              <a:rPr kumimoji="1" lang="en-US" altLang="ja-JP" sz="2000" b="1" dirty="0"/>
              <a:t>Base architecture type B</a:t>
            </a:r>
            <a:br>
              <a:rPr kumimoji="1" lang="en-US" altLang="ja-JP" sz="2000" b="1" dirty="0"/>
            </a:br>
            <a:r>
              <a:rPr kumimoji="1" lang="en-US" altLang="ja-JP" b="1" dirty="0"/>
              <a:t>RLBIE for the header</a:t>
            </a:r>
            <a:endParaRPr kumimoji="1" lang="ja-JP" altLang="en-US" b="1" dirty="0"/>
          </a:p>
        </p:txBody>
      </p:sp>
      <p:sp>
        <p:nvSpPr>
          <p:cNvPr id="3" name="Content Placeholder 2">
            <a:extLst>
              <a:ext uri="{FF2B5EF4-FFF2-40B4-BE49-F238E27FC236}">
                <a16:creationId xmlns:a16="http://schemas.microsoft.com/office/drawing/2014/main" id="{C4AF52AD-7CF5-4422-B978-8B2908DD5D3C}"/>
              </a:ext>
            </a:extLst>
          </p:cNvPr>
          <p:cNvSpPr>
            <a:spLocks noGrp="1"/>
          </p:cNvSpPr>
          <p:nvPr>
            <p:ph idx="1"/>
          </p:nvPr>
        </p:nvSpPr>
        <p:spPr>
          <a:xfrm>
            <a:off x="683568" y="692696"/>
            <a:ext cx="7776864" cy="936104"/>
          </a:xfrm>
        </p:spPr>
        <p:txBody>
          <a:bodyPr/>
          <a:lstStyle/>
          <a:p>
            <a:r>
              <a:rPr kumimoji="1" lang="en-US" altLang="ja-JP" dirty="0"/>
              <a:t>In the second method, the line-item ABIE contains the RLBIE for the header ABIE . In such cases, there are two lists. One is a list of headers and the other is a list of line items.</a:t>
            </a:r>
            <a:endParaRPr kumimoji="1" lang="ja-JP" altLang="en-US" dirty="0"/>
          </a:p>
        </p:txBody>
      </p:sp>
      <p:graphicFrame>
        <p:nvGraphicFramePr>
          <p:cNvPr id="4" name="Table 3">
            <a:extLst>
              <a:ext uri="{FF2B5EF4-FFF2-40B4-BE49-F238E27FC236}">
                <a16:creationId xmlns:a16="http://schemas.microsoft.com/office/drawing/2014/main" id="{5909E2CF-34BF-44EC-812D-6A0AABA8B65C}"/>
              </a:ext>
            </a:extLst>
          </p:cNvPr>
          <p:cNvGraphicFramePr>
            <a:graphicFrameLocks noGrp="1"/>
          </p:cNvGraphicFramePr>
          <p:nvPr>
            <p:extLst>
              <p:ext uri="{D42A27DB-BD31-4B8C-83A1-F6EECF244321}">
                <p14:modId xmlns:p14="http://schemas.microsoft.com/office/powerpoint/2010/main" val="886312615"/>
              </p:ext>
            </p:extLst>
          </p:nvPr>
        </p:nvGraphicFramePr>
        <p:xfrm>
          <a:off x="683568" y="1694304"/>
          <a:ext cx="7886700" cy="1432560"/>
        </p:xfrm>
        <a:graphic>
          <a:graphicData uri="http://schemas.openxmlformats.org/drawingml/2006/table">
            <a:tbl>
              <a:tblPr firstRow="1" bandRow="1">
                <a:tableStyleId>{F5AB1C69-6EDB-4FF4-983F-18BD219EF322}</a:tableStyleId>
              </a:tblPr>
              <a:tblGrid>
                <a:gridCol w="315468">
                  <a:extLst>
                    <a:ext uri="{9D8B030D-6E8A-4147-A177-3AD203B41FA5}">
                      <a16:colId xmlns:a16="http://schemas.microsoft.com/office/drawing/2014/main" val="910909419"/>
                    </a:ext>
                  </a:extLst>
                </a:gridCol>
                <a:gridCol w="552069">
                  <a:extLst>
                    <a:ext uri="{9D8B030D-6E8A-4147-A177-3AD203B41FA5}">
                      <a16:colId xmlns:a16="http://schemas.microsoft.com/office/drawing/2014/main" val="3479529673"/>
                    </a:ext>
                  </a:extLst>
                </a:gridCol>
                <a:gridCol w="315468">
                  <a:extLst>
                    <a:ext uri="{9D8B030D-6E8A-4147-A177-3AD203B41FA5}">
                      <a16:colId xmlns:a16="http://schemas.microsoft.com/office/drawing/2014/main" val="156327193"/>
                    </a:ext>
                  </a:extLst>
                </a:gridCol>
                <a:gridCol w="1419606">
                  <a:extLst>
                    <a:ext uri="{9D8B030D-6E8A-4147-A177-3AD203B41FA5}">
                      <a16:colId xmlns:a16="http://schemas.microsoft.com/office/drawing/2014/main" val="2541448376"/>
                    </a:ext>
                  </a:extLst>
                </a:gridCol>
                <a:gridCol w="709803">
                  <a:extLst>
                    <a:ext uri="{9D8B030D-6E8A-4147-A177-3AD203B41FA5}">
                      <a16:colId xmlns:a16="http://schemas.microsoft.com/office/drawing/2014/main" val="2611804663"/>
                    </a:ext>
                  </a:extLst>
                </a:gridCol>
                <a:gridCol w="394335">
                  <a:extLst>
                    <a:ext uri="{9D8B030D-6E8A-4147-A177-3AD203B41FA5}">
                      <a16:colId xmlns:a16="http://schemas.microsoft.com/office/drawing/2014/main" val="3284589519"/>
                    </a:ext>
                  </a:extLst>
                </a:gridCol>
                <a:gridCol w="2208276">
                  <a:extLst>
                    <a:ext uri="{9D8B030D-6E8A-4147-A177-3AD203B41FA5}">
                      <a16:colId xmlns:a16="http://schemas.microsoft.com/office/drawing/2014/main" val="682577987"/>
                    </a:ext>
                  </a:extLst>
                </a:gridCol>
                <a:gridCol w="1971675">
                  <a:extLst>
                    <a:ext uri="{9D8B030D-6E8A-4147-A177-3AD203B41FA5}">
                      <a16:colId xmlns:a16="http://schemas.microsoft.com/office/drawing/2014/main" val="841128114"/>
                    </a:ext>
                  </a:extLst>
                </a:gridCol>
              </a:tblGrid>
              <a:tr h="0">
                <a:tc>
                  <a:txBody>
                    <a:bodyPr/>
                    <a:lstStyle/>
                    <a:p>
                      <a:pPr algn="ctr">
                        <a:lnSpc>
                          <a:spcPct val="100000"/>
                        </a:lnSpc>
                        <a:spcBef>
                          <a:spcPts val="600"/>
                        </a:spcBef>
                        <a:spcAft>
                          <a:spcPts val="600"/>
                        </a:spcAft>
                      </a:pPr>
                      <a:r>
                        <a:rPr lang="en-US" sz="1400" kern="100" dirty="0">
                          <a:effectLst/>
                        </a:rPr>
                        <a:t>No</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BIE</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Business Term</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kumimoji="1" lang="en-US" altLang="ja-JP" sz="1200" b="1" kern="1200" dirty="0">
                          <a:solidFill>
                            <a:schemeClr val="lt1"/>
                          </a:solidFill>
                          <a:effectLst/>
                          <a:latin typeface="+mn-lt"/>
                          <a:ea typeface="+mn-ea"/>
                          <a:cs typeface="+mn-cs"/>
                        </a:rPr>
                        <a:t>Semantic data type</a:t>
                      </a:r>
                      <a:endParaRPr 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O</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Description</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Dictionary Entry Name</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640031996"/>
                  </a:ext>
                </a:extLst>
              </a:tr>
              <a:tr h="0">
                <a:tc>
                  <a:txBody>
                    <a:bodyPr/>
                    <a:lstStyle/>
                    <a:p>
                      <a:pPr algn="ctr">
                        <a:lnSpc>
                          <a:spcPct val="100000"/>
                        </a:lnSpc>
                        <a:spcBef>
                          <a:spcPts val="300"/>
                        </a:spcBef>
                        <a:spcAft>
                          <a:spcPts val="300"/>
                        </a:spcAft>
                      </a:pPr>
                      <a:r>
                        <a:rPr lang="en-US" sz="1400" kern="100" dirty="0">
                          <a:effectLst/>
                        </a:rPr>
                        <a:t>0</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ABIE</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0</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rPr>
                        <a:t>Header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rPr>
                        <a:t>The document header.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rPr>
                        <a:t>ADS Header_ Trade Transaction. Details</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24686095"/>
                  </a:ext>
                </a:extLst>
              </a:tr>
              <a:tr h="0">
                <a:tc>
                  <a:txBody>
                    <a:bodyPr/>
                    <a:lstStyle/>
                    <a:p>
                      <a:pPr algn="ctr">
                        <a:lnSpc>
                          <a:spcPct val="100000"/>
                        </a:lnSpc>
                        <a:spcBef>
                          <a:spcPts val="300"/>
                        </a:spcBef>
                        <a:spcAft>
                          <a:spcPts val="300"/>
                        </a:spcAft>
                      </a:pPr>
                      <a:r>
                        <a:rPr lang="en-US" sz="1400" kern="100" dirty="0">
                          <a:effectLst/>
                        </a:rPr>
                        <a:t>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b="1" kern="100" dirty="0">
                          <a:effectLst/>
                        </a:rPr>
                        <a:t>IDBIE</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rPr>
                        <a:t>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b="1" kern="100" dirty="0">
                          <a:effectLst/>
                        </a:rPr>
                        <a:t>Header ID</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200" kern="100" dirty="0">
                          <a:effectLst/>
                        </a:rPr>
                        <a:t>Identifier</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rPr>
                        <a:t>1..1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rPr>
                        <a:t>The </a:t>
                      </a:r>
                      <a:r>
                        <a:rPr lang="en-US" sz="1400" b="1" kern="100" dirty="0">
                          <a:effectLst/>
                        </a:rPr>
                        <a:t>unique identifier </a:t>
                      </a:r>
                      <a:r>
                        <a:rPr lang="en-US" sz="1400" kern="100" dirty="0">
                          <a:effectLst/>
                        </a:rPr>
                        <a:t>for the document header.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rPr>
                        <a:t>ADS Header_ Trade Transaction.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29221503"/>
                  </a:ext>
                </a:extLst>
              </a:tr>
              <a:tr h="0">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8215558"/>
                  </a:ext>
                </a:extLst>
              </a:tr>
            </a:tbl>
          </a:graphicData>
        </a:graphic>
      </p:graphicFrame>
      <p:graphicFrame>
        <p:nvGraphicFramePr>
          <p:cNvPr id="5" name="Table 4">
            <a:extLst>
              <a:ext uri="{FF2B5EF4-FFF2-40B4-BE49-F238E27FC236}">
                <a16:creationId xmlns:a16="http://schemas.microsoft.com/office/drawing/2014/main" id="{2FAD415A-8FBA-4886-BD96-0F74A532EDCA}"/>
              </a:ext>
            </a:extLst>
          </p:cNvPr>
          <p:cNvGraphicFramePr>
            <a:graphicFrameLocks noGrp="1"/>
          </p:cNvGraphicFramePr>
          <p:nvPr>
            <p:extLst>
              <p:ext uri="{D42A27DB-BD31-4B8C-83A1-F6EECF244321}">
                <p14:modId xmlns:p14="http://schemas.microsoft.com/office/powerpoint/2010/main" val="3863617938"/>
              </p:ext>
            </p:extLst>
          </p:nvPr>
        </p:nvGraphicFramePr>
        <p:xfrm>
          <a:off x="683568" y="3429000"/>
          <a:ext cx="7886700" cy="2499360"/>
        </p:xfrm>
        <a:graphic>
          <a:graphicData uri="http://schemas.openxmlformats.org/drawingml/2006/table">
            <a:tbl>
              <a:tblPr firstRow="1" bandRow="1">
                <a:tableStyleId>{F5AB1C69-6EDB-4FF4-983F-18BD219EF322}</a:tableStyleId>
              </a:tblPr>
              <a:tblGrid>
                <a:gridCol w="315468">
                  <a:extLst>
                    <a:ext uri="{9D8B030D-6E8A-4147-A177-3AD203B41FA5}">
                      <a16:colId xmlns:a16="http://schemas.microsoft.com/office/drawing/2014/main" val="1163356517"/>
                    </a:ext>
                  </a:extLst>
                </a:gridCol>
                <a:gridCol w="552069">
                  <a:extLst>
                    <a:ext uri="{9D8B030D-6E8A-4147-A177-3AD203B41FA5}">
                      <a16:colId xmlns:a16="http://schemas.microsoft.com/office/drawing/2014/main" val="130398274"/>
                    </a:ext>
                  </a:extLst>
                </a:gridCol>
                <a:gridCol w="315468">
                  <a:extLst>
                    <a:ext uri="{9D8B030D-6E8A-4147-A177-3AD203B41FA5}">
                      <a16:colId xmlns:a16="http://schemas.microsoft.com/office/drawing/2014/main" val="2946323148"/>
                    </a:ext>
                  </a:extLst>
                </a:gridCol>
                <a:gridCol w="1419606">
                  <a:extLst>
                    <a:ext uri="{9D8B030D-6E8A-4147-A177-3AD203B41FA5}">
                      <a16:colId xmlns:a16="http://schemas.microsoft.com/office/drawing/2014/main" val="1192184106"/>
                    </a:ext>
                  </a:extLst>
                </a:gridCol>
                <a:gridCol w="709803">
                  <a:extLst>
                    <a:ext uri="{9D8B030D-6E8A-4147-A177-3AD203B41FA5}">
                      <a16:colId xmlns:a16="http://schemas.microsoft.com/office/drawing/2014/main" val="1785987986"/>
                    </a:ext>
                  </a:extLst>
                </a:gridCol>
                <a:gridCol w="394335">
                  <a:extLst>
                    <a:ext uri="{9D8B030D-6E8A-4147-A177-3AD203B41FA5}">
                      <a16:colId xmlns:a16="http://schemas.microsoft.com/office/drawing/2014/main" val="3965285625"/>
                    </a:ext>
                  </a:extLst>
                </a:gridCol>
                <a:gridCol w="2208276">
                  <a:extLst>
                    <a:ext uri="{9D8B030D-6E8A-4147-A177-3AD203B41FA5}">
                      <a16:colId xmlns:a16="http://schemas.microsoft.com/office/drawing/2014/main" val="1133805925"/>
                    </a:ext>
                  </a:extLst>
                </a:gridCol>
                <a:gridCol w="1971675">
                  <a:extLst>
                    <a:ext uri="{9D8B030D-6E8A-4147-A177-3AD203B41FA5}">
                      <a16:colId xmlns:a16="http://schemas.microsoft.com/office/drawing/2014/main" val="467826387"/>
                    </a:ext>
                  </a:extLst>
                </a:gridCol>
              </a:tblGrid>
              <a:tr h="0">
                <a:tc>
                  <a:txBody>
                    <a:bodyPr/>
                    <a:lstStyle/>
                    <a:p>
                      <a:pPr algn="ctr">
                        <a:lnSpc>
                          <a:spcPct val="100000"/>
                        </a:lnSpc>
                        <a:spcBef>
                          <a:spcPts val="600"/>
                        </a:spcBef>
                        <a:spcAft>
                          <a:spcPts val="600"/>
                        </a:spcAft>
                      </a:pPr>
                      <a:r>
                        <a:rPr lang="en-US" sz="1400" kern="100" dirty="0">
                          <a:effectLst/>
                        </a:rPr>
                        <a:t>No</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BIE</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Business Term</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kumimoji="1" lang="en-US" altLang="ja-JP" sz="1200" b="1" kern="1200" dirty="0">
                          <a:solidFill>
                            <a:schemeClr val="lt1"/>
                          </a:solidFill>
                          <a:effectLst/>
                          <a:latin typeface="+mn-lt"/>
                          <a:ea typeface="+mn-ea"/>
                          <a:cs typeface="+mn-cs"/>
                        </a:rPr>
                        <a:t>Semantic data type</a:t>
                      </a:r>
                      <a:endParaRPr lang="ja-JP" alt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O</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Description</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Dictionary Entry Name</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182952258"/>
                  </a:ext>
                </a:extLst>
              </a:tr>
              <a:tr h="0">
                <a:tc>
                  <a:txBody>
                    <a:bodyPr/>
                    <a:lstStyle/>
                    <a:p>
                      <a:pPr algn="ctr">
                        <a:lnSpc>
                          <a:spcPct val="100000"/>
                        </a:lnSpc>
                        <a:spcBef>
                          <a:spcPts val="300"/>
                        </a:spcBef>
                        <a:spcAft>
                          <a:spcPts val="300"/>
                        </a:spcAft>
                      </a:pPr>
                      <a:r>
                        <a:rPr lang="en-US" sz="1400" kern="100" dirty="0">
                          <a:effectLst/>
                        </a:rPr>
                        <a:t>0</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ABIE</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0</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rPr>
                        <a:t>Line Item</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rPr>
                        <a:t>The document line item.</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rPr>
                        <a:t>ADS Line Item_ Trade Line Item. Details</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3716387"/>
                  </a:ext>
                </a:extLst>
              </a:tr>
              <a:tr h="0">
                <a:tc>
                  <a:txBody>
                    <a:bodyPr/>
                    <a:lstStyle/>
                    <a:p>
                      <a:pPr algn="ctr">
                        <a:lnSpc>
                          <a:spcPct val="100000"/>
                        </a:lnSpc>
                        <a:spcBef>
                          <a:spcPts val="300"/>
                        </a:spcBef>
                        <a:spcAft>
                          <a:spcPts val="300"/>
                        </a:spcAft>
                      </a:pPr>
                      <a:r>
                        <a:rPr lang="en-US" sz="1400" kern="100" dirty="0">
                          <a:effectLst/>
                        </a:rPr>
                        <a:t>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400" b="1" kern="100" dirty="0">
                          <a:effectLst/>
                        </a:rPr>
                        <a:t>RLBIE</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400" kern="100" dirty="0">
                          <a:effectLst/>
                        </a:rPr>
                        <a:t>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400" b="1" kern="100" dirty="0">
                          <a:effectLst/>
                        </a:rPr>
                        <a:t>Header ID</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100" kern="100" dirty="0">
                          <a:effectLst/>
                        </a:rPr>
                        <a:t>Reference identifier</a:t>
                      </a:r>
                      <a:endParaRPr lang="ja-JP" sz="11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400" kern="100" dirty="0">
                          <a:effectLst/>
                        </a:rPr>
                        <a:t>1..1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400" kern="100" dirty="0">
                          <a:effectLst/>
                        </a:rPr>
                        <a:t>The </a:t>
                      </a:r>
                      <a:r>
                        <a:rPr lang="en-US" sz="1400" b="1" kern="100" dirty="0">
                          <a:effectLst/>
                        </a:rPr>
                        <a:t>reference identifier </a:t>
                      </a:r>
                      <a:r>
                        <a:rPr lang="en-US" sz="1400" kern="100" dirty="0">
                          <a:effectLst/>
                        </a:rPr>
                        <a:t>for the document header.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400" kern="100" dirty="0">
                          <a:effectLst/>
                        </a:rPr>
                        <a:t>ADS Line </a:t>
                      </a:r>
                      <a:r>
                        <a:rPr lang="en-US" sz="1400" kern="100" dirty="0" err="1">
                          <a:effectLst/>
                        </a:rPr>
                        <a:t>Item_Trade</a:t>
                      </a:r>
                      <a:r>
                        <a:rPr lang="en-US" sz="1400" kern="100" dirty="0">
                          <a:effectLst/>
                        </a:rPr>
                        <a:t> Line Item. Header. ADS Header_ Trade Transaction</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283974700"/>
                  </a:ext>
                </a:extLst>
              </a:tr>
              <a:tr h="0">
                <a:tc>
                  <a:txBody>
                    <a:bodyPr/>
                    <a:lstStyle/>
                    <a:p>
                      <a:pPr algn="ctr">
                        <a:lnSpc>
                          <a:spcPct val="100000"/>
                        </a:lnSpc>
                        <a:spcBef>
                          <a:spcPts val="300"/>
                        </a:spcBef>
                        <a:spcAft>
                          <a:spcPts val="300"/>
                        </a:spcAft>
                      </a:pPr>
                      <a:r>
                        <a:rPr lang="en-US" sz="1400" kern="100" dirty="0">
                          <a:effectLst/>
                        </a:rPr>
                        <a:t>2</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rPr>
                        <a:t>IDBIE</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rPr>
                        <a:t>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rPr>
                        <a:t>Line Item ID</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200" kern="100" dirty="0">
                          <a:effectLst/>
                        </a:rPr>
                        <a:t>Identifier</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rPr>
                        <a:t>1..1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rPr>
                        <a:t>The unique identifier for the document line item.</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rPr>
                        <a:t>ADS Line </a:t>
                      </a:r>
                      <a:r>
                        <a:rPr lang="en-US" sz="1400" kern="100" dirty="0" err="1">
                          <a:effectLst/>
                        </a:rPr>
                        <a:t>Item_Trade</a:t>
                      </a:r>
                      <a:r>
                        <a:rPr lang="en-US" sz="1400" kern="100" dirty="0">
                          <a:effectLst/>
                        </a:rPr>
                        <a:t> Line Item. Identification. Identifier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64542469"/>
                  </a:ext>
                </a:extLst>
              </a:tr>
              <a:tr h="0">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8882002"/>
                  </a:ext>
                </a:extLst>
              </a:tr>
            </a:tbl>
          </a:graphicData>
        </a:graphic>
      </p:graphicFrame>
      <p:sp>
        <p:nvSpPr>
          <p:cNvPr id="6" name="正方形/長方形 5">
            <a:extLst>
              <a:ext uri="{FF2B5EF4-FFF2-40B4-BE49-F238E27FC236}">
                <a16:creationId xmlns:a16="http://schemas.microsoft.com/office/drawing/2014/main" id="{5A19A53F-5D2F-6949-BA5A-1A3C48108459}"/>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5.3</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29688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AD647-EB4E-4D38-B760-AC63B8F8EC69}"/>
              </a:ext>
            </a:extLst>
          </p:cNvPr>
          <p:cNvSpPr>
            <a:spLocks noGrp="1"/>
          </p:cNvSpPr>
          <p:nvPr>
            <p:ph type="title"/>
          </p:nvPr>
        </p:nvSpPr>
        <p:spPr>
          <a:xfrm>
            <a:off x="56756" y="-27384"/>
            <a:ext cx="7776864" cy="720080"/>
          </a:xfrm>
        </p:spPr>
        <p:txBody>
          <a:bodyPr/>
          <a:lstStyle/>
          <a:p>
            <a:pPr>
              <a:lnSpc>
                <a:spcPts val="2400"/>
              </a:lnSpc>
            </a:pPr>
            <a:r>
              <a:rPr kumimoji="1" lang="en-US" altLang="ja-JP" sz="2000" b="1" dirty="0"/>
              <a:t>Extend Trade Transaction and Trade Line Item</a:t>
            </a:r>
            <a:br>
              <a:rPr kumimoji="1" lang="en-US" altLang="ja-JP" sz="2000" b="1" dirty="0"/>
            </a:br>
            <a:r>
              <a:rPr kumimoji="1" lang="en-US" altLang="ja-JP" b="1" dirty="0"/>
              <a:t>Invoices Received &amp; Line Item</a:t>
            </a:r>
            <a:endParaRPr kumimoji="1" lang="ja-JP" altLang="en-US" b="1" dirty="0"/>
          </a:p>
        </p:txBody>
      </p:sp>
      <p:graphicFrame>
        <p:nvGraphicFramePr>
          <p:cNvPr id="4" name="Table 3">
            <a:extLst>
              <a:ext uri="{FF2B5EF4-FFF2-40B4-BE49-F238E27FC236}">
                <a16:creationId xmlns:a16="http://schemas.microsoft.com/office/drawing/2014/main" id="{FB6D1AA1-741F-4C3D-BAD8-9ABEA29E085F}"/>
              </a:ext>
            </a:extLst>
          </p:cNvPr>
          <p:cNvGraphicFramePr>
            <a:graphicFrameLocks noGrp="1"/>
          </p:cNvGraphicFramePr>
          <p:nvPr>
            <p:extLst>
              <p:ext uri="{D42A27DB-BD31-4B8C-83A1-F6EECF244321}">
                <p14:modId xmlns:p14="http://schemas.microsoft.com/office/powerpoint/2010/main" val="2900832886"/>
              </p:ext>
            </p:extLst>
          </p:nvPr>
        </p:nvGraphicFramePr>
        <p:xfrm>
          <a:off x="107504" y="1133804"/>
          <a:ext cx="4397740" cy="2520192"/>
        </p:xfrm>
        <a:graphic>
          <a:graphicData uri="http://schemas.openxmlformats.org/drawingml/2006/table">
            <a:tbl>
              <a:tblPr firstRow="1" bandRow="1">
                <a:tableStyleId>{2D5ABB26-0587-4C30-8999-92F81FD0307C}</a:tableStyleId>
              </a:tblPr>
              <a:tblGrid>
                <a:gridCol w="231460">
                  <a:extLst>
                    <a:ext uri="{9D8B030D-6E8A-4147-A177-3AD203B41FA5}">
                      <a16:colId xmlns:a16="http://schemas.microsoft.com/office/drawing/2014/main" val="1177254750"/>
                    </a:ext>
                  </a:extLst>
                </a:gridCol>
                <a:gridCol w="385767">
                  <a:extLst>
                    <a:ext uri="{9D8B030D-6E8A-4147-A177-3AD203B41FA5}">
                      <a16:colId xmlns:a16="http://schemas.microsoft.com/office/drawing/2014/main" val="554625588"/>
                    </a:ext>
                  </a:extLst>
                </a:gridCol>
                <a:gridCol w="154306">
                  <a:extLst>
                    <a:ext uri="{9D8B030D-6E8A-4147-A177-3AD203B41FA5}">
                      <a16:colId xmlns:a16="http://schemas.microsoft.com/office/drawing/2014/main" val="3710612699"/>
                    </a:ext>
                  </a:extLst>
                </a:gridCol>
                <a:gridCol w="848687">
                  <a:extLst>
                    <a:ext uri="{9D8B030D-6E8A-4147-A177-3AD203B41FA5}">
                      <a16:colId xmlns:a16="http://schemas.microsoft.com/office/drawing/2014/main" val="1159692721"/>
                    </a:ext>
                  </a:extLst>
                </a:gridCol>
                <a:gridCol w="617227">
                  <a:extLst>
                    <a:ext uri="{9D8B030D-6E8A-4147-A177-3AD203B41FA5}">
                      <a16:colId xmlns:a16="http://schemas.microsoft.com/office/drawing/2014/main" val="2218792217"/>
                    </a:ext>
                  </a:extLst>
                </a:gridCol>
                <a:gridCol w="308613">
                  <a:extLst>
                    <a:ext uri="{9D8B030D-6E8A-4147-A177-3AD203B41FA5}">
                      <a16:colId xmlns:a16="http://schemas.microsoft.com/office/drawing/2014/main" val="78773884"/>
                    </a:ext>
                  </a:extLst>
                </a:gridCol>
                <a:gridCol w="1851680">
                  <a:extLst>
                    <a:ext uri="{9D8B030D-6E8A-4147-A177-3AD203B41FA5}">
                      <a16:colId xmlns:a16="http://schemas.microsoft.com/office/drawing/2014/main" val="2694813845"/>
                    </a:ext>
                  </a:extLst>
                </a:gridCol>
              </a:tblGrid>
              <a:tr h="259781">
                <a:tc>
                  <a:txBody>
                    <a:bodyPr/>
                    <a:lstStyle/>
                    <a:p>
                      <a:pPr algn="ctr">
                        <a:lnSpc>
                          <a:spcPts val="1150"/>
                        </a:lnSpc>
                        <a:spcBef>
                          <a:spcPts val="600"/>
                        </a:spcBef>
                        <a:spcAft>
                          <a:spcPts val="600"/>
                        </a:spcAft>
                      </a:pPr>
                      <a:r>
                        <a:rPr lang="en-US" sz="900" kern="100" dirty="0">
                          <a:solidFill>
                            <a:schemeClr val="bg1"/>
                          </a:solidFill>
                          <a:effectLst/>
                        </a:rPr>
                        <a:t>No</a:t>
                      </a:r>
                      <a:endParaRPr lang="ja-JP" sz="9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900" kern="100" dirty="0">
                          <a:solidFill>
                            <a:schemeClr val="bg1"/>
                          </a:solidFill>
                          <a:effectLst/>
                        </a:rPr>
                        <a:t>BIE</a:t>
                      </a:r>
                      <a:endParaRPr lang="ja-JP" sz="9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900" kern="100" dirty="0">
                          <a:solidFill>
                            <a:schemeClr val="bg1"/>
                          </a:solidFill>
                          <a:effectLst/>
                        </a:rPr>
                        <a:t>D</a:t>
                      </a:r>
                      <a:endParaRPr lang="ja-JP" sz="9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900" kern="100" dirty="0">
                          <a:solidFill>
                            <a:schemeClr val="bg1"/>
                          </a:solidFill>
                          <a:effectLst/>
                        </a:rPr>
                        <a:t>Business Term</a:t>
                      </a:r>
                      <a:endParaRPr lang="ja-JP" sz="9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900" kern="100" dirty="0">
                          <a:solidFill>
                            <a:schemeClr val="bg1"/>
                          </a:solidFill>
                          <a:effectLst/>
                        </a:rPr>
                        <a:t>Semantic data type</a:t>
                      </a:r>
                      <a:endParaRPr lang="ja-JP" sz="9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15154" marR="151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900" kern="100" dirty="0">
                          <a:solidFill>
                            <a:schemeClr val="bg1"/>
                          </a:solidFill>
                          <a:effectLst/>
                        </a:rPr>
                        <a:t>O</a:t>
                      </a:r>
                      <a:endParaRPr lang="ja-JP" sz="9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900" kern="100" dirty="0">
                          <a:solidFill>
                            <a:schemeClr val="bg1"/>
                          </a:solidFill>
                          <a:effectLst/>
                        </a:rPr>
                        <a:t>Dictionary Entry Name</a:t>
                      </a:r>
                      <a:endParaRPr lang="ja-JP" sz="9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555822415"/>
                  </a:ext>
                </a:extLst>
              </a:tr>
              <a:tr h="79303">
                <a:tc>
                  <a:txBody>
                    <a:bodyPr/>
                    <a:lstStyle/>
                    <a:p>
                      <a:pPr algn="ctr">
                        <a:lnSpc>
                          <a:spcPts val="1200"/>
                        </a:lnSpc>
                        <a:spcBef>
                          <a:spcPts val="300"/>
                        </a:spcBef>
                        <a:spcAft>
                          <a:spcPts val="300"/>
                        </a:spcAft>
                      </a:pPr>
                      <a:r>
                        <a:rPr lang="en-US" sz="900" kern="100" dirty="0">
                          <a:effectLst/>
                        </a:rPr>
                        <a:t>0</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ts val="1200"/>
                        </a:lnSpc>
                        <a:spcBef>
                          <a:spcPts val="300"/>
                        </a:spcBef>
                        <a:spcAft>
                          <a:spcPts val="300"/>
                        </a:spcAft>
                      </a:pPr>
                      <a:r>
                        <a:rPr lang="en-US" sz="900" kern="100" dirty="0">
                          <a:effectLst/>
                        </a:rPr>
                        <a:t>ABIE</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ts val="1200"/>
                        </a:lnSpc>
                        <a:spcBef>
                          <a:spcPts val="300"/>
                        </a:spcBef>
                        <a:spcAft>
                          <a:spcPts val="300"/>
                        </a:spcAft>
                      </a:pPr>
                      <a:r>
                        <a:rPr lang="en-US" sz="900" kern="100" dirty="0">
                          <a:effectLst/>
                        </a:rPr>
                        <a:t>0</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ts val="1200"/>
                        </a:lnSpc>
                        <a:spcBef>
                          <a:spcPts val="300"/>
                        </a:spcBef>
                        <a:spcAft>
                          <a:spcPts val="300"/>
                        </a:spcAft>
                      </a:pPr>
                      <a:r>
                        <a:rPr lang="en-US" sz="900" kern="100" dirty="0">
                          <a:effectLst/>
                        </a:rPr>
                        <a:t>Invoices Received</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ts val="1200"/>
                        </a:lnSpc>
                        <a:spcBef>
                          <a:spcPts val="300"/>
                        </a:spcBef>
                        <a:spcAft>
                          <a:spcPts val="300"/>
                        </a:spcAft>
                      </a:pPr>
                      <a:r>
                        <a:rPr lang="en-US" sz="900" kern="100" dirty="0">
                          <a:effectLst/>
                        </a:rPr>
                        <a:t>— </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5154" marR="151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ts val="1200"/>
                        </a:lnSpc>
                        <a:spcBef>
                          <a:spcPts val="300"/>
                        </a:spcBef>
                        <a:spcAft>
                          <a:spcPts val="300"/>
                        </a:spcAft>
                      </a:pPr>
                      <a:r>
                        <a:rPr lang="en-US" sz="900" kern="100" dirty="0">
                          <a:effectLst/>
                        </a:rPr>
                        <a:t>— </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ts val="1200"/>
                        </a:lnSpc>
                        <a:spcBef>
                          <a:spcPts val="300"/>
                        </a:spcBef>
                        <a:spcAft>
                          <a:spcPts val="300"/>
                        </a:spcAft>
                      </a:pPr>
                      <a:r>
                        <a:rPr lang="en-US" sz="900" kern="100" dirty="0">
                          <a:effectLst/>
                        </a:rPr>
                        <a:t>ADS Invoices Received_ Trade Transaction. Details</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91920026"/>
                  </a:ext>
                </a:extLst>
              </a:tr>
              <a:tr h="265695">
                <a:tc>
                  <a:txBody>
                    <a:bodyPr/>
                    <a:lstStyle/>
                    <a:p>
                      <a:pPr algn="ctr">
                        <a:lnSpc>
                          <a:spcPts val="1200"/>
                        </a:lnSpc>
                        <a:spcBef>
                          <a:spcPts val="300"/>
                        </a:spcBef>
                        <a:spcAft>
                          <a:spcPts val="300"/>
                        </a:spcAft>
                      </a:pPr>
                      <a:r>
                        <a:rPr lang="en-US" sz="900" kern="100" dirty="0">
                          <a:effectLst/>
                        </a:rPr>
                        <a:t>1</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900" kern="100" dirty="0">
                          <a:effectLst/>
                        </a:rPr>
                        <a:t>IDBIE</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900" kern="100" dirty="0">
                          <a:effectLst/>
                        </a:rPr>
                        <a:t>1</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ts val="1200"/>
                        </a:lnSpc>
                        <a:spcBef>
                          <a:spcPts val="300"/>
                        </a:spcBef>
                        <a:spcAft>
                          <a:spcPts val="300"/>
                        </a:spcAft>
                      </a:pPr>
                      <a:r>
                        <a:rPr lang="en-US" sz="900" kern="100" dirty="0">
                          <a:effectLst/>
                        </a:rPr>
                        <a:t>Invoice ID</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900" kern="100" dirty="0">
                          <a:effectLst/>
                        </a:rPr>
                        <a:t>Identifier</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5154" marR="151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900" kern="100" dirty="0">
                          <a:effectLst/>
                        </a:rPr>
                        <a:t>1..1</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ts val="1200"/>
                        </a:lnSpc>
                        <a:spcBef>
                          <a:spcPts val="300"/>
                        </a:spcBef>
                        <a:spcAft>
                          <a:spcPts val="300"/>
                        </a:spcAft>
                      </a:pPr>
                      <a:r>
                        <a:rPr lang="en-US" sz="900" kern="100" dirty="0">
                          <a:effectLst/>
                        </a:rPr>
                        <a:t>ADS Invoices Received_ Trade Transaction. Identification. Identifier</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88007460"/>
                  </a:ext>
                </a:extLst>
              </a:tr>
              <a:tr h="389672">
                <a:tc>
                  <a:txBody>
                    <a:bodyPr/>
                    <a:lstStyle/>
                    <a:p>
                      <a:pPr algn="ctr">
                        <a:lnSpc>
                          <a:spcPts val="1200"/>
                        </a:lnSpc>
                        <a:spcBef>
                          <a:spcPts val="300"/>
                        </a:spcBef>
                        <a:spcAft>
                          <a:spcPts val="300"/>
                        </a:spcAft>
                      </a:pPr>
                      <a:r>
                        <a:rPr lang="en-US" sz="900" kern="100" dirty="0">
                          <a:effectLst/>
                        </a:rPr>
                        <a:t>2</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900" kern="100" dirty="0">
                          <a:effectLst/>
                        </a:rPr>
                        <a:t>BBIE</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900" kern="100" dirty="0">
                          <a:effectLst/>
                        </a:rPr>
                        <a:t>1</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900" kern="100" dirty="0">
                          <a:effectLst/>
                        </a:rPr>
                        <a:t>Invoice Number</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900" kern="100" dirty="0">
                          <a:effectLst/>
                        </a:rPr>
                        <a:t>Text</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5154" marR="151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900" kern="100" dirty="0">
                          <a:effectLst/>
                        </a:rPr>
                        <a:t>1..1</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900" kern="100" dirty="0">
                          <a:effectLst/>
                        </a:rPr>
                        <a:t>ADS Invoices Received_ Trade Transaction. Number_ Information. Text</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94693568"/>
                  </a:ext>
                </a:extLst>
              </a:tr>
              <a:tr h="389672">
                <a:tc>
                  <a:txBody>
                    <a:bodyPr/>
                    <a:lstStyle/>
                    <a:p>
                      <a:pPr algn="ctr">
                        <a:lnSpc>
                          <a:spcPts val="1200"/>
                        </a:lnSpc>
                        <a:spcBef>
                          <a:spcPts val="300"/>
                        </a:spcBef>
                        <a:spcAft>
                          <a:spcPts val="300"/>
                        </a:spcAft>
                      </a:pPr>
                      <a:r>
                        <a:rPr lang="en-US" sz="900" kern="100" dirty="0">
                          <a:effectLst/>
                        </a:rPr>
                        <a:t>3</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900" kern="100" dirty="0">
                          <a:effectLst/>
                        </a:rPr>
                        <a:t>ASBIE</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900" kern="100" dirty="0">
                          <a:effectLst/>
                        </a:rPr>
                        <a:t>1</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ts val="1200"/>
                        </a:lnSpc>
                        <a:spcBef>
                          <a:spcPts val="300"/>
                        </a:spcBef>
                        <a:spcAft>
                          <a:spcPts val="300"/>
                        </a:spcAft>
                      </a:pPr>
                      <a:r>
                        <a:rPr lang="en-US" sz="900" kern="100" dirty="0">
                          <a:effectLst/>
                        </a:rPr>
                        <a:t>Period</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900" kern="100" dirty="0">
                          <a:effectLst/>
                        </a:rPr>
                        <a:t>—</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5154" marR="151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900" kern="100" dirty="0">
                          <a:effectLst/>
                        </a:rPr>
                        <a:t>1..1</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ts val="1200"/>
                        </a:lnSpc>
                        <a:spcBef>
                          <a:spcPts val="300"/>
                        </a:spcBef>
                        <a:spcAft>
                          <a:spcPts val="300"/>
                        </a:spcAft>
                      </a:pPr>
                      <a:r>
                        <a:rPr lang="en-US" sz="900" kern="100" dirty="0">
                          <a:effectLst/>
                        </a:rPr>
                        <a:t>ADS Invoices Received_ Trade Transaction. Defined. ADS_ Fiscal Period</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622724882"/>
                  </a:ext>
                </a:extLst>
              </a:tr>
              <a:tr h="39724">
                <a:tc>
                  <a:txBody>
                    <a:bodyPr/>
                    <a:lstStyle/>
                    <a:p>
                      <a:pPr algn="ctr">
                        <a:lnSpc>
                          <a:spcPts val="1200"/>
                        </a:lnSpc>
                        <a:spcBef>
                          <a:spcPts val="300"/>
                        </a:spcBef>
                        <a:spcAft>
                          <a:spcPts val="300"/>
                        </a:spcAft>
                      </a:pPr>
                      <a:r>
                        <a:rPr lang="en-US" sz="900" kern="100">
                          <a:effectLst/>
                        </a:rPr>
                        <a:t>4</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BBIE</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2</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900" kern="100">
                          <a:effectLst/>
                        </a:rPr>
                        <a:t>Fiscal Year</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Numeric</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15154" marR="151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1..1</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900" kern="100">
                          <a:effectLst/>
                        </a:rPr>
                        <a:t>ADS_ Fiscal Period. Fiscal Year. Code</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5930888"/>
                  </a:ext>
                </a:extLst>
              </a:tr>
              <a:tr h="203853">
                <a:tc>
                  <a:txBody>
                    <a:bodyPr/>
                    <a:lstStyle/>
                    <a:p>
                      <a:pPr algn="ctr">
                        <a:lnSpc>
                          <a:spcPts val="1200"/>
                        </a:lnSpc>
                        <a:spcBef>
                          <a:spcPts val="300"/>
                        </a:spcBef>
                        <a:spcAft>
                          <a:spcPts val="300"/>
                        </a:spcAft>
                      </a:pPr>
                      <a:r>
                        <a:rPr lang="en-US" sz="900" kern="100">
                          <a:effectLst/>
                        </a:rPr>
                        <a:t>5</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BBIE</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2</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900" kern="100" dirty="0">
                          <a:effectLst/>
                        </a:rPr>
                        <a:t>Accounting Period</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Code</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15154" marR="151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1..1</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900" kern="100">
                          <a:effectLst/>
                        </a:rPr>
                        <a:t>ADS_ Fiscal Period. Accounting ADS_ Period. Code</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1649734"/>
                  </a:ext>
                </a:extLst>
              </a:tr>
              <a:tr h="259781">
                <a:tc>
                  <a:txBody>
                    <a:bodyPr/>
                    <a:lstStyle/>
                    <a:p>
                      <a:pPr algn="ctr">
                        <a:lnSpc>
                          <a:spcPts val="1200"/>
                        </a:lnSpc>
                        <a:spcBef>
                          <a:spcPts val="300"/>
                        </a:spcBef>
                        <a:spcAft>
                          <a:spcPts val="300"/>
                        </a:spcAft>
                      </a:pPr>
                      <a:r>
                        <a:rPr lang="en-US" sz="900" kern="100">
                          <a:effectLst/>
                        </a:rPr>
                        <a:t>6</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BBIE</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1</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900" kern="100">
                          <a:effectLst/>
                        </a:rPr>
                        <a:t>Official Invoice Code</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Code</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15154" marR="151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0..1</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900" kern="100" dirty="0">
                          <a:effectLst/>
                        </a:rPr>
                        <a:t>ADS Invoices Received_ Trade Transaction. Official. Code</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2757472"/>
                  </a:ext>
                </a:extLst>
              </a:tr>
            </a:tbl>
          </a:graphicData>
        </a:graphic>
      </p:graphicFrame>
      <p:graphicFrame>
        <p:nvGraphicFramePr>
          <p:cNvPr id="5" name="Table 4">
            <a:extLst>
              <a:ext uri="{FF2B5EF4-FFF2-40B4-BE49-F238E27FC236}">
                <a16:creationId xmlns:a16="http://schemas.microsoft.com/office/drawing/2014/main" id="{E19F3942-5F82-4F95-9B6D-296A43138A3F}"/>
              </a:ext>
            </a:extLst>
          </p:cNvPr>
          <p:cNvGraphicFramePr>
            <a:graphicFrameLocks noGrp="1"/>
          </p:cNvGraphicFramePr>
          <p:nvPr>
            <p:extLst>
              <p:ext uri="{D42A27DB-BD31-4B8C-83A1-F6EECF244321}">
                <p14:modId xmlns:p14="http://schemas.microsoft.com/office/powerpoint/2010/main" val="921231156"/>
              </p:ext>
            </p:extLst>
          </p:nvPr>
        </p:nvGraphicFramePr>
        <p:xfrm>
          <a:off x="107504" y="3741329"/>
          <a:ext cx="4397739" cy="1066800"/>
        </p:xfrm>
        <a:graphic>
          <a:graphicData uri="http://schemas.openxmlformats.org/drawingml/2006/table">
            <a:tbl>
              <a:tblPr bandRow="1">
                <a:tableStyleId>{2D5ABB26-0587-4C30-8999-92F81FD0307C}</a:tableStyleId>
              </a:tblPr>
              <a:tblGrid>
                <a:gridCol w="231459">
                  <a:extLst>
                    <a:ext uri="{9D8B030D-6E8A-4147-A177-3AD203B41FA5}">
                      <a16:colId xmlns:a16="http://schemas.microsoft.com/office/drawing/2014/main" val="972472684"/>
                    </a:ext>
                  </a:extLst>
                </a:gridCol>
                <a:gridCol w="436273">
                  <a:extLst>
                    <a:ext uri="{9D8B030D-6E8A-4147-A177-3AD203B41FA5}">
                      <a16:colId xmlns:a16="http://schemas.microsoft.com/office/drawing/2014/main" val="3159519296"/>
                    </a:ext>
                  </a:extLst>
                </a:gridCol>
                <a:gridCol w="103800">
                  <a:extLst>
                    <a:ext uri="{9D8B030D-6E8A-4147-A177-3AD203B41FA5}">
                      <a16:colId xmlns:a16="http://schemas.microsoft.com/office/drawing/2014/main" val="243544527"/>
                    </a:ext>
                  </a:extLst>
                </a:gridCol>
                <a:gridCol w="848686">
                  <a:extLst>
                    <a:ext uri="{9D8B030D-6E8A-4147-A177-3AD203B41FA5}">
                      <a16:colId xmlns:a16="http://schemas.microsoft.com/office/drawing/2014/main" val="3427705062"/>
                    </a:ext>
                  </a:extLst>
                </a:gridCol>
                <a:gridCol w="617227">
                  <a:extLst>
                    <a:ext uri="{9D8B030D-6E8A-4147-A177-3AD203B41FA5}">
                      <a16:colId xmlns:a16="http://schemas.microsoft.com/office/drawing/2014/main" val="3736583495"/>
                    </a:ext>
                  </a:extLst>
                </a:gridCol>
                <a:gridCol w="308613">
                  <a:extLst>
                    <a:ext uri="{9D8B030D-6E8A-4147-A177-3AD203B41FA5}">
                      <a16:colId xmlns:a16="http://schemas.microsoft.com/office/drawing/2014/main" val="2363330386"/>
                    </a:ext>
                  </a:extLst>
                </a:gridCol>
                <a:gridCol w="1851681">
                  <a:extLst>
                    <a:ext uri="{9D8B030D-6E8A-4147-A177-3AD203B41FA5}">
                      <a16:colId xmlns:a16="http://schemas.microsoft.com/office/drawing/2014/main" val="2126819327"/>
                    </a:ext>
                  </a:extLst>
                </a:gridCol>
              </a:tblGrid>
              <a:tr h="288032">
                <a:tc>
                  <a:txBody>
                    <a:bodyPr/>
                    <a:lstStyle/>
                    <a:p>
                      <a:pPr algn="ctr">
                        <a:lnSpc>
                          <a:spcPts val="1200"/>
                        </a:lnSpc>
                        <a:spcBef>
                          <a:spcPts val="300"/>
                        </a:spcBef>
                        <a:spcAft>
                          <a:spcPts val="300"/>
                        </a:spcAft>
                      </a:pPr>
                      <a:r>
                        <a:rPr lang="en-US" sz="1000" kern="100" dirty="0">
                          <a:effectLst/>
                        </a:rPr>
                        <a:t>20</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1000" kern="100" dirty="0">
                          <a:effectLst/>
                        </a:rPr>
                        <a:t>ASBIE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1000" kern="100" dirty="0">
                          <a:effectLst/>
                        </a:rPr>
                        <a:t>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ts val="1200"/>
                        </a:lnSpc>
                        <a:spcBef>
                          <a:spcPts val="300"/>
                        </a:spcBef>
                        <a:spcAft>
                          <a:spcPts val="300"/>
                        </a:spcAft>
                      </a:pPr>
                      <a:r>
                        <a:rPr lang="en-US" sz="1000" kern="100" dirty="0">
                          <a:effectLst/>
                        </a:rPr>
                        <a:t>Created Activity</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1000" kern="100" dirty="0">
                          <a:effectLst/>
                        </a:rPr>
                        <a:t>—</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1000" kern="100" dirty="0">
                          <a:effectLst/>
                        </a:rPr>
                        <a:t>0..1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ts val="1200"/>
                        </a:lnSpc>
                        <a:spcBef>
                          <a:spcPts val="300"/>
                        </a:spcBef>
                        <a:spcAft>
                          <a:spcPts val="300"/>
                        </a:spcAft>
                      </a:pPr>
                      <a:r>
                        <a:rPr lang="en-US" sz="1000" kern="100" dirty="0">
                          <a:effectLst/>
                        </a:rPr>
                        <a:t>ADS Invoices Received_ Trade Transaction. Specified. ADS Created_ Activity</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154022421"/>
                  </a:ext>
                </a:extLst>
              </a:tr>
              <a:tr h="180917">
                <a:tc>
                  <a:txBody>
                    <a:bodyPr/>
                    <a:lstStyle/>
                    <a:p>
                      <a:pPr algn="ctr">
                        <a:lnSpc>
                          <a:spcPts val="1200"/>
                        </a:lnSpc>
                        <a:spcBef>
                          <a:spcPts val="300"/>
                        </a:spcBef>
                        <a:spcAft>
                          <a:spcPts val="300"/>
                        </a:spcAft>
                      </a:pPr>
                      <a:r>
                        <a:rPr lang="en-US" sz="1000" kern="100">
                          <a:effectLst/>
                        </a:rPr>
                        <a:t>21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BBIE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dirty="0">
                          <a:effectLst/>
                        </a:rPr>
                        <a:t>2</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a:effectLst/>
                        </a:rPr>
                        <a:t>Created Date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Date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dirty="0">
                          <a:effectLst/>
                        </a:rPr>
                        <a:t>1..1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dirty="0">
                          <a:effectLst/>
                        </a:rPr>
                        <a:t>ADS_ Created_ Activity. Occurred. Date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0514085"/>
                  </a:ext>
                </a:extLst>
              </a:tr>
              <a:tr h="221307">
                <a:tc>
                  <a:txBody>
                    <a:bodyPr/>
                    <a:lstStyle/>
                    <a:p>
                      <a:pPr algn="ctr">
                        <a:lnSpc>
                          <a:spcPts val="1200"/>
                        </a:lnSpc>
                        <a:spcBef>
                          <a:spcPts val="300"/>
                        </a:spcBef>
                        <a:spcAft>
                          <a:spcPts val="300"/>
                        </a:spcAft>
                      </a:pPr>
                      <a:r>
                        <a:rPr lang="en-US" sz="1000" kern="100">
                          <a:effectLst/>
                        </a:rPr>
                        <a:t>22</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BBIE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2</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a:effectLst/>
                        </a:rPr>
                        <a:t>Created Time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Time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0..1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dirty="0">
                          <a:effectLst/>
                        </a:rPr>
                        <a:t>ADS_ Created_ Activity. Occurred. Time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719942"/>
                  </a:ext>
                </a:extLst>
              </a:tr>
            </a:tbl>
          </a:graphicData>
        </a:graphic>
      </p:graphicFrame>
      <p:graphicFrame>
        <p:nvGraphicFramePr>
          <p:cNvPr id="6" name="Table 5">
            <a:extLst>
              <a:ext uri="{FF2B5EF4-FFF2-40B4-BE49-F238E27FC236}">
                <a16:creationId xmlns:a16="http://schemas.microsoft.com/office/drawing/2014/main" id="{FB36C724-180E-47B1-B176-F5296D7C9BAD}"/>
              </a:ext>
            </a:extLst>
          </p:cNvPr>
          <p:cNvGraphicFramePr>
            <a:graphicFrameLocks noGrp="1"/>
          </p:cNvGraphicFramePr>
          <p:nvPr>
            <p:extLst>
              <p:ext uri="{D42A27DB-BD31-4B8C-83A1-F6EECF244321}">
                <p14:modId xmlns:p14="http://schemas.microsoft.com/office/powerpoint/2010/main" val="2467308517"/>
              </p:ext>
            </p:extLst>
          </p:nvPr>
        </p:nvGraphicFramePr>
        <p:xfrm>
          <a:off x="107504" y="4882480"/>
          <a:ext cx="4392488" cy="914400"/>
        </p:xfrm>
        <a:graphic>
          <a:graphicData uri="http://schemas.openxmlformats.org/drawingml/2006/table">
            <a:tbl>
              <a:tblPr bandRow="1">
                <a:tableStyleId>{2D5ABB26-0587-4C30-8999-92F81FD0307C}</a:tableStyleId>
              </a:tblPr>
              <a:tblGrid>
                <a:gridCol w="226210">
                  <a:extLst>
                    <a:ext uri="{9D8B030D-6E8A-4147-A177-3AD203B41FA5}">
                      <a16:colId xmlns:a16="http://schemas.microsoft.com/office/drawing/2014/main" val="1844655903"/>
                    </a:ext>
                  </a:extLst>
                </a:gridCol>
                <a:gridCol w="462919">
                  <a:extLst>
                    <a:ext uri="{9D8B030D-6E8A-4147-A177-3AD203B41FA5}">
                      <a16:colId xmlns:a16="http://schemas.microsoft.com/office/drawing/2014/main" val="1293536901"/>
                    </a:ext>
                  </a:extLst>
                </a:gridCol>
                <a:gridCol w="104777">
                  <a:extLst>
                    <a:ext uri="{9D8B030D-6E8A-4147-A177-3AD203B41FA5}">
                      <a16:colId xmlns:a16="http://schemas.microsoft.com/office/drawing/2014/main" val="2478885800"/>
                    </a:ext>
                  </a:extLst>
                </a:gridCol>
                <a:gridCol w="821063">
                  <a:extLst>
                    <a:ext uri="{9D8B030D-6E8A-4147-A177-3AD203B41FA5}">
                      <a16:colId xmlns:a16="http://schemas.microsoft.com/office/drawing/2014/main" val="96259421"/>
                    </a:ext>
                  </a:extLst>
                </a:gridCol>
                <a:gridCol w="617226">
                  <a:extLst>
                    <a:ext uri="{9D8B030D-6E8A-4147-A177-3AD203B41FA5}">
                      <a16:colId xmlns:a16="http://schemas.microsoft.com/office/drawing/2014/main" val="1709519194"/>
                    </a:ext>
                  </a:extLst>
                </a:gridCol>
                <a:gridCol w="308613">
                  <a:extLst>
                    <a:ext uri="{9D8B030D-6E8A-4147-A177-3AD203B41FA5}">
                      <a16:colId xmlns:a16="http://schemas.microsoft.com/office/drawing/2014/main" val="3005631618"/>
                    </a:ext>
                  </a:extLst>
                </a:gridCol>
                <a:gridCol w="1851680">
                  <a:extLst>
                    <a:ext uri="{9D8B030D-6E8A-4147-A177-3AD203B41FA5}">
                      <a16:colId xmlns:a16="http://schemas.microsoft.com/office/drawing/2014/main" val="3700512206"/>
                    </a:ext>
                  </a:extLst>
                </a:gridCol>
              </a:tblGrid>
              <a:tr h="252095">
                <a:tc>
                  <a:txBody>
                    <a:bodyPr/>
                    <a:lstStyle/>
                    <a:p>
                      <a:pPr algn="ctr">
                        <a:lnSpc>
                          <a:spcPts val="1200"/>
                        </a:lnSpc>
                        <a:spcBef>
                          <a:spcPts val="300"/>
                        </a:spcBef>
                        <a:spcAft>
                          <a:spcPts val="300"/>
                        </a:spcAft>
                      </a:pPr>
                      <a:r>
                        <a:rPr lang="en-US" sz="1000" kern="100" dirty="0">
                          <a:effectLst/>
                        </a:rPr>
                        <a:t>38</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RLBIE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1000" kern="100" dirty="0">
                          <a:effectLst/>
                        </a:rPr>
                        <a:t>Business Segment [X]</a:t>
                      </a:r>
                      <a:r>
                        <a:rPr lang="en-US" sz="1000" kern="100" baseline="30000" dirty="0">
                          <a:effectLst/>
                        </a:rPr>
                        <a:t>a</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Reference Identifier</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1..1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1000" kern="100" dirty="0">
                          <a:effectLst/>
                        </a:rPr>
                        <a:t>ADS Invoices Received_ Trade Transaction. [X]. ADS Business Segment_ Code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25781895"/>
                  </a:ext>
                </a:extLst>
              </a:tr>
              <a:tr h="252095">
                <a:tc>
                  <a:txBody>
                    <a:bodyPr/>
                    <a:lstStyle/>
                    <a:p>
                      <a:pPr algn="ctr">
                        <a:lnSpc>
                          <a:spcPts val="1200"/>
                        </a:lnSpc>
                        <a:spcBef>
                          <a:spcPts val="300"/>
                        </a:spcBef>
                        <a:spcAft>
                          <a:spcPts val="300"/>
                        </a:spcAft>
                      </a:pPr>
                      <a:r>
                        <a:rPr lang="en-US" sz="1000" kern="100">
                          <a:effectLst/>
                        </a:rPr>
                        <a:t>39</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ASBIE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a:effectLst/>
                        </a:rPr>
                        <a:t>Invoices Received Line Item</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dirty="0">
                          <a:effectLst/>
                        </a:rPr>
                        <a:t>— </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0..n </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dirty="0">
                          <a:effectLst/>
                        </a:rPr>
                        <a:t>ADS Invoices Received_ Trade Transaction. Defined. ADS Invoices Received_ Trade Line Item. Detail</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4302220"/>
                  </a:ext>
                </a:extLst>
              </a:tr>
            </a:tbl>
          </a:graphicData>
        </a:graphic>
      </p:graphicFrame>
      <p:graphicFrame>
        <p:nvGraphicFramePr>
          <p:cNvPr id="7" name="Table 6">
            <a:extLst>
              <a:ext uri="{FF2B5EF4-FFF2-40B4-BE49-F238E27FC236}">
                <a16:creationId xmlns:a16="http://schemas.microsoft.com/office/drawing/2014/main" id="{6B69515D-D82E-482E-9B8D-09E2C0615A08}"/>
              </a:ext>
            </a:extLst>
          </p:cNvPr>
          <p:cNvGraphicFramePr>
            <a:graphicFrameLocks noGrp="1"/>
          </p:cNvGraphicFramePr>
          <p:nvPr>
            <p:extLst>
              <p:ext uri="{D42A27DB-BD31-4B8C-83A1-F6EECF244321}">
                <p14:modId xmlns:p14="http://schemas.microsoft.com/office/powerpoint/2010/main" val="3173025373"/>
              </p:ext>
            </p:extLst>
          </p:nvPr>
        </p:nvGraphicFramePr>
        <p:xfrm>
          <a:off x="4664070" y="1133804"/>
          <a:ext cx="4392489" cy="4419600"/>
        </p:xfrm>
        <a:graphic>
          <a:graphicData uri="http://schemas.openxmlformats.org/drawingml/2006/table">
            <a:tbl>
              <a:tblPr firstRow="1" bandRow="1">
                <a:tableStyleId>{2D5ABB26-0587-4C30-8999-92F81FD0307C}</a:tableStyleId>
              </a:tblPr>
              <a:tblGrid>
                <a:gridCol w="240024">
                  <a:extLst>
                    <a:ext uri="{9D8B030D-6E8A-4147-A177-3AD203B41FA5}">
                      <a16:colId xmlns:a16="http://schemas.microsoft.com/office/drawing/2014/main" val="1018044279"/>
                    </a:ext>
                  </a:extLst>
                </a:gridCol>
                <a:gridCol w="384488">
                  <a:extLst>
                    <a:ext uri="{9D8B030D-6E8A-4147-A177-3AD203B41FA5}">
                      <a16:colId xmlns:a16="http://schemas.microsoft.com/office/drawing/2014/main" val="845508369"/>
                    </a:ext>
                  </a:extLst>
                </a:gridCol>
                <a:gridCol w="153795">
                  <a:extLst>
                    <a:ext uri="{9D8B030D-6E8A-4147-A177-3AD203B41FA5}">
                      <a16:colId xmlns:a16="http://schemas.microsoft.com/office/drawing/2014/main" val="1585580064"/>
                    </a:ext>
                  </a:extLst>
                </a:gridCol>
                <a:gridCol w="845872">
                  <a:extLst>
                    <a:ext uri="{9D8B030D-6E8A-4147-A177-3AD203B41FA5}">
                      <a16:colId xmlns:a16="http://schemas.microsoft.com/office/drawing/2014/main" val="428827868"/>
                    </a:ext>
                  </a:extLst>
                </a:gridCol>
                <a:gridCol w="615180">
                  <a:extLst>
                    <a:ext uri="{9D8B030D-6E8A-4147-A177-3AD203B41FA5}">
                      <a16:colId xmlns:a16="http://schemas.microsoft.com/office/drawing/2014/main" val="2785808124"/>
                    </a:ext>
                  </a:extLst>
                </a:gridCol>
                <a:gridCol w="307590">
                  <a:extLst>
                    <a:ext uri="{9D8B030D-6E8A-4147-A177-3AD203B41FA5}">
                      <a16:colId xmlns:a16="http://schemas.microsoft.com/office/drawing/2014/main" val="3601841683"/>
                    </a:ext>
                  </a:extLst>
                </a:gridCol>
                <a:gridCol w="1845540">
                  <a:extLst>
                    <a:ext uri="{9D8B030D-6E8A-4147-A177-3AD203B41FA5}">
                      <a16:colId xmlns:a16="http://schemas.microsoft.com/office/drawing/2014/main" val="2281388665"/>
                    </a:ext>
                  </a:extLst>
                </a:gridCol>
              </a:tblGrid>
              <a:tr h="252095">
                <a:tc>
                  <a:txBody>
                    <a:bodyPr/>
                    <a:lstStyle/>
                    <a:p>
                      <a:pPr algn="ctr">
                        <a:lnSpc>
                          <a:spcPts val="1150"/>
                        </a:lnSpc>
                        <a:spcBef>
                          <a:spcPts val="600"/>
                        </a:spcBef>
                        <a:spcAft>
                          <a:spcPts val="600"/>
                        </a:spcAft>
                      </a:pPr>
                      <a:r>
                        <a:rPr lang="en-US" sz="1000" kern="100" dirty="0">
                          <a:solidFill>
                            <a:schemeClr val="bg1"/>
                          </a:solidFill>
                          <a:effectLst/>
                        </a:rPr>
                        <a:t>No</a:t>
                      </a:r>
                      <a:endParaRPr lang="ja-JP" sz="11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1000" kern="100" dirty="0">
                          <a:solidFill>
                            <a:schemeClr val="bg1"/>
                          </a:solidFill>
                          <a:effectLst/>
                        </a:rPr>
                        <a:t>BIE</a:t>
                      </a:r>
                      <a:endParaRPr lang="ja-JP" sz="11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1000" kern="100" dirty="0">
                          <a:solidFill>
                            <a:schemeClr val="bg1"/>
                          </a:solidFill>
                          <a:effectLst/>
                        </a:rPr>
                        <a:t>D</a:t>
                      </a:r>
                      <a:endParaRPr lang="ja-JP" sz="11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1000" kern="100" dirty="0">
                          <a:solidFill>
                            <a:schemeClr val="bg1"/>
                          </a:solidFill>
                          <a:effectLst/>
                        </a:rPr>
                        <a:t>Business Term</a:t>
                      </a:r>
                      <a:endParaRPr lang="ja-JP" sz="11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1000" kern="100" dirty="0">
                          <a:solidFill>
                            <a:schemeClr val="bg1"/>
                          </a:solidFill>
                          <a:effectLst/>
                        </a:rPr>
                        <a:t>Semantic data type</a:t>
                      </a:r>
                      <a:endParaRPr lang="ja-JP" sz="11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1000" kern="100" dirty="0">
                          <a:solidFill>
                            <a:schemeClr val="bg1"/>
                          </a:solidFill>
                          <a:effectLst/>
                        </a:rPr>
                        <a:t>O</a:t>
                      </a:r>
                      <a:endParaRPr lang="ja-JP" sz="11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1000" kern="100" dirty="0">
                          <a:solidFill>
                            <a:schemeClr val="bg1"/>
                          </a:solidFill>
                          <a:effectLst/>
                        </a:rPr>
                        <a:t>Dictionary Entry Name</a:t>
                      </a:r>
                      <a:endParaRPr lang="ja-JP" sz="11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94073400"/>
                  </a:ext>
                </a:extLst>
              </a:tr>
              <a:tr h="252095">
                <a:tc>
                  <a:txBody>
                    <a:bodyPr/>
                    <a:lstStyle/>
                    <a:p>
                      <a:pPr algn="ctr">
                        <a:lnSpc>
                          <a:spcPts val="1150"/>
                        </a:lnSpc>
                        <a:spcBef>
                          <a:spcPts val="600"/>
                        </a:spcBef>
                        <a:spcAft>
                          <a:spcPts val="600"/>
                        </a:spcAft>
                      </a:pPr>
                      <a:r>
                        <a:rPr lang="en-US" sz="1000" kern="100" dirty="0">
                          <a:effectLst/>
                        </a:rPr>
                        <a:t>0</a:t>
                      </a:r>
                      <a:endParaRPr 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ts val="1150"/>
                        </a:lnSpc>
                        <a:spcBef>
                          <a:spcPts val="600"/>
                        </a:spcBef>
                        <a:spcAft>
                          <a:spcPts val="600"/>
                        </a:spcAft>
                      </a:pPr>
                      <a:r>
                        <a:rPr lang="en-US" sz="1000" kern="100" dirty="0">
                          <a:effectLst/>
                        </a:rPr>
                        <a:t>ABIE</a:t>
                      </a:r>
                      <a:endParaRPr 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ts val="1150"/>
                        </a:lnSpc>
                        <a:spcBef>
                          <a:spcPts val="600"/>
                        </a:spcBef>
                        <a:spcAft>
                          <a:spcPts val="600"/>
                        </a:spcAft>
                      </a:pPr>
                      <a:r>
                        <a:rPr lang="en-US" sz="1000" kern="100" dirty="0">
                          <a:effectLst/>
                        </a:rPr>
                        <a:t>0</a:t>
                      </a:r>
                      <a:endParaRPr 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150"/>
                        </a:lnSpc>
                        <a:spcBef>
                          <a:spcPts val="600"/>
                        </a:spcBef>
                        <a:spcAft>
                          <a:spcPts val="600"/>
                        </a:spcAft>
                      </a:pPr>
                      <a:r>
                        <a:rPr lang="en-US" sz="1000" kern="100" dirty="0">
                          <a:effectLst/>
                        </a:rPr>
                        <a:t>Invoices Received Line Item</a:t>
                      </a:r>
                      <a:endParaRPr 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ts val="1150"/>
                        </a:lnSpc>
                        <a:spcBef>
                          <a:spcPts val="600"/>
                        </a:spcBef>
                        <a:spcAft>
                          <a:spcPts val="600"/>
                        </a:spcAft>
                      </a:pPr>
                      <a:r>
                        <a:rPr lang="en-US" sz="1100" kern="100" dirty="0">
                          <a:effectLst/>
                        </a:rPr>
                        <a:t>— </a:t>
                      </a:r>
                      <a:endParaRPr 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ts val="1150"/>
                        </a:lnSpc>
                        <a:spcBef>
                          <a:spcPts val="600"/>
                        </a:spcBef>
                        <a:spcAft>
                          <a:spcPts val="600"/>
                        </a:spcAft>
                      </a:pPr>
                      <a:r>
                        <a:rPr lang="en-US" sz="1100" kern="100" dirty="0">
                          <a:effectLst/>
                        </a:rPr>
                        <a:t>— </a:t>
                      </a:r>
                      <a:endParaRPr 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150"/>
                        </a:lnSpc>
                        <a:spcBef>
                          <a:spcPts val="600"/>
                        </a:spcBef>
                        <a:spcAft>
                          <a:spcPts val="600"/>
                        </a:spcAft>
                      </a:pPr>
                      <a:r>
                        <a:rPr lang="en-US" sz="1000" kern="100" dirty="0">
                          <a:effectLst/>
                        </a:rPr>
                        <a:t>ADS Invoices Received_ Trade Line Item. Detail</a:t>
                      </a:r>
                      <a:endParaRPr 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04498539"/>
                  </a:ext>
                </a:extLst>
              </a:tr>
              <a:tr h="252095">
                <a:tc>
                  <a:txBody>
                    <a:bodyPr/>
                    <a:lstStyle/>
                    <a:p>
                      <a:pPr algn="ctr">
                        <a:lnSpc>
                          <a:spcPts val="1200"/>
                        </a:lnSpc>
                        <a:spcBef>
                          <a:spcPts val="300"/>
                        </a:spcBef>
                        <a:spcAft>
                          <a:spcPts val="300"/>
                        </a:spcAft>
                      </a:pPr>
                      <a:r>
                        <a:rPr lang="en-US" sz="1000" kern="100" dirty="0">
                          <a:effectLst/>
                        </a:rPr>
                        <a:t>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RLBIE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1000" kern="100" dirty="0">
                          <a:effectLst/>
                        </a:rPr>
                        <a:t>Invoice ID</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Reference Identifier</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1..1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1000" kern="100" dirty="0">
                          <a:effectLst/>
                        </a:rPr>
                        <a:t>ADS Invoices Received_ Trade Line Item. Header. ADS Invoices Received_ Trade Transaction</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287419930"/>
                  </a:ext>
                </a:extLst>
              </a:tr>
              <a:tr h="252095">
                <a:tc>
                  <a:txBody>
                    <a:bodyPr/>
                    <a:lstStyle/>
                    <a:p>
                      <a:pPr algn="ctr">
                        <a:lnSpc>
                          <a:spcPts val="1200"/>
                        </a:lnSpc>
                        <a:spcBef>
                          <a:spcPts val="300"/>
                        </a:spcBef>
                        <a:spcAft>
                          <a:spcPts val="300"/>
                        </a:spcAft>
                      </a:pPr>
                      <a:r>
                        <a:rPr lang="en-US" sz="1000" kern="100" dirty="0">
                          <a:effectLst/>
                        </a:rPr>
                        <a:t>2</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1000" kern="100" dirty="0">
                          <a:effectLst/>
                        </a:rPr>
                        <a:t>IDBIE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1000" kern="100" dirty="0">
                          <a:effectLst/>
                        </a:rPr>
                        <a:t>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ts val="1200"/>
                        </a:lnSpc>
                        <a:spcBef>
                          <a:spcPts val="300"/>
                        </a:spcBef>
                        <a:spcAft>
                          <a:spcPts val="300"/>
                        </a:spcAft>
                      </a:pPr>
                      <a:r>
                        <a:rPr lang="en-US" sz="1000" kern="100" dirty="0">
                          <a:effectLst/>
                        </a:rPr>
                        <a:t>Invoice Line ID</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1000" kern="100" dirty="0">
                          <a:effectLst/>
                        </a:rPr>
                        <a:t>Identifier</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1000" kern="100" dirty="0">
                          <a:effectLst/>
                        </a:rPr>
                        <a:t>1..1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ts val="1200"/>
                        </a:lnSpc>
                        <a:spcBef>
                          <a:spcPts val="300"/>
                        </a:spcBef>
                        <a:spcAft>
                          <a:spcPts val="300"/>
                        </a:spcAft>
                      </a:pPr>
                      <a:r>
                        <a:rPr lang="en-US" sz="1000" kern="100" dirty="0">
                          <a:effectLst/>
                        </a:rPr>
                        <a:t>ADS Invoices Received_ Trade Line Item. Identification. Identifier</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96969052"/>
                  </a:ext>
                </a:extLst>
              </a:tr>
              <a:tr h="252095">
                <a:tc>
                  <a:txBody>
                    <a:bodyPr/>
                    <a:lstStyle/>
                    <a:p>
                      <a:pPr algn="ctr">
                        <a:lnSpc>
                          <a:spcPts val="1200"/>
                        </a:lnSpc>
                        <a:spcBef>
                          <a:spcPts val="300"/>
                        </a:spcBef>
                        <a:spcAft>
                          <a:spcPts val="300"/>
                        </a:spcAft>
                      </a:pPr>
                      <a:r>
                        <a:rPr lang="en-US" sz="1000" kern="100">
                          <a:effectLst/>
                        </a:rPr>
                        <a:t>3</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dirty="0">
                          <a:effectLst/>
                        </a:rPr>
                        <a:t>BBIE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a:effectLst/>
                        </a:rPr>
                        <a:t>Sequence Number</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Numeric</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0..1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a:effectLst/>
                        </a:rPr>
                        <a:t>ADS Invoices Received_ Trade Line Item. Sequence. Numeric</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5262712"/>
                  </a:ext>
                </a:extLst>
              </a:tr>
              <a:tr h="252095">
                <a:tc>
                  <a:txBody>
                    <a:bodyPr/>
                    <a:lstStyle/>
                    <a:p>
                      <a:pPr algn="ctr">
                        <a:lnSpc>
                          <a:spcPts val="1200"/>
                        </a:lnSpc>
                        <a:spcBef>
                          <a:spcPts val="300"/>
                        </a:spcBef>
                        <a:spcAft>
                          <a:spcPts val="300"/>
                        </a:spcAft>
                      </a:pPr>
                      <a:r>
                        <a:rPr lang="en-US" sz="1000" kern="100" dirty="0">
                          <a:effectLst/>
                        </a:rPr>
                        <a:t>4</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RLBIE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1000" kern="100" dirty="0">
                          <a:effectLst/>
                        </a:rPr>
                        <a:t>Purchase Order ID</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Reference Identifier</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1..1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1000" kern="100" dirty="0">
                          <a:effectLst/>
                        </a:rPr>
                        <a:t>ADS Invoices Received_ Trade Line Item. Defined. ADS Purchase Order_ Trade Transaction</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768392727"/>
                  </a:ext>
                </a:extLst>
              </a:tr>
              <a:tr h="252095">
                <a:tc>
                  <a:txBody>
                    <a:bodyPr/>
                    <a:lstStyle/>
                    <a:p>
                      <a:pPr algn="ctr">
                        <a:lnSpc>
                          <a:spcPts val="1200"/>
                        </a:lnSpc>
                        <a:spcBef>
                          <a:spcPts val="300"/>
                        </a:spcBef>
                        <a:spcAft>
                          <a:spcPts val="300"/>
                        </a:spcAft>
                      </a:pPr>
                      <a:r>
                        <a:rPr lang="en-US" sz="1000" kern="100">
                          <a:effectLst/>
                        </a:rPr>
                        <a:t>5</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a:effectLst/>
                        </a:rPr>
                        <a:t>RLBIE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a:effectLst/>
                        </a:rPr>
                        <a:t>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1000" kern="100">
                          <a:effectLst/>
                        </a:rPr>
                        <a:t>Purchase Order Line ID</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Reference Identifier</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a:effectLst/>
                        </a:rPr>
                        <a:t>1..1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1000" kern="100" dirty="0">
                          <a:effectLst/>
                        </a:rPr>
                        <a:t>ADS Invoices Received_ Trade Line Item. Defined. ADS Purchase Order_ Trade Line Item</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25796495"/>
                  </a:ext>
                </a:extLst>
              </a:tr>
              <a:tr h="273799">
                <a:tc>
                  <a:txBody>
                    <a:bodyPr/>
                    <a:lstStyle/>
                    <a:p>
                      <a:pPr algn="ctr">
                        <a:lnSpc>
                          <a:spcPts val="1200"/>
                        </a:lnSpc>
                        <a:spcBef>
                          <a:spcPts val="300"/>
                        </a:spcBef>
                        <a:spcAft>
                          <a:spcPts val="300"/>
                        </a:spcAft>
                      </a:pPr>
                      <a:r>
                        <a:rPr lang="en-US" sz="1000" kern="100" dirty="0">
                          <a:effectLst/>
                        </a:rPr>
                        <a:t>6</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1000" kern="100" dirty="0">
                          <a:effectLst/>
                        </a:rPr>
                        <a:t>ASBIE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1000" kern="100" dirty="0">
                          <a:effectLst/>
                        </a:rPr>
                        <a:t>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ts val="1200"/>
                        </a:lnSpc>
                        <a:spcBef>
                          <a:spcPts val="300"/>
                        </a:spcBef>
                        <a:spcAft>
                          <a:spcPts val="300"/>
                        </a:spcAft>
                      </a:pPr>
                      <a:r>
                        <a:rPr lang="en-US" sz="1000" kern="100" dirty="0">
                          <a:effectLst/>
                        </a:rPr>
                        <a:t>Product</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1000" kern="100" dirty="0">
                          <a:effectLst/>
                        </a:rPr>
                        <a:t>—</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1000" kern="100" dirty="0">
                          <a:effectLst/>
                        </a:rPr>
                        <a:t>1..1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ts val="1200"/>
                        </a:lnSpc>
                        <a:spcBef>
                          <a:spcPts val="300"/>
                        </a:spcBef>
                        <a:spcAft>
                          <a:spcPts val="300"/>
                        </a:spcAft>
                      </a:pPr>
                      <a:r>
                        <a:rPr lang="en-US" sz="1000" kern="100" dirty="0">
                          <a:effectLst/>
                        </a:rPr>
                        <a:t>ADS Invoices Received_ Trade Line Item. Defined. ADS_ Product</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445064005"/>
                  </a:ext>
                </a:extLst>
              </a:tr>
              <a:tr h="252095">
                <a:tc>
                  <a:txBody>
                    <a:bodyPr/>
                    <a:lstStyle/>
                    <a:p>
                      <a:pPr algn="ctr">
                        <a:lnSpc>
                          <a:spcPts val="1200"/>
                        </a:lnSpc>
                        <a:spcBef>
                          <a:spcPts val="300"/>
                        </a:spcBef>
                        <a:spcAft>
                          <a:spcPts val="300"/>
                        </a:spcAft>
                      </a:pPr>
                      <a:r>
                        <a:rPr lang="en-US" sz="1000" kern="100" dirty="0">
                          <a:effectLst/>
                        </a:rPr>
                        <a:t>7</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1000" kern="100" dirty="0">
                          <a:effectLst/>
                        </a:rPr>
                        <a:t>IDBIE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1000" kern="100" dirty="0">
                          <a:effectLst/>
                        </a:rPr>
                        <a:t>2</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ts val="1200"/>
                        </a:lnSpc>
                        <a:spcBef>
                          <a:spcPts val="300"/>
                        </a:spcBef>
                        <a:spcAft>
                          <a:spcPts val="300"/>
                        </a:spcAft>
                      </a:pPr>
                      <a:r>
                        <a:rPr lang="en-US" sz="1000" kern="100" dirty="0">
                          <a:effectLst/>
                        </a:rPr>
                        <a:t>Product ID</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1000" kern="100" dirty="0">
                          <a:effectLst/>
                        </a:rPr>
                        <a:t>Identifier</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1000" kern="100" dirty="0">
                          <a:effectLst/>
                        </a:rPr>
                        <a:t>1..1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ts val="1200"/>
                        </a:lnSpc>
                        <a:spcBef>
                          <a:spcPts val="300"/>
                        </a:spcBef>
                        <a:spcAft>
                          <a:spcPts val="300"/>
                        </a:spcAft>
                      </a:pPr>
                      <a:r>
                        <a:rPr lang="en-US" sz="1000" kern="100" dirty="0">
                          <a:effectLst/>
                        </a:rPr>
                        <a:t>ADS_ Product. Identification. Identifier</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33416517"/>
                  </a:ext>
                </a:extLst>
              </a:tr>
              <a:tr h="252095">
                <a:tc>
                  <a:txBody>
                    <a:bodyPr/>
                    <a:lstStyle/>
                    <a:p>
                      <a:pPr algn="ctr">
                        <a:lnSpc>
                          <a:spcPts val="1200"/>
                        </a:lnSpc>
                        <a:spcBef>
                          <a:spcPts val="300"/>
                        </a:spcBef>
                        <a:spcAft>
                          <a:spcPts val="300"/>
                        </a:spcAft>
                      </a:pPr>
                      <a:r>
                        <a:rPr lang="en-US" sz="1000" kern="100">
                          <a:effectLst/>
                        </a:rPr>
                        <a:t>8</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BBIE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2</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dirty="0">
                          <a:effectLst/>
                        </a:rPr>
                        <a:t>Unit of Measurement Code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Code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1..1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a:effectLst/>
                        </a:rPr>
                        <a:t>ADS_ Product. Measurement. Code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9856279"/>
                  </a:ext>
                </a:extLst>
              </a:tr>
              <a:tr h="252095">
                <a:tc>
                  <a:txBody>
                    <a:bodyPr/>
                    <a:lstStyle/>
                    <a:p>
                      <a:pPr algn="ctr">
                        <a:lnSpc>
                          <a:spcPts val="1200"/>
                        </a:lnSpc>
                        <a:spcBef>
                          <a:spcPts val="300"/>
                        </a:spcBef>
                        <a:spcAft>
                          <a:spcPts val="300"/>
                        </a:spcAft>
                      </a:pPr>
                      <a:r>
                        <a:rPr lang="en-US" sz="1000" kern="100">
                          <a:effectLst/>
                        </a:rPr>
                        <a:t>11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BBIE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2</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a:effectLst/>
                        </a:rPr>
                        <a:t>Basic UOM Quantity</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Quantity</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0..1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a:effectLst/>
                        </a:rPr>
                        <a:t>ADS_ Product. Basic UOM. Quantity</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7999972"/>
                  </a:ext>
                </a:extLst>
              </a:tr>
              <a:tr h="252095">
                <a:tc>
                  <a:txBody>
                    <a:bodyPr/>
                    <a:lstStyle/>
                    <a:p>
                      <a:pPr algn="ctr">
                        <a:lnSpc>
                          <a:spcPts val="1200"/>
                        </a:lnSpc>
                        <a:spcBef>
                          <a:spcPts val="300"/>
                        </a:spcBef>
                        <a:spcAft>
                          <a:spcPts val="300"/>
                        </a:spcAft>
                      </a:pPr>
                      <a:r>
                        <a:rPr lang="en-US" sz="1000" kern="100" dirty="0">
                          <a:effectLst/>
                        </a:rPr>
                        <a:t>12</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RLBIE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2</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1000" kern="100" dirty="0">
                          <a:effectLst/>
                        </a:rPr>
                        <a:t>Basic UOM Code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Reference Identifier</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0..1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1000" kern="100" dirty="0">
                          <a:effectLst/>
                        </a:rPr>
                        <a:t>ADS_ Product. Defined. ADS Measurement Unit_ Code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04649438"/>
                  </a:ext>
                </a:extLst>
              </a:tr>
            </a:tbl>
          </a:graphicData>
        </a:graphic>
      </p:graphicFrame>
      <p:sp>
        <p:nvSpPr>
          <p:cNvPr id="8" name="正方形/長方形 5">
            <a:extLst>
              <a:ext uri="{FF2B5EF4-FFF2-40B4-BE49-F238E27FC236}">
                <a16:creationId xmlns:a16="http://schemas.microsoft.com/office/drawing/2014/main" id="{4CE4CEE5-2DAF-4840-8F70-8AD5BEA37BF5}"/>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5.3</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9" name="Content Placeholder 2">
            <a:extLst>
              <a:ext uri="{FF2B5EF4-FFF2-40B4-BE49-F238E27FC236}">
                <a16:creationId xmlns:a16="http://schemas.microsoft.com/office/drawing/2014/main" id="{B7B628CF-F87D-42A8-9CF4-F652293A9322}"/>
              </a:ext>
            </a:extLst>
          </p:cNvPr>
          <p:cNvSpPr>
            <a:spLocks noGrp="1"/>
          </p:cNvSpPr>
          <p:nvPr>
            <p:ph idx="1"/>
          </p:nvPr>
        </p:nvSpPr>
        <p:spPr>
          <a:xfrm>
            <a:off x="107504" y="636012"/>
            <a:ext cx="8928992" cy="423441"/>
          </a:xfrm>
        </p:spPr>
        <p:txBody>
          <a:bodyPr/>
          <a:lstStyle/>
          <a:p>
            <a:r>
              <a:rPr kumimoji="1" lang="en-US" altLang="ja-JP" dirty="0"/>
              <a:t>Syntax mappings to physical files are defined from business information entities.</a:t>
            </a:r>
          </a:p>
        </p:txBody>
      </p:sp>
    </p:spTree>
    <p:extLst>
      <p:ext uri="{BB962C8B-B14F-4D97-AF65-F5344CB8AC3E}">
        <p14:creationId xmlns:p14="http://schemas.microsoft.com/office/powerpoint/2010/main" val="810656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799FC-33FF-4A29-A630-C9B682678B8E}"/>
              </a:ext>
            </a:extLst>
          </p:cNvPr>
          <p:cNvSpPr>
            <a:spLocks noGrp="1"/>
          </p:cNvSpPr>
          <p:nvPr>
            <p:ph type="title"/>
          </p:nvPr>
        </p:nvSpPr>
        <p:spPr>
          <a:xfrm>
            <a:off x="683568" y="0"/>
            <a:ext cx="7776864" cy="923330"/>
          </a:xfrm>
        </p:spPr>
        <p:txBody>
          <a:bodyPr/>
          <a:lstStyle/>
          <a:p>
            <a:br>
              <a:rPr kumimoji="1" lang="en-US" altLang="ja-JP" dirty="0"/>
            </a:br>
            <a:r>
              <a:rPr kumimoji="1" lang="en-US" altLang="ja-JP" sz="2000" b="1" dirty="0"/>
              <a:t>Another example extend Code</a:t>
            </a:r>
            <a:br>
              <a:rPr kumimoji="1" lang="en-US" altLang="ja-JP" b="1" dirty="0"/>
            </a:br>
            <a:r>
              <a:rPr kumimoji="1" lang="en-US" altLang="ja-JP" b="1" dirty="0"/>
              <a:t>ISO 21378:2019 Annex A Business Segment</a:t>
            </a:r>
            <a:endParaRPr kumimoji="1" lang="ja-JP" altLang="en-US" b="1" dirty="0"/>
          </a:p>
        </p:txBody>
      </p:sp>
      <p:pic>
        <p:nvPicPr>
          <p:cNvPr id="4" name="Content Placeholder 4">
            <a:extLst>
              <a:ext uri="{FF2B5EF4-FFF2-40B4-BE49-F238E27FC236}">
                <a16:creationId xmlns:a16="http://schemas.microsoft.com/office/drawing/2014/main" id="{DEE0220F-77F7-4C5B-8AA4-5393483E7F20}"/>
              </a:ext>
            </a:extLst>
          </p:cNvPr>
          <p:cNvPicPr>
            <a:picLocks noGrp="1" noChangeAspect="1"/>
          </p:cNvPicPr>
          <p:nvPr>
            <p:ph idx="1"/>
          </p:nvPr>
        </p:nvPicPr>
        <p:blipFill>
          <a:blip r:embed="rId2"/>
          <a:stretch>
            <a:fillRect/>
          </a:stretch>
        </p:blipFill>
        <p:spPr>
          <a:xfrm>
            <a:off x="1061386" y="923925"/>
            <a:ext cx="7021229" cy="5313363"/>
          </a:xfrm>
        </p:spPr>
      </p:pic>
      <p:sp>
        <p:nvSpPr>
          <p:cNvPr id="5" name="正方形/長方形 10">
            <a:extLst>
              <a:ext uri="{FF2B5EF4-FFF2-40B4-BE49-F238E27FC236}">
                <a16:creationId xmlns:a16="http://schemas.microsoft.com/office/drawing/2014/main" id="{9B59C28D-0AE5-4AAB-AF17-38B50B1188DE}"/>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5.3</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18903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3E9E-3524-4FEF-8827-7A697DBBE278}"/>
              </a:ext>
            </a:extLst>
          </p:cNvPr>
          <p:cNvSpPr>
            <a:spLocks noGrp="1"/>
          </p:cNvSpPr>
          <p:nvPr>
            <p:ph type="title"/>
          </p:nvPr>
        </p:nvSpPr>
        <p:spPr>
          <a:xfrm>
            <a:off x="683568" y="0"/>
            <a:ext cx="7776864" cy="564113"/>
          </a:xfrm>
        </p:spPr>
        <p:txBody>
          <a:bodyPr/>
          <a:lstStyle/>
          <a:p>
            <a:r>
              <a:rPr kumimoji="1" lang="en-US" altLang="ja-JP" b="1" dirty="0"/>
              <a:t>Business Segment Code</a:t>
            </a:r>
            <a:endParaRPr kumimoji="1" lang="ja-JP" altLang="en-US" b="1" dirty="0"/>
          </a:p>
        </p:txBody>
      </p:sp>
      <p:graphicFrame>
        <p:nvGraphicFramePr>
          <p:cNvPr id="4" name="Table 3">
            <a:extLst>
              <a:ext uri="{FF2B5EF4-FFF2-40B4-BE49-F238E27FC236}">
                <a16:creationId xmlns:a16="http://schemas.microsoft.com/office/drawing/2014/main" id="{9EB7BC1C-C6BA-4C1A-9EAA-8A66B6243D44}"/>
              </a:ext>
            </a:extLst>
          </p:cNvPr>
          <p:cNvGraphicFramePr>
            <a:graphicFrameLocks noGrp="1"/>
          </p:cNvGraphicFramePr>
          <p:nvPr/>
        </p:nvGraphicFramePr>
        <p:xfrm>
          <a:off x="52512" y="564113"/>
          <a:ext cx="7272808" cy="1463040"/>
        </p:xfrm>
        <a:graphic>
          <a:graphicData uri="http://schemas.openxmlformats.org/drawingml/2006/table">
            <a:tbl>
              <a:tblPr>
                <a:tableStyleId>{5C22544A-7EE6-4342-B048-85BDC9FD1C3A}</a:tableStyleId>
              </a:tblPr>
              <a:tblGrid>
                <a:gridCol w="292669">
                  <a:extLst>
                    <a:ext uri="{9D8B030D-6E8A-4147-A177-3AD203B41FA5}">
                      <a16:colId xmlns:a16="http://schemas.microsoft.com/office/drawing/2014/main" val="1394548838"/>
                    </a:ext>
                  </a:extLst>
                </a:gridCol>
                <a:gridCol w="452374">
                  <a:extLst>
                    <a:ext uri="{9D8B030D-6E8A-4147-A177-3AD203B41FA5}">
                      <a16:colId xmlns:a16="http://schemas.microsoft.com/office/drawing/2014/main" val="348513072"/>
                    </a:ext>
                  </a:extLst>
                </a:gridCol>
                <a:gridCol w="168468">
                  <a:extLst>
                    <a:ext uri="{9D8B030D-6E8A-4147-A177-3AD203B41FA5}">
                      <a16:colId xmlns:a16="http://schemas.microsoft.com/office/drawing/2014/main" val="2564770719"/>
                    </a:ext>
                  </a:extLst>
                </a:gridCol>
                <a:gridCol w="1678777">
                  <a:extLst>
                    <a:ext uri="{9D8B030D-6E8A-4147-A177-3AD203B41FA5}">
                      <a16:colId xmlns:a16="http://schemas.microsoft.com/office/drawing/2014/main" val="2553977301"/>
                    </a:ext>
                  </a:extLst>
                </a:gridCol>
                <a:gridCol w="360040">
                  <a:extLst>
                    <a:ext uri="{9D8B030D-6E8A-4147-A177-3AD203B41FA5}">
                      <a16:colId xmlns:a16="http://schemas.microsoft.com/office/drawing/2014/main" val="122522058"/>
                    </a:ext>
                  </a:extLst>
                </a:gridCol>
                <a:gridCol w="4320480">
                  <a:extLst>
                    <a:ext uri="{9D8B030D-6E8A-4147-A177-3AD203B41FA5}">
                      <a16:colId xmlns:a16="http://schemas.microsoft.com/office/drawing/2014/main" val="1858656169"/>
                    </a:ext>
                  </a:extLst>
                </a:gridCol>
              </a:tblGrid>
              <a:tr h="108012">
                <a:tc>
                  <a:txBody>
                    <a:bodyPr/>
                    <a:lstStyle/>
                    <a:p>
                      <a:pPr algn="ctr">
                        <a:lnSpc>
                          <a:spcPct val="100000"/>
                        </a:lnSpc>
                        <a:spcBef>
                          <a:spcPts val="600"/>
                        </a:spcBef>
                        <a:spcAft>
                          <a:spcPts val="600"/>
                        </a:spcAft>
                      </a:pPr>
                      <a:r>
                        <a:rPr lang="en-US" sz="1200" kern="100" dirty="0">
                          <a:solidFill>
                            <a:schemeClr val="bg1"/>
                          </a:solidFill>
                          <a:effectLst/>
                        </a:rPr>
                        <a:t>No</a:t>
                      </a:r>
                      <a:endParaRPr lang="ja-JP" sz="12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00000"/>
                        </a:lnSpc>
                        <a:spcBef>
                          <a:spcPts val="600"/>
                        </a:spcBef>
                        <a:spcAft>
                          <a:spcPts val="600"/>
                        </a:spcAft>
                      </a:pPr>
                      <a:r>
                        <a:rPr lang="en-US" sz="1200" kern="100" dirty="0">
                          <a:solidFill>
                            <a:schemeClr val="bg1"/>
                          </a:solidFill>
                          <a:effectLst/>
                        </a:rPr>
                        <a:t>BIE</a:t>
                      </a:r>
                      <a:endParaRPr lang="ja-JP" sz="12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00000"/>
                        </a:lnSpc>
                        <a:spcBef>
                          <a:spcPts val="600"/>
                        </a:spcBef>
                        <a:spcAft>
                          <a:spcPts val="600"/>
                        </a:spcAft>
                      </a:pPr>
                      <a:r>
                        <a:rPr lang="en-US" sz="1200" kern="100" dirty="0">
                          <a:solidFill>
                            <a:schemeClr val="bg1"/>
                          </a:solidFill>
                          <a:effectLst/>
                        </a:rPr>
                        <a:t>D</a:t>
                      </a:r>
                      <a:endParaRPr lang="ja-JP" sz="12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00000"/>
                        </a:lnSpc>
                        <a:spcBef>
                          <a:spcPts val="600"/>
                        </a:spcBef>
                        <a:spcAft>
                          <a:spcPts val="600"/>
                        </a:spcAft>
                      </a:pPr>
                      <a:r>
                        <a:rPr lang="en-US" sz="1200" kern="100" dirty="0">
                          <a:solidFill>
                            <a:schemeClr val="bg1"/>
                          </a:solidFill>
                          <a:effectLst/>
                        </a:rPr>
                        <a:t>Business Term</a:t>
                      </a:r>
                      <a:endParaRPr lang="ja-JP" sz="12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00000"/>
                        </a:lnSpc>
                        <a:spcBef>
                          <a:spcPts val="600"/>
                        </a:spcBef>
                        <a:spcAft>
                          <a:spcPts val="600"/>
                        </a:spcAft>
                      </a:pPr>
                      <a:r>
                        <a:rPr lang="en-US" sz="1200" kern="100" dirty="0">
                          <a:solidFill>
                            <a:schemeClr val="bg1"/>
                          </a:solidFill>
                          <a:effectLst/>
                        </a:rPr>
                        <a:t>O</a:t>
                      </a:r>
                      <a:endParaRPr lang="ja-JP" sz="12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00000"/>
                        </a:lnSpc>
                        <a:spcBef>
                          <a:spcPts val="600"/>
                        </a:spcBef>
                        <a:spcAft>
                          <a:spcPts val="600"/>
                        </a:spcAft>
                      </a:pPr>
                      <a:r>
                        <a:rPr lang="en-US" sz="1200" kern="100" dirty="0">
                          <a:solidFill>
                            <a:schemeClr val="bg1"/>
                          </a:solidFill>
                          <a:effectLst/>
                        </a:rPr>
                        <a:t>Dictionary Entry Name</a:t>
                      </a:r>
                      <a:endParaRPr lang="ja-JP" sz="12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2306938120"/>
                  </a:ext>
                </a:extLst>
              </a:tr>
              <a:tr h="108012">
                <a:tc>
                  <a:txBody>
                    <a:bodyPr/>
                    <a:lstStyle/>
                    <a:p>
                      <a:pPr algn="ctr">
                        <a:lnSpc>
                          <a:spcPct val="100000"/>
                        </a:lnSpc>
                        <a:spcBef>
                          <a:spcPts val="300"/>
                        </a:spcBef>
                        <a:spcAft>
                          <a:spcPts val="300"/>
                        </a:spcAft>
                      </a:pPr>
                      <a:r>
                        <a:rPr lang="en-US" sz="1200" kern="100" dirty="0">
                          <a:effectLst/>
                        </a:rPr>
                        <a:t>0</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200" kern="100" dirty="0">
                          <a:effectLst/>
                        </a:rPr>
                        <a:t>ABIE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200" kern="100" dirty="0">
                          <a:effectLst/>
                        </a:rPr>
                        <a:t>0</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200" kern="100" dirty="0">
                          <a:effectLst/>
                        </a:rPr>
                        <a:t>Business Segment</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200" kern="100" dirty="0">
                          <a:effectLst/>
                        </a:rPr>
                        <a:t>—</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200" kern="100" dirty="0">
                          <a:effectLst/>
                        </a:rPr>
                        <a:t>ADS Business Segment_ Code. Details</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73353895"/>
                  </a:ext>
                </a:extLst>
              </a:tr>
              <a:tr h="108012">
                <a:tc>
                  <a:txBody>
                    <a:bodyPr/>
                    <a:lstStyle/>
                    <a:p>
                      <a:pPr algn="ctr">
                        <a:lnSpc>
                          <a:spcPct val="100000"/>
                        </a:lnSpc>
                        <a:spcBef>
                          <a:spcPts val="300"/>
                        </a:spcBef>
                        <a:spcAft>
                          <a:spcPts val="300"/>
                        </a:spcAft>
                      </a:pPr>
                      <a:r>
                        <a:rPr lang="en-US" sz="1200" kern="100" dirty="0">
                          <a:effectLst/>
                        </a:rPr>
                        <a:t>1</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200" kern="100" dirty="0">
                          <a:effectLst/>
                        </a:rPr>
                        <a:t>IDBIE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200" kern="100" dirty="0">
                          <a:effectLst/>
                        </a:rPr>
                        <a:t>1</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200" kern="100" dirty="0">
                          <a:effectLst/>
                        </a:rPr>
                        <a:t>Business Segment ID</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200" kern="100" dirty="0">
                          <a:effectLst/>
                        </a:rPr>
                        <a:t>1..1</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200" kern="100" dirty="0">
                          <a:effectLst/>
                        </a:rPr>
                        <a:t>ADS Business Segment_ Code. Identification. Identifier</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11985275"/>
                  </a:ext>
                </a:extLst>
              </a:tr>
              <a:tr h="108012">
                <a:tc>
                  <a:txBody>
                    <a:bodyPr/>
                    <a:lstStyle/>
                    <a:p>
                      <a:pPr algn="ctr">
                        <a:lnSpc>
                          <a:spcPct val="100000"/>
                        </a:lnSpc>
                        <a:spcBef>
                          <a:spcPts val="300"/>
                        </a:spcBef>
                        <a:spcAft>
                          <a:spcPts val="300"/>
                        </a:spcAft>
                      </a:pPr>
                      <a:r>
                        <a:rPr lang="en-US" sz="1200" kern="100">
                          <a:effectLst/>
                        </a:rPr>
                        <a:t>2</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BBIE</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1</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a:effectLst/>
                        </a:rPr>
                        <a:t>Organization Type</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1..1</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a:effectLst/>
                        </a:rPr>
                        <a:t>ADS Business Segment_ Code. Organization Type. Code</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7955729"/>
                  </a:ext>
                </a:extLst>
              </a:tr>
              <a:tr h="108012">
                <a:tc>
                  <a:txBody>
                    <a:bodyPr/>
                    <a:lstStyle/>
                    <a:p>
                      <a:pPr algn="ctr">
                        <a:lnSpc>
                          <a:spcPct val="100000"/>
                        </a:lnSpc>
                        <a:spcBef>
                          <a:spcPts val="300"/>
                        </a:spcBef>
                        <a:spcAft>
                          <a:spcPts val="300"/>
                        </a:spcAft>
                      </a:pPr>
                      <a:r>
                        <a:rPr lang="en-US" sz="1200" kern="100">
                          <a:effectLst/>
                        </a:rPr>
                        <a:t>3</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BBIE</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1</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Business Segment Code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1..1</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a:effectLst/>
                        </a:rPr>
                        <a:t>ADS Business Segment_ Code. Business Segment Code</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7502002"/>
                  </a:ext>
                </a:extLst>
              </a:tr>
              <a:tr h="108012">
                <a:tc>
                  <a:txBody>
                    <a:bodyPr/>
                    <a:lstStyle/>
                    <a:p>
                      <a:pPr algn="ctr">
                        <a:lnSpc>
                          <a:spcPct val="100000"/>
                        </a:lnSpc>
                        <a:spcBef>
                          <a:spcPts val="300"/>
                        </a:spcBef>
                        <a:spcAft>
                          <a:spcPts val="300"/>
                        </a:spcAft>
                      </a:pPr>
                      <a:r>
                        <a:rPr lang="en-US" sz="1200" kern="100">
                          <a:effectLst/>
                        </a:rPr>
                        <a:t>4</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BBIE</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1</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Name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1..1</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ADS Business Segment_ Code. Name. Text</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4343403"/>
                  </a:ext>
                </a:extLst>
              </a:tr>
              <a:tr h="108012">
                <a:tc>
                  <a:txBody>
                    <a:bodyPr/>
                    <a:lstStyle/>
                    <a:p>
                      <a:pPr algn="ctr">
                        <a:lnSpc>
                          <a:spcPct val="100000"/>
                        </a:lnSpc>
                        <a:spcBef>
                          <a:spcPts val="300"/>
                        </a:spcBef>
                        <a:spcAft>
                          <a:spcPts val="300"/>
                        </a:spcAft>
                      </a:pPr>
                      <a:r>
                        <a:rPr lang="en-US" sz="1200" kern="100">
                          <a:effectLst/>
                        </a:rPr>
                        <a:t>5</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BBIE</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1</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Reference Level Code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1..1</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ADS Business Segment_ Code. Reference Level Code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4661084"/>
                  </a:ext>
                </a:extLst>
              </a:tr>
              <a:tr h="108012">
                <a:tc>
                  <a:txBody>
                    <a:bodyPr/>
                    <a:lstStyle/>
                    <a:p>
                      <a:pPr algn="ctr">
                        <a:lnSpc>
                          <a:spcPct val="100000"/>
                        </a:lnSpc>
                        <a:spcBef>
                          <a:spcPts val="300"/>
                        </a:spcBef>
                        <a:spcAft>
                          <a:spcPts val="300"/>
                        </a:spcAft>
                      </a:pPr>
                      <a:r>
                        <a:rPr lang="en-US" sz="1200" kern="100" dirty="0">
                          <a:effectLst/>
                        </a:rPr>
                        <a:t>6</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200" kern="100" dirty="0">
                          <a:effectLst/>
                        </a:rPr>
                        <a:t>RLBIE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200" kern="100" dirty="0">
                          <a:effectLst/>
                        </a:rPr>
                        <a:t>1</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200" kern="100" dirty="0">
                          <a:effectLst/>
                        </a:rPr>
                        <a:t>Parent ID</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200" kern="100" dirty="0">
                          <a:effectLst/>
                        </a:rPr>
                        <a:t>0..1</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200" kern="100" dirty="0">
                          <a:effectLst/>
                        </a:rPr>
                        <a:t>ADS Business Segment_ Code. Parent. ADS Business Segment_ Code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95919178"/>
                  </a:ext>
                </a:extLst>
              </a:tr>
            </a:tbl>
          </a:graphicData>
        </a:graphic>
      </p:graphicFrame>
      <p:graphicFrame>
        <p:nvGraphicFramePr>
          <p:cNvPr id="5" name="Table 4">
            <a:extLst>
              <a:ext uri="{FF2B5EF4-FFF2-40B4-BE49-F238E27FC236}">
                <a16:creationId xmlns:a16="http://schemas.microsoft.com/office/drawing/2014/main" id="{5665CCD9-054F-4324-8033-FCB8C02159E3}"/>
              </a:ext>
            </a:extLst>
          </p:cNvPr>
          <p:cNvGraphicFramePr>
            <a:graphicFrameLocks noGrp="1"/>
          </p:cNvGraphicFramePr>
          <p:nvPr/>
        </p:nvGraphicFramePr>
        <p:xfrm>
          <a:off x="3986159" y="2132856"/>
          <a:ext cx="5122345" cy="4725803"/>
        </p:xfrm>
        <a:graphic>
          <a:graphicData uri="http://schemas.openxmlformats.org/drawingml/2006/table">
            <a:tbl>
              <a:tblPr>
                <a:tableStyleId>{5C22544A-7EE6-4342-B048-85BDC9FD1C3A}</a:tableStyleId>
              </a:tblPr>
              <a:tblGrid>
                <a:gridCol w="407437">
                  <a:extLst>
                    <a:ext uri="{9D8B030D-6E8A-4147-A177-3AD203B41FA5}">
                      <a16:colId xmlns:a16="http://schemas.microsoft.com/office/drawing/2014/main" val="1452965651"/>
                    </a:ext>
                  </a:extLst>
                </a:gridCol>
                <a:gridCol w="1418637">
                  <a:extLst>
                    <a:ext uri="{9D8B030D-6E8A-4147-A177-3AD203B41FA5}">
                      <a16:colId xmlns:a16="http://schemas.microsoft.com/office/drawing/2014/main" val="2713839242"/>
                    </a:ext>
                  </a:extLst>
                </a:gridCol>
                <a:gridCol w="478182">
                  <a:extLst>
                    <a:ext uri="{9D8B030D-6E8A-4147-A177-3AD203B41FA5}">
                      <a16:colId xmlns:a16="http://schemas.microsoft.com/office/drawing/2014/main" val="1142483292"/>
                    </a:ext>
                  </a:extLst>
                </a:gridCol>
                <a:gridCol w="2132401">
                  <a:extLst>
                    <a:ext uri="{9D8B030D-6E8A-4147-A177-3AD203B41FA5}">
                      <a16:colId xmlns:a16="http://schemas.microsoft.com/office/drawing/2014/main" val="3784023505"/>
                    </a:ext>
                  </a:extLst>
                </a:gridCol>
                <a:gridCol w="149063">
                  <a:extLst>
                    <a:ext uri="{9D8B030D-6E8A-4147-A177-3AD203B41FA5}">
                      <a16:colId xmlns:a16="http://schemas.microsoft.com/office/drawing/2014/main" val="1032774126"/>
                    </a:ext>
                  </a:extLst>
                </a:gridCol>
                <a:gridCol w="536625">
                  <a:extLst>
                    <a:ext uri="{9D8B030D-6E8A-4147-A177-3AD203B41FA5}">
                      <a16:colId xmlns:a16="http://schemas.microsoft.com/office/drawing/2014/main" val="1470747903"/>
                    </a:ext>
                  </a:extLst>
                </a:gridCol>
              </a:tblGrid>
              <a:tr h="217567">
                <a:tc>
                  <a:txBody>
                    <a:bodyPr/>
                    <a:lstStyle/>
                    <a:p>
                      <a:pPr algn="ctr" fontAlgn="ctr"/>
                      <a:r>
                        <a:rPr lang="en-GB" sz="1200" b="0" i="0" u="none" strike="noStrike" dirty="0">
                          <a:solidFill>
                            <a:schemeClr val="bg1"/>
                          </a:solidFill>
                          <a:effectLst/>
                          <a:latin typeface="+mn-lt"/>
                          <a:ea typeface="游ゴシック" panose="020B0400000000000000" pitchFamily="50" charset="-128"/>
                        </a:rPr>
                        <a:t>ID</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fontAlgn="ctr"/>
                      <a:r>
                        <a:rPr lang="en-GB" sz="1200" b="0" i="0" u="none" strike="noStrike" dirty="0">
                          <a:solidFill>
                            <a:schemeClr val="bg1"/>
                          </a:solidFill>
                          <a:effectLst/>
                          <a:latin typeface="+mn-lt"/>
                          <a:ea typeface="游ゴシック" panose="020B0400000000000000" pitchFamily="50" charset="-128"/>
                        </a:rPr>
                        <a:t>Organization Type</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00000"/>
                        </a:lnSpc>
                        <a:spcBef>
                          <a:spcPts val="300"/>
                        </a:spcBef>
                        <a:spcAft>
                          <a:spcPts val="300"/>
                        </a:spcAft>
                      </a:pPr>
                      <a:r>
                        <a:rPr lang="en-US" altLang="ja-JP" sz="1200" kern="100" dirty="0">
                          <a:solidFill>
                            <a:schemeClr val="bg1"/>
                          </a:solidFill>
                          <a:effectLst/>
                          <a:latin typeface="+mn-lt"/>
                        </a:rPr>
                        <a:t>Code</a:t>
                      </a:r>
                      <a:endParaRPr lang="ja-JP" altLang="ja-JP" sz="1200" kern="100" dirty="0">
                        <a:solidFill>
                          <a:schemeClr val="bg1"/>
                        </a:solidFill>
                        <a:effectLst/>
                        <a:latin typeface="+mn-lt"/>
                        <a:ea typeface="ＭＳ 明朝" panose="02020609040205080304" pitchFamily="17" charset="-128"/>
                        <a:cs typeface="Cambria" panose="02040503050406030204" pitchFamily="18" charset="0"/>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fontAlgn="ctr"/>
                      <a:r>
                        <a:rPr lang="en-GB" sz="1200" b="0" i="0" u="none" strike="noStrike" dirty="0">
                          <a:solidFill>
                            <a:schemeClr val="bg1"/>
                          </a:solidFill>
                          <a:effectLst/>
                          <a:latin typeface="+mn-lt"/>
                          <a:ea typeface="游ゴシック" panose="020B0400000000000000" pitchFamily="50" charset="-128"/>
                        </a:rPr>
                        <a:t>Name</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fontAlgn="ctr"/>
                      <a:r>
                        <a:rPr lang="en-US" altLang="ja-JP" sz="1200" b="0" i="0" u="none" strike="noStrike" dirty="0">
                          <a:solidFill>
                            <a:schemeClr val="bg1"/>
                          </a:solidFill>
                          <a:effectLst/>
                          <a:latin typeface="+mn-lt"/>
                          <a:ea typeface="游ゴシック" panose="020B0400000000000000" pitchFamily="50" charset="-128"/>
                        </a:rPr>
                        <a:t>L</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fontAlgn="ctr"/>
                      <a:r>
                        <a:rPr lang="en-GB" sz="1200" b="0" i="0" u="none" strike="noStrike" dirty="0">
                          <a:solidFill>
                            <a:schemeClr val="bg1"/>
                          </a:solidFill>
                          <a:effectLst/>
                          <a:latin typeface="+mn-lt"/>
                          <a:ea typeface="游ゴシック" panose="020B0400000000000000" pitchFamily="50" charset="-128"/>
                        </a:rPr>
                        <a:t>Parent ID</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2964878199"/>
                  </a:ext>
                </a:extLst>
              </a:tr>
              <a:tr h="217567">
                <a:tc>
                  <a:txBody>
                    <a:bodyPr/>
                    <a:lstStyle/>
                    <a:p>
                      <a:pPr algn="ctr" fontAlgn="ctr"/>
                      <a:r>
                        <a:rPr lang="en-GB" sz="1200" u="none" strike="noStrike" dirty="0">
                          <a:effectLst/>
                          <a:latin typeface="+mn-lt"/>
                        </a:rPr>
                        <a:t>BS-1</a:t>
                      </a: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Consolidated business</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dirty="0">
                          <a:effectLst/>
                          <a:latin typeface="+mn-lt"/>
                        </a:rPr>
                        <a:t>All Units Segment</a:t>
                      </a: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0</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3000965"/>
                  </a:ext>
                </a:extLst>
              </a:tr>
              <a:tr h="217567">
                <a:tc>
                  <a:txBody>
                    <a:bodyPr/>
                    <a:lstStyle/>
                    <a:p>
                      <a:pPr algn="ctr" fontAlgn="ctr"/>
                      <a:r>
                        <a:rPr lang="en-GB" sz="1200" u="none" strike="noStrike">
                          <a:effectLst/>
                          <a:latin typeface="+mn-lt"/>
                        </a:rPr>
                        <a:t>BS-2</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Division</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100</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Sales Division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1</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BS-1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2770279"/>
                  </a:ext>
                </a:extLst>
              </a:tr>
              <a:tr h="217567">
                <a:tc>
                  <a:txBody>
                    <a:bodyPr/>
                    <a:lstStyle/>
                    <a:p>
                      <a:pPr algn="ctr" fontAlgn="ctr"/>
                      <a:r>
                        <a:rPr lang="en-GB" sz="1200" u="none" strike="noStrike">
                          <a:effectLst/>
                          <a:latin typeface="+mn-lt"/>
                        </a:rPr>
                        <a:t>BS-3</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Division</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200</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Service Division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1</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dirty="0">
                          <a:effectLst/>
                          <a:latin typeface="+mn-lt"/>
                        </a:rPr>
                        <a:t>BS-1 </a:t>
                      </a: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4683843"/>
                  </a:ext>
                </a:extLst>
              </a:tr>
              <a:tr h="217567">
                <a:tc>
                  <a:txBody>
                    <a:bodyPr/>
                    <a:lstStyle/>
                    <a:p>
                      <a:pPr algn="ctr" fontAlgn="ctr"/>
                      <a:r>
                        <a:rPr lang="en-GB" sz="1200" u="none" strike="noStrike">
                          <a:effectLst/>
                          <a:latin typeface="+mn-lt"/>
                        </a:rPr>
                        <a:t>BS-4</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dirty="0">
                          <a:effectLst/>
                          <a:latin typeface="+mn-lt"/>
                        </a:rPr>
                        <a:t>Department</a:t>
                      </a: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110</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Retail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2</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BS-2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156269"/>
                  </a:ext>
                </a:extLst>
              </a:tr>
              <a:tr h="217567">
                <a:tc>
                  <a:txBody>
                    <a:bodyPr/>
                    <a:lstStyle/>
                    <a:p>
                      <a:pPr algn="ctr" fontAlgn="ctr"/>
                      <a:r>
                        <a:rPr lang="en-GB" sz="1200" u="none" strike="noStrike" dirty="0">
                          <a:effectLst/>
                          <a:latin typeface="+mn-lt"/>
                        </a:rPr>
                        <a:t>BS-5</a:t>
                      </a: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Department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120</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Wholesale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2</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BS-2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0971594"/>
                  </a:ext>
                </a:extLst>
              </a:tr>
              <a:tr h="217567">
                <a:tc>
                  <a:txBody>
                    <a:bodyPr/>
                    <a:lstStyle/>
                    <a:p>
                      <a:pPr algn="ctr" fontAlgn="ctr"/>
                      <a:r>
                        <a:rPr lang="en-GB" sz="1200" u="none" strike="noStrike">
                          <a:effectLst/>
                          <a:latin typeface="+mn-lt"/>
                        </a:rPr>
                        <a:t>BS-6</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Department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210</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Lab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2</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BS-3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9682094"/>
                  </a:ext>
                </a:extLst>
              </a:tr>
              <a:tr h="217567">
                <a:tc>
                  <a:txBody>
                    <a:bodyPr/>
                    <a:lstStyle/>
                    <a:p>
                      <a:pPr algn="ctr" fontAlgn="ctr"/>
                      <a:r>
                        <a:rPr lang="en-GB" sz="1200" u="none" strike="noStrike">
                          <a:effectLst/>
                          <a:latin typeface="+mn-lt"/>
                        </a:rPr>
                        <a:t>BS-7</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Department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220</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Studio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2</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BS-3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5790099"/>
                  </a:ext>
                </a:extLst>
              </a:tr>
              <a:tr h="217567">
                <a:tc>
                  <a:txBody>
                    <a:bodyPr/>
                    <a:lstStyle/>
                    <a:p>
                      <a:pPr algn="ctr" fontAlgn="ctr"/>
                      <a:r>
                        <a:rPr lang="en-GB" sz="1200" u="none" strike="noStrike">
                          <a:effectLst/>
                          <a:latin typeface="+mn-lt"/>
                        </a:rPr>
                        <a:t>BS-8</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Business Unit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111</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Beijing Retail Sales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3</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BS-4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3382188"/>
                  </a:ext>
                </a:extLst>
              </a:tr>
              <a:tr h="217567">
                <a:tc>
                  <a:txBody>
                    <a:bodyPr/>
                    <a:lstStyle/>
                    <a:p>
                      <a:pPr algn="ctr" fontAlgn="ctr"/>
                      <a:r>
                        <a:rPr lang="en-GB" sz="1200" u="none" strike="noStrike">
                          <a:effectLst/>
                          <a:latin typeface="+mn-lt"/>
                        </a:rPr>
                        <a:t>BS-9</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Business Unit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112</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Atlanta Retail Sales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3</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BS-4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5829353"/>
                  </a:ext>
                </a:extLst>
              </a:tr>
              <a:tr h="217567">
                <a:tc>
                  <a:txBody>
                    <a:bodyPr/>
                    <a:lstStyle/>
                    <a:p>
                      <a:pPr algn="ctr" fontAlgn="ctr"/>
                      <a:r>
                        <a:rPr lang="en-GB" sz="1200" u="none" strike="noStrike">
                          <a:effectLst/>
                          <a:latin typeface="+mn-lt"/>
                        </a:rPr>
                        <a:t>BS-10</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Business Unit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121</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Beijing Wholesale Sales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3</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BS-5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084657"/>
                  </a:ext>
                </a:extLst>
              </a:tr>
              <a:tr h="217567">
                <a:tc>
                  <a:txBody>
                    <a:bodyPr/>
                    <a:lstStyle/>
                    <a:p>
                      <a:pPr algn="ctr" fontAlgn="ctr"/>
                      <a:r>
                        <a:rPr lang="en-GB" sz="1200" u="none" strike="noStrike">
                          <a:effectLst/>
                          <a:latin typeface="+mn-lt"/>
                        </a:rPr>
                        <a:t>BS-11</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Business Unit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122</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Atlanta Wholesale Sales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3</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BS-5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9072981"/>
                  </a:ext>
                </a:extLst>
              </a:tr>
              <a:tr h="217567">
                <a:tc>
                  <a:txBody>
                    <a:bodyPr/>
                    <a:lstStyle/>
                    <a:p>
                      <a:pPr algn="ctr" fontAlgn="ctr"/>
                      <a:r>
                        <a:rPr lang="en-GB" sz="1200" u="none" strike="noStrike">
                          <a:effectLst/>
                          <a:latin typeface="+mn-lt"/>
                        </a:rPr>
                        <a:t>BS-12</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Business Unit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211</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Beijing Lab Services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3</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BS-6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6002039"/>
                  </a:ext>
                </a:extLst>
              </a:tr>
              <a:tr h="217567">
                <a:tc>
                  <a:txBody>
                    <a:bodyPr/>
                    <a:lstStyle/>
                    <a:p>
                      <a:pPr algn="ctr" fontAlgn="ctr"/>
                      <a:r>
                        <a:rPr lang="en-GB" sz="1200" u="none" strike="noStrike">
                          <a:effectLst/>
                          <a:latin typeface="+mn-lt"/>
                        </a:rPr>
                        <a:t>BS-13</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Business Unit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212</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Atlanta Lab Services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3</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BS-6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4480622"/>
                  </a:ext>
                </a:extLst>
              </a:tr>
              <a:tr h="217567">
                <a:tc>
                  <a:txBody>
                    <a:bodyPr/>
                    <a:lstStyle/>
                    <a:p>
                      <a:pPr algn="ctr" fontAlgn="ctr"/>
                      <a:r>
                        <a:rPr lang="en-GB" sz="1200" u="none" strike="noStrike">
                          <a:effectLst/>
                          <a:latin typeface="+mn-lt"/>
                        </a:rPr>
                        <a:t>BS-14</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Business Unit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221</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Beijing Studio Services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3</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BS-7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0322520"/>
                  </a:ext>
                </a:extLst>
              </a:tr>
              <a:tr h="217567">
                <a:tc>
                  <a:txBody>
                    <a:bodyPr/>
                    <a:lstStyle/>
                    <a:p>
                      <a:pPr algn="ctr" fontAlgn="ctr"/>
                      <a:r>
                        <a:rPr lang="en-GB" sz="1200" u="none" strike="noStrike">
                          <a:effectLst/>
                          <a:latin typeface="+mn-lt"/>
                        </a:rPr>
                        <a:t>BS-15</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Business Unit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222</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Atlanta Studio Services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3</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BS-7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1100417"/>
                  </a:ext>
                </a:extLst>
              </a:tr>
              <a:tr h="217567">
                <a:tc>
                  <a:txBody>
                    <a:bodyPr/>
                    <a:lstStyle/>
                    <a:p>
                      <a:pPr algn="ctr" fontAlgn="ctr"/>
                      <a:r>
                        <a:rPr lang="en-GB" sz="1200" u="none" strike="noStrike">
                          <a:effectLst/>
                          <a:latin typeface="+mn-lt"/>
                        </a:rPr>
                        <a:t>BS-16</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Purchasing Org</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West</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Central Purchasing West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4</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6443459"/>
                  </a:ext>
                </a:extLst>
              </a:tr>
              <a:tr h="217567">
                <a:tc>
                  <a:txBody>
                    <a:bodyPr/>
                    <a:lstStyle/>
                    <a:p>
                      <a:pPr algn="ctr" fontAlgn="ctr"/>
                      <a:r>
                        <a:rPr lang="en-GB" sz="1200" u="none" strike="noStrike">
                          <a:effectLst/>
                          <a:latin typeface="+mn-lt"/>
                        </a:rPr>
                        <a:t>BS-17</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Purchasing Org</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East</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Central Purchasing East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4</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90037"/>
                  </a:ext>
                </a:extLst>
              </a:tr>
              <a:tr h="217567">
                <a:tc>
                  <a:txBody>
                    <a:bodyPr/>
                    <a:lstStyle/>
                    <a:p>
                      <a:pPr algn="ctr" fontAlgn="ctr"/>
                      <a:r>
                        <a:rPr lang="en-GB" sz="1200" u="none" strike="noStrike">
                          <a:effectLst/>
                          <a:latin typeface="+mn-lt"/>
                        </a:rPr>
                        <a:t>BS-18</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Project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A123</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Special Project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5</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8282603"/>
                  </a:ext>
                </a:extLst>
              </a:tr>
              <a:tr h="217567">
                <a:tc>
                  <a:txBody>
                    <a:bodyPr/>
                    <a:lstStyle/>
                    <a:p>
                      <a:pPr algn="ctr" fontAlgn="ctr"/>
                      <a:r>
                        <a:rPr lang="en-GB" sz="1200" u="none" strike="noStrike">
                          <a:effectLst/>
                          <a:latin typeface="+mn-lt"/>
                        </a:rPr>
                        <a:t>BS-19</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Project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C543</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Super Special Project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5</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5813931"/>
                  </a:ext>
                </a:extLst>
              </a:tr>
              <a:tr h="217567">
                <a:tc>
                  <a:txBody>
                    <a:bodyPr/>
                    <a:lstStyle/>
                    <a:p>
                      <a:pPr algn="ctr" fontAlgn="ctr"/>
                      <a:r>
                        <a:rPr lang="en-GB" sz="1200" u="none" strike="noStrike" dirty="0">
                          <a:effectLst/>
                          <a:latin typeface="+mn-lt"/>
                        </a:rPr>
                        <a:t>BS-20</a:t>
                      </a: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dirty="0">
                          <a:effectLst/>
                          <a:latin typeface="+mn-lt"/>
                        </a:rPr>
                        <a:t>Legal Entity</a:t>
                      </a: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43278</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dirty="0">
                          <a:effectLst/>
                          <a:latin typeface="+mn-lt"/>
                        </a:rPr>
                        <a:t>Counterparty Segment</a:t>
                      </a: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dirty="0">
                          <a:effectLst/>
                          <a:latin typeface="+mn-lt"/>
                        </a:rPr>
                        <a:t>6</a:t>
                      </a:r>
                      <a:endParaRPr lang="en-US" altLang="ja-JP"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776079"/>
                  </a:ext>
                </a:extLst>
              </a:tr>
            </a:tbl>
          </a:graphicData>
        </a:graphic>
      </p:graphicFrame>
      <p:sp>
        <p:nvSpPr>
          <p:cNvPr id="9" name="正方形/長方形 10">
            <a:extLst>
              <a:ext uri="{FF2B5EF4-FFF2-40B4-BE49-F238E27FC236}">
                <a16:creationId xmlns:a16="http://schemas.microsoft.com/office/drawing/2014/main" id="{CBDABA74-8DF3-48EA-91B8-9ABFC583E460}"/>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5.3</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7" name="テキスト ボックス 6">
            <a:extLst>
              <a:ext uri="{FF2B5EF4-FFF2-40B4-BE49-F238E27FC236}">
                <a16:creationId xmlns:a16="http://schemas.microsoft.com/office/drawing/2014/main" id="{665635C7-6DCB-3240-97D5-F173D10E2485}"/>
              </a:ext>
            </a:extLst>
          </p:cNvPr>
          <p:cNvSpPr txBox="1"/>
          <p:nvPr/>
        </p:nvSpPr>
        <p:spPr>
          <a:xfrm>
            <a:off x="816699" y="3068935"/>
            <a:ext cx="397344" cy="523220"/>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kumimoji="1" lang="en-US" altLang="ja-JP" sz="1400" dirty="0"/>
              <a:t>100</a:t>
            </a:r>
          </a:p>
          <a:p>
            <a:pPr algn="ctr"/>
            <a:r>
              <a:rPr lang="en-US" altLang="ja-JP" sz="1400" dirty="0"/>
              <a:t>BS-2</a:t>
            </a:r>
            <a:endParaRPr kumimoji="1" lang="en-US" altLang="ja-JP" sz="1400" dirty="0"/>
          </a:p>
        </p:txBody>
      </p:sp>
      <p:sp>
        <p:nvSpPr>
          <p:cNvPr id="11" name="テキスト ボックス 10">
            <a:extLst>
              <a:ext uri="{FF2B5EF4-FFF2-40B4-BE49-F238E27FC236}">
                <a16:creationId xmlns:a16="http://schemas.microsoft.com/office/drawing/2014/main" id="{E84BE6E6-0B8D-4E48-A81A-B2B30CA9D2C0}"/>
              </a:ext>
            </a:extLst>
          </p:cNvPr>
          <p:cNvSpPr txBox="1"/>
          <p:nvPr/>
        </p:nvSpPr>
        <p:spPr>
          <a:xfrm>
            <a:off x="2750628" y="3068935"/>
            <a:ext cx="397344" cy="523220"/>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lang="en-US" altLang="ja-JP" sz="1400" dirty="0"/>
              <a:t>2</a:t>
            </a:r>
            <a:r>
              <a:rPr kumimoji="1" lang="en-US" altLang="ja-JP" sz="1400" dirty="0"/>
              <a:t>00</a:t>
            </a:r>
          </a:p>
          <a:p>
            <a:pPr algn="ctr"/>
            <a:r>
              <a:rPr lang="en-US" altLang="ja-JP" sz="1400" dirty="0"/>
              <a:t>BS-3</a:t>
            </a:r>
            <a:endParaRPr kumimoji="1" lang="en-US" altLang="ja-JP" sz="1400" dirty="0"/>
          </a:p>
        </p:txBody>
      </p:sp>
      <p:sp>
        <p:nvSpPr>
          <p:cNvPr id="12" name="テキスト ボックス 11">
            <a:extLst>
              <a:ext uri="{FF2B5EF4-FFF2-40B4-BE49-F238E27FC236}">
                <a16:creationId xmlns:a16="http://schemas.microsoft.com/office/drawing/2014/main" id="{615CC4CC-3F3D-464D-89D1-B6DE6E56C197}"/>
              </a:ext>
            </a:extLst>
          </p:cNvPr>
          <p:cNvSpPr txBox="1"/>
          <p:nvPr/>
        </p:nvSpPr>
        <p:spPr>
          <a:xfrm>
            <a:off x="333217" y="4221063"/>
            <a:ext cx="397344" cy="523220"/>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kumimoji="1" lang="en-US" altLang="ja-JP" sz="1400" dirty="0"/>
              <a:t>110</a:t>
            </a:r>
          </a:p>
          <a:p>
            <a:pPr algn="ctr"/>
            <a:r>
              <a:rPr lang="en-US" altLang="ja-JP" sz="1400" dirty="0"/>
              <a:t>BS-4</a:t>
            </a:r>
            <a:endParaRPr kumimoji="1" lang="en-US" altLang="ja-JP" sz="1400" dirty="0"/>
          </a:p>
        </p:txBody>
      </p:sp>
      <p:sp>
        <p:nvSpPr>
          <p:cNvPr id="13" name="テキスト ボックス 12">
            <a:extLst>
              <a:ext uri="{FF2B5EF4-FFF2-40B4-BE49-F238E27FC236}">
                <a16:creationId xmlns:a16="http://schemas.microsoft.com/office/drawing/2014/main" id="{647FB86C-BF43-D04C-A24F-73CE47C3667C}"/>
              </a:ext>
            </a:extLst>
          </p:cNvPr>
          <p:cNvSpPr txBox="1"/>
          <p:nvPr/>
        </p:nvSpPr>
        <p:spPr>
          <a:xfrm>
            <a:off x="1300181" y="4221063"/>
            <a:ext cx="397344" cy="523220"/>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kumimoji="1" lang="en-US" altLang="ja-JP" sz="1400" dirty="0"/>
              <a:t>120</a:t>
            </a:r>
          </a:p>
          <a:p>
            <a:pPr algn="ctr"/>
            <a:r>
              <a:rPr lang="en-US" altLang="ja-JP" sz="1400" dirty="0"/>
              <a:t>BS-5</a:t>
            </a:r>
            <a:endParaRPr kumimoji="1" lang="en-US" altLang="ja-JP" sz="1400" dirty="0"/>
          </a:p>
        </p:txBody>
      </p:sp>
      <p:sp>
        <p:nvSpPr>
          <p:cNvPr id="14" name="テキスト ボックス 13">
            <a:extLst>
              <a:ext uri="{FF2B5EF4-FFF2-40B4-BE49-F238E27FC236}">
                <a16:creationId xmlns:a16="http://schemas.microsoft.com/office/drawing/2014/main" id="{F04C851B-BB40-C448-B78D-9117452E4DCF}"/>
              </a:ext>
            </a:extLst>
          </p:cNvPr>
          <p:cNvSpPr txBox="1"/>
          <p:nvPr/>
        </p:nvSpPr>
        <p:spPr>
          <a:xfrm>
            <a:off x="2267145" y="4221063"/>
            <a:ext cx="397344" cy="523220"/>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kumimoji="1" lang="en-US" altLang="ja-JP" sz="1400" dirty="0"/>
              <a:t>210</a:t>
            </a:r>
          </a:p>
          <a:p>
            <a:pPr algn="ctr"/>
            <a:r>
              <a:rPr lang="en-US" altLang="ja-JP" sz="1400" dirty="0"/>
              <a:t>BS-6</a:t>
            </a:r>
            <a:endParaRPr kumimoji="1" lang="en-US" altLang="ja-JP" sz="1400" dirty="0"/>
          </a:p>
        </p:txBody>
      </p:sp>
      <p:sp>
        <p:nvSpPr>
          <p:cNvPr id="15" name="テキスト ボックス 14">
            <a:extLst>
              <a:ext uri="{FF2B5EF4-FFF2-40B4-BE49-F238E27FC236}">
                <a16:creationId xmlns:a16="http://schemas.microsoft.com/office/drawing/2014/main" id="{761012E8-DAC2-B64C-A0D5-6FD5F67EDACD}"/>
              </a:ext>
            </a:extLst>
          </p:cNvPr>
          <p:cNvSpPr txBox="1"/>
          <p:nvPr/>
        </p:nvSpPr>
        <p:spPr>
          <a:xfrm>
            <a:off x="3234110" y="4221063"/>
            <a:ext cx="397344" cy="523220"/>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lang="en-US" altLang="ja-JP" sz="1400" dirty="0"/>
              <a:t>2</a:t>
            </a:r>
            <a:r>
              <a:rPr kumimoji="1" lang="en-US" altLang="ja-JP" sz="1400" dirty="0"/>
              <a:t>20</a:t>
            </a:r>
          </a:p>
          <a:p>
            <a:pPr algn="ctr"/>
            <a:r>
              <a:rPr lang="en-US" altLang="ja-JP" sz="1400" dirty="0"/>
              <a:t>BS-7</a:t>
            </a:r>
            <a:endParaRPr kumimoji="1" lang="en-US" altLang="ja-JP" sz="1400" dirty="0"/>
          </a:p>
        </p:txBody>
      </p:sp>
      <p:sp>
        <p:nvSpPr>
          <p:cNvPr id="16" name="テキスト ボックス 15">
            <a:extLst>
              <a:ext uri="{FF2B5EF4-FFF2-40B4-BE49-F238E27FC236}">
                <a16:creationId xmlns:a16="http://schemas.microsoft.com/office/drawing/2014/main" id="{E4AF9783-2FCB-3648-A99B-0B3BC0F15A9B}"/>
              </a:ext>
            </a:extLst>
          </p:cNvPr>
          <p:cNvSpPr txBox="1"/>
          <p:nvPr/>
        </p:nvSpPr>
        <p:spPr>
          <a:xfrm>
            <a:off x="91477" y="5383006"/>
            <a:ext cx="350921" cy="442035"/>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kumimoji="1" lang="en-US" altLang="ja-JP" sz="1200" dirty="0"/>
              <a:t>111</a:t>
            </a:r>
          </a:p>
          <a:p>
            <a:pPr algn="ctr"/>
            <a:r>
              <a:rPr lang="en-US" altLang="ja-JP" sz="1200" dirty="0"/>
              <a:t>BS-8</a:t>
            </a:r>
            <a:endParaRPr kumimoji="1" lang="ja-JP" altLang="en-US" sz="1200"/>
          </a:p>
        </p:txBody>
      </p:sp>
      <p:sp>
        <p:nvSpPr>
          <p:cNvPr id="17" name="テキスト ボックス 16">
            <a:extLst>
              <a:ext uri="{FF2B5EF4-FFF2-40B4-BE49-F238E27FC236}">
                <a16:creationId xmlns:a16="http://schemas.microsoft.com/office/drawing/2014/main" id="{8B2A0041-3A64-7F42-A9AA-D389BA9DFA22}"/>
              </a:ext>
            </a:extLst>
          </p:cNvPr>
          <p:cNvSpPr txBox="1"/>
          <p:nvPr/>
        </p:nvSpPr>
        <p:spPr>
          <a:xfrm>
            <a:off x="574959" y="5383006"/>
            <a:ext cx="350921" cy="442035"/>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kumimoji="1" lang="en-US" altLang="ja-JP" sz="1200" dirty="0"/>
              <a:t>112</a:t>
            </a:r>
          </a:p>
          <a:p>
            <a:pPr algn="ctr"/>
            <a:r>
              <a:rPr lang="en-US" altLang="ja-JP" sz="1200" dirty="0"/>
              <a:t>BS-9</a:t>
            </a:r>
            <a:endParaRPr kumimoji="1" lang="ja-JP" altLang="en-US" sz="1200"/>
          </a:p>
        </p:txBody>
      </p:sp>
      <p:cxnSp>
        <p:nvCxnSpPr>
          <p:cNvPr id="25" name="直線コネクタ 24">
            <a:extLst>
              <a:ext uri="{FF2B5EF4-FFF2-40B4-BE49-F238E27FC236}">
                <a16:creationId xmlns:a16="http://schemas.microsoft.com/office/drawing/2014/main" id="{353543C7-1C9E-1840-85AF-173F05847240}"/>
              </a:ext>
            </a:extLst>
          </p:cNvPr>
          <p:cNvCxnSpPr>
            <a:cxnSpLocks/>
            <a:stCxn id="7" idx="2"/>
            <a:endCxn id="12" idx="0"/>
          </p:cNvCxnSpPr>
          <p:nvPr/>
        </p:nvCxnSpPr>
        <p:spPr>
          <a:xfrm rot="5400000">
            <a:off x="459176" y="3664868"/>
            <a:ext cx="628908" cy="483482"/>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4">
            <a:extLst>
              <a:ext uri="{FF2B5EF4-FFF2-40B4-BE49-F238E27FC236}">
                <a16:creationId xmlns:a16="http://schemas.microsoft.com/office/drawing/2014/main" id="{238D0E04-B2A7-5E4E-B958-DDCE0C4EBEE1}"/>
              </a:ext>
            </a:extLst>
          </p:cNvPr>
          <p:cNvCxnSpPr>
            <a:cxnSpLocks/>
            <a:stCxn id="7" idx="2"/>
            <a:endCxn id="13" idx="0"/>
          </p:cNvCxnSpPr>
          <p:nvPr/>
        </p:nvCxnSpPr>
        <p:spPr>
          <a:xfrm rot="16200000" flipH="1">
            <a:off x="942658" y="3664868"/>
            <a:ext cx="628908" cy="483482"/>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24">
            <a:extLst>
              <a:ext uri="{FF2B5EF4-FFF2-40B4-BE49-F238E27FC236}">
                <a16:creationId xmlns:a16="http://schemas.microsoft.com/office/drawing/2014/main" id="{BCBD65E4-B961-A442-999D-12D951FF576C}"/>
              </a:ext>
            </a:extLst>
          </p:cNvPr>
          <p:cNvCxnSpPr>
            <a:cxnSpLocks/>
            <a:stCxn id="12" idx="2"/>
            <a:endCxn id="16" idx="0"/>
          </p:cNvCxnSpPr>
          <p:nvPr/>
        </p:nvCxnSpPr>
        <p:spPr>
          <a:xfrm rot="5400000">
            <a:off x="80053" y="4931169"/>
            <a:ext cx="638723" cy="264951"/>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24">
            <a:extLst>
              <a:ext uri="{FF2B5EF4-FFF2-40B4-BE49-F238E27FC236}">
                <a16:creationId xmlns:a16="http://schemas.microsoft.com/office/drawing/2014/main" id="{BE30FEB1-4C81-514B-9014-BB1AE0C605B9}"/>
              </a:ext>
            </a:extLst>
          </p:cNvPr>
          <p:cNvCxnSpPr>
            <a:cxnSpLocks/>
            <a:stCxn id="12" idx="2"/>
            <a:endCxn id="17" idx="0"/>
          </p:cNvCxnSpPr>
          <p:nvPr/>
        </p:nvCxnSpPr>
        <p:spPr>
          <a:xfrm rot="16200000" flipH="1">
            <a:off x="321793" y="4954378"/>
            <a:ext cx="638723" cy="218531"/>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69FC9510-945C-0D49-89BC-A1F494E139D9}"/>
              </a:ext>
            </a:extLst>
          </p:cNvPr>
          <p:cNvSpPr txBox="1"/>
          <p:nvPr/>
        </p:nvSpPr>
        <p:spPr>
          <a:xfrm>
            <a:off x="1058441" y="5383006"/>
            <a:ext cx="429467" cy="442035"/>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kumimoji="1" lang="en-US" altLang="ja-JP" sz="1200" dirty="0"/>
              <a:t>121</a:t>
            </a:r>
          </a:p>
          <a:p>
            <a:pPr algn="ctr"/>
            <a:r>
              <a:rPr lang="en-US" altLang="ja-JP" sz="1200" dirty="0"/>
              <a:t>BS-10</a:t>
            </a:r>
            <a:endParaRPr kumimoji="1" lang="ja-JP" altLang="en-US" sz="1200"/>
          </a:p>
        </p:txBody>
      </p:sp>
      <p:sp>
        <p:nvSpPr>
          <p:cNvPr id="43" name="テキスト ボックス 42">
            <a:extLst>
              <a:ext uri="{FF2B5EF4-FFF2-40B4-BE49-F238E27FC236}">
                <a16:creationId xmlns:a16="http://schemas.microsoft.com/office/drawing/2014/main" id="{7207A2D8-AA9C-9342-9368-292D8717DD00}"/>
              </a:ext>
            </a:extLst>
          </p:cNvPr>
          <p:cNvSpPr txBox="1"/>
          <p:nvPr/>
        </p:nvSpPr>
        <p:spPr>
          <a:xfrm>
            <a:off x="1541923" y="5887062"/>
            <a:ext cx="429467" cy="442035"/>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kumimoji="1" lang="en-US" altLang="ja-JP" sz="1200" dirty="0"/>
              <a:t>122</a:t>
            </a:r>
          </a:p>
          <a:p>
            <a:pPr algn="ctr"/>
            <a:r>
              <a:rPr lang="en-US" altLang="ja-JP" sz="1200" dirty="0"/>
              <a:t>BS-11</a:t>
            </a:r>
            <a:endParaRPr kumimoji="1" lang="ja-JP" altLang="en-US" sz="1200"/>
          </a:p>
        </p:txBody>
      </p:sp>
      <p:sp>
        <p:nvSpPr>
          <p:cNvPr id="44" name="テキスト ボックス 43">
            <a:extLst>
              <a:ext uri="{FF2B5EF4-FFF2-40B4-BE49-F238E27FC236}">
                <a16:creationId xmlns:a16="http://schemas.microsoft.com/office/drawing/2014/main" id="{E6BC61C9-3EB5-E142-8216-309444CBC795}"/>
              </a:ext>
            </a:extLst>
          </p:cNvPr>
          <p:cNvSpPr txBox="1"/>
          <p:nvPr/>
        </p:nvSpPr>
        <p:spPr>
          <a:xfrm>
            <a:off x="2025405" y="5383006"/>
            <a:ext cx="429467" cy="442035"/>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lang="en-US" altLang="ja-JP" sz="1200" dirty="0"/>
              <a:t>2</a:t>
            </a:r>
            <a:r>
              <a:rPr kumimoji="1" lang="en-US" altLang="ja-JP" sz="1200" dirty="0"/>
              <a:t>11</a:t>
            </a:r>
          </a:p>
          <a:p>
            <a:pPr algn="ctr"/>
            <a:r>
              <a:rPr lang="en-US" altLang="ja-JP" sz="1200" dirty="0"/>
              <a:t>BS-12</a:t>
            </a:r>
            <a:endParaRPr kumimoji="1" lang="ja-JP" altLang="en-US" sz="1200"/>
          </a:p>
        </p:txBody>
      </p:sp>
      <p:sp>
        <p:nvSpPr>
          <p:cNvPr id="45" name="テキスト ボックス 44">
            <a:extLst>
              <a:ext uri="{FF2B5EF4-FFF2-40B4-BE49-F238E27FC236}">
                <a16:creationId xmlns:a16="http://schemas.microsoft.com/office/drawing/2014/main" id="{CC739DD1-3C3A-F749-A55C-A7AB961BCB58}"/>
              </a:ext>
            </a:extLst>
          </p:cNvPr>
          <p:cNvSpPr txBox="1"/>
          <p:nvPr/>
        </p:nvSpPr>
        <p:spPr>
          <a:xfrm>
            <a:off x="2508887" y="5887062"/>
            <a:ext cx="429467" cy="442035"/>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lang="en-US" altLang="ja-JP" sz="1200" dirty="0"/>
              <a:t>2</a:t>
            </a:r>
            <a:r>
              <a:rPr kumimoji="1" lang="en-US" altLang="ja-JP" sz="1200" dirty="0"/>
              <a:t>12</a:t>
            </a:r>
          </a:p>
          <a:p>
            <a:pPr algn="ctr"/>
            <a:r>
              <a:rPr lang="en-US" altLang="ja-JP" sz="1200" dirty="0"/>
              <a:t>BS-13</a:t>
            </a:r>
            <a:endParaRPr kumimoji="1" lang="ja-JP" altLang="en-US" sz="1200"/>
          </a:p>
        </p:txBody>
      </p:sp>
      <p:sp>
        <p:nvSpPr>
          <p:cNvPr id="46" name="テキスト ボックス 45">
            <a:extLst>
              <a:ext uri="{FF2B5EF4-FFF2-40B4-BE49-F238E27FC236}">
                <a16:creationId xmlns:a16="http://schemas.microsoft.com/office/drawing/2014/main" id="{6E130FD5-812C-7B49-95D5-9489BFDF86F9}"/>
              </a:ext>
            </a:extLst>
          </p:cNvPr>
          <p:cNvSpPr txBox="1"/>
          <p:nvPr/>
        </p:nvSpPr>
        <p:spPr>
          <a:xfrm>
            <a:off x="2992369" y="5383006"/>
            <a:ext cx="429467" cy="442035"/>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lang="en-US" altLang="ja-JP" sz="1200" dirty="0"/>
              <a:t>22</a:t>
            </a:r>
            <a:r>
              <a:rPr kumimoji="1" lang="en-US" altLang="ja-JP" sz="1200" dirty="0"/>
              <a:t>1</a:t>
            </a:r>
          </a:p>
          <a:p>
            <a:pPr algn="ctr"/>
            <a:r>
              <a:rPr lang="en-US" altLang="ja-JP" sz="1200" dirty="0"/>
              <a:t>BS-14</a:t>
            </a:r>
            <a:endParaRPr kumimoji="1" lang="ja-JP" altLang="en-US" sz="1200"/>
          </a:p>
        </p:txBody>
      </p:sp>
      <p:sp>
        <p:nvSpPr>
          <p:cNvPr id="47" name="テキスト ボックス 46">
            <a:extLst>
              <a:ext uri="{FF2B5EF4-FFF2-40B4-BE49-F238E27FC236}">
                <a16:creationId xmlns:a16="http://schemas.microsoft.com/office/drawing/2014/main" id="{B4F6A1F8-2E6F-D540-8A21-E957E3F0EDEE}"/>
              </a:ext>
            </a:extLst>
          </p:cNvPr>
          <p:cNvSpPr txBox="1"/>
          <p:nvPr/>
        </p:nvSpPr>
        <p:spPr>
          <a:xfrm>
            <a:off x="3475853" y="5887062"/>
            <a:ext cx="429467" cy="442035"/>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lang="en-US" altLang="ja-JP" sz="1200" dirty="0"/>
              <a:t>22</a:t>
            </a:r>
            <a:r>
              <a:rPr kumimoji="1" lang="en-US" altLang="ja-JP" sz="1200" dirty="0"/>
              <a:t>2</a:t>
            </a:r>
          </a:p>
          <a:p>
            <a:pPr algn="ctr"/>
            <a:r>
              <a:rPr lang="en-US" altLang="ja-JP" sz="1200" dirty="0"/>
              <a:t>BS-15</a:t>
            </a:r>
            <a:endParaRPr kumimoji="1" lang="ja-JP" altLang="en-US" sz="1200"/>
          </a:p>
        </p:txBody>
      </p:sp>
      <p:cxnSp>
        <p:nvCxnSpPr>
          <p:cNvPr id="48" name="直線コネクタ 24">
            <a:extLst>
              <a:ext uri="{FF2B5EF4-FFF2-40B4-BE49-F238E27FC236}">
                <a16:creationId xmlns:a16="http://schemas.microsoft.com/office/drawing/2014/main" id="{C19565CB-A406-044C-A6A5-132004902C5E}"/>
              </a:ext>
            </a:extLst>
          </p:cNvPr>
          <p:cNvCxnSpPr>
            <a:cxnSpLocks/>
            <a:stCxn id="11" idx="2"/>
            <a:endCxn id="14" idx="0"/>
          </p:cNvCxnSpPr>
          <p:nvPr/>
        </p:nvCxnSpPr>
        <p:spPr>
          <a:xfrm rot="5400000">
            <a:off x="2393105" y="3664868"/>
            <a:ext cx="628908" cy="483483"/>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24">
            <a:extLst>
              <a:ext uri="{FF2B5EF4-FFF2-40B4-BE49-F238E27FC236}">
                <a16:creationId xmlns:a16="http://schemas.microsoft.com/office/drawing/2014/main" id="{5F9AAE1C-B816-1745-AFA2-50919C15CF2C}"/>
              </a:ext>
            </a:extLst>
          </p:cNvPr>
          <p:cNvCxnSpPr>
            <a:cxnSpLocks/>
            <a:stCxn id="11" idx="2"/>
            <a:endCxn id="15" idx="0"/>
          </p:cNvCxnSpPr>
          <p:nvPr/>
        </p:nvCxnSpPr>
        <p:spPr>
          <a:xfrm rot="16200000" flipH="1">
            <a:off x="2876587" y="3664868"/>
            <a:ext cx="628908" cy="483482"/>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24">
            <a:extLst>
              <a:ext uri="{FF2B5EF4-FFF2-40B4-BE49-F238E27FC236}">
                <a16:creationId xmlns:a16="http://schemas.microsoft.com/office/drawing/2014/main" id="{39B0D4BE-91EF-6842-B5F4-8C124E9160F3}"/>
              </a:ext>
            </a:extLst>
          </p:cNvPr>
          <p:cNvCxnSpPr>
            <a:cxnSpLocks/>
            <a:stCxn id="13" idx="2"/>
            <a:endCxn id="42" idx="0"/>
          </p:cNvCxnSpPr>
          <p:nvPr/>
        </p:nvCxnSpPr>
        <p:spPr>
          <a:xfrm rot="5400000">
            <a:off x="1066653" y="4950805"/>
            <a:ext cx="638723" cy="22567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24">
            <a:extLst>
              <a:ext uri="{FF2B5EF4-FFF2-40B4-BE49-F238E27FC236}">
                <a16:creationId xmlns:a16="http://schemas.microsoft.com/office/drawing/2014/main" id="{C87EC11B-972A-764C-9B68-E6D6AB50B26F}"/>
              </a:ext>
            </a:extLst>
          </p:cNvPr>
          <p:cNvCxnSpPr>
            <a:cxnSpLocks/>
            <a:stCxn id="13" idx="2"/>
            <a:endCxn id="43" idx="0"/>
          </p:cNvCxnSpPr>
          <p:nvPr/>
        </p:nvCxnSpPr>
        <p:spPr>
          <a:xfrm rot="16200000" flipH="1">
            <a:off x="1056366" y="5186770"/>
            <a:ext cx="1142779" cy="257804"/>
          </a:xfrm>
          <a:prstGeom prst="bentConnector3">
            <a:avLst>
              <a:gd name="adj1" fmla="val 27774"/>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直線コネクタ 24">
            <a:extLst>
              <a:ext uri="{FF2B5EF4-FFF2-40B4-BE49-F238E27FC236}">
                <a16:creationId xmlns:a16="http://schemas.microsoft.com/office/drawing/2014/main" id="{54898F74-A9D6-FE49-A89A-91E32D8FBA58}"/>
              </a:ext>
            </a:extLst>
          </p:cNvPr>
          <p:cNvCxnSpPr>
            <a:cxnSpLocks/>
            <a:stCxn id="14" idx="2"/>
            <a:endCxn id="44" idx="0"/>
          </p:cNvCxnSpPr>
          <p:nvPr/>
        </p:nvCxnSpPr>
        <p:spPr>
          <a:xfrm rot="5400000">
            <a:off x="2033617" y="4950805"/>
            <a:ext cx="638723" cy="22567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直線コネクタ 24">
            <a:extLst>
              <a:ext uri="{FF2B5EF4-FFF2-40B4-BE49-F238E27FC236}">
                <a16:creationId xmlns:a16="http://schemas.microsoft.com/office/drawing/2014/main" id="{41F1460C-F276-CC4A-857E-19021732FEC4}"/>
              </a:ext>
            </a:extLst>
          </p:cNvPr>
          <p:cNvCxnSpPr>
            <a:cxnSpLocks/>
            <a:stCxn id="14" idx="2"/>
            <a:endCxn id="45" idx="0"/>
          </p:cNvCxnSpPr>
          <p:nvPr/>
        </p:nvCxnSpPr>
        <p:spPr>
          <a:xfrm rot="16200000" flipH="1">
            <a:off x="2023330" y="5186770"/>
            <a:ext cx="1142779" cy="257804"/>
          </a:xfrm>
          <a:prstGeom prst="bentConnector3">
            <a:avLst>
              <a:gd name="adj1" fmla="val 27774"/>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線コネクタ 24">
            <a:extLst>
              <a:ext uri="{FF2B5EF4-FFF2-40B4-BE49-F238E27FC236}">
                <a16:creationId xmlns:a16="http://schemas.microsoft.com/office/drawing/2014/main" id="{252689DA-3444-7247-8894-B76092734C59}"/>
              </a:ext>
            </a:extLst>
          </p:cNvPr>
          <p:cNvCxnSpPr>
            <a:cxnSpLocks/>
            <a:stCxn id="15" idx="2"/>
            <a:endCxn id="46" idx="0"/>
          </p:cNvCxnSpPr>
          <p:nvPr/>
        </p:nvCxnSpPr>
        <p:spPr>
          <a:xfrm rot="5400000">
            <a:off x="3000582" y="4950805"/>
            <a:ext cx="638723" cy="22567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直線コネクタ 24">
            <a:extLst>
              <a:ext uri="{FF2B5EF4-FFF2-40B4-BE49-F238E27FC236}">
                <a16:creationId xmlns:a16="http://schemas.microsoft.com/office/drawing/2014/main" id="{4146A964-DEF4-FE47-94EF-F78EED0AF7FE}"/>
              </a:ext>
            </a:extLst>
          </p:cNvPr>
          <p:cNvCxnSpPr>
            <a:cxnSpLocks/>
            <a:stCxn id="15" idx="2"/>
            <a:endCxn id="47" idx="0"/>
          </p:cNvCxnSpPr>
          <p:nvPr/>
        </p:nvCxnSpPr>
        <p:spPr>
          <a:xfrm rot="16200000" flipH="1">
            <a:off x="2990295" y="5186769"/>
            <a:ext cx="1142779" cy="257805"/>
          </a:xfrm>
          <a:prstGeom prst="bentConnector3">
            <a:avLst>
              <a:gd name="adj1" fmla="val 27774"/>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47813E04-63CD-3A4B-BA05-41AE43132790}"/>
              </a:ext>
            </a:extLst>
          </p:cNvPr>
          <p:cNvSpPr txBox="1"/>
          <p:nvPr/>
        </p:nvSpPr>
        <p:spPr>
          <a:xfrm>
            <a:off x="1783663" y="2154121"/>
            <a:ext cx="397344" cy="288147"/>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lang="en-US" altLang="ja-JP" sz="1400" dirty="0"/>
              <a:t>BS-1</a:t>
            </a:r>
            <a:endParaRPr kumimoji="1" lang="en-US" altLang="ja-JP" sz="1400" dirty="0"/>
          </a:p>
        </p:txBody>
      </p:sp>
      <p:cxnSp>
        <p:nvCxnSpPr>
          <p:cNvPr id="77" name="直線コネクタ 24">
            <a:extLst>
              <a:ext uri="{FF2B5EF4-FFF2-40B4-BE49-F238E27FC236}">
                <a16:creationId xmlns:a16="http://schemas.microsoft.com/office/drawing/2014/main" id="{C7D387CC-709C-F84E-A119-7BC7F37B0309}"/>
              </a:ext>
            </a:extLst>
          </p:cNvPr>
          <p:cNvCxnSpPr>
            <a:cxnSpLocks/>
            <a:stCxn id="76" idx="2"/>
            <a:endCxn id="7" idx="0"/>
          </p:cNvCxnSpPr>
          <p:nvPr/>
        </p:nvCxnSpPr>
        <p:spPr>
          <a:xfrm rot="5400000">
            <a:off x="1185520" y="2272119"/>
            <a:ext cx="626667" cy="966964"/>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線コネクタ 24">
            <a:extLst>
              <a:ext uri="{FF2B5EF4-FFF2-40B4-BE49-F238E27FC236}">
                <a16:creationId xmlns:a16="http://schemas.microsoft.com/office/drawing/2014/main" id="{A1892C35-799C-C54B-8459-5329022FB848}"/>
              </a:ext>
            </a:extLst>
          </p:cNvPr>
          <p:cNvCxnSpPr>
            <a:cxnSpLocks/>
            <a:stCxn id="76" idx="2"/>
            <a:endCxn id="11" idx="0"/>
          </p:cNvCxnSpPr>
          <p:nvPr/>
        </p:nvCxnSpPr>
        <p:spPr>
          <a:xfrm rot="16200000" flipH="1">
            <a:off x="2152484" y="2272118"/>
            <a:ext cx="626667" cy="966965"/>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3" name="Picture 2" descr="XBRL">
            <a:extLst>
              <a:ext uri="{FF2B5EF4-FFF2-40B4-BE49-F238E27FC236}">
                <a16:creationId xmlns:a16="http://schemas.microsoft.com/office/drawing/2014/main" id="{1827AF28-4CAD-DE48-938F-FCAA91C04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1129655"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6046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6BA17BC-7B5E-514D-BB6B-E4A32F049EE5}"/>
              </a:ext>
            </a:extLst>
          </p:cNvPr>
          <p:cNvSpPr>
            <a:spLocks noGrp="1"/>
          </p:cNvSpPr>
          <p:nvPr>
            <p:ph type="ctrTitle"/>
          </p:nvPr>
        </p:nvSpPr>
        <p:spPr/>
        <p:txBody>
          <a:bodyPr/>
          <a:lstStyle/>
          <a:p>
            <a:r>
              <a:rPr lang="en-US" altLang="ja-JP" b="1" dirty="0"/>
              <a:t>6. Business rules</a:t>
            </a:r>
            <a:endParaRPr lang="ja-JP" altLang="en-US" b="1" dirty="0"/>
          </a:p>
        </p:txBody>
      </p:sp>
      <p:sp>
        <p:nvSpPr>
          <p:cNvPr id="5" name="字幕 4">
            <a:extLst>
              <a:ext uri="{FF2B5EF4-FFF2-40B4-BE49-F238E27FC236}">
                <a16:creationId xmlns:a16="http://schemas.microsoft.com/office/drawing/2014/main" id="{6519F124-2B3A-9244-A670-C8A2D2888582}"/>
              </a:ext>
            </a:extLst>
          </p:cNvPr>
          <p:cNvSpPr>
            <a:spLocks noGrp="1"/>
          </p:cNvSpPr>
          <p:nvPr>
            <p:ph type="subTitle" idx="1"/>
          </p:nvPr>
        </p:nvSpPr>
        <p:spPr/>
        <p:txBody>
          <a:bodyPr/>
          <a:lstStyle/>
          <a:p>
            <a:endParaRPr lang="ja-JP" altLang="en-US" dirty="0"/>
          </a:p>
        </p:txBody>
      </p:sp>
    </p:spTree>
    <p:extLst>
      <p:ext uri="{BB962C8B-B14F-4D97-AF65-F5344CB8AC3E}">
        <p14:creationId xmlns:p14="http://schemas.microsoft.com/office/powerpoint/2010/main" val="2199487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ylinder 102">
            <a:extLst>
              <a:ext uri="{FF2B5EF4-FFF2-40B4-BE49-F238E27FC236}">
                <a16:creationId xmlns:a16="http://schemas.microsoft.com/office/drawing/2014/main" id="{89300BF8-401F-42E7-A10C-78F5DF610288}"/>
              </a:ext>
            </a:extLst>
          </p:cNvPr>
          <p:cNvSpPr/>
          <p:nvPr/>
        </p:nvSpPr>
        <p:spPr>
          <a:xfrm>
            <a:off x="1722385" y="4898252"/>
            <a:ext cx="2616122" cy="796696"/>
          </a:xfrm>
          <a:prstGeom prst="can">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Title 3">
            <a:extLst>
              <a:ext uri="{FF2B5EF4-FFF2-40B4-BE49-F238E27FC236}">
                <a16:creationId xmlns:a16="http://schemas.microsoft.com/office/drawing/2014/main" id="{8C51D87C-4BE3-46DA-968F-42D7BE93E2D1}"/>
              </a:ext>
            </a:extLst>
          </p:cNvPr>
          <p:cNvSpPr>
            <a:spLocks noGrp="1"/>
          </p:cNvSpPr>
          <p:nvPr>
            <p:ph type="title"/>
          </p:nvPr>
        </p:nvSpPr>
        <p:spPr/>
        <p:txBody>
          <a:bodyPr/>
          <a:lstStyle/>
          <a:p>
            <a:r>
              <a:rPr lang="en-US" altLang="ja-JP" dirty="0"/>
              <a:t>Enter and Approve process</a:t>
            </a:r>
            <a:endParaRPr lang="ja-JP" altLang="en-US" dirty="0"/>
          </a:p>
        </p:txBody>
      </p:sp>
      <p:sp>
        <p:nvSpPr>
          <p:cNvPr id="5" name="TextBox 4">
            <a:extLst>
              <a:ext uri="{FF2B5EF4-FFF2-40B4-BE49-F238E27FC236}">
                <a16:creationId xmlns:a16="http://schemas.microsoft.com/office/drawing/2014/main" id="{E5CB03F7-95CC-4CD0-B9C8-6A8B137804C8}"/>
              </a:ext>
            </a:extLst>
          </p:cNvPr>
          <p:cNvSpPr txBox="1"/>
          <p:nvPr/>
        </p:nvSpPr>
        <p:spPr>
          <a:xfrm rot="16200000">
            <a:off x="593553" y="1582375"/>
            <a:ext cx="1044136" cy="584775"/>
          </a:xfrm>
          <a:prstGeom prst="rect">
            <a:avLst/>
          </a:prstGeom>
          <a:noFill/>
          <a:ln w="19050">
            <a:solidFill>
              <a:schemeClr val="tx1">
                <a:lumMod val="50000"/>
                <a:lumOff val="50000"/>
              </a:schemeClr>
            </a:solidFill>
          </a:ln>
        </p:spPr>
        <p:txBody>
          <a:bodyPr wrap="square" rtlCol="0">
            <a:spAutoFit/>
          </a:bodyPr>
          <a:lstStyle/>
          <a:p>
            <a:pPr algn="ctr"/>
            <a:r>
              <a:rPr kumimoji="1" lang="en-US" altLang="ja-JP" sz="1400" dirty="0"/>
              <a:t>Purchasing </a:t>
            </a:r>
            <a:r>
              <a:rPr kumimoji="1" lang="en-US" altLang="ja-JP" dirty="0"/>
              <a:t>Manager</a:t>
            </a:r>
            <a:endParaRPr kumimoji="1" lang="ja-JP" altLang="en-US" dirty="0"/>
          </a:p>
        </p:txBody>
      </p:sp>
      <p:sp>
        <p:nvSpPr>
          <p:cNvPr id="6" name="TextBox 5">
            <a:extLst>
              <a:ext uri="{FF2B5EF4-FFF2-40B4-BE49-F238E27FC236}">
                <a16:creationId xmlns:a16="http://schemas.microsoft.com/office/drawing/2014/main" id="{6C1738AB-BD01-411F-A5C7-7D9B05BC3748}"/>
              </a:ext>
            </a:extLst>
          </p:cNvPr>
          <p:cNvSpPr txBox="1"/>
          <p:nvPr/>
        </p:nvSpPr>
        <p:spPr>
          <a:xfrm rot="16200000">
            <a:off x="387466" y="3624028"/>
            <a:ext cx="1422922" cy="612945"/>
          </a:xfrm>
          <a:prstGeom prst="rect">
            <a:avLst/>
          </a:prstGeom>
          <a:noFill/>
          <a:ln w="19050">
            <a:solidFill>
              <a:schemeClr val="tx1">
                <a:lumMod val="50000"/>
                <a:lumOff val="50000"/>
              </a:schemeClr>
            </a:solidFill>
          </a:ln>
        </p:spPr>
        <p:txBody>
          <a:bodyPr wrap="none" rtlCol="0">
            <a:noAutofit/>
          </a:bodyPr>
          <a:lstStyle/>
          <a:p>
            <a:pPr algn="ctr"/>
            <a:r>
              <a:rPr kumimoji="1" lang="en-US" altLang="ja-JP" sz="1400" dirty="0"/>
              <a:t>Purchasing</a:t>
            </a:r>
          </a:p>
          <a:p>
            <a:pPr algn="ctr"/>
            <a:r>
              <a:rPr kumimoji="1" lang="en-US" altLang="ja-JP" dirty="0"/>
              <a:t>staff</a:t>
            </a:r>
            <a:endParaRPr kumimoji="1" lang="ja-JP" altLang="en-US" dirty="0"/>
          </a:p>
        </p:txBody>
      </p:sp>
      <p:sp>
        <p:nvSpPr>
          <p:cNvPr id="7" name="Rectangle: Rounded Corners 6">
            <a:extLst>
              <a:ext uri="{FF2B5EF4-FFF2-40B4-BE49-F238E27FC236}">
                <a16:creationId xmlns:a16="http://schemas.microsoft.com/office/drawing/2014/main" id="{1069FA4E-0B98-4C5B-80CA-5587A13CECA1}"/>
              </a:ext>
            </a:extLst>
          </p:cNvPr>
          <p:cNvSpPr/>
          <p:nvPr/>
        </p:nvSpPr>
        <p:spPr>
          <a:xfrm>
            <a:off x="1728558" y="3413683"/>
            <a:ext cx="1440000" cy="720000"/>
          </a:xfrm>
          <a:prstGeom prst="round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800"/>
              </a:lnSpc>
            </a:pPr>
            <a:r>
              <a:rPr kumimoji="1" lang="en-US" altLang="ja-JP" dirty="0">
                <a:solidFill>
                  <a:schemeClr val="tx1"/>
                </a:solidFill>
              </a:rPr>
              <a:t>Apply for</a:t>
            </a:r>
          </a:p>
          <a:p>
            <a:pPr algn="ctr">
              <a:lnSpc>
                <a:spcPts val="1800"/>
              </a:lnSpc>
            </a:pPr>
            <a:r>
              <a:rPr kumimoji="1" lang="en-US" altLang="ja-JP" dirty="0">
                <a:solidFill>
                  <a:schemeClr val="tx1"/>
                </a:solidFill>
              </a:rPr>
              <a:t>purchase order</a:t>
            </a:r>
          </a:p>
          <a:p>
            <a:pPr algn="ctr">
              <a:lnSpc>
                <a:spcPts val="1800"/>
              </a:lnSpc>
            </a:pPr>
            <a:r>
              <a:rPr kumimoji="1" lang="en-US" altLang="ja-JP" dirty="0">
                <a:solidFill>
                  <a:schemeClr val="tx1"/>
                </a:solidFill>
              </a:rPr>
              <a:t>approval</a:t>
            </a:r>
            <a:endParaRPr kumimoji="1" lang="ja-JP" altLang="en-US" dirty="0">
              <a:solidFill>
                <a:schemeClr val="tx1"/>
              </a:solidFill>
            </a:endParaRPr>
          </a:p>
        </p:txBody>
      </p:sp>
      <p:sp>
        <p:nvSpPr>
          <p:cNvPr id="10" name="Rectangle: Rounded Corners 9">
            <a:extLst>
              <a:ext uri="{FF2B5EF4-FFF2-40B4-BE49-F238E27FC236}">
                <a16:creationId xmlns:a16="http://schemas.microsoft.com/office/drawing/2014/main" id="{776538ED-52AA-4E41-AEDC-1888BB33075A}"/>
              </a:ext>
            </a:extLst>
          </p:cNvPr>
          <p:cNvSpPr/>
          <p:nvPr/>
        </p:nvSpPr>
        <p:spPr>
          <a:xfrm>
            <a:off x="5185142" y="3585022"/>
            <a:ext cx="1440000" cy="720000"/>
          </a:xfrm>
          <a:prstGeom prst="round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800"/>
              </a:lnSpc>
            </a:pPr>
            <a:r>
              <a:rPr kumimoji="1" lang="en-US" altLang="ja-JP" dirty="0">
                <a:solidFill>
                  <a:schemeClr val="tx1"/>
                </a:solidFill>
              </a:rPr>
              <a:t>Issue</a:t>
            </a:r>
          </a:p>
          <a:p>
            <a:pPr algn="ctr">
              <a:lnSpc>
                <a:spcPts val="1800"/>
              </a:lnSpc>
            </a:pPr>
            <a:r>
              <a:rPr kumimoji="1" lang="en-US" altLang="ja-JP" dirty="0">
                <a:solidFill>
                  <a:schemeClr val="tx1"/>
                </a:solidFill>
              </a:rPr>
              <a:t>a purchase</a:t>
            </a:r>
          </a:p>
          <a:p>
            <a:pPr algn="ctr">
              <a:lnSpc>
                <a:spcPts val="1800"/>
              </a:lnSpc>
            </a:pPr>
            <a:r>
              <a:rPr kumimoji="1" lang="en-US" altLang="ja-JP" dirty="0">
                <a:solidFill>
                  <a:schemeClr val="tx1"/>
                </a:solidFill>
              </a:rPr>
              <a:t>order</a:t>
            </a:r>
            <a:endParaRPr kumimoji="1" lang="ja-JP" altLang="en-US" dirty="0">
              <a:solidFill>
                <a:schemeClr val="tx1"/>
              </a:solidFill>
            </a:endParaRPr>
          </a:p>
        </p:txBody>
      </p:sp>
      <p:sp>
        <p:nvSpPr>
          <p:cNvPr id="11" name="Rectangle: Rounded Corners 10">
            <a:extLst>
              <a:ext uri="{FF2B5EF4-FFF2-40B4-BE49-F238E27FC236}">
                <a16:creationId xmlns:a16="http://schemas.microsoft.com/office/drawing/2014/main" id="{C56835D0-E7C8-4F50-AAB1-FCB34874B66B}"/>
              </a:ext>
            </a:extLst>
          </p:cNvPr>
          <p:cNvSpPr/>
          <p:nvPr/>
        </p:nvSpPr>
        <p:spPr>
          <a:xfrm>
            <a:off x="2655290" y="1496711"/>
            <a:ext cx="1800000" cy="720000"/>
          </a:xfrm>
          <a:prstGeom prst="round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kumimoji="1" lang="en-US" altLang="ja-JP" dirty="0">
                <a:solidFill>
                  <a:schemeClr val="tx1"/>
                </a:solidFill>
              </a:rPr>
              <a:t>Evaluate purchase order approval request</a:t>
            </a:r>
            <a:endParaRPr kumimoji="1" lang="ja-JP" altLang="en-US" dirty="0">
              <a:solidFill>
                <a:schemeClr val="tx1"/>
              </a:solidFill>
            </a:endParaRPr>
          </a:p>
        </p:txBody>
      </p:sp>
      <p:cxnSp>
        <p:nvCxnSpPr>
          <p:cNvPr id="18" name="Straight Arrow Connector 17">
            <a:extLst>
              <a:ext uri="{FF2B5EF4-FFF2-40B4-BE49-F238E27FC236}">
                <a16:creationId xmlns:a16="http://schemas.microsoft.com/office/drawing/2014/main" id="{FBAA5BFC-3C7D-44C4-AFC7-50CF7A29DC51}"/>
              </a:ext>
            </a:extLst>
          </p:cNvPr>
          <p:cNvCxnSpPr>
            <a:cxnSpLocks/>
          </p:cNvCxnSpPr>
          <p:nvPr/>
        </p:nvCxnSpPr>
        <p:spPr>
          <a:xfrm flipV="1">
            <a:off x="2985652" y="3080886"/>
            <a:ext cx="1" cy="332797"/>
          </a:xfrm>
          <a:prstGeom prst="straightConnector1">
            <a:avLst/>
          </a:prstGeom>
          <a:ln w="317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A932403-CD2A-45D4-94FB-2671B2A59292}"/>
              </a:ext>
            </a:extLst>
          </p:cNvPr>
          <p:cNvCxnSpPr>
            <a:cxnSpLocks/>
            <a:stCxn id="24" idx="0"/>
          </p:cNvCxnSpPr>
          <p:nvPr/>
        </p:nvCxnSpPr>
        <p:spPr>
          <a:xfrm flipH="1" flipV="1">
            <a:off x="2970238" y="2216792"/>
            <a:ext cx="0" cy="360000"/>
          </a:xfrm>
          <a:prstGeom prst="straightConnector1">
            <a:avLst/>
          </a:prstGeom>
          <a:ln w="317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4" name="Graphic 23" descr="Document outline">
            <a:extLst>
              <a:ext uri="{FF2B5EF4-FFF2-40B4-BE49-F238E27FC236}">
                <a16:creationId xmlns:a16="http://schemas.microsoft.com/office/drawing/2014/main" id="{440B008A-C5D9-4C2A-994F-2CC596EAE2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5290" y="2518372"/>
            <a:ext cx="646331" cy="646331"/>
          </a:xfrm>
          <a:prstGeom prst="rect">
            <a:avLst/>
          </a:prstGeom>
        </p:spPr>
      </p:pic>
      <p:cxnSp>
        <p:nvCxnSpPr>
          <p:cNvPr id="29" name="Straight Arrow Connector 28">
            <a:extLst>
              <a:ext uri="{FF2B5EF4-FFF2-40B4-BE49-F238E27FC236}">
                <a16:creationId xmlns:a16="http://schemas.microsoft.com/office/drawing/2014/main" id="{49EFD2AD-ECB0-4B53-AD64-F79796EACD58}"/>
              </a:ext>
            </a:extLst>
          </p:cNvPr>
          <p:cNvCxnSpPr>
            <a:cxnSpLocks/>
          </p:cNvCxnSpPr>
          <p:nvPr/>
        </p:nvCxnSpPr>
        <p:spPr>
          <a:xfrm>
            <a:off x="4065909" y="2216790"/>
            <a:ext cx="0" cy="355482"/>
          </a:xfrm>
          <a:prstGeom prst="straightConnector1">
            <a:avLst/>
          </a:prstGeom>
          <a:ln w="317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List outline">
            <a:extLst>
              <a:ext uri="{FF2B5EF4-FFF2-40B4-BE49-F238E27FC236}">
                <a16:creationId xmlns:a16="http://schemas.microsoft.com/office/drawing/2014/main" id="{7AA915F4-94DD-4F68-AE9E-606D14C54B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81142" y="4881158"/>
            <a:ext cx="648000" cy="648000"/>
          </a:xfrm>
          <a:prstGeom prst="rect">
            <a:avLst/>
          </a:prstGeom>
        </p:spPr>
      </p:pic>
      <p:cxnSp>
        <p:nvCxnSpPr>
          <p:cNvPr id="36" name="Straight Arrow Connector 35">
            <a:extLst>
              <a:ext uri="{FF2B5EF4-FFF2-40B4-BE49-F238E27FC236}">
                <a16:creationId xmlns:a16="http://schemas.microsoft.com/office/drawing/2014/main" id="{2CEC5450-48D8-45A3-8B8B-4E73155B9C98}"/>
              </a:ext>
            </a:extLst>
          </p:cNvPr>
          <p:cNvCxnSpPr>
            <a:cxnSpLocks/>
          </p:cNvCxnSpPr>
          <p:nvPr/>
        </p:nvCxnSpPr>
        <p:spPr>
          <a:xfrm>
            <a:off x="4065909" y="3092827"/>
            <a:ext cx="0" cy="642541"/>
          </a:xfrm>
          <a:prstGeom prst="straightConnector1">
            <a:avLst/>
          </a:prstGeom>
          <a:ln w="317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BD9E5FE-B985-4C1F-A020-4FE8DE5551B0}"/>
              </a:ext>
            </a:extLst>
          </p:cNvPr>
          <p:cNvCxnSpPr>
            <a:cxnSpLocks/>
            <a:stCxn id="10" idx="2"/>
          </p:cNvCxnSpPr>
          <p:nvPr/>
        </p:nvCxnSpPr>
        <p:spPr>
          <a:xfrm>
            <a:off x="5905142" y="4305022"/>
            <a:ext cx="0" cy="648072"/>
          </a:xfrm>
          <a:prstGeom prst="straightConnector1">
            <a:avLst/>
          </a:prstGeom>
          <a:ln w="317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96F60C9-848B-4DD2-A860-21C6DC9C29FF}"/>
              </a:ext>
            </a:extLst>
          </p:cNvPr>
          <p:cNvSpPr/>
          <p:nvPr/>
        </p:nvSpPr>
        <p:spPr>
          <a:xfrm>
            <a:off x="1547667" y="1352695"/>
            <a:ext cx="6840757" cy="104413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Rectangle 43">
            <a:extLst>
              <a:ext uri="{FF2B5EF4-FFF2-40B4-BE49-F238E27FC236}">
                <a16:creationId xmlns:a16="http://schemas.microsoft.com/office/drawing/2014/main" id="{F2757B3B-3E16-44AC-8C45-C9A72C4653B5}"/>
              </a:ext>
            </a:extLst>
          </p:cNvPr>
          <p:cNvSpPr/>
          <p:nvPr/>
        </p:nvSpPr>
        <p:spPr>
          <a:xfrm>
            <a:off x="1547666" y="3244324"/>
            <a:ext cx="6840757" cy="13976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Group 50">
            <a:extLst>
              <a:ext uri="{FF2B5EF4-FFF2-40B4-BE49-F238E27FC236}">
                <a16:creationId xmlns:a16="http://schemas.microsoft.com/office/drawing/2014/main" id="{2C7C1E80-4F05-480E-B506-88921CFE2B56}"/>
              </a:ext>
            </a:extLst>
          </p:cNvPr>
          <p:cNvGrpSpPr/>
          <p:nvPr/>
        </p:nvGrpSpPr>
        <p:grpSpPr>
          <a:xfrm>
            <a:off x="3888818" y="3748508"/>
            <a:ext cx="360000" cy="360001"/>
            <a:chOff x="3347864" y="5517231"/>
            <a:chExt cx="360000" cy="360001"/>
          </a:xfrm>
        </p:grpSpPr>
        <p:sp>
          <p:nvSpPr>
            <p:cNvPr id="49" name="Cross 48">
              <a:extLst>
                <a:ext uri="{FF2B5EF4-FFF2-40B4-BE49-F238E27FC236}">
                  <a16:creationId xmlns:a16="http://schemas.microsoft.com/office/drawing/2014/main" id="{E3702D81-78E6-4BAD-9841-285128B8A9FA}"/>
                </a:ext>
              </a:extLst>
            </p:cNvPr>
            <p:cNvSpPr/>
            <p:nvPr/>
          </p:nvSpPr>
          <p:spPr>
            <a:xfrm>
              <a:off x="3347864" y="5517232"/>
              <a:ext cx="360000" cy="360000"/>
            </a:xfrm>
            <a:prstGeom prst="plus">
              <a:avLst>
                <a:gd name="adj" fmla="val 48894"/>
              </a:avLst>
            </a:prstGeom>
            <a:solidFill>
              <a:schemeClr val="tx1">
                <a:lumMod val="50000"/>
                <a:lumOff val="50000"/>
              </a:schemeClr>
            </a:solid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Rectangle 49">
              <a:extLst>
                <a:ext uri="{FF2B5EF4-FFF2-40B4-BE49-F238E27FC236}">
                  <a16:creationId xmlns:a16="http://schemas.microsoft.com/office/drawing/2014/main" id="{D5997720-93ED-4C6D-BD2B-8BB472533FF2}"/>
                </a:ext>
              </a:extLst>
            </p:cNvPr>
            <p:cNvSpPr>
              <a:spLocks noChangeAspect="1"/>
            </p:cNvSpPr>
            <p:nvPr/>
          </p:nvSpPr>
          <p:spPr>
            <a:xfrm rot="2586069">
              <a:off x="3347864" y="5517231"/>
              <a:ext cx="360000" cy="360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2" name="Graphic 51" descr="Document outline">
            <a:extLst>
              <a:ext uri="{FF2B5EF4-FFF2-40B4-BE49-F238E27FC236}">
                <a16:creationId xmlns:a16="http://schemas.microsoft.com/office/drawing/2014/main" id="{409A69C4-0A93-4388-96B5-8DAFBD50B7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44780" y="2504822"/>
            <a:ext cx="646331" cy="646331"/>
          </a:xfrm>
          <a:prstGeom prst="rect">
            <a:avLst/>
          </a:prstGeom>
        </p:spPr>
      </p:pic>
      <p:cxnSp>
        <p:nvCxnSpPr>
          <p:cNvPr id="54" name="Straight Arrow Connector 53">
            <a:extLst>
              <a:ext uri="{FF2B5EF4-FFF2-40B4-BE49-F238E27FC236}">
                <a16:creationId xmlns:a16="http://schemas.microsoft.com/office/drawing/2014/main" id="{4BF9A018-80F4-4CEF-903B-CF6A591DD4F1}"/>
              </a:ext>
            </a:extLst>
          </p:cNvPr>
          <p:cNvCxnSpPr>
            <a:cxnSpLocks/>
            <a:endCxn id="7" idx="3"/>
          </p:cNvCxnSpPr>
          <p:nvPr/>
        </p:nvCxnSpPr>
        <p:spPr>
          <a:xfrm rot="10800000">
            <a:off x="3168559" y="3773683"/>
            <a:ext cx="897357" cy="409244"/>
          </a:xfrm>
          <a:prstGeom prst="bentConnector3">
            <a:avLst>
              <a:gd name="adj1" fmla="val 50000"/>
            </a:avLst>
          </a:prstGeom>
          <a:ln w="317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246D2F8-62BA-4259-A1C6-E5820525D425}"/>
              </a:ext>
            </a:extLst>
          </p:cNvPr>
          <p:cNvCxnSpPr>
            <a:cxnSpLocks/>
          </p:cNvCxnSpPr>
          <p:nvPr/>
        </p:nvCxnSpPr>
        <p:spPr>
          <a:xfrm>
            <a:off x="4323237" y="3938439"/>
            <a:ext cx="861905" cy="2060"/>
          </a:xfrm>
          <a:prstGeom prst="straightConnector1">
            <a:avLst/>
          </a:prstGeom>
          <a:ln w="317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9BED64C-77CC-45BC-A4BC-27E4B1D0A215}"/>
              </a:ext>
            </a:extLst>
          </p:cNvPr>
          <p:cNvSpPr txBox="1"/>
          <p:nvPr/>
        </p:nvSpPr>
        <p:spPr>
          <a:xfrm>
            <a:off x="4048823" y="3235004"/>
            <a:ext cx="1205202" cy="369332"/>
          </a:xfrm>
          <a:prstGeom prst="rect">
            <a:avLst/>
          </a:prstGeom>
          <a:noFill/>
        </p:spPr>
        <p:txBody>
          <a:bodyPr wrap="none">
            <a:spAutoFit/>
          </a:bodyPr>
          <a:lstStyle/>
          <a:p>
            <a:r>
              <a:rPr kumimoji="1" lang="en-US" altLang="ja-JP" dirty="0">
                <a:solidFill>
                  <a:schemeClr val="tx1"/>
                </a:solidFill>
              </a:rPr>
              <a:t>Approved?</a:t>
            </a:r>
            <a:endParaRPr lang="ja-JP" altLang="en-US" dirty="0"/>
          </a:p>
        </p:txBody>
      </p:sp>
      <p:sp>
        <p:nvSpPr>
          <p:cNvPr id="71" name="TextBox 70">
            <a:extLst>
              <a:ext uri="{FF2B5EF4-FFF2-40B4-BE49-F238E27FC236}">
                <a16:creationId xmlns:a16="http://schemas.microsoft.com/office/drawing/2014/main" id="{46573A37-EFEF-4802-85EC-48D43EB8C99F}"/>
              </a:ext>
            </a:extLst>
          </p:cNvPr>
          <p:cNvSpPr txBox="1"/>
          <p:nvPr/>
        </p:nvSpPr>
        <p:spPr>
          <a:xfrm>
            <a:off x="4344680" y="3534388"/>
            <a:ext cx="485518" cy="369332"/>
          </a:xfrm>
          <a:prstGeom prst="rect">
            <a:avLst/>
          </a:prstGeom>
          <a:noFill/>
        </p:spPr>
        <p:txBody>
          <a:bodyPr wrap="none">
            <a:spAutoFit/>
          </a:bodyPr>
          <a:lstStyle/>
          <a:p>
            <a:r>
              <a:rPr kumimoji="1" lang="en-US" altLang="ja-JP" dirty="0">
                <a:solidFill>
                  <a:schemeClr val="tx1"/>
                </a:solidFill>
              </a:rPr>
              <a:t>Yes</a:t>
            </a:r>
            <a:endParaRPr lang="ja-JP" altLang="en-US" dirty="0"/>
          </a:p>
        </p:txBody>
      </p:sp>
      <p:sp>
        <p:nvSpPr>
          <p:cNvPr id="72" name="TextBox 71">
            <a:extLst>
              <a:ext uri="{FF2B5EF4-FFF2-40B4-BE49-F238E27FC236}">
                <a16:creationId xmlns:a16="http://schemas.microsoft.com/office/drawing/2014/main" id="{BE082E69-4A04-4D4F-94B7-17FCD526708E}"/>
              </a:ext>
            </a:extLst>
          </p:cNvPr>
          <p:cNvSpPr txBox="1"/>
          <p:nvPr/>
        </p:nvSpPr>
        <p:spPr>
          <a:xfrm>
            <a:off x="4140008" y="4007486"/>
            <a:ext cx="455574" cy="369332"/>
          </a:xfrm>
          <a:prstGeom prst="rect">
            <a:avLst/>
          </a:prstGeom>
          <a:noFill/>
        </p:spPr>
        <p:txBody>
          <a:bodyPr wrap="none">
            <a:spAutoFit/>
          </a:bodyPr>
          <a:lstStyle/>
          <a:p>
            <a:r>
              <a:rPr kumimoji="1" lang="en-US" altLang="ja-JP" dirty="0">
                <a:solidFill>
                  <a:schemeClr val="tx1"/>
                </a:solidFill>
              </a:rPr>
              <a:t>No</a:t>
            </a:r>
            <a:endParaRPr lang="ja-JP" altLang="en-US" dirty="0"/>
          </a:p>
        </p:txBody>
      </p:sp>
      <p:sp>
        <p:nvSpPr>
          <p:cNvPr id="92" name="TextBox 91">
            <a:extLst>
              <a:ext uri="{FF2B5EF4-FFF2-40B4-BE49-F238E27FC236}">
                <a16:creationId xmlns:a16="http://schemas.microsoft.com/office/drawing/2014/main" id="{06CA9442-3E08-411A-B635-47E6FD49A216}"/>
              </a:ext>
            </a:extLst>
          </p:cNvPr>
          <p:cNvSpPr txBox="1"/>
          <p:nvPr/>
        </p:nvSpPr>
        <p:spPr>
          <a:xfrm>
            <a:off x="5905142" y="4617081"/>
            <a:ext cx="1049538" cy="557204"/>
          </a:xfrm>
          <a:prstGeom prst="rect">
            <a:avLst/>
          </a:prstGeom>
          <a:noFill/>
        </p:spPr>
        <p:txBody>
          <a:bodyPr wrap="square">
            <a:spAutoFit/>
          </a:bodyPr>
          <a:lstStyle/>
          <a:p>
            <a:pPr algn="ctr">
              <a:lnSpc>
                <a:spcPts val="1800"/>
              </a:lnSpc>
            </a:pPr>
            <a:r>
              <a:rPr kumimoji="1" lang="en-US" altLang="ja-JP" dirty="0">
                <a:solidFill>
                  <a:schemeClr val="tx1"/>
                </a:solidFill>
              </a:rPr>
              <a:t>purchase</a:t>
            </a:r>
          </a:p>
          <a:p>
            <a:pPr algn="ctr">
              <a:lnSpc>
                <a:spcPts val="1800"/>
              </a:lnSpc>
            </a:pPr>
            <a:r>
              <a:rPr kumimoji="1" lang="en-US" altLang="ja-JP" dirty="0">
                <a:solidFill>
                  <a:schemeClr val="tx1"/>
                </a:solidFill>
              </a:rPr>
              <a:t>order</a:t>
            </a:r>
            <a:endParaRPr kumimoji="1" lang="ja-JP" altLang="en-US" dirty="0">
              <a:solidFill>
                <a:schemeClr val="tx1"/>
              </a:solidFill>
            </a:endParaRPr>
          </a:p>
        </p:txBody>
      </p:sp>
      <p:sp>
        <p:nvSpPr>
          <p:cNvPr id="100" name="TextBox 99">
            <a:extLst>
              <a:ext uri="{FF2B5EF4-FFF2-40B4-BE49-F238E27FC236}">
                <a16:creationId xmlns:a16="http://schemas.microsoft.com/office/drawing/2014/main" id="{B059001E-F6F6-4FDF-A571-5943C3D563B2}"/>
              </a:ext>
            </a:extLst>
          </p:cNvPr>
          <p:cNvSpPr txBox="1"/>
          <p:nvPr/>
        </p:nvSpPr>
        <p:spPr>
          <a:xfrm>
            <a:off x="2058680" y="5296600"/>
            <a:ext cx="1464503" cy="369332"/>
          </a:xfrm>
          <a:prstGeom prst="rect">
            <a:avLst/>
          </a:prstGeom>
          <a:noFill/>
        </p:spPr>
        <p:txBody>
          <a:bodyPr wrap="none">
            <a:spAutoFit/>
          </a:bodyPr>
          <a:lstStyle/>
          <a:p>
            <a:r>
              <a:rPr kumimoji="1" lang="en-US" altLang="ja-JP" dirty="0">
                <a:solidFill>
                  <a:schemeClr val="tx1"/>
                </a:solidFill>
              </a:rPr>
              <a:t>Last Modified</a:t>
            </a:r>
            <a:endParaRPr lang="ja-JP" altLang="en-US" dirty="0"/>
          </a:p>
        </p:txBody>
      </p:sp>
      <p:sp>
        <p:nvSpPr>
          <p:cNvPr id="101" name="TextBox 100">
            <a:extLst>
              <a:ext uri="{FF2B5EF4-FFF2-40B4-BE49-F238E27FC236}">
                <a16:creationId xmlns:a16="http://schemas.microsoft.com/office/drawing/2014/main" id="{C1A98CDC-793C-441B-A9CF-F3CCC7ED2934}"/>
              </a:ext>
            </a:extLst>
          </p:cNvPr>
          <p:cNvSpPr txBox="1"/>
          <p:nvPr/>
        </p:nvSpPr>
        <p:spPr>
          <a:xfrm>
            <a:off x="2094583" y="5020492"/>
            <a:ext cx="686598" cy="369332"/>
          </a:xfrm>
          <a:prstGeom prst="rect">
            <a:avLst/>
          </a:prstGeom>
          <a:noFill/>
        </p:spPr>
        <p:txBody>
          <a:bodyPr wrap="none">
            <a:spAutoFit/>
          </a:bodyPr>
          <a:lstStyle/>
          <a:p>
            <a:r>
              <a:rPr lang="en-US" altLang="ja-JP" dirty="0"/>
              <a:t>Enter</a:t>
            </a:r>
            <a:endParaRPr lang="ja-JP" altLang="en-US" dirty="0"/>
          </a:p>
        </p:txBody>
      </p:sp>
      <p:sp>
        <p:nvSpPr>
          <p:cNvPr id="102" name="TextBox 101">
            <a:extLst>
              <a:ext uri="{FF2B5EF4-FFF2-40B4-BE49-F238E27FC236}">
                <a16:creationId xmlns:a16="http://schemas.microsoft.com/office/drawing/2014/main" id="{78B44886-64ED-47DE-A56D-A907AA70A13C}"/>
              </a:ext>
            </a:extLst>
          </p:cNvPr>
          <p:cNvSpPr txBox="1"/>
          <p:nvPr/>
        </p:nvSpPr>
        <p:spPr>
          <a:xfrm>
            <a:off x="3165721" y="5020492"/>
            <a:ext cx="1097801" cy="369332"/>
          </a:xfrm>
          <a:prstGeom prst="rect">
            <a:avLst/>
          </a:prstGeom>
          <a:noFill/>
        </p:spPr>
        <p:txBody>
          <a:bodyPr wrap="none">
            <a:spAutoFit/>
          </a:bodyPr>
          <a:lstStyle/>
          <a:p>
            <a:r>
              <a:rPr kumimoji="1" lang="en-US" altLang="ja-JP" dirty="0">
                <a:solidFill>
                  <a:schemeClr val="tx1"/>
                </a:solidFill>
              </a:rPr>
              <a:t>Approved</a:t>
            </a:r>
            <a:endParaRPr lang="ja-JP" altLang="en-US" dirty="0"/>
          </a:p>
        </p:txBody>
      </p:sp>
      <p:sp>
        <p:nvSpPr>
          <p:cNvPr id="105" name="TextBox 104">
            <a:extLst>
              <a:ext uri="{FF2B5EF4-FFF2-40B4-BE49-F238E27FC236}">
                <a16:creationId xmlns:a16="http://schemas.microsoft.com/office/drawing/2014/main" id="{54BE6F99-8E6F-471B-94AA-4B7C6BD37859}"/>
              </a:ext>
            </a:extLst>
          </p:cNvPr>
          <p:cNvSpPr txBox="1"/>
          <p:nvPr/>
        </p:nvSpPr>
        <p:spPr>
          <a:xfrm>
            <a:off x="2715385" y="5723964"/>
            <a:ext cx="540533" cy="369332"/>
          </a:xfrm>
          <a:prstGeom prst="rect">
            <a:avLst/>
          </a:prstGeom>
          <a:noFill/>
        </p:spPr>
        <p:txBody>
          <a:bodyPr wrap="none">
            <a:spAutoFit/>
          </a:bodyPr>
          <a:lstStyle/>
          <a:p>
            <a:r>
              <a:rPr lang="en-US" altLang="ja-JP" dirty="0"/>
              <a:t>ERP</a:t>
            </a:r>
            <a:endParaRPr lang="ja-JP" altLang="en-US" dirty="0"/>
          </a:p>
        </p:txBody>
      </p:sp>
      <p:cxnSp>
        <p:nvCxnSpPr>
          <p:cNvPr id="106" name="Straight Arrow Connector 105">
            <a:extLst>
              <a:ext uri="{FF2B5EF4-FFF2-40B4-BE49-F238E27FC236}">
                <a16:creationId xmlns:a16="http://schemas.microsoft.com/office/drawing/2014/main" id="{835CC4FA-E622-4660-B0B4-40C0E89CD139}"/>
              </a:ext>
            </a:extLst>
          </p:cNvPr>
          <p:cNvCxnSpPr>
            <a:cxnSpLocks/>
          </p:cNvCxnSpPr>
          <p:nvPr/>
        </p:nvCxnSpPr>
        <p:spPr>
          <a:xfrm>
            <a:off x="3301621" y="2216711"/>
            <a:ext cx="0" cy="2803781"/>
          </a:xfrm>
          <a:prstGeom prst="straightConnector1">
            <a:avLst/>
          </a:prstGeom>
          <a:ln w="1905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87DF416-84D6-414B-AA13-B08A77219854}"/>
              </a:ext>
            </a:extLst>
          </p:cNvPr>
          <p:cNvCxnSpPr>
            <a:cxnSpLocks/>
          </p:cNvCxnSpPr>
          <p:nvPr/>
        </p:nvCxnSpPr>
        <p:spPr>
          <a:xfrm>
            <a:off x="2880686" y="4127266"/>
            <a:ext cx="0" cy="1262558"/>
          </a:xfrm>
          <a:prstGeom prst="straightConnector1">
            <a:avLst/>
          </a:prstGeom>
          <a:ln w="1905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A508545E-FC98-4EBD-8B62-61C6A0C0CD78}"/>
              </a:ext>
            </a:extLst>
          </p:cNvPr>
          <p:cNvCxnSpPr>
            <a:cxnSpLocks/>
            <a:endCxn id="101" idx="0"/>
          </p:cNvCxnSpPr>
          <p:nvPr/>
        </p:nvCxnSpPr>
        <p:spPr>
          <a:xfrm>
            <a:off x="2437882" y="4127267"/>
            <a:ext cx="0" cy="893225"/>
          </a:xfrm>
          <a:prstGeom prst="straightConnector1">
            <a:avLst/>
          </a:prstGeom>
          <a:ln w="1905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72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44F7F711-7F46-8041-ACA8-9D5ACABA4F65}"/>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0</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54B9F8C2-99AC-0E49-A22E-2DA44E1BB25B}"/>
              </a:ext>
            </a:extLst>
          </p:cNvPr>
          <p:cNvSpPr>
            <a:spLocks noGrp="1"/>
          </p:cNvSpPr>
          <p:nvPr>
            <p:ph type="title"/>
          </p:nvPr>
        </p:nvSpPr>
        <p:spPr/>
        <p:txBody>
          <a:bodyPr/>
          <a:lstStyle/>
          <a:p>
            <a:r>
              <a:rPr lang="en-US" altLang="ja-JP" b="1" dirty="0"/>
              <a:t>Normative References</a:t>
            </a:r>
            <a:endParaRPr kumimoji="1" lang="ja-JP" altLang="en-US" b="1" dirty="0"/>
          </a:p>
        </p:txBody>
      </p:sp>
      <p:sp>
        <p:nvSpPr>
          <p:cNvPr id="5" name="正方形/長方形 4">
            <a:extLst>
              <a:ext uri="{FF2B5EF4-FFF2-40B4-BE49-F238E27FC236}">
                <a16:creationId xmlns:a16="http://schemas.microsoft.com/office/drawing/2014/main" id="{8B4AC345-F57F-1641-B36E-B0AAFACC4CEC}"/>
              </a:ext>
            </a:extLst>
          </p:cNvPr>
          <p:cNvSpPr/>
          <p:nvPr/>
        </p:nvSpPr>
        <p:spPr>
          <a:xfrm>
            <a:off x="899590" y="4055598"/>
            <a:ext cx="7992887" cy="584775"/>
          </a:xfrm>
          <a:prstGeom prst="rect">
            <a:avLst/>
          </a:prstGeom>
        </p:spPr>
        <p:txBody>
          <a:bodyPr wrap="square">
            <a:spAutoFit/>
          </a:bodyPr>
          <a:lstStyle/>
          <a:p>
            <a:r>
              <a:rPr lang="en-US" altLang="ja-JP" sz="1600" b="1" cap="all" dirty="0">
                <a:solidFill>
                  <a:srgbClr val="333333"/>
                </a:solidFill>
              </a:rPr>
              <a:t>ISO 15000-5:2014 </a:t>
            </a:r>
            <a:r>
              <a:rPr lang="en-US" altLang="ja-JP" sz="1600" dirty="0">
                <a:solidFill>
                  <a:srgbClr val="333333"/>
                </a:solidFill>
              </a:rPr>
              <a:t>Electronic Business Extensible Markup Language (ebXML) — Part 5: </a:t>
            </a:r>
          </a:p>
          <a:p>
            <a:r>
              <a:rPr lang="en-US" altLang="ja-JP" sz="1600" dirty="0">
                <a:solidFill>
                  <a:srgbClr val="333333"/>
                </a:solidFill>
              </a:rPr>
              <a:t>Core Components Specification (CCS)</a:t>
            </a:r>
            <a:endParaRPr lang="en-US" altLang="ja-JP" sz="1600" i="0" dirty="0">
              <a:solidFill>
                <a:srgbClr val="333333"/>
              </a:solidFill>
              <a:effectLst/>
            </a:endParaRPr>
          </a:p>
        </p:txBody>
      </p:sp>
      <p:sp>
        <p:nvSpPr>
          <p:cNvPr id="6" name="正方形/長方形 5">
            <a:extLst>
              <a:ext uri="{FF2B5EF4-FFF2-40B4-BE49-F238E27FC236}">
                <a16:creationId xmlns:a16="http://schemas.microsoft.com/office/drawing/2014/main" id="{71ADBF68-E0C8-EC42-86A2-3D23485A781F}"/>
              </a:ext>
            </a:extLst>
          </p:cNvPr>
          <p:cNvSpPr/>
          <p:nvPr/>
        </p:nvSpPr>
        <p:spPr>
          <a:xfrm>
            <a:off x="899591" y="4931880"/>
            <a:ext cx="7920000" cy="605294"/>
          </a:xfrm>
          <a:prstGeom prst="rect">
            <a:avLst/>
          </a:prstGeom>
        </p:spPr>
        <p:txBody>
          <a:bodyPr wrap="square">
            <a:spAutoFit/>
          </a:bodyPr>
          <a:lstStyle/>
          <a:p>
            <a:pPr>
              <a:lnSpc>
                <a:spcPts val="2000"/>
              </a:lnSpc>
            </a:pPr>
            <a:r>
              <a:rPr lang="en-US" altLang="ja-JP" b="1" cap="all" dirty="0">
                <a:solidFill>
                  <a:srgbClr val="333333"/>
                </a:solidFill>
              </a:rPr>
              <a:t>ISO/IEC 19845:2015 </a:t>
            </a:r>
            <a:r>
              <a:rPr lang="en-US" altLang="ja-JP" dirty="0">
                <a:solidFill>
                  <a:srgbClr val="333333"/>
                </a:solidFill>
              </a:rPr>
              <a:t>Information technology — Universal business language version 2.1 (UBL v2.1)</a:t>
            </a:r>
            <a:endParaRPr lang="en-US" altLang="ja-JP" i="0" dirty="0">
              <a:solidFill>
                <a:srgbClr val="333333"/>
              </a:solidFill>
              <a:effectLst/>
            </a:endParaRPr>
          </a:p>
        </p:txBody>
      </p:sp>
      <p:sp>
        <p:nvSpPr>
          <p:cNvPr id="7" name="テキスト ボックス 6">
            <a:extLst>
              <a:ext uri="{FF2B5EF4-FFF2-40B4-BE49-F238E27FC236}">
                <a16:creationId xmlns:a16="http://schemas.microsoft.com/office/drawing/2014/main" id="{52B48B5F-B12D-7141-B388-18D269CC82E6}"/>
              </a:ext>
            </a:extLst>
          </p:cNvPr>
          <p:cNvSpPr txBox="1"/>
          <p:nvPr/>
        </p:nvSpPr>
        <p:spPr>
          <a:xfrm>
            <a:off x="917092" y="5808166"/>
            <a:ext cx="8226907" cy="1118255"/>
          </a:xfrm>
          <a:prstGeom prst="rect">
            <a:avLst/>
          </a:prstGeom>
          <a:solidFill>
            <a:schemeClr val="bg1"/>
          </a:solidFill>
        </p:spPr>
        <p:txBody>
          <a:bodyPr wrap="square" rtlCol="0">
            <a:spAutoFit/>
          </a:bodyPr>
          <a:lstStyle/>
          <a:p>
            <a:pPr>
              <a:lnSpc>
                <a:spcPts val="2000"/>
              </a:lnSpc>
            </a:pPr>
            <a:r>
              <a:rPr lang="en-US" altLang="ja-JP" b="1" dirty="0">
                <a:solidFill>
                  <a:srgbClr val="333333"/>
                </a:solidFill>
              </a:rPr>
              <a:t>CEN EN 16931-1:2017+A1:2019 </a:t>
            </a:r>
            <a:r>
              <a:rPr lang="en-US" altLang="ja-JP" dirty="0">
                <a:solidFill>
                  <a:srgbClr val="333333"/>
                </a:solidFill>
              </a:rPr>
              <a:t>Electronic invoicing - Part 1: Semantic data model of the core elements of an electronic invoice</a:t>
            </a:r>
          </a:p>
          <a:p>
            <a:pPr>
              <a:lnSpc>
                <a:spcPts val="2000"/>
              </a:lnSpc>
            </a:pPr>
            <a:r>
              <a:rPr lang="en-US" altLang="ja-JP" b="1" dirty="0">
                <a:solidFill>
                  <a:srgbClr val="333333"/>
                </a:solidFill>
              </a:rPr>
              <a:t>CEN/TS 16931-3-2:2020 </a:t>
            </a:r>
            <a:r>
              <a:rPr lang="en-US" altLang="ja-JP" dirty="0">
                <a:solidFill>
                  <a:srgbClr val="333333"/>
                </a:solidFill>
              </a:rPr>
              <a:t>Electronic invoicing - Part 3-2: Syntax binding for ISO/IEC 19845 (UBL 2.1) invoice and credit note</a:t>
            </a:r>
            <a:endParaRPr lang="ja-JP" altLang="en-US" dirty="0">
              <a:solidFill>
                <a:srgbClr val="333333"/>
              </a:solidFill>
            </a:endParaRPr>
          </a:p>
        </p:txBody>
      </p:sp>
      <p:sp>
        <p:nvSpPr>
          <p:cNvPr id="9" name="四角形: 角を丸くする 8">
            <a:extLst>
              <a:ext uri="{FF2B5EF4-FFF2-40B4-BE49-F238E27FC236}">
                <a16:creationId xmlns:a16="http://schemas.microsoft.com/office/drawing/2014/main" id="{1CBF692F-F6CF-410B-93B7-88A7322250C3}"/>
              </a:ext>
            </a:extLst>
          </p:cNvPr>
          <p:cNvSpPr/>
          <p:nvPr/>
        </p:nvSpPr>
        <p:spPr>
          <a:xfrm>
            <a:off x="948142" y="2686873"/>
            <a:ext cx="7920000" cy="4059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t>Semantic datatypes</a:t>
            </a:r>
          </a:p>
        </p:txBody>
      </p:sp>
      <p:sp>
        <p:nvSpPr>
          <p:cNvPr id="10" name="四角形: 角を丸くする 9">
            <a:extLst>
              <a:ext uri="{FF2B5EF4-FFF2-40B4-BE49-F238E27FC236}">
                <a16:creationId xmlns:a16="http://schemas.microsoft.com/office/drawing/2014/main" id="{23CF69EA-8359-42D8-8784-A5F2F359D914}"/>
              </a:ext>
            </a:extLst>
          </p:cNvPr>
          <p:cNvSpPr/>
          <p:nvPr/>
        </p:nvSpPr>
        <p:spPr>
          <a:xfrm>
            <a:off x="948142" y="5459411"/>
            <a:ext cx="7920000" cy="4059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1" lang="en-US" altLang="ja-JP" sz="2400" dirty="0"/>
              <a:t>Business controls and audit trails</a:t>
            </a:r>
            <a:endParaRPr lang="en-US" altLang="ja-JP" sz="2400" dirty="0"/>
          </a:p>
        </p:txBody>
      </p:sp>
      <p:sp>
        <p:nvSpPr>
          <p:cNvPr id="11" name="四角形: 角を丸くする 10">
            <a:extLst>
              <a:ext uri="{FF2B5EF4-FFF2-40B4-BE49-F238E27FC236}">
                <a16:creationId xmlns:a16="http://schemas.microsoft.com/office/drawing/2014/main" id="{3A7B83F5-DE89-4CC9-BBF5-545DEBE7BAEA}"/>
              </a:ext>
            </a:extLst>
          </p:cNvPr>
          <p:cNvSpPr/>
          <p:nvPr/>
        </p:nvSpPr>
        <p:spPr>
          <a:xfrm>
            <a:off x="948142" y="4583129"/>
            <a:ext cx="7920000" cy="4059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1" lang="en-US" altLang="ja-JP" sz="2400" dirty="0"/>
              <a:t>Business processes</a:t>
            </a:r>
            <a:endParaRPr kumimoji="1" lang="ja-JP" altLang="en-US" sz="2400" dirty="0"/>
          </a:p>
        </p:txBody>
      </p:sp>
      <p:sp>
        <p:nvSpPr>
          <p:cNvPr id="12" name="テキスト ボックス 11">
            <a:extLst>
              <a:ext uri="{FF2B5EF4-FFF2-40B4-BE49-F238E27FC236}">
                <a16:creationId xmlns:a16="http://schemas.microsoft.com/office/drawing/2014/main" id="{B4E0D1E2-E189-524A-A454-5F1DDC03E1D2}"/>
              </a:ext>
            </a:extLst>
          </p:cNvPr>
          <p:cNvSpPr txBox="1"/>
          <p:nvPr/>
        </p:nvSpPr>
        <p:spPr>
          <a:xfrm>
            <a:off x="899591" y="1666899"/>
            <a:ext cx="7920000" cy="1118255"/>
          </a:xfrm>
          <a:prstGeom prst="rect">
            <a:avLst/>
          </a:prstGeom>
          <a:noFill/>
        </p:spPr>
        <p:txBody>
          <a:bodyPr wrap="square" rtlCol="0">
            <a:spAutoFit/>
          </a:bodyPr>
          <a:lstStyle/>
          <a:p>
            <a:pPr fontAlgn="b">
              <a:lnSpc>
                <a:spcPts val="2000"/>
              </a:lnSpc>
            </a:pPr>
            <a:r>
              <a:rPr lang="en-US" altLang="ja-JP" b="1" dirty="0"/>
              <a:t>ISO/IEC 19505-1:2012 </a:t>
            </a:r>
            <a:r>
              <a:rPr lang="en-US" altLang="ja-JP" dirty="0"/>
              <a:t>Information technology — Object Management Group Unified Modeling Language (OMG UML) — Part 1: Infrastructure</a:t>
            </a:r>
          </a:p>
          <a:p>
            <a:pPr fontAlgn="b">
              <a:lnSpc>
                <a:spcPts val="2000"/>
              </a:lnSpc>
            </a:pPr>
            <a:r>
              <a:rPr lang="en-US" altLang="ja-JP" b="1" dirty="0"/>
              <a:t>ISO/IEC 19505-2:2012 </a:t>
            </a:r>
            <a:r>
              <a:rPr lang="en-US" altLang="ja-JP" dirty="0"/>
              <a:t>Information technology — Object Management Group Unified Modeling Language (OMG UML) — Part 2: Superstructure</a:t>
            </a:r>
            <a:endParaRPr kumimoji="1" lang="ja-JP" altLang="en-US" dirty="0"/>
          </a:p>
        </p:txBody>
      </p:sp>
      <p:sp>
        <p:nvSpPr>
          <p:cNvPr id="13" name="四角形: 角を丸くする 8">
            <a:extLst>
              <a:ext uri="{FF2B5EF4-FFF2-40B4-BE49-F238E27FC236}">
                <a16:creationId xmlns:a16="http://schemas.microsoft.com/office/drawing/2014/main" id="{C3BF41F6-5465-7C42-9681-9CBEEA9078CA}"/>
              </a:ext>
            </a:extLst>
          </p:cNvPr>
          <p:cNvSpPr/>
          <p:nvPr/>
        </p:nvSpPr>
        <p:spPr>
          <a:xfrm>
            <a:off x="899591" y="934773"/>
            <a:ext cx="7920000" cy="4059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ja-JP" sz="2400" dirty="0"/>
              <a:t>Business parties involved and their roles and relationships</a:t>
            </a:r>
          </a:p>
        </p:txBody>
      </p:sp>
      <p:sp>
        <p:nvSpPr>
          <p:cNvPr id="14" name="四角形: 角を丸くする 8">
            <a:extLst>
              <a:ext uri="{FF2B5EF4-FFF2-40B4-BE49-F238E27FC236}">
                <a16:creationId xmlns:a16="http://schemas.microsoft.com/office/drawing/2014/main" id="{B2FC01E0-126A-004D-8489-6A4720CCDFF1}"/>
              </a:ext>
            </a:extLst>
          </p:cNvPr>
          <p:cNvSpPr/>
          <p:nvPr/>
        </p:nvSpPr>
        <p:spPr>
          <a:xfrm>
            <a:off x="899591" y="1318148"/>
            <a:ext cx="7920000" cy="4059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ja-JP" sz="2400" dirty="0"/>
              <a:t>Employee roles and activities</a:t>
            </a:r>
          </a:p>
        </p:txBody>
      </p:sp>
      <p:sp>
        <p:nvSpPr>
          <p:cNvPr id="16" name="テキスト ボックス 15">
            <a:extLst>
              <a:ext uri="{FF2B5EF4-FFF2-40B4-BE49-F238E27FC236}">
                <a16:creationId xmlns:a16="http://schemas.microsoft.com/office/drawing/2014/main" id="{10FAD449-2E53-594C-9EBA-AABE396BB2BC}"/>
              </a:ext>
            </a:extLst>
          </p:cNvPr>
          <p:cNvSpPr txBox="1"/>
          <p:nvPr/>
        </p:nvSpPr>
        <p:spPr>
          <a:xfrm>
            <a:off x="880235" y="3035624"/>
            <a:ext cx="7920000" cy="1118255"/>
          </a:xfrm>
          <a:prstGeom prst="rect">
            <a:avLst/>
          </a:prstGeom>
          <a:noFill/>
        </p:spPr>
        <p:txBody>
          <a:bodyPr wrap="square" rtlCol="0">
            <a:spAutoFit/>
          </a:bodyPr>
          <a:lstStyle/>
          <a:p>
            <a:pPr fontAlgn="b">
              <a:lnSpc>
                <a:spcPts val="2000"/>
              </a:lnSpc>
            </a:pPr>
            <a:r>
              <a:rPr lang="en-US" altLang="ja-JP" b="1" dirty="0"/>
              <a:t>ISO/IEC 11179-4:2004 </a:t>
            </a:r>
            <a:r>
              <a:rPr lang="en-US" altLang="ja-JP" dirty="0"/>
              <a:t>Information technology — Metadata registries (MDR) — Part 4: Formulation of data definitions</a:t>
            </a:r>
          </a:p>
          <a:p>
            <a:pPr fontAlgn="b">
              <a:lnSpc>
                <a:spcPts val="2000"/>
              </a:lnSpc>
            </a:pPr>
            <a:r>
              <a:rPr lang="en-US" altLang="ja-JP" b="1" dirty="0"/>
              <a:t>ISO/IEC 11179-5:2015 </a:t>
            </a:r>
            <a:r>
              <a:rPr lang="en-US" altLang="ja-JP" dirty="0"/>
              <a:t>Information technology — Metadata registries (MDR) — Part 5: Naming principles</a:t>
            </a:r>
          </a:p>
        </p:txBody>
      </p:sp>
    </p:spTree>
    <p:extLst>
      <p:ext uri="{BB962C8B-B14F-4D97-AF65-F5344CB8AC3E}">
        <p14:creationId xmlns:p14="http://schemas.microsoft.com/office/powerpoint/2010/main" val="10678389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3D82891B-126E-5C4E-AD7D-BB2C5BB2C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836712"/>
            <a:ext cx="8204200" cy="5422900"/>
          </a:xfrm>
          <a:prstGeom prst="rect">
            <a:avLst/>
          </a:prstGeom>
          <a:noFill/>
        </p:spPr>
      </p:pic>
      <p:sp>
        <p:nvSpPr>
          <p:cNvPr id="5" name="テキスト ボックス 4">
            <a:extLst>
              <a:ext uri="{FF2B5EF4-FFF2-40B4-BE49-F238E27FC236}">
                <a16:creationId xmlns:a16="http://schemas.microsoft.com/office/drawing/2014/main" id="{C0CE04A0-1573-DB47-8474-FF57B44ED862}"/>
              </a:ext>
            </a:extLst>
          </p:cNvPr>
          <p:cNvSpPr txBox="1"/>
          <p:nvPr/>
        </p:nvSpPr>
        <p:spPr>
          <a:xfrm>
            <a:off x="6593165" y="5805264"/>
            <a:ext cx="1589346" cy="504056"/>
          </a:xfrm>
          <a:prstGeom prst="rect">
            <a:avLst/>
          </a:prstGeom>
          <a:solidFill>
            <a:schemeClr val="bg1"/>
          </a:solidFill>
          <a:ln w="34925">
            <a:solidFill>
              <a:srgbClr val="FFC000"/>
            </a:solidFill>
          </a:ln>
        </p:spPr>
        <p:txBody>
          <a:bodyPr wrap="none" lIns="36000" tIns="72000" rIns="36000" bIns="72000" rtlCol="0" anchor="ctr" anchorCtr="1">
            <a:noAutofit/>
          </a:bodyPr>
          <a:lstStyle/>
          <a:p>
            <a:r>
              <a:rPr kumimoji="1" lang="en-US" altLang="ja-JP" dirty="0"/>
              <a:t>Electric Invoice</a:t>
            </a:r>
            <a:endParaRPr kumimoji="1" lang="ja-JP" altLang="en-US"/>
          </a:p>
        </p:txBody>
      </p:sp>
      <p:sp>
        <p:nvSpPr>
          <p:cNvPr id="6" name="タイトル 5">
            <a:extLst>
              <a:ext uri="{FF2B5EF4-FFF2-40B4-BE49-F238E27FC236}">
                <a16:creationId xmlns:a16="http://schemas.microsoft.com/office/drawing/2014/main" id="{ADA71EC0-D1D2-2A4E-9CC6-628683FFBB98}"/>
              </a:ext>
            </a:extLst>
          </p:cNvPr>
          <p:cNvSpPr>
            <a:spLocks noGrp="1"/>
          </p:cNvSpPr>
          <p:nvPr>
            <p:ph type="title"/>
          </p:nvPr>
        </p:nvSpPr>
        <p:spPr>
          <a:xfrm>
            <a:off x="899592" y="0"/>
            <a:ext cx="7344816" cy="886420"/>
          </a:xfrm>
        </p:spPr>
        <p:txBody>
          <a:bodyPr/>
          <a:lstStyle/>
          <a:p>
            <a:br>
              <a:rPr lang="en-US" altLang="ja-JP" b="1" dirty="0"/>
            </a:br>
            <a:r>
              <a:rPr lang="en-US" altLang="ja-JP" b="1" dirty="0"/>
              <a:t>ISO 21378:2019 Audit data collection</a:t>
            </a:r>
            <a:endParaRPr lang="ja-JP" altLang="en-US" b="1" dirty="0"/>
          </a:p>
        </p:txBody>
      </p:sp>
      <p:sp>
        <p:nvSpPr>
          <p:cNvPr id="8" name="正方形/長方形 7">
            <a:extLst>
              <a:ext uri="{FF2B5EF4-FFF2-40B4-BE49-F238E27FC236}">
                <a16:creationId xmlns:a16="http://schemas.microsoft.com/office/drawing/2014/main" id="{AE2F4CAE-60B8-D744-B8BF-83DC665E8131}"/>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6</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32350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56EA-C6A9-450C-AD07-FDD1B036650F}"/>
              </a:ext>
            </a:extLst>
          </p:cNvPr>
          <p:cNvSpPr>
            <a:spLocks noGrp="1"/>
          </p:cNvSpPr>
          <p:nvPr>
            <p:ph type="title"/>
          </p:nvPr>
        </p:nvSpPr>
        <p:spPr>
          <a:xfrm>
            <a:off x="683568" y="0"/>
            <a:ext cx="7776864" cy="692696"/>
          </a:xfrm>
        </p:spPr>
        <p:txBody>
          <a:bodyPr/>
          <a:lstStyle/>
          <a:p>
            <a:r>
              <a:rPr kumimoji="1" lang="en-US" altLang="ja-JP" b="1" dirty="0"/>
              <a:t>Procure to pay</a:t>
            </a:r>
            <a:endParaRPr kumimoji="1" lang="ja-JP" altLang="en-US" b="1" dirty="0"/>
          </a:p>
        </p:txBody>
      </p:sp>
      <p:pic>
        <p:nvPicPr>
          <p:cNvPr id="4" name="図 1" descr="ダイアグラム&#10;&#10;自動的に生成された説明">
            <a:extLst>
              <a:ext uri="{FF2B5EF4-FFF2-40B4-BE49-F238E27FC236}">
                <a16:creationId xmlns:a16="http://schemas.microsoft.com/office/drawing/2014/main" id="{83506046-C83A-41ED-9D14-B428AA20993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6" y="837330"/>
            <a:ext cx="5413703" cy="5868000"/>
          </a:xfrm>
          <a:prstGeom prst="rect">
            <a:avLst/>
          </a:prstGeom>
          <a:noFill/>
          <a:ln>
            <a:noFill/>
          </a:ln>
        </p:spPr>
      </p:pic>
      <p:graphicFrame>
        <p:nvGraphicFramePr>
          <p:cNvPr id="5" name="Table 4">
            <a:extLst>
              <a:ext uri="{FF2B5EF4-FFF2-40B4-BE49-F238E27FC236}">
                <a16:creationId xmlns:a16="http://schemas.microsoft.com/office/drawing/2014/main" id="{DAECD294-1266-4BEC-87BE-68091966C38A}"/>
              </a:ext>
            </a:extLst>
          </p:cNvPr>
          <p:cNvGraphicFramePr>
            <a:graphicFrameLocks noGrp="1"/>
          </p:cNvGraphicFramePr>
          <p:nvPr>
            <p:extLst>
              <p:ext uri="{D42A27DB-BD31-4B8C-83A1-F6EECF244321}">
                <p14:modId xmlns:p14="http://schemas.microsoft.com/office/powerpoint/2010/main" val="2285131284"/>
              </p:ext>
            </p:extLst>
          </p:nvPr>
        </p:nvGraphicFramePr>
        <p:xfrm>
          <a:off x="5328612" y="981348"/>
          <a:ext cx="3491860" cy="1918589"/>
        </p:xfrm>
        <a:graphic>
          <a:graphicData uri="http://schemas.openxmlformats.org/drawingml/2006/table">
            <a:tbl>
              <a:tblPr>
                <a:tableStyleId>{5C22544A-7EE6-4342-B048-85BDC9FD1C3A}</a:tableStyleId>
              </a:tblPr>
              <a:tblGrid>
                <a:gridCol w="1745930">
                  <a:extLst>
                    <a:ext uri="{9D8B030D-6E8A-4147-A177-3AD203B41FA5}">
                      <a16:colId xmlns:a16="http://schemas.microsoft.com/office/drawing/2014/main" val="3552483710"/>
                    </a:ext>
                  </a:extLst>
                </a:gridCol>
                <a:gridCol w="1745930">
                  <a:extLst>
                    <a:ext uri="{9D8B030D-6E8A-4147-A177-3AD203B41FA5}">
                      <a16:colId xmlns:a16="http://schemas.microsoft.com/office/drawing/2014/main" val="389615818"/>
                    </a:ext>
                  </a:extLst>
                </a:gridCol>
              </a:tblGrid>
              <a:tr h="1512168">
                <a:tc>
                  <a:txBody>
                    <a:bodyPr/>
                    <a:lstStyle/>
                    <a:p>
                      <a:pPr algn="just">
                        <a:lnSpc>
                          <a:spcPts val="1050"/>
                        </a:lnSpc>
                        <a:spcBef>
                          <a:spcPts val="600"/>
                        </a:spcBef>
                        <a:spcAft>
                          <a:spcPts val="300"/>
                        </a:spcAft>
                        <a:tabLst>
                          <a:tab pos="215900" algn="l"/>
                        </a:tabLst>
                      </a:pPr>
                      <a:r>
                        <a:rPr lang="en-US" sz="1100" kern="100" dirty="0">
                          <a:effectLst/>
                        </a:rPr>
                        <a:t>AA Supplier</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BB Purchase Contract ID</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DD Purchase Order ID</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FF Materials Receipt ID</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HH Invoice ID</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JJ AR Adjustment ID</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LL Payment ID</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NN Requisition Line ID</a:t>
                      </a:r>
                      <a:endParaRPr lang="ja-JP" sz="11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ts val="1050"/>
                        </a:lnSpc>
                        <a:spcBef>
                          <a:spcPts val="600"/>
                        </a:spcBef>
                        <a:spcAft>
                          <a:spcPts val="300"/>
                        </a:spcAft>
                        <a:tabLst>
                          <a:tab pos="215900" algn="l"/>
                        </a:tabLst>
                      </a:pPr>
                      <a:r>
                        <a:rPr lang="en-US" sz="1100" kern="100" dirty="0">
                          <a:effectLst/>
                        </a:rPr>
                        <a:t> </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CC Purchase Contract Line ID </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EE Purchase Order Line ID </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GG Materials Receipt Line ID </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II Invoice Line ID </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KK AR Adjustment Line ID </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MM Requisition ID</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X GL Detail ID</a:t>
                      </a:r>
                      <a:endParaRPr lang="ja-JP" sz="11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0037855"/>
                  </a:ext>
                </a:extLst>
              </a:tr>
            </a:tbl>
          </a:graphicData>
        </a:graphic>
      </p:graphicFrame>
      <p:sp>
        <p:nvSpPr>
          <p:cNvPr id="7" name="正方形/長方形 6">
            <a:extLst>
              <a:ext uri="{FF2B5EF4-FFF2-40B4-BE49-F238E27FC236}">
                <a16:creationId xmlns:a16="http://schemas.microsoft.com/office/drawing/2014/main" id="{631947F9-B576-3243-90C0-3948C705782E}"/>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6</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14205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B1F597-E89B-4C71-960C-6CD7C2823E53}"/>
              </a:ext>
            </a:extLst>
          </p:cNvPr>
          <p:cNvSpPr>
            <a:spLocks noGrp="1"/>
          </p:cNvSpPr>
          <p:nvPr>
            <p:ph type="ctrTitle"/>
          </p:nvPr>
        </p:nvSpPr>
        <p:spPr/>
        <p:txBody>
          <a:bodyPr/>
          <a:lstStyle/>
          <a:p>
            <a:r>
              <a:rPr lang="en-US" altLang="ja-JP" b="1" dirty="0"/>
              <a:t>7. </a:t>
            </a:r>
            <a:r>
              <a:rPr lang="ja-JP" altLang="en-US" b="1" dirty="0"/>
              <a:t>Syntax binding for XBRL</a:t>
            </a:r>
            <a:endParaRPr lang="ja-JP" altLang="en-US" dirty="0"/>
          </a:p>
        </p:txBody>
      </p:sp>
      <p:sp>
        <p:nvSpPr>
          <p:cNvPr id="4" name="Subtitle 3">
            <a:extLst>
              <a:ext uri="{FF2B5EF4-FFF2-40B4-BE49-F238E27FC236}">
                <a16:creationId xmlns:a16="http://schemas.microsoft.com/office/drawing/2014/main" id="{D668304E-539F-4C1B-8727-4F211D4548AC}"/>
              </a:ext>
            </a:extLst>
          </p:cNvPr>
          <p:cNvSpPr>
            <a:spLocks noGrp="1"/>
          </p:cNvSpPr>
          <p:nvPr>
            <p:ph type="subTitle" idx="1"/>
          </p:nvPr>
        </p:nvSpPr>
        <p:spPr/>
        <p:txBody>
          <a:bodyPr/>
          <a:lstStyle/>
          <a:p>
            <a:r>
              <a:rPr lang="en-US" altLang="ja-JP" sz="2000" dirty="0">
                <a:solidFill>
                  <a:schemeClr val="tx1"/>
                </a:solidFill>
              </a:rPr>
              <a:t>Semantic XBRL for Granular Data</a:t>
            </a:r>
            <a:endParaRPr lang="ja-JP" altLang="en-US" sz="2000" dirty="0">
              <a:solidFill>
                <a:schemeClr val="tx1"/>
              </a:solidFill>
            </a:endParaRPr>
          </a:p>
        </p:txBody>
      </p:sp>
    </p:spTree>
    <p:extLst>
      <p:ext uri="{BB962C8B-B14F-4D97-AF65-F5344CB8AC3E}">
        <p14:creationId xmlns:p14="http://schemas.microsoft.com/office/powerpoint/2010/main" val="2016232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EE8266-9C15-4EA5-A028-145DB52B1750}"/>
              </a:ext>
            </a:extLst>
          </p:cNvPr>
          <p:cNvSpPr>
            <a:spLocks noGrp="1"/>
          </p:cNvSpPr>
          <p:nvPr>
            <p:ph type="title"/>
          </p:nvPr>
        </p:nvSpPr>
        <p:spPr>
          <a:xfrm>
            <a:off x="899592" y="0"/>
            <a:ext cx="7344816" cy="692696"/>
          </a:xfrm>
        </p:spPr>
        <p:txBody>
          <a:bodyPr wrap="square" anchor="b">
            <a:normAutofit/>
          </a:bodyPr>
          <a:lstStyle/>
          <a:p>
            <a:r>
              <a:rPr kumimoji="1" lang="en-US" altLang="ja-JP" b="1" dirty="0"/>
              <a:t>7. Syntax binding for XBRL</a:t>
            </a:r>
            <a:endParaRPr kumimoji="1" lang="ja-JP" altLang="en-US" b="1" dirty="0"/>
          </a:p>
        </p:txBody>
      </p:sp>
      <p:graphicFrame>
        <p:nvGraphicFramePr>
          <p:cNvPr id="7" name="コンテンツ プレースホルダー 2">
            <a:extLst>
              <a:ext uri="{FF2B5EF4-FFF2-40B4-BE49-F238E27FC236}">
                <a16:creationId xmlns:a16="http://schemas.microsoft.com/office/drawing/2014/main" id="{EFEFB27C-9CAC-4382-9115-F1F830B847EE}"/>
              </a:ext>
            </a:extLst>
          </p:cNvPr>
          <p:cNvGraphicFramePr>
            <a:graphicFrameLocks noGrp="1"/>
          </p:cNvGraphicFramePr>
          <p:nvPr>
            <p:ph idx="4294967295"/>
            <p:extLst>
              <p:ext uri="{D42A27DB-BD31-4B8C-83A1-F6EECF244321}">
                <p14:modId xmlns:p14="http://schemas.microsoft.com/office/powerpoint/2010/main" val="2407937248"/>
              </p:ext>
            </p:extLst>
          </p:nvPr>
        </p:nvGraphicFramePr>
        <p:xfrm>
          <a:off x="755576" y="908720"/>
          <a:ext cx="7679557" cy="5400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正方形/長方形 3">
            <a:extLst>
              <a:ext uri="{FF2B5EF4-FFF2-40B4-BE49-F238E27FC236}">
                <a16:creationId xmlns:a16="http://schemas.microsoft.com/office/drawing/2014/main" id="{4B418990-81FB-374A-8840-0CCC68908424}"/>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7</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624420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DE4F75-D0C0-3B4E-8CD6-CB1FC72C1E31}"/>
              </a:ext>
            </a:extLst>
          </p:cNvPr>
          <p:cNvSpPr>
            <a:spLocks noGrp="1"/>
          </p:cNvSpPr>
          <p:nvPr>
            <p:ph type="title"/>
          </p:nvPr>
        </p:nvSpPr>
        <p:spPr>
          <a:xfrm>
            <a:off x="899592" y="0"/>
            <a:ext cx="7344816" cy="956758"/>
          </a:xfrm>
        </p:spPr>
        <p:txBody>
          <a:bodyPr/>
          <a:lstStyle/>
          <a:p>
            <a:pPr>
              <a:lnSpc>
                <a:spcPts val="2400"/>
              </a:lnSpc>
            </a:pPr>
            <a:r>
              <a:rPr lang="en-US" altLang="ja-JP" sz="2400" b="1" dirty="0"/>
              <a:t>XBRL can define computer-readable business rules for data profiling report and data questionnaire in ISO 21378, as well as more general rules for business processes.</a:t>
            </a:r>
            <a:endParaRPr lang="ja-JP" altLang="en-US" b="1" dirty="0"/>
          </a:p>
        </p:txBody>
      </p:sp>
      <p:graphicFrame>
        <p:nvGraphicFramePr>
          <p:cNvPr id="8" name="表 8">
            <a:extLst>
              <a:ext uri="{FF2B5EF4-FFF2-40B4-BE49-F238E27FC236}">
                <a16:creationId xmlns:a16="http://schemas.microsoft.com/office/drawing/2014/main" id="{575A5935-B25E-E441-BA2E-6AA213DB89BE}"/>
              </a:ext>
            </a:extLst>
          </p:cNvPr>
          <p:cNvGraphicFramePr>
            <a:graphicFrameLocks noGrp="1"/>
          </p:cNvGraphicFramePr>
          <p:nvPr>
            <p:extLst>
              <p:ext uri="{D42A27DB-BD31-4B8C-83A1-F6EECF244321}">
                <p14:modId xmlns:p14="http://schemas.microsoft.com/office/powerpoint/2010/main" val="585222671"/>
              </p:ext>
            </p:extLst>
          </p:nvPr>
        </p:nvGraphicFramePr>
        <p:xfrm>
          <a:off x="323528" y="1268760"/>
          <a:ext cx="3960440" cy="2565400"/>
        </p:xfrm>
        <a:graphic>
          <a:graphicData uri="http://schemas.openxmlformats.org/drawingml/2006/table">
            <a:tbl>
              <a:tblPr firstRow="1" bandRow="1">
                <a:tableStyleId>{5A111915-BE36-4E01-A7E5-04B1672EAD32}</a:tableStyleId>
              </a:tblPr>
              <a:tblGrid>
                <a:gridCol w="1368152">
                  <a:extLst>
                    <a:ext uri="{9D8B030D-6E8A-4147-A177-3AD203B41FA5}">
                      <a16:colId xmlns:a16="http://schemas.microsoft.com/office/drawing/2014/main" val="2370691487"/>
                    </a:ext>
                  </a:extLst>
                </a:gridCol>
                <a:gridCol w="2592288">
                  <a:extLst>
                    <a:ext uri="{9D8B030D-6E8A-4147-A177-3AD203B41FA5}">
                      <a16:colId xmlns:a16="http://schemas.microsoft.com/office/drawing/2014/main" val="841428402"/>
                    </a:ext>
                  </a:extLst>
                </a:gridCol>
              </a:tblGrid>
              <a:tr h="370840">
                <a:tc>
                  <a:txBody>
                    <a:bodyPr/>
                    <a:lstStyle/>
                    <a:p>
                      <a:r>
                        <a:rPr kumimoji="1" lang="en-US" altLang="ja-JP" sz="1600" dirty="0"/>
                        <a:t>Test</a:t>
                      </a:r>
                      <a:endParaRPr kumimoji="1" lang="ja-JP" altLang="en-US" sz="1600" dirty="0">
                        <a:latin typeface="+mn-lt"/>
                      </a:endParaRPr>
                    </a:p>
                  </a:txBody>
                  <a:tcPr/>
                </a:tc>
                <a:tc>
                  <a:txBody>
                    <a:bodyPr/>
                    <a:lstStyle/>
                    <a:p>
                      <a:r>
                        <a:rPr kumimoji="1" lang="en-US" altLang="ja-JP" sz="1600" dirty="0"/>
                        <a:t>Description</a:t>
                      </a:r>
                      <a:endParaRPr kumimoji="1" lang="ja-JP" altLang="en-US" sz="1600" dirty="0">
                        <a:latin typeface="+mn-lt"/>
                      </a:endParaRPr>
                    </a:p>
                  </a:txBody>
                  <a:tcPr/>
                </a:tc>
                <a:extLst>
                  <a:ext uri="{0D108BD9-81ED-4DB2-BD59-A6C34878D82A}">
                    <a16:rowId xmlns:a16="http://schemas.microsoft.com/office/drawing/2014/main" val="9737448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t>Date ranges</a:t>
                      </a:r>
                      <a:endParaRPr lang="en-US" altLang="ja-JP" sz="1600" b="1" dirty="0">
                        <a:latin typeface="+mn-lt"/>
                      </a:endParaRPr>
                    </a:p>
                  </a:txBody>
                  <a:tcPr/>
                </a:tc>
                <a:tc>
                  <a:txBody>
                    <a:bodyPr/>
                    <a:lstStyle/>
                    <a:p>
                      <a:r>
                        <a:rPr lang="en-US" sz="1600" dirty="0">
                          <a:effectLst/>
                        </a:rPr>
                        <a:t>Minimum and maximum dates for the following dates</a:t>
                      </a:r>
                      <a:endParaRPr lang="en-US" sz="1600" dirty="0">
                        <a:effectLst/>
                        <a:latin typeface="+mn-lt"/>
                      </a:endParaRPr>
                    </a:p>
                  </a:txBody>
                  <a:tcPr marL="47625" marR="47625" marT="0" marB="0"/>
                </a:tc>
                <a:extLst>
                  <a:ext uri="{0D108BD9-81ED-4DB2-BD59-A6C34878D82A}">
                    <a16:rowId xmlns:a16="http://schemas.microsoft.com/office/drawing/2014/main" val="4058333584"/>
                  </a:ext>
                </a:extLst>
              </a:tr>
              <a:tr h="370840">
                <a:tc>
                  <a:txBody>
                    <a:bodyPr/>
                    <a:lstStyle/>
                    <a:p>
                      <a:pPr algn="just"/>
                      <a:r>
                        <a:rPr lang="en-US" sz="1600" b="1" dirty="0">
                          <a:effectLst/>
                        </a:rPr>
                        <a:t>Control totals</a:t>
                      </a:r>
                      <a:endParaRPr lang="en-US" sz="1600" b="1" dirty="0">
                        <a:effectLst/>
                        <a:latin typeface="+mn-lt"/>
                      </a:endParaRPr>
                    </a:p>
                  </a:txBody>
                  <a:tcPr marL="47625" marR="47625" marT="0" marB="0"/>
                </a:tc>
                <a:tc>
                  <a:txBody>
                    <a:bodyPr/>
                    <a:lstStyle/>
                    <a:p>
                      <a:pPr algn="just"/>
                      <a:r>
                        <a:rPr lang="en-US" sz="1600" dirty="0">
                          <a:effectLst/>
                        </a:rPr>
                        <a:t>Record count and total sum of amount fields</a:t>
                      </a:r>
                      <a:endParaRPr lang="en-US" sz="1600" dirty="0">
                        <a:effectLst/>
                        <a:latin typeface="+mn-lt"/>
                      </a:endParaRPr>
                    </a:p>
                  </a:txBody>
                  <a:tcPr marL="47625" marR="47625" marT="0" marB="0"/>
                </a:tc>
                <a:extLst>
                  <a:ext uri="{0D108BD9-81ED-4DB2-BD59-A6C34878D82A}">
                    <a16:rowId xmlns:a16="http://schemas.microsoft.com/office/drawing/2014/main" val="2933822942"/>
                  </a:ext>
                </a:extLst>
              </a:tr>
              <a:tr h="370840">
                <a:tc>
                  <a:txBody>
                    <a:bodyPr/>
                    <a:lstStyle/>
                    <a:p>
                      <a:pPr algn="just"/>
                      <a:r>
                        <a:rPr lang="en-US" sz="1600" b="1" dirty="0">
                          <a:effectLst/>
                        </a:rPr>
                        <a:t>Missing data</a:t>
                      </a:r>
                      <a:endParaRPr lang="en-US" sz="1600" b="1" dirty="0">
                        <a:effectLst/>
                        <a:latin typeface="+mn-lt"/>
                      </a:endParaRPr>
                    </a:p>
                  </a:txBody>
                  <a:tcPr marL="47625" marR="47625" marT="0" marB="0"/>
                </a:tc>
                <a:tc>
                  <a:txBody>
                    <a:bodyPr/>
                    <a:lstStyle/>
                    <a:p>
                      <a:pPr algn="just"/>
                      <a:r>
                        <a:rPr lang="en-US" sz="1600" dirty="0">
                          <a:effectLst/>
                        </a:rPr>
                        <a:t>Number of missing or blank values listed by field.</a:t>
                      </a:r>
                      <a:endParaRPr lang="en-US" sz="1600" dirty="0">
                        <a:effectLst/>
                        <a:latin typeface="+mn-lt"/>
                      </a:endParaRPr>
                    </a:p>
                  </a:txBody>
                  <a:tcPr marL="47625" marR="47625" marT="0" marB="0"/>
                </a:tc>
                <a:extLst>
                  <a:ext uri="{0D108BD9-81ED-4DB2-BD59-A6C34878D82A}">
                    <a16:rowId xmlns:a16="http://schemas.microsoft.com/office/drawing/2014/main" val="1313424213"/>
                  </a:ext>
                </a:extLst>
              </a:tr>
              <a:tr h="370840">
                <a:tc>
                  <a:txBody>
                    <a:bodyPr/>
                    <a:lstStyle/>
                    <a:p>
                      <a:pPr algn="just"/>
                      <a:r>
                        <a:rPr lang="en-US" sz="1600" b="1" dirty="0">
                          <a:effectLst/>
                        </a:rPr>
                        <a:t>Invalid data</a:t>
                      </a:r>
                      <a:endParaRPr lang="en-US" sz="1600" b="1" dirty="0">
                        <a:effectLst/>
                        <a:latin typeface="+mn-lt"/>
                      </a:endParaRPr>
                    </a:p>
                  </a:txBody>
                  <a:tcPr marL="47625" marR="47625" marT="0" marB="0"/>
                </a:tc>
                <a:tc>
                  <a:txBody>
                    <a:bodyPr/>
                    <a:lstStyle/>
                    <a:p>
                      <a:r>
                        <a:rPr lang="en-US" sz="1600" dirty="0">
                          <a:effectLst/>
                        </a:rPr>
                        <a:t>Count of records by field that do not comply with field format requirements.</a:t>
                      </a:r>
                      <a:endParaRPr lang="en-US" sz="1600" dirty="0">
                        <a:effectLst/>
                        <a:latin typeface="+mn-lt"/>
                      </a:endParaRPr>
                    </a:p>
                  </a:txBody>
                  <a:tcPr marL="47625" marR="47625" marT="0" marB="0"/>
                </a:tc>
                <a:extLst>
                  <a:ext uri="{0D108BD9-81ED-4DB2-BD59-A6C34878D82A}">
                    <a16:rowId xmlns:a16="http://schemas.microsoft.com/office/drawing/2014/main" val="1028630186"/>
                  </a:ext>
                </a:extLst>
              </a:tr>
            </a:tbl>
          </a:graphicData>
        </a:graphic>
      </p:graphicFrame>
      <p:sp>
        <p:nvSpPr>
          <p:cNvPr id="9" name="テキスト ボックス 8">
            <a:extLst>
              <a:ext uri="{FF2B5EF4-FFF2-40B4-BE49-F238E27FC236}">
                <a16:creationId xmlns:a16="http://schemas.microsoft.com/office/drawing/2014/main" id="{846237BB-1123-934A-8948-6D4D32AEFCF4}"/>
              </a:ext>
            </a:extLst>
          </p:cNvPr>
          <p:cNvSpPr txBox="1"/>
          <p:nvPr/>
        </p:nvSpPr>
        <p:spPr>
          <a:xfrm>
            <a:off x="4575560" y="908720"/>
            <a:ext cx="4460936" cy="4216539"/>
          </a:xfrm>
          <a:prstGeom prst="rect">
            <a:avLst/>
          </a:prstGeom>
          <a:noFill/>
        </p:spPr>
        <p:txBody>
          <a:bodyPr wrap="square" rtlCol="0">
            <a:spAutoFit/>
          </a:bodyPr>
          <a:lstStyle/>
          <a:p>
            <a:r>
              <a:rPr lang="en-US" altLang="ja-JP" sz="1600" dirty="0"/>
              <a:t>AR standard </a:t>
            </a:r>
            <a:r>
              <a:rPr lang="en-US" altLang="ja-JP" sz="1600" b="1" dirty="0"/>
              <a:t>data questionnaire</a:t>
            </a:r>
          </a:p>
          <a:p>
            <a:r>
              <a:rPr lang="en-US" altLang="ja-JP" sz="1400" dirty="0"/>
              <a:t>c) Are ARs tracked by customer invoice or in aggregate for the customer?</a:t>
            </a:r>
          </a:p>
          <a:p>
            <a:r>
              <a:rPr lang="en-US" altLang="ja-JP" sz="1400" dirty="0"/>
              <a:t>d) How are partial payments processed? Is the original invoice retained in the subledger with a remaining balance due when a partial payment is processed? Or is a new invoice raised with the remaining balance recorded at the time of partial payment? If new invoices are created, how are those identified in the system?</a:t>
            </a:r>
          </a:p>
          <a:p>
            <a:r>
              <a:rPr lang="en-US" altLang="ja-JP" sz="1400" dirty="0"/>
              <a:t>e) How are transactions with related parties identified? For example, transactions with wholly or partially owned subsidiaries.</a:t>
            </a:r>
          </a:p>
          <a:p>
            <a:r>
              <a:rPr lang="en-US" altLang="ja-JP" sz="1400" dirty="0"/>
              <a:t>f) What is the organizational policy to maintaining invoices in the open item table once the balance is paid off?</a:t>
            </a:r>
          </a:p>
          <a:p>
            <a:r>
              <a:rPr lang="en-US" altLang="ja-JP" sz="1400" dirty="0"/>
              <a:t>g) What is the policy for cash application? Is cash applied only to specific documents, to oldest balances, to customer account?</a:t>
            </a:r>
          </a:p>
          <a:p>
            <a:r>
              <a:rPr lang="en-US" altLang="ja-JP" sz="1400" dirty="0"/>
              <a:t>h) How do you differentiate non-customer receivables from customer receivables?</a:t>
            </a:r>
          </a:p>
        </p:txBody>
      </p:sp>
      <p:sp>
        <p:nvSpPr>
          <p:cNvPr id="6" name="テキスト ボックス 5">
            <a:extLst>
              <a:ext uri="{FF2B5EF4-FFF2-40B4-BE49-F238E27FC236}">
                <a16:creationId xmlns:a16="http://schemas.microsoft.com/office/drawing/2014/main" id="{3EEAB7CF-106C-437F-9D47-49F6FFD4C7F4}"/>
              </a:ext>
            </a:extLst>
          </p:cNvPr>
          <p:cNvSpPr txBox="1"/>
          <p:nvPr/>
        </p:nvSpPr>
        <p:spPr>
          <a:xfrm>
            <a:off x="251520" y="940101"/>
            <a:ext cx="2304256" cy="400110"/>
          </a:xfrm>
          <a:prstGeom prst="rect">
            <a:avLst/>
          </a:prstGeom>
          <a:noFill/>
        </p:spPr>
        <p:txBody>
          <a:bodyPr wrap="square">
            <a:spAutoFit/>
          </a:bodyPr>
          <a:lstStyle/>
          <a:p>
            <a:r>
              <a:rPr lang="en-US" altLang="ja-JP" sz="2000" dirty="0"/>
              <a:t>Data profiling report </a:t>
            </a:r>
            <a:endParaRPr lang="ja-JP" altLang="en-US" sz="2000" dirty="0"/>
          </a:p>
        </p:txBody>
      </p:sp>
      <p:sp>
        <p:nvSpPr>
          <p:cNvPr id="10" name="正方形/長方形 9">
            <a:extLst>
              <a:ext uri="{FF2B5EF4-FFF2-40B4-BE49-F238E27FC236}">
                <a16:creationId xmlns:a16="http://schemas.microsoft.com/office/drawing/2014/main" id="{FA43CAA3-D0A5-CD40-8F67-33D14105B0E4}"/>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7</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FEC96372-1B7A-4FF1-AA01-C516F5512F78}"/>
              </a:ext>
            </a:extLst>
          </p:cNvPr>
          <p:cNvSpPr txBox="1"/>
          <p:nvPr/>
        </p:nvSpPr>
        <p:spPr>
          <a:xfrm>
            <a:off x="4575560" y="5197261"/>
            <a:ext cx="4460936" cy="923330"/>
          </a:xfrm>
          <a:prstGeom prst="rect">
            <a:avLst/>
          </a:prstGeom>
          <a:noFill/>
        </p:spPr>
        <p:txBody>
          <a:bodyPr wrap="square">
            <a:spAutoFit/>
          </a:bodyPr>
          <a:lstStyle/>
          <a:p>
            <a:r>
              <a:rPr lang="en-US" altLang="ja-JP" dirty="0"/>
              <a:t>Data questionnaire answers SHALL be defined in a computer-readable way for automatic processing.</a:t>
            </a:r>
            <a:endParaRPr lang="ja-JP" altLang="en-US" dirty="0"/>
          </a:p>
        </p:txBody>
      </p:sp>
      <p:sp>
        <p:nvSpPr>
          <p:cNvPr id="12" name="TextBox 11">
            <a:extLst>
              <a:ext uri="{FF2B5EF4-FFF2-40B4-BE49-F238E27FC236}">
                <a16:creationId xmlns:a16="http://schemas.microsoft.com/office/drawing/2014/main" id="{4CE62C41-BC5B-4C10-8805-CEE829A29DFB}"/>
              </a:ext>
            </a:extLst>
          </p:cNvPr>
          <p:cNvSpPr txBox="1"/>
          <p:nvPr/>
        </p:nvSpPr>
        <p:spPr>
          <a:xfrm>
            <a:off x="323528" y="3834160"/>
            <a:ext cx="3960440" cy="923330"/>
          </a:xfrm>
          <a:prstGeom prst="rect">
            <a:avLst/>
          </a:prstGeom>
          <a:noFill/>
        </p:spPr>
        <p:txBody>
          <a:bodyPr wrap="square">
            <a:spAutoFit/>
          </a:bodyPr>
          <a:lstStyle/>
          <a:p>
            <a:r>
              <a:rPr lang="en-US" altLang="ja-JP" dirty="0"/>
              <a:t>Data profiling reports SHALL be processed with computer-readable rules for calculation and / or validation.</a:t>
            </a:r>
            <a:endParaRPr lang="ja-JP" altLang="en-US" dirty="0"/>
          </a:p>
        </p:txBody>
      </p:sp>
      <p:sp>
        <p:nvSpPr>
          <p:cNvPr id="13" name="TextBox 12">
            <a:extLst>
              <a:ext uri="{FF2B5EF4-FFF2-40B4-BE49-F238E27FC236}">
                <a16:creationId xmlns:a16="http://schemas.microsoft.com/office/drawing/2014/main" id="{9AE33F90-D80B-4C2A-9707-E8602AB71B1C}"/>
              </a:ext>
            </a:extLst>
          </p:cNvPr>
          <p:cNvSpPr txBox="1"/>
          <p:nvPr/>
        </p:nvSpPr>
        <p:spPr>
          <a:xfrm>
            <a:off x="323528" y="4797152"/>
            <a:ext cx="3960440" cy="1631216"/>
          </a:xfrm>
          <a:prstGeom prst="rect">
            <a:avLst/>
          </a:prstGeom>
          <a:noFill/>
        </p:spPr>
        <p:txBody>
          <a:bodyPr wrap="square">
            <a:spAutoFit/>
          </a:bodyPr>
          <a:lstStyle/>
          <a:p>
            <a:r>
              <a:rPr lang="en-US" altLang="ja-JP" sz="2000" dirty="0"/>
              <a:t>XBRL can define computer-readable business rules for calculation and / or validation in taxonomy with formula and other linkbase.</a:t>
            </a:r>
          </a:p>
          <a:p>
            <a:endParaRPr lang="ja-JP" altLang="en-US" sz="2000" dirty="0"/>
          </a:p>
        </p:txBody>
      </p:sp>
      <p:sp>
        <p:nvSpPr>
          <p:cNvPr id="4" name="Arrow: Down 3">
            <a:extLst>
              <a:ext uri="{FF2B5EF4-FFF2-40B4-BE49-F238E27FC236}">
                <a16:creationId xmlns:a16="http://schemas.microsoft.com/office/drawing/2014/main" id="{EB93BB3F-40DB-4109-82D1-24AFDA23F3D8}"/>
              </a:ext>
            </a:extLst>
          </p:cNvPr>
          <p:cNvSpPr/>
          <p:nvPr/>
        </p:nvSpPr>
        <p:spPr>
          <a:xfrm>
            <a:off x="1691680" y="4757490"/>
            <a:ext cx="484632" cy="1116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Arrow: Left 4">
            <a:extLst>
              <a:ext uri="{FF2B5EF4-FFF2-40B4-BE49-F238E27FC236}">
                <a16:creationId xmlns:a16="http://schemas.microsoft.com/office/drawing/2014/main" id="{E1A71A87-5433-464C-BB35-59CBFF489F93}"/>
              </a:ext>
            </a:extLst>
          </p:cNvPr>
          <p:cNvSpPr/>
          <p:nvPr/>
        </p:nvSpPr>
        <p:spPr>
          <a:xfrm>
            <a:off x="4343375" y="5416610"/>
            <a:ext cx="216024"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0265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FC81CE5-BF6F-462F-A04A-46F091673D5A}"/>
              </a:ext>
            </a:extLst>
          </p:cNvPr>
          <p:cNvSpPr txBox="1"/>
          <p:nvPr/>
        </p:nvSpPr>
        <p:spPr>
          <a:xfrm>
            <a:off x="4082923" y="3136612"/>
            <a:ext cx="978153" cy="584775"/>
          </a:xfrm>
          <a:prstGeom prst="rect">
            <a:avLst/>
          </a:prstGeom>
          <a:noFill/>
        </p:spPr>
        <p:txBody>
          <a:bodyPr wrap="none" rtlCol="0">
            <a:spAutoFit/>
          </a:bodyPr>
          <a:lstStyle/>
          <a:p>
            <a:r>
              <a:rPr kumimoji="1" lang="en-US" altLang="ja-JP" sz="3200" dirty="0"/>
              <a:t>Q&amp;A</a:t>
            </a:r>
            <a:endParaRPr kumimoji="1" lang="ja-JP" altLang="en-US" sz="3200" dirty="0"/>
          </a:p>
        </p:txBody>
      </p:sp>
      <p:sp>
        <p:nvSpPr>
          <p:cNvPr id="7" name="テキスト ボックス 6">
            <a:extLst>
              <a:ext uri="{FF2B5EF4-FFF2-40B4-BE49-F238E27FC236}">
                <a16:creationId xmlns:a16="http://schemas.microsoft.com/office/drawing/2014/main" id="{AAF85938-EADF-4C22-80C7-43B8E5567630}"/>
              </a:ext>
            </a:extLst>
          </p:cNvPr>
          <p:cNvSpPr txBox="1"/>
          <p:nvPr/>
        </p:nvSpPr>
        <p:spPr>
          <a:xfrm>
            <a:off x="1757642" y="4581128"/>
            <a:ext cx="5628720" cy="1138773"/>
          </a:xfrm>
          <a:prstGeom prst="rect">
            <a:avLst/>
          </a:prstGeom>
          <a:noFill/>
        </p:spPr>
        <p:txBody>
          <a:bodyPr wrap="none" rtlCol="0">
            <a:spAutoFit/>
          </a:bodyPr>
          <a:lstStyle/>
          <a:p>
            <a:pPr algn="ctr"/>
            <a:r>
              <a:rPr kumimoji="1" lang="en-US" altLang="ja-JP" sz="2000" dirty="0"/>
              <a:t>SAMBUICHI, </a:t>
            </a:r>
            <a:r>
              <a:rPr lang="en-US" altLang="ja-JP" sz="2000" dirty="0"/>
              <a:t>Nobuyuki</a:t>
            </a:r>
          </a:p>
          <a:p>
            <a:pPr algn="ctr"/>
            <a:r>
              <a:rPr lang="en-US" altLang="ja-JP" sz="1600" dirty="0">
                <a:solidFill>
                  <a:schemeClr val="tx1">
                    <a:lumMod val="50000"/>
                    <a:lumOff val="50000"/>
                  </a:schemeClr>
                </a:solidFill>
              </a:rPr>
              <a:t>nobuyuki@sambuichi.jp</a:t>
            </a:r>
            <a:endParaRPr lang="ja-JP" altLang="en-US" sz="1600" dirty="0">
              <a:solidFill>
                <a:schemeClr val="tx1">
                  <a:lumMod val="50000"/>
                  <a:lumOff val="50000"/>
                </a:schemeClr>
              </a:solidFill>
            </a:endParaRPr>
          </a:p>
          <a:p>
            <a:pPr algn="ctr"/>
            <a:r>
              <a:rPr lang="en-US" altLang="ja-JP" sz="1600" dirty="0">
                <a:solidFill>
                  <a:schemeClr val="tx1">
                    <a:lumMod val="50000"/>
                    <a:lumOff val="50000"/>
                  </a:schemeClr>
                </a:solidFill>
              </a:rPr>
              <a:t>ISO/TC 295 Audit data services</a:t>
            </a:r>
          </a:p>
          <a:p>
            <a:pPr algn="ctr"/>
            <a:r>
              <a:rPr kumimoji="1" lang="en-US" altLang="ja-JP" sz="1600" dirty="0">
                <a:solidFill>
                  <a:schemeClr val="tx1">
                    <a:lumMod val="50000"/>
                    <a:lumOff val="50000"/>
                  </a:schemeClr>
                </a:solidFill>
              </a:rPr>
              <a:t>Head of delegate Japanese Industrial Standards Committee (JISC) </a:t>
            </a:r>
          </a:p>
        </p:txBody>
      </p:sp>
      <p:pic>
        <p:nvPicPr>
          <p:cNvPr id="3" name="図 2" descr="QR コード&#10;&#10;自動的に生成された説明">
            <a:extLst>
              <a:ext uri="{FF2B5EF4-FFF2-40B4-BE49-F238E27FC236}">
                <a16:creationId xmlns:a16="http://schemas.microsoft.com/office/drawing/2014/main" id="{15435CF6-AADD-544E-88E0-6CBF174B5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98" y="632449"/>
            <a:ext cx="1812403" cy="1792703"/>
          </a:xfrm>
          <a:prstGeom prst="rect">
            <a:avLst/>
          </a:prstGeom>
        </p:spPr>
      </p:pic>
      <p:sp>
        <p:nvSpPr>
          <p:cNvPr id="5" name="テキスト ボックス 4">
            <a:extLst>
              <a:ext uri="{FF2B5EF4-FFF2-40B4-BE49-F238E27FC236}">
                <a16:creationId xmlns:a16="http://schemas.microsoft.com/office/drawing/2014/main" id="{B8FA30BB-A454-ED43-89A1-46A032526A96}"/>
              </a:ext>
            </a:extLst>
          </p:cNvPr>
          <p:cNvSpPr txBox="1"/>
          <p:nvPr/>
        </p:nvSpPr>
        <p:spPr>
          <a:xfrm>
            <a:off x="3520653" y="2433588"/>
            <a:ext cx="2102692" cy="307777"/>
          </a:xfrm>
          <a:prstGeom prst="rect">
            <a:avLst/>
          </a:prstGeom>
          <a:noFill/>
        </p:spPr>
        <p:txBody>
          <a:bodyPr wrap="none" rtlCol="0">
            <a:spAutoFit/>
          </a:bodyPr>
          <a:lstStyle/>
          <a:p>
            <a:pPr algn="ctr"/>
            <a:r>
              <a:rPr kumimoji="1" lang="en-US" altLang="ja-JP" sz="1400" dirty="0">
                <a:solidFill>
                  <a:schemeClr val="bg1">
                    <a:lumMod val="50000"/>
                  </a:schemeClr>
                </a:solidFill>
              </a:rPr>
              <a:t>https://</a:t>
            </a:r>
            <a:r>
              <a:rPr kumimoji="1" lang="en-US" altLang="ja-JP" sz="1400" dirty="0" err="1">
                <a:solidFill>
                  <a:schemeClr val="bg1">
                    <a:lumMod val="50000"/>
                  </a:schemeClr>
                </a:solidFill>
              </a:rPr>
              <a:t>www.Sambuichi.jp</a:t>
            </a:r>
            <a:endParaRPr kumimoji="1" lang="ja-JP" altLang="en-US" sz="1400">
              <a:solidFill>
                <a:schemeClr val="bg1">
                  <a:lumMod val="50000"/>
                </a:schemeClr>
              </a:solidFill>
            </a:endParaRPr>
          </a:p>
        </p:txBody>
      </p:sp>
    </p:spTree>
    <p:extLst>
      <p:ext uri="{BB962C8B-B14F-4D97-AF65-F5344CB8AC3E}">
        <p14:creationId xmlns:p14="http://schemas.microsoft.com/office/powerpoint/2010/main" val="110263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66FD-2B89-4FB6-90D0-5E8B78243E2A}"/>
              </a:ext>
            </a:extLst>
          </p:cNvPr>
          <p:cNvSpPr>
            <a:spLocks noGrp="1"/>
          </p:cNvSpPr>
          <p:nvPr>
            <p:ph type="title"/>
          </p:nvPr>
        </p:nvSpPr>
        <p:spPr>
          <a:xfrm>
            <a:off x="683568" y="0"/>
            <a:ext cx="7776864" cy="692696"/>
          </a:xfrm>
        </p:spPr>
        <p:txBody>
          <a:bodyPr/>
          <a:lstStyle/>
          <a:p>
            <a:r>
              <a:rPr lang="en-US" altLang="ja-JP" b="1" kern="100" dirty="0">
                <a:ea typeface="ＭＳ 明朝" panose="02020609040205080304" pitchFamily="17" charset="-128"/>
                <a:cs typeface="Cambria" panose="02040503050406030204" pitchFamily="18" charset="0"/>
              </a:rPr>
              <a:t>Bibliography</a:t>
            </a:r>
            <a:endParaRPr kumimoji="1" lang="ja-JP" altLang="en-US" dirty="0"/>
          </a:p>
        </p:txBody>
      </p:sp>
      <p:sp>
        <p:nvSpPr>
          <p:cNvPr id="4" name="正方形/長方形 14">
            <a:extLst>
              <a:ext uri="{FF2B5EF4-FFF2-40B4-BE49-F238E27FC236}">
                <a16:creationId xmlns:a16="http://schemas.microsoft.com/office/drawing/2014/main" id="{0977D209-C40A-4B2E-858A-781AF3840AA4}"/>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0</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9909E641-4295-471A-9B12-C2849302D42C}"/>
              </a:ext>
            </a:extLst>
          </p:cNvPr>
          <p:cNvSpPr>
            <a:spLocks noGrp="1"/>
          </p:cNvSpPr>
          <p:nvPr>
            <p:ph idx="1"/>
          </p:nvPr>
        </p:nvSpPr>
        <p:spPr>
          <a:xfrm>
            <a:off x="683568" y="692696"/>
            <a:ext cx="8460432" cy="5142582"/>
          </a:xfrm>
        </p:spPr>
        <p:txBody>
          <a:bodyPr/>
          <a:lstStyle/>
          <a:p>
            <a:pPr algn="l">
              <a:lnSpc>
                <a:spcPts val="1900"/>
              </a:lnSpc>
              <a:spcBef>
                <a:spcPts val="0"/>
              </a:spcBef>
            </a:pPr>
            <a:r>
              <a:rPr lang="en-US" altLang="ja-JP" sz="1800" kern="100" dirty="0">
                <a:effectLst/>
                <a:ea typeface="ＭＳ 明朝" panose="02020609040205080304" pitchFamily="17" charset="-128"/>
                <a:cs typeface="Cambria" panose="02040503050406030204" pitchFamily="18" charset="0"/>
              </a:rPr>
              <a:t>[1] </a:t>
            </a:r>
            <a:r>
              <a:rPr lang="en-US" altLang="ja-JP" sz="1800" b="1" kern="100" dirty="0">
                <a:effectLst/>
                <a:ea typeface="ＭＳ 明朝" panose="02020609040205080304" pitchFamily="17" charset="-128"/>
                <a:cs typeface="Cambria" panose="02040503050406030204" pitchFamily="18" charset="0"/>
              </a:rPr>
              <a:t>Core Component Library</a:t>
            </a:r>
            <a:r>
              <a:rPr lang="en-US" altLang="ja-JP" sz="1800" kern="100" dirty="0">
                <a:effectLst/>
                <a:ea typeface="ＭＳ 明朝" panose="02020609040205080304" pitchFamily="17" charset="-128"/>
                <a:cs typeface="Cambria" panose="02040503050406030204" pitchFamily="18" charset="0"/>
              </a:rPr>
              <a:t>, UN/CCL version 20A </a:t>
            </a:r>
            <a:r>
              <a:rPr lang="en-US" altLang="ja-JP" sz="1400" kern="100" dirty="0">
                <a:solidFill>
                  <a:schemeClr val="bg1">
                    <a:lumMod val="50000"/>
                  </a:schemeClr>
                </a:solidFill>
                <a:effectLst/>
                <a:ea typeface="ＭＳ 明朝" panose="02020609040205080304" pitchFamily="17" charset="-128"/>
                <a:cs typeface="Cambria" panose="02040503050406030204" pitchFamily="18" charset="0"/>
              </a:rPr>
              <a:t>https://unece.org/trade/uncefact/unccl</a:t>
            </a:r>
            <a:endParaRPr lang="ja-JP" altLang="ja-JP" sz="1800" kern="100" dirty="0">
              <a:solidFill>
                <a:schemeClr val="bg1">
                  <a:lumMod val="50000"/>
                </a:schemeClr>
              </a:solidFill>
              <a:effectLst/>
              <a:ea typeface="ＭＳ 明朝" panose="02020609040205080304" pitchFamily="17" charset="-128"/>
              <a:cs typeface="Cambria" panose="02040503050406030204" pitchFamily="18" charset="0"/>
            </a:endParaRPr>
          </a:p>
          <a:p>
            <a:pPr algn="l">
              <a:lnSpc>
                <a:spcPts val="1900"/>
              </a:lnSpc>
              <a:spcBef>
                <a:spcPts val="0"/>
              </a:spcBef>
            </a:pPr>
            <a:r>
              <a:rPr lang="en-US" altLang="ja-JP" sz="1800" kern="100" dirty="0">
                <a:effectLst/>
                <a:ea typeface="ＭＳ 明朝" panose="02020609040205080304" pitchFamily="17" charset="-128"/>
                <a:cs typeface="Cambria" panose="02040503050406030204" pitchFamily="18" charset="0"/>
              </a:rPr>
              <a:t>[2</a:t>
            </a:r>
            <a:r>
              <a:rPr lang="en-US" altLang="ja-JP" sz="1800" b="1" kern="100" dirty="0">
                <a:effectLst/>
                <a:ea typeface="ＭＳ 明朝" panose="02020609040205080304" pitchFamily="17" charset="-128"/>
                <a:cs typeface="Cambria" panose="02040503050406030204" pitchFamily="18" charset="0"/>
              </a:rPr>
              <a:t>] Extensible Business Reporting Language (XBRL) 2.1</a:t>
            </a:r>
            <a:r>
              <a:rPr lang="en-US" altLang="ja-JP" sz="1800" kern="100" dirty="0">
                <a:effectLst/>
                <a:ea typeface="ＭＳ 明朝" panose="02020609040205080304" pitchFamily="17" charset="-128"/>
                <a:cs typeface="Cambria" panose="02040503050406030204" pitchFamily="18" charset="0"/>
              </a:rPr>
              <a:t>, Recommendation 31 December 2003 with errata corrections to 20 February 2013 </a:t>
            </a:r>
            <a:r>
              <a:rPr lang="en-US" altLang="ja-JP" sz="1400" kern="100" dirty="0">
                <a:solidFill>
                  <a:schemeClr val="bg1">
                    <a:lumMod val="50000"/>
                  </a:schemeClr>
                </a:solidFill>
                <a:effectLst/>
                <a:ea typeface="ＭＳ 明朝" panose="02020609040205080304" pitchFamily="17" charset="-128"/>
                <a:cs typeface="Cambria" panose="02040503050406030204" pitchFamily="18" charset="0"/>
              </a:rPr>
              <a:t>http://www.xbrl.org/Specification/XBRL-2.1/REC-2003-12-31/XBRL-2.1-REC-2003-12-31+corrected-errata-2013-02-20.html</a:t>
            </a:r>
            <a:endParaRPr lang="ja-JP" altLang="ja-JP" sz="1600" kern="100" dirty="0">
              <a:solidFill>
                <a:schemeClr val="bg1">
                  <a:lumMod val="50000"/>
                </a:schemeClr>
              </a:solidFill>
              <a:effectLst/>
              <a:ea typeface="ＭＳ 明朝" panose="02020609040205080304" pitchFamily="17" charset="-128"/>
              <a:cs typeface="Cambria" panose="02040503050406030204" pitchFamily="18" charset="0"/>
            </a:endParaRPr>
          </a:p>
          <a:p>
            <a:pPr algn="l">
              <a:lnSpc>
                <a:spcPts val="1900"/>
              </a:lnSpc>
              <a:spcBef>
                <a:spcPts val="0"/>
              </a:spcBef>
            </a:pPr>
            <a:r>
              <a:rPr lang="en-US" altLang="ja-JP" sz="1800" kern="100" dirty="0">
                <a:effectLst/>
                <a:ea typeface="ＭＳ 明朝" panose="02020609040205080304" pitchFamily="17" charset="-128"/>
                <a:cs typeface="Cambria" panose="02040503050406030204" pitchFamily="18" charset="0"/>
              </a:rPr>
              <a:t>[3] XBRL Dimensions 1.0, Recommendation 18 September 2006 with errata corrections to 25 January 2012 </a:t>
            </a:r>
            <a:r>
              <a:rPr lang="en-US" altLang="ja-JP" sz="1400" kern="100" dirty="0">
                <a:solidFill>
                  <a:schemeClr val="bg1">
                    <a:lumMod val="50000"/>
                  </a:schemeClr>
                </a:solidFill>
                <a:effectLst/>
                <a:ea typeface="ＭＳ 明朝" panose="02020609040205080304" pitchFamily="17" charset="-128"/>
                <a:cs typeface="Cambria" panose="02040503050406030204" pitchFamily="18" charset="0"/>
              </a:rPr>
              <a:t>https://www.xbrl.org/specification/dimensions/rec-2012-01-25/dimensions-rec-2006-09-18+corrected-errata-2012-01-25-clean.html</a:t>
            </a:r>
            <a:endParaRPr lang="ja-JP" altLang="ja-JP" sz="1600" kern="100" dirty="0">
              <a:solidFill>
                <a:schemeClr val="bg1">
                  <a:lumMod val="50000"/>
                </a:schemeClr>
              </a:solidFill>
              <a:effectLst/>
              <a:ea typeface="ＭＳ 明朝" panose="02020609040205080304" pitchFamily="17" charset="-128"/>
              <a:cs typeface="Cambria" panose="02040503050406030204" pitchFamily="18" charset="0"/>
            </a:endParaRPr>
          </a:p>
          <a:p>
            <a:pPr algn="l">
              <a:lnSpc>
                <a:spcPts val="1900"/>
              </a:lnSpc>
              <a:spcBef>
                <a:spcPts val="0"/>
              </a:spcBef>
            </a:pPr>
            <a:r>
              <a:rPr lang="en-US" altLang="ja-JP" sz="1800" kern="100" dirty="0">
                <a:effectLst/>
                <a:ea typeface="ＭＳ 明朝" panose="02020609040205080304" pitchFamily="17" charset="-128"/>
                <a:cs typeface="Cambria" panose="02040503050406030204" pitchFamily="18" charset="0"/>
              </a:rPr>
              <a:t>[4] XBRL Formula Overview 1.0, Public Working Draft 21 December 2011 </a:t>
            </a:r>
            <a:r>
              <a:rPr lang="en-US" altLang="ja-JP" sz="1400" kern="100" dirty="0">
                <a:solidFill>
                  <a:schemeClr val="bg1">
                    <a:lumMod val="50000"/>
                  </a:schemeClr>
                </a:solidFill>
                <a:effectLst/>
                <a:ea typeface="ＭＳ 明朝" panose="02020609040205080304" pitchFamily="17" charset="-128"/>
                <a:cs typeface="Cambria" panose="02040503050406030204" pitchFamily="18" charset="0"/>
              </a:rPr>
              <a:t>https://www.xbrl.org/wgn/xbrl-formula-overview/pwd-2011-12-21/xbrl-formula-overview-wgn-pwd-2011-12-21.html</a:t>
            </a:r>
            <a:endParaRPr lang="ja-JP" altLang="ja-JP" sz="1400" kern="100" dirty="0">
              <a:solidFill>
                <a:schemeClr val="bg1">
                  <a:lumMod val="50000"/>
                </a:schemeClr>
              </a:solidFill>
              <a:effectLst/>
              <a:ea typeface="ＭＳ 明朝" panose="02020609040205080304" pitchFamily="17" charset="-128"/>
              <a:cs typeface="Cambria" panose="02040503050406030204" pitchFamily="18" charset="0"/>
            </a:endParaRPr>
          </a:p>
          <a:p>
            <a:pPr algn="l">
              <a:lnSpc>
                <a:spcPts val="1900"/>
              </a:lnSpc>
              <a:spcBef>
                <a:spcPts val="0"/>
              </a:spcBef>
            </a:pPr>
            <a:r>
              <a:rPr lang="en-US" altLang="ja-JP" sz="1800" kern="100" dirty="0">
                <a:effectLst/>
                <a:ea typeface="ＭＳ 明朝" panose="02020609040205080304" pitchFamily="17" charset="-128"/>
                <a:cs typeface="Cambria" panose="02040503050406030204" pitchFamily="18" charset="0"/>
              </a:rPr>
              <a:t>[5] Formula 1.0, Recommendation 22 June 2009 </a:t>
            </a:r>
            <a:r>
              <a:rPr lang="en-US" altLang="ja-JP" sz="1400" kern="100" dirty="0">
                <a:solidFill>
                  <a:schemeClr val="bg1">
                    <a:lumMod val="50000"/>
                  </a:schemeClr>
                </a:solidFill>
                <a:effectLst/>
                <a:ea typeface="ＭＳ 明朝" panose="02020609040205080304" pitchFamily="17" charset="-128"/>
                <a:cs typeface="Cambria" panose="02040503050406030204" pitchFamily="18" charset="0"/>
              </a:rPr>
              <a:t>http://www.xbrl.org/Specification/formula/REC-2009-06-22/formula-REC-2009-06-22.html</a:t>
            </a:r>
            <a:endParaRPr lang="ja-JP" altLang="ja-JP" sz="1400" kern="100" dirty="0">
              <a:solidFill>
                <a:schemeClr val="bg1">
                  <a:lumMod val="50000"/>
                </a:schemeClr>
              </a:solidFill>
              <a:effectLst/>
              <a:ea typeface="ＭＳ 明朝" panose="02020609040205080304" pitchFamily="17" charset="-128"/>
              <a:cs typeface="Cambria" panose="02040503050406030204" pitchFamily="18" charset="0"/>
            </a:endParaRPr>
          </a:p>
          <a:p>
            <a:pPr algn="l">
              <a:lnSpc>
                <a:spcPts val="1900"/>
              </a:lnSpc>
              <a:spcBef>
                <a:spcPts val="0"/>
              </a:spcBef>
            </a:pPr>
            <a:r>
              <a:rPr lang="en-US" altLang="ja-JP" sz="1800" kern="100" dirty="0">
                <a:effectLst/>
                <a:ea typeface="ＭＳ 明朝" panose="02020609040205080304" pitchFamily="17" charset="-128"/>
                <a:cs typeface="Cambria" panose="02040503050406030204" pitchFamily="18" charset="0"/>
              </a:rPr>
              <a:t>[6] Open Information Model 1.0, Candidate Recommendation 16 February 2021, </a:t>
            </a:r>
            <a:r>
              <a:rPr lang="en-US" altLang="ja-JP" sz="1400" kern="100" dirty="0">
                <a:solidFill>
                  <a:schemeClr val="bg1">
                    <a:lumMod val="50000"/>
                  </a:schemeClr>
                </a:solidFill>
                <a:effectLst/>
                <a:ea typeface="ＭＳ 明朝" panose="02020609040205080304" pitchFamily="17" charset="-128"/>
                <a:cs typeface="Cambria" panose="02040503050406030204" pitchFamily="18" charset="0"/>
              </a:rPr>
              <a:t>http://www.xbrl.org/Specification/oim/CR-2021-02-16/oim-CR-2021-02-16.html</a:t>
            </a:r>
            <a:endParaRPr lang="ja-JP" altLang="ja-JP" sz="1400" kern="100" dirty="0">
              <a:solidFill>
                <a:schemeClr val="bg1">
                  <a:lumMod val="50000"/>
                </a:schemeClr>
              </a:solidFill>
              <a:effectLst/>
              <a:ea typeface="ＭＳ 明朝" panose="02020609040205080304" pitchFamily="17" charset="-128"/>
              <a:cs typeface="Cambria" panose="02040503050406030204" pitchFamily="18" charset="0"/>
            </a:endParaRPr>
          </a:p>
          <a:p>
            <a:pPr algn="l">
              <a:lnSpc>
                <a:spcPts val="1900"/>
              </a:lnSpc>
              <a:spcBef>
                <a:spcPts val="0"/>
              </a:spcBef>
            </a:pPr>
            <a:r>
              <a:rPr lang="en-US" altLang="ja-JP" sz="1800" kern="100" dirty="0">
                <a:effectLst/>
                <a:ea typeface="ＭＳ 明朝" panose="02020609040205080304" pitchFamily="17" charset="-128"/>
                <a:cs typeface="Cambria" panose="02040503050406030204" pitchFamily="18" charset="0"/>
              </a:rPr>
              <a:t>[7] xBRL-XML: XML Mappings for the Open Information Model 1.0, Candidate Recommendation 16 February 2021 </a:t>
            </a:r>
            <a:r>
              <a:rPr lang="en-US" altLang="ja-JP" sz="1400" kern="100" dirty="0">
                <a:solidFill>
                  <a:schemeClr val="bg1">
                    <a:lumMod val="50000"/>
                  </a:schemeClr>
                </a:solidFill>
                <a:effectLst/>
                <a:ea typeface="ＭＳ 明朝" panose="02020609040205080304" pitchFamily="17" charset="-128"/>
                <a:cs typeface="Cambria" panose="02040503050406030204" pitchFamily="18" charset="0"/>
              </a:rPr>
              <a:t>http://www.xbrl.org/Specification/xbrl-xml/CR-2021-02-16/xbrl-xml-CR-2021-02-16.html</a:t>
            </a:r>
            <a:endParaRPr lang="ja-JP" altLang="ja-JP" sz="1800" kern="100" dirty="0">
              <a:solidFill>
                <a:schemeClr val="bg1">
                  <a:lumMod val="50000"/>
                </a:schemeClr>
              </a:solidFill>
              <a:effectLst/>
              <a:ea typeface="ＭＳ 明朝" panose="02020609040205080304" pitchFamily="17" charset="-128"/>
              <a:cs typeface="Cambria" panose="02040503050406030204" pitchFamily="18" charset="0"/>
            </a:endParaRPr>
          </a:p>
          <a:p>
            <a:pPr algn="l">
              <a:lnSpc>
                <a:spcPts val="1900"/>
              </a:lnSpc>
              <a:spcBef>
                <a:spcPts val="0"/>
              </a:spcBef>
            </a:pPr>
            <a:r>
              <a:rPr lang="en-US" altLang="ja-JP" sz="1800" kern="100" dirty="0">
                <a:effectLst/>
                <a:ea typeface="ＭＳ 明朝" panose="02020609040205080304" pitchFamily="17" charset="-128"/>
                <a:cs typeface="Cambria" panose="02040503050406030204" pitchFamily="18" charset="0"/>
              </a:rPr>
              <a:t>[8] xBRL-CSV: mapping from Open Information Model 1.0, Candidate Recommendation 3 February 2021 </a:t>
            </a:r>
            <a:r>
              <a:rPr lang="en-US" altLang="ja-JP" sz="1400" kern="100" dirty="0">
                <a:solidFill>
                  <a:schemeClr val="bg1">
                    <a:lumMod val="50000"/>
                  </a:schemeClr>
                </a:solidFill>
                <a:effectLst/>
                <a:ea typeface="ＭＳ 明朝" panose="02020609040205080304" pitchFamily="17" charset="-128"/>
                <a:cs typeface="Cambria" panose="02040503050406030204" pitchFamily="18" charset="0"/>
              </a:rPr>
              <a:t>https://www.xbrl.org/Specification/xbrl-csv/CR-2021-02-03/xbrl-csv-CR-2021-02-03.html</a:t>
            </a:r>
            <a:endParaRPr lang="ja-JP" altLang="ja-JP" sz="1800" kern="100" dirty="0">
              <a:solidFill>
                <a:schemeClr val="bg1">
                  <a:lumMod val="50000"/>
                </a:schemeClr>
              </a:solidFill>
              <a:effectLst/>
              <a:ea typeface="ＭＳ 明朝" panose="02020609040205080304" pitchFamily="17" charset="-128"/>
              <a:cs typeface="Cambria" panose="02040503050406030204" pitchFamily="18" charset="0"/>
            </a:endParaRPr>
          </a:p>
          <a:p>
            <a:pPr algn="l">
              <a:lnSpc>
                <a:spcPts val="1900"/>
              </a:lnSpc>
              <a:spcBef>
                <a:spcPts val="0"/>
              </a:spcBef>
            </a:pPr>
            <a:r>
              <a:rPr lang="en-US" altLang="ja-JP" sz="1800" kern="100" dirty="0">
                <a:effectLst/>
                <a:ea typeface="ＭＳ 明朝" panose="02020609040205080304" pitchFamily="17" charset="-128"/>
                <a:cs typeface="Cambria" panose="02040503050406030204" pitchFamily="18" charset="0"/>
              </a:rPr>
              <a:t>[9] Open Information Model 1.0, Candidate Recommendation 14 October 2020 </a:t>
            </a:r>
            <a:r>
              <a:rPr lang="en-US" altLang="ja-JP" sz="1400" kern="100" dirty="0">
                <a:solidFill>
                  <a:schemeClr val="bg1">
                    <a:lumMod val="50000"/>
                  </a:schemeClr>
                </a:solidFill>
                <a:effectLst/>
                <a:ea typeface="ＭＳ 明朝" panose="02020609040205080304" pitchFamily="17" charset="-128"/>
                <a:cs typeface="Cambria" panose="02040503050406030204" pitchFamily="18" charset="0"/>
              </a:rPr>
              <a:t>https://www.xbrl.org/Specification/oim/CR-2020-10-14/oim-CR-2020-10-14.html</a:t>
            </a:r>
            <a:endParaRPr lang="ja-JP" altLang="ja-JP" sz="1400" kern="100" dirty="0">
              <a:solidFill>
                <a:schemeClr val="bg1">
                  <a:lumMod val="50000"/>
                </a:schemeClr>
              </a:solidFill>
              <a:effectLst/>
              <a:ea typeface="ＭＳ 明朝" panose="02020609040205080304" pitchFamily="17" charset="-128"/>
              <a:cs typeface="Cambria" panose="02040503050406030204" pitchFamily="18" charset="0"/>
            </a:endParaRPr>
          </a:p>
          <a:p>
            <a:pPr algn="l">
              <a:lnSpc>
                <a:spcPts val="1900"/>
              </a:lnSpc>
              <a:spcBef>
                <a:spcPts val="0"/>
              </a:spcBef>
            </a:pPr>
            <a:r>
              <a:rPr lang="en-US" altLang="ja-JP" sz="1800" kern="100" dirty="0">
                <a:effectLst/>
                <a:ea typeface="ＭＳ 明朝" panose="02020609040205080304" pitchFamily="17" charset="-128"/>
                <a:cs typeface="Cambria" panose="02040503050406030204" pitchFamily="18" charset="0"/>
              </a:rPr>
              <a:t>[10] </a:t>
            </a:r>
            <a:r>
              <a:rPr lang="en-US" altLang="ja-JP" sz="1800" b="1" kern="100" dirty="0">
                <a:effectLst/>
                <a:ea typeface="ＭＳ 明朝" panose="02020609040205080304" pitchFamily="17" charset="-128"/>
                <a:cs typeface="Cambria" panose="02040503050406030204" pitchFamily="18" charset="0"/>
              </a:rPr>
              <a:t>XBRL Global Ledger Taxonomy Framework 2017</a:t>
            </a:r>
            <a:r>
              <a:rPr lang="en-US" altLang="ja-JP" sz="1800" kern="100" dirty="0">
                <a:effectLst/>
                <a:ea typeface="ＭＳ 明朝" panose="02020609040205080304" pitchFamily="17" charset="-128"/>
                <a:cs typeface="Cambria" panose="02040503050406030204" pitchFamily="18" charset="0"/>
              </a:rPr>
              <a:t>, Public Working Draft 01 December 2016 </a:t>
            </a:r>
            <a:r>
              <a:rPr lang="en-US" altLang="ja-JP" sz="1400" kern="100" dirty="0">
                <a:solidFill>
                  <a:schemeClr val="bg1">
                    <a:lumMod val="50000"/>
                  </a:schemeClr>
                </a:solidFill>
                <a:effectLst/>
                <a:ea typeface="ＭＳ 明朝" panose="02020609040205080304" pitchFamily="17" charset="-128"/>
                <a:cs typeface="Cambria" panose="02040503050406030204" pitchFamily="18" charset="0"/>
              </a:rPr>
              <a:t>https://www.xbrl.org/int/gl/2016-12-01/gl-framework-2017-PWD-2016-12-01.html</a:t>
            </a:r>
            <a:endParaRPr lang="ja-JP" altLang="ja-JP" sz="1400" kern="100" dirty="0">
              <a:solidFill>
                <a:schemeClr val="bg1">
                  <a:lumMod val="50000"/>
                </a:schemeClr>
              </a:solidFill>
              <a:effectLst/>
              <a:ea typeface="ＭＳ 明朝" panose="02020609040205080304" pitchFamily="17" charset="-128"/>
              <a:cs typeface="Cambria" panose="02040503050406030204" pitchFamily="18" charset="0"/>
            </a:endParaRPr>
          </a:p>
          <a:p>
            <a:pPr>
              <a:lnSpc>
                <a:spcPts val="1900"/>
              </a:lnSpc>
              <a:spcBef>
                <a:spcPts val="0"/>
              </a:spcBef>
            </a:pPr>
            <a:endParaRPr kumimoji="1" lang="ja-JP" altLang="en-US" dirty="0"/>
          </a:p>
        </p:txBody>
      </p:sp>
    </p:spTree>
    <p:extLst>
      <p:ext uri="{BB962C8B-B14F-4D97-AF65-F5344CB8AC3E}">
        <p14:creationId xmlns:p14="http://schemas.microsoft.com/office/powerpoint/2010/main" val="1035968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2">
            <a:extLst>
              <a:ext uri="{FF2B5EF4-FFF2-40B4-BE49-F238E27FC236}">
                <a16:creationId xmlns:a16="http://schemas.microsoft.com/office/drawing/2014/main" id="{7CA94AA9-82AB-409F-A0D8-6EA297F57214}"/>
              </a:ext>
            </a:extLst>
          </p:cNvPr>
          <p:cNvGraphicFramePr>
            <a:graphicFrameLocks noGrp="1"/>
          </p:cNvGraphicFramePr>
          <p:nvPr>
            <p:ph idx="1"/>
            <p:extLst>
              <p:ext uri="{D42A27DB-BD31-4B8C-83A1-F6EECF244321}">
                <p14:modId xmlns:p14="http://schemas.microsoft.com/office/powerpoint/2010/main" val="3238799802"/>
              </p:ext>
            </p:extLst>
          </p:nvPr>
        </p:nvGraphicFramePr>
        <p:xfrm>
          <a:off x="611560" y="980728"/>
          <a:ext cx="7992888"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正方形/長方形 3">
            <a:extLst>
              <a:ext uri="{FF2B5EF4-FFF2-40B4-BE49-F238E27FC236}">
                <a16:creationId xmlns:a16="http://schemas.microsoft.com/office/drawing/2014/main" id="{E9BD7DD6-41DB-0D4B-8955-22BF14A50BF3}"/>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0</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83CFF7AF-F5F4-4FC4-994B-ECD75B4A8F5C}"/>
              </a:ext>
            </a:extLst>
          </p:cNvPr>
          <p:cNvSpPr>
            <a:spLocks noGrp="1"/>
          </p:cNvSpPr>
          <p:nvPr>
            <p:ph type="title"/>
          </p:nvPr>
        </p:nvSpPr>
        <p:spPr>
          <a:xfrm>
            <a:off x="611560" y="274638"/>
            <a:ext cx="7992888" cy="562074"/>
          </a:xfrm>
        </p:spPr>
        <p:txBody>
          <a:bodyPr wrap="square" anchor="b">
            <a:normAutofit/>
          </a:bodyPr>
          <a:lstStyle/>
          <a:p>
            <a:pPr algn="l">
              <a:lnSpc>
                <a:spcPct val="90000"/>
              </a:lnSpc>
            </a:pPr>
            <a:r>
              <a:rPr kumimoji="1" lang="en-US" altLang="ja-JP" b="1" dirty="0"/>
              <a:t>Semantic data modeling and syntax binding for XBRL</a:t>
            </a:r>
            <a:endParaRPr kumimoji="1" lang="ja-JP" altLang="en-US" b="1" dirty="0"/>
          </a:p>
        </p:txBody>
      </p:sp>
    </p:spTree>
    <p:extLst>
      <p:ext uri="{BB962C8B-B14F-4D97-AF65-F5344CB8AC3E}">
        <p14:creationId xmlns:p14="http://schemas.microsoft.com/office/powerpoint/2010/main" val="1107877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29A39F-EE7F-194B-A007-B4CDB40519FA}"/>
              </a:ext>
            </a:extLst>
          </p:cNvPr>
          <p:cNvSpPr>
            <a:spLocks noGrp="1"/>
          </p:cNvSpPr>
          <p:nvPr>
            <p:ph type="title"/>
          </p:nvPr>
        </p:nvSpPr>
        <p:spPr/>
        <p:txBody>
          <a:bodyPr/>
          <a:lstStyle/>
          <a:p>
            <a:r>
              <a:rPr lang="en-US" altLang="ja-JP" b="1" dirty="0"/>
              <a:t>Semantic XBRL for Granular Data</a:t>
            </a:r>
            <a:endParaRPr kumimoji="1" lang="ja-JP" altLang="en-US" b="1" dirty="0"/>
          </a:p>
        </p:txBody>
      </p:sp>
      <p:sp>
        <p:nvSpPr>
          <p:cNvPr id="3" name="コンテンツ プレースホルダー 2">
            <a:extLst>
              <a:ext uri="{FF2B5EF4-FFF2-40B4-BE49-F238E27FC236}">
                <a16:creationId xmlns:a16="http://schemas.microsoft.com/office/drawing/2014/main" id="{F604CEE5-60FE-E94D-A60A-E144F315E5F7}"/>
              </a:ext>
            </a:extLst>
          </p:cNvPr>
          <p:cNvSpPr>
            <a:spLocks noGrp="1"/>
          </p:cNvSpPr>
          <p:nvPr>
            <p:ph idx="1"/>
          </p:nvPr>
        </p:nvSpPr>
        <p:spPr/>
        <p:txBody>
          <a:bodyPr/>
          <a:lstStyle/>
          <a:p>
            <a:r>
              <a:rPr lang="en-US" altLang="ja-JP" sz="2400" dirty="0"/>
              <a:t>Even if unusual signs can be detected from machine learning patterns in the data exchanged, it is difficult to explain what the problem is and deal with it.</a:t>
            </a:r>
          </a:p>
          <a:p>
            <a:endParaRPr lang="en-US" altLang="ja-JP" sz="2400" dirty="0"/>
          </a:p>
          <a:p>
            <a:r>
              <a:rPr lang="en-US" altLang="ja-JP" sz="2400" dirty="0"/>
              <a:t>What do you think if you were arrested for accounting fraud and when asked why you were told that AI had decided so?</a:t>
            </a:r>
          </a:p>
          <a:p>
            <a:endParaRPr lang="en-US" altLang="ja-JP" sz="2400" dirty="0"/>
          </a:p>
          <a:p>
            <a:r>
              <a:rPr lang="en-US" altLang="ja-JP" sz="2400" dirty="0"/>
              <a:t>Semantic XBRL can be used to define firm business rules as internal control, detect abnormalities against them, deal with problems, and, depending on the type of problem, improve internal control rules. </a:t>
            </a:r>
          </a:p>
        </p:txBody>
      </p:sp>
      <p:sp>
        <p:nvSpPr>
          <p:cNvPr id="4" name="正方形/長方形 3">
            <a:extLst>
              <a:ext uri="{FF2B5EF4-FFF2-40B4-BE49-F238E27FC236}">
                <a16:creationId xmlns:a16="http://schemas.microsoft.com/office/drawing/2014/main" id="{06DCAA87-C2CC-A841-98ED-88060E678FD2}"/>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0</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23968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2">
            <a:extLst>
              <a:ext uri="{FF2B5EF4-FFF2-40B4-BE49-F238E27FC236}">
                <a16:creationId xmlns:a16="http://schemas.microsoft.com/office/drawing/2014/main" id="{591883C2-F792-4F23-9956-96F53018DB9A}"/>
              </a:ext>
            </a:extLst>
          </p:cNvPr>
          <p:cNvGraphicFramePr>
            <a:graphicFrameLocks noGrp="1"/>
          </p:cNvGraphicFramePr>
          <p:nvPr>
            <p:ph idx="1"/>
            <p:extLst>
              <p:ext uri="{D42A27DB-BD31-4B8C-83A1-F6EECF244321}">
                <p14:modId xmlns:p14="http://schemas.microsoft.com/office/powerpoint/2010/main" val="3754344650"/>
              </p:ext>
            </p:extLst>
          </p:nvPr>
        </p:nvGraphicFramePr>
        <p:xfrm>
          <a:off x="755576" y="980728"/>
          <a:ext cx="7632848"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正方形/長方形 3">
            <a:extLst>
              <a:ext uri="{FF2B5EF4-FFF2-40B4-BE49-F238E27FC236}">
                <a16:creationId xmlns:a16="http://schemas.microsoft.com/office/drawing/2014/main" id="{C25BC8DD-3C7C-C94F-AD1F-FD26FA82BB11}"/>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0</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0D2BC2AC-7948-428E-8E4D-A54F27BE23C1}"/>
              </a:ext>
            </a:extLst>
          </p:cNvPr>
          <p:cNvSpPr>
            <a:spLocks noGrp="1"/>
          </p:cNvSpPr>
          <p:nvPr>
            <p:ph type="title"/>
          </p:nvPr>
        </p:nvSpPr>
        <p:spPr>
          <a:xfrm>
            <a:off x="377788" y="288032"/>
            <a:ext cx="8388424" cy="692696"/>
          </a:xfrm>
        </p:spPr>
        <p:txBody>
          <a:bodyPr wrap="square" anchor="b">
            <a:normAutofit fontScale="90000"/>
          </a:bodyPr>
          <a:lstStyle/>
          <a:p>
            <a:r>
              <a:rPr lang="en-US" altLang="ja-JP" b="1" dirty="0"/>
              <a:t>Exchange formats for the Audit Data Collection Standard: XBRL</a:t>
            </a:r>
            <a:endParaRPr lang="ja-JP" altLang="ja-JP" b="1" dirty="0"/>
          </a:p>
        </p:txBody>
      </p:sp>
    </p:spTree>
    <p:extLst>
      <p:ext uri="{BB962C8B-B14F-4D97-AF65-F5344CB8AC3E}">
        <p14:creationId xmlns:p14="http://schemas.microsoft.com/office/powerpoint/2010/main" val="118217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2C5658-51A8-4310-A2AF-DA20F557E454}"/>
              </a:ext>
            </a:extLst>
          </p:cNvPr>
          <p:cNvSpPr>
            <a:spLocks noGrp="1"/>
          </p:cNvSpPr>
          <p:nvPr>
            <p:ph type="ctrTitle"/>
          </p:nvPr>
        </p:nvSpPr>
        <p:spPr/>
        <p:txBody>
          <a:bodyPr/>
          <a:lstStyle/>
          <a:p>
            <a:r>
              <a:rPr lang="en-US" altLang="ja-JP" b="1" dirty="0"/>
              <a:t>1. Parties involved and their roles and relationships</a:t>
            </a:r>
            <a:endParaRPr lang="ja-JP" altLang="en-US" b="1" dirty="0"/>
          </a:p>
        </p:txBody>
      </p:sp>
      <p:sp>
        <p:nvSpPr>
          <p:cNvPr id="2" name="Subtitle 1">
            <a:extLst>
              <a:ext uri="{FF2B5EF4-FFF2-40B4-BE49-F238E27FC236}">
                <a16:creationId xmlns:a16="http://schemas.microsoft.com/office/drawing/2014/main" id="{AABDCA8A-2CAC-437F-8D90-7F853AA52A7D}"/>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332361399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14810</TotalTime>
  <Words>5404</Words>
  <Application>Microsoft Office PowerPoint</Application>
  <PresentationFormat>On-screen Show (4:3)</PresentationFormat>
  <Paragraphs>1164</Paragraphs>
  <Slides>45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inherit</vt:lpstr>
      <vt:lpstr>Open Sans</vt:lpstr>
      <vt:lpstr>游ゴシック</vt:lpstr>
      <vt:lpstr>Arial</vt:lpstr>
      <vt:lpstr>Calibri</vt:lpstr>
      <vt:lpstr>Cambria</vt:lpstr>
      <vt:lpstr>Office ​​テーマ</vt:lpstr>
      <vt:lpstr>New work item proposal Exchange formats for the Audit Data Collection Standard: XBRL</vt:lpstr>
      <vt:lpstr>PowerPoint Presentation</vt:lpstr>
      <vt:lpstr>Exchange formats for the Audit Data Collection Standard: XBRL</vt:lpstr>
      <vt:lpstr>Normative References</vt:lpstr>
      <vt:lpstr>Bibliography</vt:lpstr>
      <vt:lpstr>Semantic data modeling and syntax binding for XBRL</vt:lpstr>
      <vt:lpstr>Semantic XBRL for Granular Data</vt:lpstr>
      <vt:lpstr>Exchange formats for the Audit Data Collection Standard: XBRL</vt:lpstr>
      <vt:lpstr>1. Parties involved and their roles and relationships</vt:lpstr>
      <vt:lpstr>Parties involved and their roles and relationships</vt:lpstr>
      <vt:lpstr>2. Employee roles and user activities</vt:lpstr>
      <vt:lpstr>Employee roles and user activities</vt:lpstr>
      <vt:lpstr>3. Business processes</vt:lpstr>
      <vt:lpstr>Business processes</vt:lpstr>
      <vt:lpstr>4. Business controls and audit trails</vt:lpstr>
      <vt:lpstr>Definitions</vt:lpstr>
      <vt:lpstr>Business controls and audit trails</vt:lpstr>
      <vt:lpstr>5.1. Extend Core Components Specification definition for audit data collection</vt:lpstr>
      <vt:lpstr>Extend Core Components</vt:lpstr>
      <vt:lpstr>Extend Semantic data types</vt:lpstr>
      <vt:lpstr>Extend Semantic data types Reference Identifier</vt:lpstr>
      <vt:lpstr>Extend naming rules for Dictionary Entry Name</vt:lpstr>
      <vt:lpstr>5.2. Core Components</vt:lpstr>
      <vt:lpstr>Legend</vt:lpstr>
      <vt:lpstr>Extension Methodology</vt:lpstr>
      <vt:lpstr>Relation Core Component [New]</vt:lpstr>
      <vt:lpstr>Document and line item</vt:lpstr>
      <vt:lpstr>Two approaches to represent Header and Line items</vt:lpstr>
      <vt:lpstr>Step 1 Select Trade Transaction (UN00002077) &amp;  Trade Line Item (UN00001308)</vt:lpstr>
      <vt:lpstr>Step 2 Extend CCL in ADCS Trade Transaction (ADCS-00152) &amp; Trade Line Item (ADCS-00160)</vt:lpstr>
      <vt:lpstr>5.3. Business Information Entities</vt:lpstr>
      <vt:lpstr>Legend</vt:lpstr>
      <vt:lpstr> Base architecture type A ASBIE for line items</vt:lpstr>
      <vt:lpstr>Base architecture type B RLBIE for the header</vt:lpstr>
      <vt:lpstr>Extend Trade Transaction and Trade Line Item Invoices Received &amp; Line Item</vt:lpstr>
      <vt:lpstr> Another example extend Code ISO 21378:2019 Annex A Business Segment</vt:lpstr>
      <vt:lpstr>Business Segment Code</vt:lpstr>
      <vt:lpstr>6. Business rules</vt:lpstr>
      <vt:lpstr>Enter and Approve process</vt:lpstr>
      <vt:lpstr> ISO 21378:2019 Audit data collection</vt:lpstr>
      <vt:lpstr>Procure to pay</vt:lpstr>
      <vt:lpstr>7. Syntax binding for XBRL</vt:lpstr>
      <vt:lpstr>7. Syntax binding for XBRL</vt:lpstr>
      <vt:lpstr>XBRL can define computer-readable business rules for data profiling report and data questionnaire in ISO 21378, as well as more general rules for business processes.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Daisuke Ikadai</dc:creator>
  <cp:lastModifiedBy>Nobu</cp:lastModifiedBy>
  <cp:revision>399</cp:revision>
  <cp:lastPrinted>2021-03-31T07:38:45Z</cp:lastPrinted>
  <dcterms:created xsi:type="dcterms:W3CDTF">2016-02-16T14:19:21Z</dcterms:created>
  <dcterms:modified xsi:type="dcterms:W3CDTF">2021-04-01T10:39:47Z</dcterms:modified>
</cp:coreProperties>
</file>