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handoutMasterIdLst>
    <p:handoutMasterId r:id="rId11"/>
  </p:handoutMasterIdLst>
  <p:sldIdLst>
    <p:sldId id="256" r:id="rId2"/>
    <p:sldId id="260" r:id="rId3"/>
    <p:sldId id="257" r:id="rId4"/>
    <p:sldId id="258" r:id="rId5"/>
    <p:sldId id="259" r:id="rId6"/>
    <p:sldId id="263" r:id="rId7"/>
    <p:sldId id="261" r:id="rId8"/>
    <p:sldId id="264" r:id="rId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3D88DC-4F61-4224-9376-53A4C79236D4}" v="48" dt="2023-01-11T22:34:28.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449" autoAdjust="0"/>
  </p:normalViewPr>
  <p:slideViewPr>
    <p:cSldViewPr snapToGrid="0">
      <p:cViewPr varScale="1">
        <p:scale>
          <a:sx n="60" d="100"/>
          <a:sy n="60" d="100"/>
        </p:scale>
        <p:origin x="2280"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79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CC8947-3EC6-DBF0-E4B5-DCAB606720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1309F75-BBE4-9326-E2A8-6098474D618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925A61-AA46-415A-BCE7-79C31DFEF946}" type="datetimeFigureOut">
              <a:rPr lang="en-US" smtClean="0"/>
              <a:t>1/13/2023</a:t>
            </a:fld>
            <a:endParaRPr lang="en-US"/>
          </a:p>
        </p:txBody>
      </p:sp>
      <p:sp>
        <p:nvSpPr>
          <p:cNvPr id="4" name="Footer Placeholder 3">
            <a:extLst>
              <a:ext uri="{FF2B5EF4-FFF2-40B4-BE49-F238E27FC236}">
                <a16:creationId xmlns:a16="http://schemas.microsoft.com/office/drawing/2014/main" id="{948D392C-41E2-4EAF-4635-CF39583A1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2DDB0F1-EB09-F316-CDD7-152B88BF7A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13F562-15AC-460F-9FFA-AE9BF27F3579}" type="slidenum">
              <a:rPr lang="en-US" smtClean="0"/>
              <a:t>‹#›</a:t>
            </a:fld>
            <a:endParaRPr lang="en-US"/>
          </a:p>
        </p:txBody>
      </p:sp>
    </p:spTree>
    <p:extLst>
      <p:ext uri="{BB962C8B-B14F-4D97-AF65-F5344CB8AC3E}">
        <p14:creationId xmlns:p14="http://schemas.microsoft.com/office/powerpoint/2010/main" val="5853599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E1A8B6-03F1-4F47-9B71-71E95E05BBC2}" type="datetimeFigureOut">
              <a:rPr lang="en-US" smtClean="0"/>
              <a:t>1/13/2023</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80FF8D-BC6D-4A2A-94AB-14AF9E226764}" type="slidenum">
              <a:rPr lang="en-US" smtClean="0"/>
              <a:t>‹#›</a:t>
            </a:fld>
            <a:endParaRPr lang="en-US"/>
          </a:p>
        </p:txBody>
      </p:sp>
    </p:spTree>
    <p:extLst>
      <p:ext uri="{BB962C8B-B14F-4D97-AF65-F5344CB8AC3E}">
        <p14:creationId xmlns:p14="http://schemas.microsoft.com/office/powerpoint/2010/main" val="922058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1</a:t>
            </a:fld>
            <a:endParaRPr lang="en-US"/>
          </a:p>
        </p:txBody>
      </p:sp>
    </p:spTree>
    <p:extLst>
      <p:ext uri="{BB962C8B-B14F-4D97-AF65-F5344CB8AC3E}">
        <p14:creationId xmlns:p14="http://schemas.microsoft.com/office/powerpoint/2010/main" val="2727050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2</a:t>
            </a:fld>
            <a:endParaRPr lang="en-US"/>
          </a:p>
        </p:txBody>
      </p:sp>
    </p:spTree>
    <p:extLst>
      <p:ext uri="{BB962C8B-B14F-4D97-AF65-F5344CB8AC3E}">
        <p14:creationId xmlns:p14="http://schemas.microsoft.com/office/powerpoint/2010/main" val="788811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3</a:t>
            </a:fld>
            <a:endParaRPr lang="en-US"/>
          </a:p>
        </p:txBody>
      </p:sp>
    </p:spTree>
    <p:extLst>
      <p:ext uri="{BB962C8B-B14F-4D97-AF65-F5344CB8AC3E}">
        <p14:creationId xmlns:p14="http://schemas.microsoft.com/office/powerpoint/2010/main" val="2399645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4</a:t>
            </a:fld>
            <a:endParaRPr lang="en-US"/>
          </a:p>
        </p:txBody>
      </p:sp>
    </p:spTree>
    <p:extLst>
      <p:ext uri="{BB962C8B-B14F-4D97-AF65-F5344CB8AC3E}">
        <p14:creationId xmlns:p14="http://schemas.microsoft.com/office/powerpoint/2010/main" val="4102875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85438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16695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7"/>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7"/>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1033215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2085105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8"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8" y="6629230"/>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03D72C-80A7-40E3-B3FB-899225B9DF9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48438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03D72C-80A7-40E3-B3FB-899225B9DF94}"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2441908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3"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51"/>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4"/>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5" y="2428351"/>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5" y="3618444"/>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03D72C-80A7-40E3-B3FB-899225B9DF94}" type="datetimeFigureOut">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2312987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03D72C-80A7-40E3-B3FB-899225B9DF94}" type="datetimeFigureOut">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841708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3D72C-80A7-40E3-B3FB-899225B9DF94}" type="datetimeFigureOut">
              <a:rPr lang="en-US" smtClean="0"/>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1049757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5" y="1426287"/>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4"/>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903D72C-80A7-40E3-B3FB-899225B9DF94}"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707664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5" y="1426287"/>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4"/>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903D72C-80A7-40E3-B3FB-899225B9DF94}"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330768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90"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90"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401"/>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903D72C-80A7-40E3-B3FB-899225B9DF94}" type="datetimeFigureOut">
              <a:rPr lang="en-US" smtClean="0"/>
              <a:t>1/13/2023</a:t>
            </a:fld>
            <a:endParaRPr lang="en-US"/>
          </a:p>
        </p:txBody>
      </p:sp>
      <p:sp>
        <p:nvSpPr>
          <p:cNvPr id="5" name="Footer Placeholder 4"/>
          <p:cNvSpPr>
            <a:spLocks noGrp="1"/>
          </p:cNvSpPr>
          <p:nvPr>
            <p:ph type="ftr" sz="quarter" idx="3"/>
          </p:nvPr>
        </p:nvSpPr>
        <p:spPr>
          <a:xfrm>
            <a:off x="2271715" y="9181401"/>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401"/>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A1DDC0C-48F2-42E4-A437-9D74A870AE06}" type="slidenum">
              <a:rPr lang="en-US" smtClean="0"/>
              <a:t>‹#›</a:t>
            </a:fld>
            <a:endParaRPr lang="en-US"/>
          </a:p>
        </p:txBody>
      </p:sp>
    </p:spTree>
    <p:extLst>
      <p:ext uri="{BB962C8B-B14F-4D97-AF65-F5344CB8AC3E}">
        <p14:creationId xmlns:p14="http://schemas.microsoft.com/office/powerpoint/2010/main" val="2739276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5674E-2B3C-9DD4-D0AA-80C9A6A775A4}"/>
              </a:ext>
            </a:extLst>
          </p:cNvPr>
          <p:cNvSpPr>
            <a:spLocks noGrp="1"/>
          </p:cNvSpPr>
          <p:nvPr>
            <p:ph type="ctrTitle"/>
          </p:nvPr>
        </p:nvSpPr>
        <p:spPr>
          <a:xfrm>
            <a:off x="514350" y="533399"/>
            <a:ext cx="5829300" cy="675747"/>
          </a:xfrm>
        </p:spPr>
        <p:txBody>
          <a:bodyPr>
            <a:normAutofit fontScale="90000"/>
          </a:bodyPr>
          <a:lstStyle/>
          <a:p>
            <a:r>
              <a:rPr lang="en-US" dirty="0"/>
              <a:t>Craigs Adventure</a:t>
            </a:r>
          </a:p>
        </p:txBody>
      </p:sp>
      <p:sp>
        <p:nvSpPr>
          <p:cNvPr id="3" name="Subtitle 2">
            <a:extLst>
              <a:ext uri="{FF2B5EF4-FFF2-40B4-BE49-F238E27FC236}">
                <a16:creationId xmlns:a16="http://schemas.microsoft.com/office/drawing/2014/main" id="{33C0F99C-50B6-C99E-F0F9-1C48ED2BF9AA}"/>
              </a:ext>
            </a:extLst>
          </p:cNvPr>
          <p:cNvSpPr>
            <a:spLocks noGrp="1"/>
          </p:cNvSpPr>
          <p:nvPr>
            <p:ph type="subTitle" idx="1"/>
          </p:nvPr>
        </p:nvSpPr>
        <p:spPr>
          <a:xfrm>
            <a:off x="742950" y="1443744"/>
            <a:ext cx="5143500" cy="524756"/>
          </a:xfrm>
        </p:spPr>
        <p:txBody>
          <a:bodyPr/>
          <a:lstStyle/>
          <a:p>
            <a:r>
              <a:rPr lang="en-US" dirty="0"/>
              <a:t>The Official strategy guide</a:t>
            </a:r>
          </a:p>
          <a:p>
            <a:endParaRPr lang="en-US" dirty="0"/>
          </a:p>
        </p:txBody>
      </p:sp>
    </p:spTree>
    <p:extLst>
      <p:ext uri="{BB962C8B-B14F-4D97-AF65-F5344CB8AC3E}">
        <p14:creationId xmlns:p14="http://schemas.microsoft.com/office/powerpoint/2010/main" val="1391878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B7BB-B71D-FAE9-3F7C-8D72B1215D5D}"/>
              </a:ext>
            </a:extLst>
          </p:cNvPr>
          <p:cNvSpPr>
            <a:spLocks noGrp="1"/>
          </p:cNvSpPr>
          <p:nvPr>
            <p:ph type="title"/>
          </p:nvPr>
        </p:nvSpPr>
        <p:spPr/>
        <p:txBody>
          <a:bodyPr/>
          <a:lstStyle/>
          <a:p>
            <a:r>
              <a:rPr lang="en-US" dirty="0"/>
              <a:t>PAGE LEFT BLANK</a:t>
            </a:r>
          </a:p>
        </p:txBody>
      </p:sp>
      <p:sp>
        <p:nvSpPr>
          <p:cNvPr id="3" name="Content Placeholder 2">
            <a:extLst>
              <a:ext uri="{FF2B5EF4-FFF2-40B4-BE49-F238E27FC236}">
                <a16:creationId xmlns:a16="http://schemas.microsoft.com/office/drawing/2014/main" id="{5B1F36EF-8023-FC95-674A-C8333651A38E}"/>
              </a:ext>
            </a:extLst>
          </p:cNvPr>
          <p:cNvSpPr>
            <a:spLocks noGrp="1"/>
          </p:cNvSpPr>
          <p:nvPr>
            <p:ph idx="1"/>
          </p:nvPr>
        </p:nvSpPr>
        <p:spPr/>
        <p:txBody>
          <a:bodyPr/>
          <a:lstStyle/>
          <a:p>
            <a:r>
              <a:rPr lang="en-US" dirty="0"/>
              <a:t>PRINTING PURPOSE</a:t>
            </a:r>
          </a:p>
        </p:txBody>
      </p:sp>
    </p:spTree>
    <p:extLst>
      <p:ext uri="{BB962C8B-B14F-4D97-AF65-F5344CB8AC3E}">
        <p14:creationId xmlns:p14="http://schemas.microsoft.com/office/powerpoint/2010/main" val="336872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6461-7F8E-2767-530B-72227D948892}"/>
              </a:ext>
            </a:extLst>
          </p:cNvPr>
          <p:cNvSpPr>
            <a:spLocks noGrp="1"/>
          </p:cNvSpPr>
          <p:nvPr>
            <p:ph type="title"/>
          </p:nvPr>
        </p:nvSpPr>
        <p:spPr/>
        <p:txBody>
          <a:bodyPr/>
          <a:lstStyle/>
          <a:p>
            <a:r>
              <a:rPr lang="en-US" dirty="0"/>
              <a:t>Lore</a:t>
            </a:r>
          </a:p>
        </p:txBody>
      </p:sp>
      <p:sp>
        <p:nvSpPr>
          <p:cNvPr id="3" name="Content Placeholder 2">
            <a:extLst>
              <a:ext uri="{FF2B5EF4-FFF2-40B4-BE49-F238E27FC236}">
                <a16:creationId xmlns:a16="http://schemas.microsoft.com/office/drawing/2014/main" id="{F6C956AD-7FA1-286C-387E-F8860A50B89A}"/>
              </a:ext>
            </a:extLst>
          </p:cNvPr>
          <p:cNvSpPr>
            <a:spLocks noGrp="1"/>
          </p:cNvSpPr>
          <p:nvPr>
            <p:ph idx="1"/>
          </p:nvPr>
        </p:nvSpPr>
        <p:spPr>
          <a:xfrm>
            <a:off x="471485" y="1810367"/>
            <a:ext cx="5915025" cy="6285266"/>
          </a:xfrm>
        </p:spPr>
        <p:txBody>
          <a:bodyPr/>
          <a:lstStyle/>
          <a:p>
            <a:pPr marL="0" indent="0">
              <a:buNone/>
            </a:pPr>
            <a:r>
              <a:rPr lang="en-US" dirty="0"/>
              <a:t>	Long ago the Land of </a:t>
            </a:r>
            <a:r>
              <a:rPr lang="en-US" dirty="0" err="1"/>
              <a:t>Jauntlet</a:t>
            </a:r>
            <a:r>
              <a:rPr lang="en-US" dirty="0"/>
              <a:t> was a free and prosperous land ruled by a lineage of great kings.</a:t>
            </a:r>
          </a:p>
          <a:p>
            <a:pPr marL="0" indent="0">
              <a:buNone/>
            </a:pPr>
            <a:r>
              <a:rPr lang="en-US" dirty="0"/>
              <a:t>For generations they ruled the land with grace and dignity. Prince Skull, the second son, upon hearing he would not become king made a deal with a Witch to turn all his subjects into monsters. In return, he would become powerful far beyond any human limitation. </a:t>
            </a:r>
          </a:p>
          <a:p>
            <a:pPr marL="0" indent="0">
              <a:buNone/>
            </a:pPr>
            <a:r>
              <a:rPr lang="en-US" dirty="0"/>
              <a:t>	For years the citizens wandered the hall of the great tower and the surrounding forest in search of a cure but soon all of them lost their minds.</a:t>
            </a:r>
          </a:p>
        </p:txBody>
      </p:sp>
      <p:sp>
        <p:nvSpPr>
          <p:cNvPr id="4" name="Rectangle: Rounded Corners 3">
            <a:extLst>
              <a:ext uri="{FF2B5EF4-FFF2-40B4-BE49-F238E27FC236}">
                <a16:creationId xmlns:a16="http://schemas.microsoft.com/office/drawing/2014/main" id="{88817C32-0696-7997-A9C9-B83969144FA7}"/>
              </a:ext>
            </a:extLst>
          </p:cNvPr>
          <p:cNvSpPr/>
          <p:nvPr/>
        </p:nvSpPr>
        <p:spPr>
          <a:xfrm>
            <a:off x="2509942" y="7685108"/>
            <a:ext cx="6081251" cy="1393371"/>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0122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Diagonal Corners Rounded 14">
            <a:extLst>
              <a:ext uri="{FF2B5EF4-FFF2-40B4-BE49-F238E27FC236}">
                <a16:creationId xmlns:a16="http://schemas.microsoft.com/office/drawing/2014/main" id="{97FF2ED3-8E3F-C4BE-ECC9-7278D3075429}"/>
              </a:ext>
            </a:extLst>
          </p:cNvPr>
          <p:cNvSpPr/>
          <p:nvPr/>
        </p:nvSpPr>
        <p:spPr>
          <a:xfrm>
            <a:off x="274972" y="-2126226"/>
            <a:ext cx="1950871" cy="14158452"/>
          </a:xfrm>
          <a:prstGeom prst="round2DiagRect">
            <a:avLst>
              <a:gd name="adj1" fmla="val 50000"/>
              <a:gd name="adj2" fmla="val 50000"/>
            </a:avLst>
          </a:prstGeom>
          <a:solidFill>
            <a:schemeClr val="tx1"/>
          </a:solidFill>
          <a:ln>
            <a:no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E26FF95F-3641-0153-F362-58520A078F9F}"/>
              </a:ext>
            </a:extLst>
          </p:cNvPr>
          <p:cNvSpPr/>
          <p:nvPr/>
        </p:nvSpPr>
        <p:spPr>
          <a:xfrm>
            <a:off x="2422358" y="7615002"/>
            <a:ext cx="5745956" cy="974129"/>
          </a:xfrm>
          <a:prstGeom prst="roundRect">
            <a:avLst>
              <a:gd name="adj" fmla="val 33532"/>
            </a:avLst>
          </a:prstGeom>
          <a:solidFill>
            <a:schemeClr val="tx2">
              <a:lumMod val="60000"/>
              <a:lumOff val="4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solidFill>
                  <a:schemeClr val="tx1"/>
                </a:solidFill>
                <a:latin typeface="Times New Roman" panose="02020603050405020304" pitchFamily="18" charset="0"/>
                <a:cs typeface="Times New Roman" panose="02020603050405020304" pitchFamily="18" charset="0"/>
              </a:rPr>
              <a:t>      </a:t>
            </a:r>
          </a:p>
        </p:txBody>
      </p:sp>
      <p:sp>
        <p:nvSpPr>
          <p:cNvPr id="13" name="Rectangle: Diagonal Corners Snipped 12">
            <a:extLst>
              <a:ext uri="{FF2B5EF4-FFF2-40B4-BE49-F238E27FC236}">
                <a16:creationId xmlns:a16="http://schemas.microsoft.com/office/drawing/2014/main" id="{DDF211AD-3D6E-47FF-5BC5-34E3728C1DF3}"/>
              </a:ext>
            </a:extLst>
          </p:cNvPr>
          <p:cNvSpPr/>
          <p:nvPr/>
        </p:nvSpPr>
        <p:spPr>
          <a:xfrm>
            <a:off x="-1096880" y="4492222"/>
            <a:ext cx="4118811" cy="738665"/>
          </a:xfrm>
          <a:prstGeom prst="snip2DiagRect">
            <a:avLst>
              <a:gd name="adj1" fmla="val 34748"/>
              <a:gd name="adj2" fmla="val 43485"/>
            </a:avLst>
          </a:prstGeom>
          <a:solidFill>
            <a:schemeClr val="tx2">
              <a:lumMod val="60000"/>
              <a:lumOff val="40000"/>
            </a:schemeClr>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20D6F283-F3D9-E0B7-E1F0-83C24096A276}"/>
              </a:ext>
            </a:extLst>
          </p:cNvPr>
          <p:cNvSpPr/>
          <p:nvPr/>
        </p:nvSpPr>
        <p:spPr>
          <a:xfrm>
            <a:off x="1511090" y="5332624"/>
            <a:ext cx="7160544" cy="1585917"/>
          </a:xfrm>
          <a:prstGeom prst="roundRect">
            <a:avLst>
              <a:gd name="adj" fmla="val 50000"/>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solidFill>
                  <a:schemeClr val="tx1"/>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B8707FDA-7C9C-1CC4-EB24-3328C0070C77}"/>
              </a:ext>
            </a:extLst>
          </p:cNvPr>
          <p:cNvSpPr>
            <a:spLocks noGrp="1"/>
          </p:cNvSpPr>
          <p:nvPr>
            <p:ph idx="1"/>
          </p:nvPr>
        </p:nvSpPr>
        <p:spPr>
          <a:xfrm>
            <a:off x="2197455" y="5627647"/>
            <a:ext cx="4885448" cy="1092513"/>
          </a:xfrm>
        </p:spPr>
        <p:txBody>
          <a:bodyPr/>
          <a:lstStyle/>
          <a:p>
            <a:pPr marL="0" indent="0">
              <a:buNone/>
            </a:pPr>
            <a:r>
              <a:rPr lang="en-US" dirty="0">
                <a:latin typeface="Times New Roman" panose="02020603050405020304" pitchFamily="18" charset="0"/>
                <a:cs typeface="Times New Roman" panose="02020603050405020304" pitchFamily="18" charset="0"/>
              </a:rPr>
              <a:t>Despite his looks Craig is an extremely agile fighter able to evade most enemy attacks with ease.</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3FCDE186-BAC5-C6CA-9D7B-0CF4744AA891}"/>
              </a:ext>
            </a:extLst>
          </p:cNvPr>
          <p:cNvSpPr/>
          <p:nvPr/>
        </p:nvSpPr>
        <p:spPr>
          <a:xfrm>
            <a:off x="962526" y="568408"/>
            <a:ext cx="8149390" cy="1393371"/>
          </a:xfrm>
          <a:prstGeom prst="roundRect">
            <a:avLst>
              <a:gd name="adj" fmla="val 50000"/>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solidFill>
                  <a:schemeClr val="tx1"/>
                </a:solidFill>
                <a:latin typeface="Times New Roman" panose="02020603050405020304" pitchFamily="18" charset="0"/>
                <a:cs typeface="Times New Roman" panose="02020603050405020304" pitchFamily="18" charset="0"/>
              </a:rPr>
              <a:t>      </a:t>
            </a:r>
          </a:p>
        </p:txBody>
      </p:sp>
      <p:sp>
        <p:nvSpPr>
          <p:cNvPr id="5" name="Rectangle: Rounded Corners 4">
            <a:extLst>
              <a:ext uri="{FF2B5EF4-FFF2-40B4-BE49-F238E27FC236}">
                <a16:creationId xmlns:a16="http://schemas.microsoft.com/office/drawing/2014/main" id="{D5DEA763-AB1E-56A0-6EB0-26C0C1C787BB}"/>
              </a:ext>
            </a:extLst>
          </p:cNvPr>
          <p:cNvSpPr/>
          <p:nvPr/>
        </p:nvSpPr>
        <p:spPr>
          <a:xfrm>
            <a:off x="2422358" y="2268663"/>
            <a:ext cx="4828674" cy="1393371"/>
          </a:xfrm>
          <a:prstGeom prst="roundRect">
            <a:avLst>
              <a:gd name="adj" fmla="val 50000"/>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Times New Roman" panose="02020603050405020304" pitchFamily="18" charset="0"/>
                <a:cs typeface="Times New Roman" panose="02020603050405020304" pitchFamily="18" charset="0"/>
              </a:rPr>
              <a:t>He’s a 47-year-old balding American who suddenly found himself in the middle of a mysterious forest</a:t>
            </a:r>
          </a:p>
        </p:txBody>
      </p:sp>
      <p:pic>
        <p:nvPicPr>
          <p:cNvPr id="9" name="Picture 8" descr="A picture containing chart&#10;&#10;Description automatically generated">
            <a:extLst>
              <a:ext uri="{FF2B5EF4-FFF2-40B4-BE49-F238E27FC236}">
                <a16:creationId xmlns:a16="http://schemas.microsoft.com/office/drawing/2014/main" id="{F94527B1-910F-5CDB-0FB9-97E28E6A0D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387" y="2298655"/>
            <a:ext cx="1634040" cy="2297869"/>
          </a:xfrm>
          <a:prstGeom prst="rect">
            <a:avLst/>
          </a:prstGeom>
        </p:spPr>
      </p:pic>
      <p:sp>
        <p:nvSpPr>
          <p:cNvPr id="10" name="TextBox 9">
            <a:extLst>
              <a:ext uri="{FF2B5EF4-FFF2-40B4-BE49-F238E27FC236}">
                <a16:creationId xmlns:a16="http://schemas.microsoft.com/office/drawing/2014/main" id="{5B28B00E-0970-D64A-865F-72432F88B21B}"/>
              </a:ext>
            </a:extLst>
          </p:cNvPr>
          <p:cNvSpPr txBox="1"/>
          <p:nvPr/>
        </p:nvSpPr>
        <p:spPr>
          <a:xfrm>
            <a:off x="86476" y="4566532"/>
            <a:ext cx="2785061"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He’s trained himself in the art of the blade in hopes of impressing a girl.</a:t>
            </a:r>
          </a:p>
          <a:p>
            <a:endParaRPr lang="en-US" sz="1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1CC1FD9-2A5E-CC01-524E-F24203774219}"/>
              </a:ext>
            </a:extLst>
          </p:cNvPr>
          <p:cNvSpPr>
            <a:spLocks noGrp="1"/>
          </p:cNvSpPr>
          <p:nvPr>
            <p:ph type="title"/>
          </p:nvPr>
        </p:nvSpPr>
        <p:spPr>
          <a:xfrm>
            <a:off x="5037221" y="575342"/>
            <a:ext cx="5915025" cy="1393371"/>
          </a:xfrm>
        </p:spPr>
        <p:txBody>
          <a:bodyPr>
            <a:normAutofit/>
          </a:bodyPr>
          <a:lstStyle/>
          <a:p>
            <a:r>
              <a:rPr lang="en-US" sz="4800" dirty="0">
                <a:latin typeface="Times New Roman" panose="02020603050405020304" pitchFamily="18" charset="0"/>
                <a:cs typeface="Times New Roman" panose="02020603050405020304" pitchFamily="18" charset="0"/>
              </a:rPr>
              <a:t>Craig?</a:t>
            </a:r>
          </a:p>
        </p:txBody>
      </p:sp>
      <p:sp>
        <p:nvSpPr>
          <p:cNvPr id="14" name="TextBox 13">
            <a:extLst>
              <a:ext uri="{FF2B5EF4-FFF2-40B4-BE49-F238E27FC236}">
                <a16:creationId xmlns:a16="http://schemas.microsoft.com/office/drawing/2014/main" id="{F66A66ED-1969-E832-E080-8368EFAFEE66}"/>
              </a:ext>
            </a:extLst>
          </p:cNvPr>
          <p:cNvSpPr txBox="1"/>
          <p:nvPr/>
        </p:nvSpPr>
        <p:spPr>
          <a:xfrm>
            <a:off x="2618873" y="7761330"/>
            <a:ext cx="4042611"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Confused, Craig has entered a frenzy due to being transported here.</a:t>
            </a:r>
          </a:p>
          <a:p>
            <a:endParaRPr lang="en-US" dirty="0"/>
          </a:p>
        </p:txBody>
      </p:sp>
    </p:spTree>
    <p:extLst>
      <p:ext uri="{BB962C8B-B14F-4D97-AF65-F5344CB8AC3E}">
        <p14:creationId xmlns:p14="http://schemas.microsoft.com/office/powerpoint/2010/main" val="2863030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88973BC0-7190-D516-65FB-2183A52658FB}"/>
              </a:ext>
            </a:extLst>
          </p:cNvPr>
          <p:cNvSpPr/>
          <p:nvPr/>
        </p:nvSpPr>
        <p:spPr>
          <a:xfrm>
            <a:off x="-963820" y="304011"/>
            <a:ext cx="6081251" cy="1393371"/>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bbon: Curved and Tilted Up 21">
            <a:extLst>
              <a:ext uri="{FF2B5EF4-FFF2-40B4-BE49-F238E27FC236}">
                <a16:creationId xmlns:a16="http://schemas.microsoft.com/office/drawing/2014/main" id="{4B9944BC-05A4-F457-BD38-1390E8ED0FE3}"/>
              </a:ext>
            </a:extLst>
          </p:cNvPr>
          <p:cNvSpPr/>
          <p:nvPr/>
        </p:nvSpPr>
        <p:spPr>
          <a:xfrm>
            <a:off x="3403186" y="2566237"/>
            <a:ext cx="2608594" cy="1634573"/>
          </a:xfrm>
          <a:prstGeom prst="ellipseRibbon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1" name="Star: 7 Points 20">
            <a:extLst>
              <a:ext uri="{FF2B5EF4-FFF2-40B4-BE49-F238E27FC236}">
                <a16:creationId xmlns:a16="http://schemas.microsoft.com/office/drawing/2014/main" id="{04BCD815-DAE3-C95A-C597-4F7173651BCB}"/>
              </a:ext>
            </a:extLst>
          </p:cNvPr>
          <p:cNvSpPr/>
          <p:nvPr/>
        </p:nvSpPr>
        <p:spPr>
          <a:xfrm flipV="1">
            <a:off x="369158" y="6455322"/>
            <a:ext cx="3325103" cy="2565332"/>
          </a:xfrm>
          <a:prstGeom prst="star7">
            <a:avLst>
              <a:gd name="adj" fmla="val 20930"/>
              <a:gd name="hf" fmla="val 102572"/>
              <a:gd name="vf" fmla="val 105210"/>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 name="Star: 5 Points 18">
            <a:extLst>
              <a:ext uri="{FF2B5EF4-FFF2-40B4-BE49-F238E27FC236}">
                <a16:creationId xmlns:a16="http://schemas.microsoft.com/office/drawing/2014/main" id="{65B77AFA-4910-6217-0975-F33B3B23F5F4}"/>
              </a:ext>
            </a:extLst>
          </p:cNvPr>
          <p:cNvSpPr/>
          <p:nvPr/>
        </p:nvSpPr>
        <p:spPr>
          <a:xfrm>
            <a:off x="573129" y="1925553"/>
            <a:ext cx="2405315" cy="2342147"/>
          </a:xfrm>
          <a:prstGeom prst="star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F54F3A0B-8F71-FE0F-59AF-1A77CA4B8C87}"/>
              </a:ext>
            </a:extLst>
          </p:cNvPr>
          <p:cNvSpPr/>
          <p:nvPr/>
        </p:nvSpPr>
        <p:spPr>
          <a:xfrm>
            <a:off x="3639052" y="5745366"/>
            <a:ext cx="2185737" cy="19147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4AE67B1E-CFA1-8620-BF74-BEDC79E5A54E}"/>
              </a:ext>
            </a:extLst>
          </p:cNvPr>
          <p:cNvSpPr/>
          <p:nvPr/>
        </p:nvSpPr>
        <p:spPr>
          <a:xfrm>
            <a:off x="3525253" y="3769896"/>
            <a:ext cx="2486527" cy="16345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D33934C0-1743-FC8E-D169-CBE6A7C3E397}"/>
              </a:ext>
            </a:extLst>
          </p:cNvPr>
          <p:cNvSpPr/>
          <p:nvPr/>
        </p:nvSpPr>
        <p:spPr>
          <a:xfrm>
            <a:off x="471490" y="3769895"/>
            <a:ext cx="2608594" cy="25151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80484F1A-3F4B-16AE-4F2A-F973FBFBC2EC}"/>
              </a:ext>
            </a:extLst>
          </p:cNvPr>
          <p:cNvSpPr txBox="1"/>
          <p:nvPr/>
        </p:nvSpPr>
        <p:spPr>
          <a:xfrm>
            <a:off x="471490" y="3769895"/>
            <a:ext cx="2608594" cy="258532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Goblin</a:t>
            </a:r>
            <a:r>
              <a:rPr lang="en-US" dirty="0">
                <a:latin typeface="Times New Roman" panose="02020603050405020304" pitchFamily="18" charset="0"/>
                <a:cs typeface="Times New Roman" panose="02020603050405020304" pitchFamily="18" charset="0"/>
              </a:rPr>
              <a:t>: These monsters by far got the worst end of the whole cure ordeal, being given a weakened body and a panicked mind. The only thing they have left is their ability to spit rocks.</a:t>
            </a:r>
          </a:p>
          <a:p>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07F5C49-0D65-3285-A5F9-5B7CD401A05D}"/>
              </a:ext>
            </a:extLst>
          </p:cNvPr>
          <p:cNvSpPr txBox="1"/>
          <p:nvPr/>
        </p:nvSpPr>
        <p:spPr>
          <a:xfrm>
            <a:off x="3633538" y="3880468"/>
            <a:ext cx="2269956"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Slime: </a:t>
            </a:r>
            <a:r>
              <a:rPr lang="en-US" dirty="0">
                <a:latin typeface="Times New Roman" panose="02020603050405020304" pitchFamily="18" charset="0"/>
                <a:cs typeface="Times New Roman" panose="02020603050405020304" pitchFamily="18" charset="0"/>
              </a:rPr>
              <a:t>they’re completely attention starved. They will run at you relentlessly until killed.</a:t>
            </a:r>
          </a:p>
          <a:p>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5840A52-259D-549C-5AA0-6C06A35A8CFF}"/>
              </a:ext>
            </a:extLst>
          </p:cNvPr>
          <p:cNvSpPr txBox="1"/>
          <p:nvPr/>
        </p:nvSpPr>
        <p:spPr>
          <a:xfrm>
            <a:off x="3639052" y="5745366"/>
            <a:ext cx="2372728"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Red Slime</a:t>
            </a:r>
            <a:r>
              <a:rPr lang="en-US" dirty="0">
                <a:latin typeface="Times New Roman" panose="02020603050405020304" pitchFamily="18" charset="0"/>
                <a:cs typeface="Times New Roman" panose="02020603050405020304" pitchFamily="18" charset="0"/>
              </a:rPr>
              <a:t>: a rare variant of the slime these fellows are quite similar but upon death they explode into projectiles.</a:t>
            </a:r>
          </a:p>
          <a:p>
            <a:endParaRPr lang="en-US" dirty="0">
              <a:latin typeface="Times New Roman" panose="02020603050405020304" pitchFamily="18" charset="0"/>
              <a:cs typeface="Times New Roman" panose="02020603050405020304" pitchFamily="18" charset="0"/>
            </a:endParaRPr>
          </a:p>
        </p:txBody>
      </p:sp>
      <p:pic>
        <p:nvPicPr>
          <p:cNvPr id="10" name="Picture 9" descr="A picture containing text, toy, clipart, vector graphics&#10;&#10;Description automatically generated">
            <a:extLst>
              <a:ext uri="{FF2B5EF4-FFF2-40B4-BE49-F238E27FC236}">
                <a16:creationId xmlns:a16="http://schemas.microsoft.com/office/drawing/2014/main" id="{E29E3449-674A-F156-8FC3-ECEE0577B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587" y="2525127"/>
            <a:ext cx="914400" cy="1143000"/>
          </a:xfrm>
          <a:prstGeom prst="rect">
            <a:avLst/>
          </a:prstGeom>
        </p:spPr>
      </p:pic>
      <p:pic>
        <p:nvPicPr>
          <p:cNvPr id="13" name="Picture 12" descr="Chart&#10;&#10;Description automatically generated">
            <a:extLst>
              <a:ext uri="{FF2B5EF4-FFF2-40B4-BE49-F238E27FC236}">
                <a16:creationId xmlns:a16="http://schemas.microsoft.com/office/drawing/2014/main" id="{06CD1371-2C57-DF01-B70E-C19E965AD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107" y="2491739"/>
            <a:ext cx="933324" cy="1136221"/>
          </a:xfrm>
          <a:prstGeom prst="rect">
            <a:avLst/>
          </a:prstGeom>
        </p:spPr>
      </p:pic>
      <p:pic>
        <p:nvPicPr>
          <p:cNvPr id="17" name="Picture 16" descr="Chart&#10;&#10;Description automatically generated">
            <a:extLst>
              <a:ext uri="{FF2B5EF4-FFF2-40B4-BE49-F238E27FC236}">
                <a16:creationId xmlns:a16="http://schemas.microsoft.com/office/drawing/2014/main" id="{BB441908-CC61-44A2-E639-03363648B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4645" y="6455322"/>
            <a:ext cx="1470861" cy="1790613"/>
          </a:xfrm>
          <a:prstGeom prst="rect">
            <a:avLst/>
          </a:prstGeom>
        </p:spPr>
      </p:pic>
      <p:sp>
        <p:nvSpPr>
          <p:cNvPr id="2" name="Title 1">
            <a:extLst>
              <a:ext uri="{FF2B5EF4-FFF2-40B4-BE49-F238E27FC236}">
                <a16:creationId xmlns:a16="http://schemas.microsoft.com/office/drawing/2014/main" id="{9B23B6B6-F0F1-753A-7E32-F571AB0DEBF4}"/>
              </a:ext>
            </a:extLst>
          </p:cNvPr>
          <p:cNvSpPr>
            <a:spLocks noGrp="1"/>
          </p:cNvSpPr>
          <p:nvPr>
            <p:ph type="title"/>
          </p:nvPr>
        </p:nvSpPr>
        <p:spPr>
          <a:xfrm>
            <a:off x="320403" y="587202"/>
            <a:ext cx="2910765" cy="832360"/>
          </a:xfrm>
        </p:spPr>
        <p:txBody>
          <a:bodyPr>
            <a:noAutofit/>
          </a:bodyPr>
          <a:lstStyle/>
          <a:p>
            <a:r>
              <a:rPr lang="en-US" sz="4800" dirty="0">
                <a:latin typeface="Times New Roman" panose="02020603050405020304" pitchFamily="18" charset="0"/>
                <a:cs typeface="Times New Roman" panose="02020603050405020304" pitchFamily="18" charset="0"/>
              </a:rPr>
              <a:t>The Foes</a:t>
            </a:r>
          </a:p>
        </p:txBody>
      </p:sp>
    </p:spTree>
    <p:extLst>
      <p:ext uri="{BB962C8B-B14F-4D97-AF65-F5344CB8AC3E}">
        <p14:creationId xmlns:p14="http://schemas.microsoft.com/office/powerpoint/2010/main" val="3650816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FEFF97D-20A2-7B29-4626-032023A972DB}"/>
              </a:ext>
            </a:extLst>
          </p:cNvPr>
          <p:cNvSpPr/>
          <p:nvPr/>
        </p:nvSpPr>
        <p:spPr>
          <a:xfrm>
            <a:off x="3429000" y="-1162050"/>
            <a:ext cx="3463458" cy="1106805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6E9BA6-DBB1-1E1D-BBD7-AC9EE4686AD0}"/>
              </a:ext>
            </a:extLst>
          </p:cNvPr>
          <p:cNvSpPr/>
          <p:nvPr/>
        </p:nvSpPr>
        <p:spPr>
          <a:xfrm>
            <a:off x="17796" y="1195868"/>
            <a:ext cx="5367836" cy="1445523"/>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A60CB3BF-07CE-3E81-F126-F62DB0A04A49}"/>
              </a:ext>
            </a:extLst>
          </p:cNvPr>
          <p:cNvSpPr txBox="1"/>
          <p:nvPr/>
        </p:nvSpPr>
        <p:spPr>
          <a:xfrm>
            <a:off x="0" y="1453386"/>
            <a:ext cx="5550568"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Skeleton</a:t>
            </a:r>
            <a:r>
              <a:rPr lang="en-US" dirty="0">
                <a:latin typeface="Times New Roman" panose="02020603050405020304" pitchFamily="18" charset="0"/>
                <a:cs typeface="Times New Roman" panose="02020603050405020304" pitchFamily="18" charset="0"/>
              </a:rPr>
              <a:t>: a creature most unloved. God may have given them 206 bones, but they never can make use of them all.</a:t>
            </a:r>
          </a:p>
          <a:p>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3A9D3BB0-1459-159F-1889-192EAE292403}"/>
              </a:ext>
            </a:extLst>
          </p:cNvPr>
          <p:cNvSpPr/>
          <p:nvPr/>
        </p:nvSpPr>
        <p:spPr>
          <a:xfrm>
            <a:off x="278478" y="6062798"/>
            <a:ext cx="5550568" cy="1445524"/>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6D286A8F-27B0-153A-176C-3E433937853D}"/>
              </a:ext>
            </a:extLst>
          </p:cNvPr>
          <p:cNvSpPr txBox="1"/>
          <p:nvPr/>
        </p:nvSpPr>
        <p:spPr>
          <a:xfrm>
            <a:off x="278478" y="6062798"/>
            <a:ext cx="5550568"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Wizard</a:t>
            </a:r>
            <a:r>
              <a:rPr lang="en-US" dirty="0">
                <a:latin typeface="Times New Roman" panose="02020603050405020304" pitchFamily="18" charset="0"/>
                <a:cs typeface="Times New Roman" panose="02020603050405020304" pitchFamily="18" charset="0"/>
              </a:rPr>
              <a:t>: they formerly held positions of great power. The one Foe to not have lost their mind. Able to spawn an explosion below the player, these dastardly dudes disappear from one destination to another.</a:t>
            </a:r>
          </a:p>
          <a:p>
            <a:endParaRPr lang="en-US" dirty="0">
              <a:latin typeface="Times New Roman" panose="02020603050405020304" pitchFamily="18" charset="0"/>
              <a:cs typeface="Times New Roman" panose="02020603050405020304" pitchFamily="18" charset="0"/>
            </a:endParaRPr>
          </a:p>
        </p:txBody>
      </p:sp>
      <p:pic>
        <p:nvPicPr>
          <p:cNvPr id="7" name="Picture 6" descr="Chart, histogram&#10;&#10;Description automatically generated">
            <a:extLst>
              <a:ext uri="{FF2B5EF4-FFF2-40B4-BE49-F238E27FC236}">
                <a16:creationId xmlns:a16="http://schemas.microsoft.com/office/drawing/2014/main" id="{A9A4F407-00A7-3F0D-A8AB-BB7DB98A2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96" y="4263701"/>
            <a:ext cx="1279358" cy="1799097"/>
          </a:xfrm>
          <a:prstGeom prst="rect">
            <a:avLst/>
          </a:prstGeom>
        </p:spPr>
      </p:pic>
      <p:pic>
        <p:nvPicPr>
          <p:cNvPr id="9" name="Picture 8" descr="A picture containing text, clipart&#10;&#10;Description automatically generated">
            <a:extLst>
              <a:ext uri="{FF2B5EF4-FFF2-40B4-BE49-F238E27FC236}">
                <a16:creationId xmlns:a16="http://schemas.microsoft.com/office/drawing/2014/main" id="{9515F116-951C-E911-4ADF-937F577DA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5632" y="1076361"/>
            <a:ext cx="1359569" cy="1954380"/>
          </a:xfrm>
          <a:prstGeom prst="rect">
            <a:avLst/>
          </a:prstGeom>
        </p:spPr>
      </p:pic>
      <p:pic>
        <p:nvPicPr>
          <p:cNvPr id="16" name="Picture 15" descr="Chart, histogram&#10;&#10;Description automatically generated">
            <a:extLst>
              <a:ext uri="{FF2B5EF4-FFF2-40B4-BE49-F238E27FC236}">
                <a16:creationId xmlns:a16="http://schemas.microsoft.com/office/drawing/2014/main" id="{4E68475B-AD9F-6939-B5DA-C20173523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810370" y="4263701"/>
            <a:ext cx="1279358" cy="1799097"/>
          </a:xfrm>
          <a:prstGeom prst="rect">
            <a:avLst/>
          </a:prstGeom>
        </p:spPr>
      </p:pic>
      <p:sp>
        <p:nvSpPr>
          <p:cNvPr id="18" name="Rectangle: Rounded Corners 17">
            <a:extLst>
              <a:ext uri="{FF2B5EF4-FFF2-40B4-BE49-F238E27FC236}">
                <a16:creationId xmlns:a16="http://schemas.microsoft.com/office/drawing/2014/main" id="{96DEAE3E-CC9C-BED7-2680-E915FE7B0816}"/>
              </a:ext>
            </a:extLst>
          </p:cNvPr>
          <p:cNvSpPr/>
          <p:nvPr/>
        </p:nvSpPr>
        <p:spPr>
          <a:xfrm>
            <a:off x="2509942" y="7685108"/>
            <a:ext cx="6081251" cy="1393371"/>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98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C22F1D47-7437-9FE9-0D09-AED17024EB4C}"/>
              </a:ext>
            </a:extLst>
          </p:cNvPr>
          <p:cNvSpPr/>
          <p:nvPr/>
        </p:nvSpPr>
        <p:spPr>
          <a:xfrm>
            <a:off x="4360515" y="6560541"/>
            <a:ext cx="2144413" cy="465338"/>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2922750-E1AE-4556-B24F-BC2FB2326551}"/>
              </a:ext>
            </a:extLst>
          </p:cNvPr>
          <p:cNvSpPr/>
          <p:nvPr/>
        </p:nvSpPr>
        <p:spPr>
          <a:xfrm>
            <a:off x="4360516" y="6023262"/>
            <a:ext cx="2144413" cy="465338"/>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880C2FF5-9A88-FCE9-A7E5-F2D8041A9ABE}"/>
              </a:ext>
            </a:extLst>
          </p:cNvPr>
          <p:cNvSpPr/>
          <p:nvPr/>
        </p:nvSpPr>
        <p:spPr>
          <a:xfrm>
            <a:off x="-1562098" y="3468503"/>
            <a:ext cx="4843773" cy="1054034"/>
          </a:xfrm>
          <a:prstGeom prst="roundRect">
            <a:avLst>
              <a:gd name="adj" fmla="val 50000"/>
            </a:avLst>
          </a:prstGeom>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4674042-0934-E9B2-813C-15FA8F05E662}"/>
              </a:ext>
            </a:extLst>
          </p:cNvPr>
          <p:cNvSpPr/>
          <p:nvPr/>
        </p:nvSpPr>
        <p:spPr>
          <a:xfrm>
            <a:off x="-1376671" y="4821613"/>
            <a:ext cx="5004860" cy="1114426"/>
          </a:xfrm>
          <a:prstGeom prst="roundRect">
            <a:avLst>
              <a:gd name="adj" fmla="val 50000"/>
            </a:avLst>
          </a:prstGeom>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E5E54339-83B4-ED8E-EDEE-32F3341C691F}"/>
              </a:ext>
            </a:extLst>
          </p:cNvPr>
          <p:cNvSpPr/>
          <p:nvPr/>
        </p:nvSpPr>
        <p:spPr>
          <a:xfrm>
            <a:off x="-845087" y="6129380"/>
            <a:ext cx="4629675" cy="998831"/>
          </a:xfrm>
          <a:prstGeom prst="roundRect">
            <a:avLst>
              <a:gd name="adj" fmla="val 50000"/>
            </a:avLst>
          </a:prstGeom>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10DC2FE-9FC8-C7F2-1E1D-E39943F09EDC}"/>
              </a:ext>
            </a:extLst>
          </p:cNvPr>
          <p:cNvSpPr/>
          <p:nvPr/>
        </p:nvSpPr>
        <p:spPr>
          <a:xfrm>
            <a:off x="-2934457" y="21086"/>
            <a:ext cx="6081251" cy="1393371"/>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69" descr="A picture containing text&#10;&#10;Description automatically generated">
            <a:extLst>
              <a:ext uri="{FF2B5EF4-FFF2-40B4-BE49-F238E27FC236}">
                <a16:creationId xmlns:a16="http://schemas.microsoft.com/office/drawing/2014/main" id="{5627B069-4CF3-8894-0AF3-0CF21F59E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71" y="3421366"/>
            <a:ext cx="1085850" cy="1114425"/>
          </a:xfrm>
          <a:prstGeom prst="rect">
            <a:avLst/>
          </a:prstGeom>
        </p:spPr>
      </p:pic>
      <p:pic>
        <p:nvPicPr>
          <p:cNvPr id="68" name="Picture 67" descr="Chart, histogram&#10;&#10;Description automatically generated">
            <a:extLst>
              <a:ext uri="{FF2B5EF4-FFF2-40B4-BE49-F238E27FC236}">
                <a16:creationId xmlns:a16="http://schemas.microsoft.com/office/drawing/2014/main" id="{A6661141-28DD-99B5-C6CD-492AF21F3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796" y="4841128"/>
            <a:ext cx="914400" cy="1114425"/>
          </a:xfrm>
          <a:prstGeom prst="rect">
            <a:avLst/>
          </a:prstGeom>
        </p:spPr>
      </p:pic>
      <p:sp>
        <p:nvSpPr>
          <p:cNvPr id="42" name="Arrow: Down 41">
            <a:extLst>
              <a:ext uri="{FF2B5EF4-FFF2-40B4-BE49-F238E27FC236}">
                <a16:creationId xmlns:a16="http://schemas.microsoft.com/office/drawing/2014/main" id="{E99080F4-7341-77B6-63D3-186982F57B76}"/>
              </a:ext>
            </a:extLst>
          </p:cNvPr>
          <p:cNvSpPr/>
          <p:nvPr/>
        </p:nvSpPr>
        <p:spPr>
          <a:xfrm rot="10800000">
            <a:off x="2998554" y="1533227"/>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picture containing text&#10;&#10;Description automatically generated">
            <a:extLst>
              <a:ext uri="{FF2B5EF4-FFF2-40B4-BE49-F238E27FC236}">
                <a16:creationId xmlns:a16="http://schemas.microsoft.com/office/drawing/2014/main" id="{E1EA742A-0A00-AC3F-8B4D-D3BEA640D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595" y="5704696"/>
            <a:ext cx="3246768" cy="1665009"/>
          </a:xfrm>
          <a:prstGeom prst="rect">
            <a:avLst/>
          </a:prstGeom>
        </p:spPr>
      </p:pic>
      <p:sp>
        <p:nvSpPr>
          <p:cNvPr id="50" name="TextBox 49">
            <a:extLst>
              <a:ext uri="{FF2B5EF4-FFF2-40B4-BE49-F238E27FC236}">
                <a16:creationId xmlns:a16="http://schemas.microsoft.com/office/drawing/2014/main" id="{AA5CB5F5-7C1A-59D2-D919-C4623F776D23}"/>
              </a:ext>
            </a:extLst>
          </p:cNvPr>
          <p:cNvSpPr txBox="1"/>
          <p:nvPr/>
        </p:nvSpPr>
        <p:spPr>
          <a:xfrm>
            <a:off x="243840" y="395914"/>
            <a:ext cx="4718304" cy="830997"/>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Controls</a:t>
            </a:r>
            <a:endParaRPr lang="en-US" dirty="0">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id="{C1CEE3DB-1EF4-80C5-B1B2-27EC54308753}"/>
              </a:ext>
            </a:extLst>
          </p:cNvPr>
          <p:cNvSpPr txBox="1"/>
          <p:nvPr/>
        </p:nvSpPr>
        <p:spPr>
          <a:xfrm>
            <a:off x="4313643" y="4535791"/>
            <a:ext cx="2191286"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These Controls are for when you're using a mouse and keyboard</a:t>
            </a:r>
          </a:p>
        </p:txBody>
      </p:sp>
      <p:sp>
        <p:nvSpPr>
          <p:cNvPr id="57" name="TextBox 56">
            <a:extLst>
              <a:ext uri="{FF2B5EF4-FFF2-40B4-BE49-F238E27FC236}">
                <a16:creationId xmlns:a16="http://schemas.microsoft.com/office/drawing/2014/main" id="{400A0492-7455-8806-A5A9-5990F9EB6778}"/>
              </a:ext>
            </a:extLst>
          </p:cNvPr>
          <p:cNvSpPr txBox="1"/>
          <p:nvPr/>
        </p:nvSpPr>
        <p:spPr>
          <a:xfrm>
            <a:off x="1269945" y="6080217"/>
            <a:ext cx="980636"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Left Mouse Click</a:t>
            </a:r>
          </a:p>
        </p:txBody>
      </p:sp>
      <p:sp>
        <p:nvSpPr>
          <p:cNvPr id="58" name="TextBox 57">
            <a:extLst>
              <a:ext uri="{FF2B5EF4-FFF2-40B4-BE49-F238E27FC236}">
                <a16:creationId xmlns:a16="http://schemas.microsoft.com/office/drawing/2014/main" id="{B9CC29EE-5EF4-4BE4-93BD-88D22ACB52C3}"/>
              </a:ext>
            </a:extLst>
          </p:cNvPr>
          <p:cNvSpPr txBox="1"/>
          <p:nvPr/>
        </p:nvSpPr>
        <p:spPr>
          <a:xfrm>
            <a:off x="2016784" y="6394985"/>
            <a:ext cx="157236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     Attack!</a:t>
            </a:r>
          </a:p>
        </p:txBody>
      </p:sp>
      <p:sp>
        <p:nvSpPr>
          <p:cNvPr id="60" name="TextBox 59">
            <a:extLst>
              <a:ext uri="{FF2B5EF4-FFF2-40B4-BE49-F238E27FC236}">
                <a16:creationId xmlns:a16="http://schemas.microsoft.com/office/drawing/2014/main" id="{A2844563-DECF-2C56-8C7D-1E7D8C319E43}"/>
              </a:ext>
            </a:extLst>
          </p:cNvPr>
          <p:cNvSpPr txBox="1"/>
          <p:nvPr/>
        </p:nvSpPr>
        <p:spPr>
          <a:xfrm>
            <a:off x="1711274" y="3629520"/>
            <a:ext cx="1572368"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Pick up an item/ throw the item</a:t>
            </a:r>
          </a:p>
        </p:txBody>
      </p:sp>
      <p:sp>
        <p:nvSpPr>
          <p:cNvPr id="63" name="TextBox 62">
            <a:extLst>
              <a:ext uri="{FF2B5EF4-FFF2-40B4-BE49-F238E27FC236}">
                <a16:creationId xmlns:a16="http://schemas.microsoft.com/office/drawing/2014/main" id="{035F981A-E05A-CF49-3604-288F0CD11EDC}"/>
              </a:ext>
            </a:extLst>
          </p:cNvPr>
          <p:cNvSpPr txBox="1"/>
          <p:nvPr/>
        </p:nvSpPr>
        <p:spPr>
          <a:xfrm>
            <a:off x="1469751" y="3890080"/>
            <a:ext cx="58102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 =</a:t>
            </a:r>
          </a:p>
        </p:txBody>
      </p:sp>
      <p:sp>
        <p:nvSpPr>
          <p:cNvPr id="64" name="TextBox 63">
            <a:extLst>
              <a:ext uri="{FF2B5EF4-FFF2-40B4-BE49-F238E27FC236}">
                <a16:creationId xmlns:a16="http://schemas.microsoft.com/office/drawing/2014/main" id="{3D179706-8B04-7F10-20B9-5B99292ACD67}"/>
              </a:ext>
            </a:extLst>
          </p:cNvPr>
          <p:cNvSpPr txBox="1"/>
          <p:nvPr/>
        </p:nvSpPr>
        <p:spPr>
          <a:xfrm>
            <a:off x="1438921" y="5162052"/>
            <a:ext cx="339688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Space Bar to Dash</a:t>
            </a:r>
          </a:p>
        </p:txBody>
      </p:sp>
      <p:sp>
        <p:nvSpPr>
          <p:cNvPr id="72" name="Arrow: Down 71">
            <a:extLst>
              <a:ext uri="{FF2B5EF4-FFF2-40B4-BE49-F238E27FC236}">
                <a16:creationId xmlns:a16="http://schemas.microsoft.com/office/drawing/2014/main" id="{92894FAC-5BAD-E180-C507-ABE08E2D7940}"/>
              </a:ext>
            </a:extLst>
          </p:cNvPr>
          <p:cNvSpPr/>
          <p:nvPr/>
        </p:nvSpPr>
        <p:spPr>
          <a:xfrm rot="16200000">
            <a:off x="3150954" y="1685627"/>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Arrow: Down 72">
            <a:extLst>
              <a:ext uri="{FF2B5EF4-FFF2-40B4-BE49-F238E27FC236}">
                <a16:creationId xmlns:a16="http://schemas.microsoft.com/office/drawing/2014/main" id="{8A2C93B3-2585-0BB8-17B4-E30A50400D8F}"/>
              </a:ext>
            </a:extLst>
          </p:cNvPr>
          <p:cNvSpPr/>
          <p:nvPr/>
        </p:nvSpPr>
        <p:spPr>
          <a:xfrm rot="5400000">
            <a:off x="2857948" y="1685626"/>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Arrow: Down 73">
            <a:extLst>
              <a:ext uri="{FF2B5EF4-FFF2-40B4-BE49-F238E27FC236}">
                <a16:creationId xmlns:a16="http://schemas.microsoft.com/office/drawing/2014/main" id="{D65707E4-68DA-26C2-6191-AFA7070F3B50}"/>
              </a:ext>
            </a:extLst>
          </p:cNvPr>
          <p:cNvSpPr/>
          <p:nvPr/>
        </p:nvSpPr>
        <p:spPr>
          <a:xfrm rot="10800000" flipV="1">
            <a:off x="2992864" y="1906435"/>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descr="A picture containing chart&#10;&#10;Description automatically generated">
            <a:extLst>
              <a:ext uri="{FF2B5EF4-FFF2-40B4-BE49-F238E27FC236}">
                <a16:creationId xmlns:a16="http://schemas.microsoft.com/office/drawing/2014/main" id="{9C811F03-0530-9BC9-CC3D-382FDDC70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5806" y="2893965"/>
            <a:ext cx="553915" cy="823865"/>
          </a:xfrm>
          <a:prstGeom prst="rect">
            <a:avLst/>
          </a:prstGeom>
        </p:spPr>
      </p:pic>
      <p:pic>
        <p:nvPicPr>
          <p:cNvPr id="22" name="Picture 21" descr="A picture containing chart&#10;&#10;Description automatically generated">
            <a:extLst>
              <a:ext uri="{FF2B5EF4-FFF2-40B4-BE49-F238E27FC236}">
                <a16:creationId xmlns:a16="http://schemas.microsoft.com/office/drawing/2014/main" id="{66883F91-0E34-80D1-06BA-ADA95BACB7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2384681" y="2184217"/>
            <a:ext cx="553915" cy="675084"/>
          </a:xfrm>
          <a:prstGeom prst="rect">
            <a:avLst/>
          </a:prstGeom>
        </p:spPr>
      </p:pic>
      <p:pic>
        <p:nvPicPr>
          <p:cNvPr id="38" name="Picture 37" descr="Logo&#10;&#10;Description automatically generated with medium confidence">
            <a:extLst>
              <a:ext uri="{FF2B5EF4-FFF2-40B4-BE49-F238E27FC236}">
                <a16:creationId xmlns:a16="http://schemas.microsoft.com/office/drawing/2014/main" id="{0675E59E-D266-7B7B-A057-180A56773E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5805" y="1358708"/>
            <a:ext cx="553915" cy="675084"/>
          </a:xfrm>
          <a:prstGeom prst="rect">
            <a:avLst/>
          </a:prstGeom>
        </p:spPr>
      </p:pic>
      <p:pic>
        <p:nvPicPr>
          <p:cNvPr id="47" name="Picture 46" descr="A picture containing chart&#10;&#10;Description automatically generated">
            <a:extLst>
              <a:ext uri="{FF2B5EF4-FFF2-40B4-BE49-F238E27FC236}">
                <a16:creationId xmlns:a16="http://schemas.microsoft.com/office/drawing/2014/main" id="{49A76444-AF8A-2151-ED6D-22B08BE7CF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8918" y="2166183"/>
            <a:ext cx="553915" cy="675084"/>
          </a:xfrm>
          <a:prstGeom prst="rect">
            <a:avLst/>
          </a:prstGeom>
        </p:spPr>
      </p:pic>
      <p:sp>
        <p:nvSpPr>
          <p:cNvPr id="51" name="TextBox 50">
            <a:extLst>
              <a:ext uri="{FF2B5EF4-FFF2-40B4-BE49-F238E27FC236}">
                <a16:creationId xmlns:a16="http://schemas.microsoft.com/office/drawing/2014/main" id="{30C870A5-37F1-7C2C-1A83-B2AE441852A3}"/>
              </a:ext>
            </a:extLst>
          </p:cNvPr>
          <p:cNvSpPr txBox="1"/>
          <p:nvPr/>
        </p:nvSpPr>
        <p:spPr>
          <a:xfrm>
            <a:off x="3146794" y="2007979"/>
            <a:ext cx="5539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W</a:t>
            </a:r>
          </a:p>
        </p:txBody>
      </p:sp>
      <p:sp>
        <p:nvSpPr>
          <p:cNvPr id="53" name="TextBox 52">
            <a:extLst>
              <a:ext uri="{FF2B5EF4-FFF2-40B4-BE49-F238E27FC236}">
                <a16:creationId xmlns:a16="http://schemas.microsoft.com/office/drawing/2014/main" id="{1371AE68-2F5E-D73D-8D11-5F368A579419}"/>
              </a:ext>
            </a:extLst>
          </p:cNvPr>
          <p:cNvSpPr txBox="1"/>
          <p:nvPr/>
        </p:nvSpPr>
        <p:spPr>
          <a:xfrm>
            <a:off x="2776179" y="2337806"/>
            <a:ext cx="5539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a:t>
            </a:r>
          </a:p>
        </p:txBody>
      </p:sp>
      <p:sp>
        <p:nvSpPr>
          <p:cNvPr id="54" name="TextBox 53">
            <a:extLst>
              <a:ext uri="{FF2B5EF4-FFF2-40B4-BE49-F238E27FC236}">
                <a16:creationId xmlns:a16="http://schemas.microsoft.com/office/drawing/2014/main" id="{A546D716-BC7D-8A33-33EF-A33A698FC61F}"/>
              </a:ext>
            </a:extLst>
          </p:cNvPr>
          <p:cNvSpPr txBox="1"/>
          <p:nvPr/>
        </p:nvSpPr>
        <p:spPr>
          <a:xfrm>
            <a:off x="3602555" y="2319059"/>
            <a:ext cx="5539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D</a:t>
            </a:r>
          </a:p>
        </p:txBody>
      </p:sp>
      <p:sp>
        <p:nvSpPr>
          <p:cNvPr id="55" name="TextBox 54">
            <a:extLst>
              <a:ext uri="{FF2B5EF4-FFF2-40B4-BE49-F238E27FC236}">
                <a16:creationId xmlns:a16="http://schemas.microsoft.com/office/drawing/2014/main" id="{74D0D343-6446-366F-1E55-21ECEA2DF00C}"/>
              </a:ext>
            </a:extLst>
          </p:cNvPr>
          <p:cNvSpPr txBox="1"/>
          <p:nvPr/>
        </p:nvSpPr>
        <p:spPr>
          <a:xfrm>
            <a:off x="3139622" y="2681325"/>
            <a:ext cx="5539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a:t>
            </a:r>
          </a:p>
        </p:txBody>
      </p:sp>
      <p:sp>
        <p:nvSpPr>
          <p:cNvPr id="2" name="TextBox 1">
            <a:extLst>
              <a:ext uri="{FF2B5EF4-FFF2-40B4-BE49-F238E27FC236}">
                <a16:creationId xmlns:a16="http://schemas.microsoft.com/office/drawing/2014/main" id="{531CC4A9-CAF1-E041-59E6-C3C88C61A6E5}"/>
              </a:ext>
            </a:extLst>
          </p:cNvPr>
          <p:cNvSpPr txBox="1"/>
          <p:nvPr/>
        </p:nvSpPr>
        <p:spPr>
          <a:xfrm>
            <a:off x="4542833" y="6026935"/>
            <a:ext cx="196209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Esc = Pause menu</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Tab = Map</a:t>
            </a:r>
          </a:p>
        </p:txBody>
      </p:sp>
      <p:pic>
        <p:nvPicPr>
          <p:cNvPr id="4" name="Picture 3">
            <a:extLst>
              <a:ext uri="{FF2B5EF4-FFF2-40B4-BE49-F238E27FC236}">
                <a16:creationId xmlns:a16="http://schemas.microsoft.com/office/drawing/2014/main" id="{A0CA2CC7-9A59-E12F-775F-08CF51FDA3F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5759" y="3662660"/>
            <a:ext cx="480415" cy="180155"/>
          </a:xfrm>
          <a:prstGeom prst="rect">
            <a:avLst/>
          </a:prstGeom>
        </p:spPr>
      </p:pic>
    </p:spTree>
    <p:extLst>
      <p:ext uri="{BB962C8B-B14F-4D97-AF65-F5344CB8AC3E}">
        <p14:creationId xmlns:p14="http://schemas.microsoft.com/office/powerpoint/2010/main" val="993274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6A61107F-D3C6-4F15-0AF8-04DFF68283A3}"/>
              </a:ext>
            </a:extLst>
          </p:cNvPr>
          <p:cNvSpPr/>
          <p:nvPr/>
        </p:nvSpPr>
        <p:spPr>
          <a:xfrm>
            <a:off x="1549106" y="7540795"/>
            <a:ext cx="4672193" cy="831978"/>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34A32B7-C20B-5A72-CF07-10AE2726576C}"/>
              </a:ext>
            </a:extLst>
          </p:cNvPr>
          <p:cNvSpPr/>
          <p:nvPr/>
        </p:nvSpPr>
        <p:spPr>
          <a:xfrm>
            <a:off x="2313439" y="3660968"/>
            <a:ext cx="4843773" cy="1054034"/>
          </a:xfrm>
          <a:prstGeom prst="roundRect">
            <a:avLst>
              <a:gd name="adj" fmla="val 50000"/>
            </a:avLst>
          </a:prstGeom>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1D6CFB87-C285-A639-8E97-3FF406B3682A}"/>
              </a:ext>
            </a:extLst>
          </p:cNvPr>
          <p:cNvSpPr/>
          <p:nvPr/>
        </p:nvSpPr>
        <p:spPr>
          <a:xfrm>
            <a:off x="3016741" y="4880041"/>
            <a:ext cx="4843773" cy="1054034"/>
          </a:xfrm>
          <a:prstGeom prst="roundRect">
            <a:avLst>
              <a:gd name="adj" fmla="val 50000"/>
            </a:avLst>
          </a:prstGeom>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8B744AEF-C837-0711-E04C-B6EE975AF4D6}"/>
              </a:ext>
            </a:extLst>
          </p:cNvPr>
          <p:cNvSpPr/>
          <p:nvPr/>
        </p:nvSpPr>
        <p:spPr>
          <a:xfrm>
            <a:off x="2584379" y="6099456"/>
            <a:ext cx="4843773" cy="1054034"/>
          </a:xfrm>
          <a:prstGeom prst="roundRect">
            <a:avLst>
              <a:gd name="adj" fmla="val 50000"/>
            </a:avLst>
          </a:prstGeom>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42" name="Arrow: Down 41">
            <a:extLst>
              <a:ext uri="{FF2B5EF4-FFF2-40B4-BE49-F238E27FC236}">
                <a16:creationId xmlns:a16="http://schemas.microsoft.com/office/drawing/2014/main" id="{E99080F4-7341-77B6-63D3-186982F57B76}"/>
              </a:ext>
            </a:extLst>
          </p:cNvPr>
          <p:cNvSpPr/>
          <p:nvPr/>
        </p:nvSpPr>
        <p:spPr>
          <a:xfrm rot="10800000" flipH="1">
            <a:off x="2998554" y="1533227"/>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400A0492-7455-8806-A5A9-5990F9EB6778}"/>
              </a:ext>
            </a:extLst>
          </p:cNvPr>
          <p:cNvSpPr txBox="1"/>
          <p:nvPr/>
        </p:nvSpPr>
        <p:spPr>
          <a:xfrm flipH="1">
            <a:off x="3989663" y="6098133"/>
            <a:ext cx="1668651"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 or B buttons (south and west buttons)</a:t>
            </a:r>
          </a:p>
        </p:txBody>
      </p:sp>
      <p:sp>
        <p:nvSpPr>
          <p:cNvPr id="58" name="TextBox 57">
            <a:extLst>
              <a:ext uri="{FF2B5EF4-FFF2-40B4-BE49-F238E27FC236}">
                <a16:creationId xmlns:a16="http://schemas.microsoft.com/office/drawing/2014/main" id="{B9CC29EE-5EF4-4BE4-93BD-88D22ACB52C3}"/>
              </a:ext>
            </a:extLst>
          </p:cNvPr>
          <p:cNvSpPr txBox="1"/>
          <p:nvPr/>
        </p:nvSpPr>
        <p:spPr>
          <a:xfrm flipH="1">
            <a:off x="2584379" y="6348758"/>
            <a:ext cx="157236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Attack!   =</a:t>
            </a:r>
          </a:p>
        </p:txBody>
      </p:sp>
      <p:sp>
        <p:nvSpPr>
          <p:cNvPr id="60" name="TextBox 59">
            <a:extLst>
              <a:ext uri="{FF2B5EF4-FFF2-40B4-BE49-F238E27FC236}">
                <a16:creationId xmlns:a16="http://schemas.microsoft.com/office/drawing/2014/main" id="{A2844563-DECF-2C56-8C7D-1E7D8C319E43}"/>
              </a:ext>
            </a:extLst>
          </p:cNvPr>
          <p:cNvSpPr txBox="1"/>
          <p:nvPr/>
        </p:nvSpPr>
        <p:spPr>
          <a:xfrm flipH="1">
            <a:off x="2584379" y="3726149"/>
            <a:ext cx="1572368"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Pick up an item/ throw = the item</a:t>
            </a:r>
          </a:p>
        </p:txBody>
      </p:sp>
      <p:sp>
        <p:nvSpPr>
          <p:cNvPr id="63" name="TextBox 62">
            <a:extLst>
              <a:ext uri="{FF2B5EF4-FFF2-40B4-BE49-F238E27FC236}">
                <a16:creationId xmlns:a16="http://schemas.microsoft.com/office/drawing/2014/main" id="{035F981A-E05A-CF49-3604-288F0CD11EDC}"/>
              </a:ext>
            </a:extLst>
          </p:cNvPr>
          <p:cNvSpPr txBox="1"/>
          <p:nvPr/>
        </p:nvSpPr>
        <p:spPr>
          <a:xfrm flipH="1">
            <a:off x="4021616" y="4030554"/>
            <a:ext cx="219128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Shoulder buttons</a:t>
            </a:r>
          </a:p>
          <a:p>
            <a:r>
              <a:rPr lang="en-US" dirty="0">
                <a:latin typeface="Times New Roman" panose="02020603050405020304" pitchFamily="18" charset="0"/>
                <a:cs typeface="Times New Roman" panose="02020603050405020304" pitchFamily="18" charset="0"/>
              </a:rPr>
              <a:t> </a:t>
            </a:r>
          </a:p>
        </p:txBody>
      </p:sp>
      <p:sp>
        <p:nvSpPr>
          <p:cNvPr id="64" name="TextBox 63">
            <a:extLst>
              <a:ext uri="{FF2B5EF4-FFF2-40B4-BE49-F238E27FC236}">
                <a16:creationId xmlns:a16="http://schemas.microsoft.com/office/drawing/2014/main" id="{3D179706-8B04-7F10-20B9-5B99292ACD67}"/>
              </a:ext>
            </a:extLst>
          </p:cNvPr>
          <p:cNvSpPr txBox="1"/>
          <p:nvPr/>
        </p:nvSpPr>
        <p:spPr>
          <a:xfrm flipH="1">
            <a:off x="3343129" y="5045946"/>
            <a:ext cx="237807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X or Y to Dash! (north and east buttons)</a:t>
            </a:r>
          </a:p>
        </p:txBody>
      </p:sp>
      <p:sp>
        <p:nvSpPr>
          <p:cNvPr id="72" name="Arrow: Down 71">
            <a:extLst>
              <a:ext uri="{FF2B5EF4-FFF2-40B4-BE49-F238E27FC236}">
                <a16:creationId xmlns:a16="http://schemas.microsoft.com/office/drawing/2014/main" id="{92894FAC-5BAD-E180-C507-ABE08E2D7940}"/>
              </a:ext>
            </a:extLst>
          </p:cNvPr>
          <p:cNvSpPr/>
          <p:nvPr/>
        </p:nvSpPr>
        <p:spPr>
          <a:xfrm rot="16200000">
            <a:off x="3150954" y="1685627"/>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Arrow: Down 72">
            <a:extLst>
              <a:ext uri="{FF2B5EF4-FFF2-40B4-BE49-F238E27FC236}">
                <a16:creationId xmlns:a16="http://schemas.microsoft.com/office/drawing/2014/main" id="{8A2C93B3-2585-0BB8-17B4-E30A50400D8F}"/>
              </a:ext>
            </a:extLst>
          </p:cNvPr>
          <p:cNvSpPr/>
          <p:nvPr/>
        </p:nvSpPr>
        <p:spPr>
          <a:xfrm rot="5400000">
            <a:off x="2857948" y="1685626"/>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Arrow: Down 73">
            <a:extLst>
              <a:ext uri="{FF2B5EF4-FFF2-40B4-BE49-F238E27FC236}">
                <a16:creationId xmlns:a16="http://schemas.microsoft.com/office/drawing/2014/main" id="{D65707E4-68DA-26C2-6191-AFA7070F3B50}"/>
              </a:ext>
            </a:extLst>
          </p:cNvPr>
          <p:cNvSpPr/>
          <p:nvPr/>
        </p:nvSpPr>
        <p:spPr>
          <a:xfrm rot="10800000" flipH="1" flipV="1">
            <a:off x="2992864" y="1906435"/>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descr="A picture containing chart&#10;&#10;Description automatically generated">
            <a:extLst>
              <a:ext uri="{FF2B5EF4-FFF2-40B4-BE49-F238E27FC236}">
                <a16:creationId xmlns:a16="http://schemas.microsoft.com/office/drawing/2014/main" id="{9C811F03-0530-9BC9-CC3D-382FDDC70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209523" y="2892445"/>
            <a:ext cx="553915" cy="823865"/>
          </a:xfrm>
          <a:prstGeom prst="rect">
            <a:avLst/>
          </a:prstGeom>
        </p:spPr>
      </p:pic>
      <p:pic>
        <p:nvPicPr>
          <p:cNvPr id="22" name="Picture 21" descr="A picture containing chart&#10;&#10;Description automatically generated">
            <a:extLst>
              <a:ext uri="{FF2B5EF4-FFF2-40B4-BE49-F238E27FC236}">
                <a16:creationId xmlns:a16="http://schemas.microsoft.com/office/drawing/2014/main" id="{66883F91-0E34-80D1-06BA-ADA95BACB7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384681" y="2184217"/>
            <a:ext cx="553915" cy="675084"/>
          </a:xfrm>
          <a:prstGeom prst="rect">
            <a:avLst/>
          </a:prstGeom>
        </p:spPr>
      </p:pic>
      <p:pic>
        <p:nvPicPr>
          <p:cNvPr id="38" name="Picture 37" descr="Logo&#10;&#10;Description automatically generated with medium confidence">
            <a:extLst>
              <a:ext uri="{FF2B5EF4-FFF2-40B4-BE49-F238E27FC236}">
                <a16:creationId xmlns:a16="http://schemas.microsoft.com/office/drawing/2014/main" id="{0675E59E-D266-7B7B-A057-180A56773E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165805" y="1358708"/>
            <a:ext cx="553915" cy="675084"/>
          </a:xfrm>
          <a:prstGeom prst="rect">
            <a:avLst/>
          </a:prstGeom>
        </p:spPr>
      </p:pic>
      <p:pic>
        <p:nvPicPr>
          <p:cNvPr id="47" name="Picture 46" descr="A picture containing chart&#10;&#10;Description automatically generated">
            <a:extLst>
              <a:ext uri="{FF2B5EF4-FFF2-40B4-BE49-F238E27FC236}">
                <a16:creationId xmlns:a16="http://schemas.microsoft.com/office/drawing/2014/main" id="{49A76444-AF8A-2151-ED6D-22B08BE7C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1589" y="2166183"/>
            <a:ext cx="553915" cy="675084"/>
          </a:xfrm>
          <a:prstGeom prst="rect">
            <a:avLst/>
          </a:prstGeom>
        </p:spPr>
      </p:pic>
      <p:sp>
        <p:nvSpPr>
          <p:cNvPr id="3" name="TextBox 2">
            <a:extLst>
              <a:ext uri="{FF2B5EF4-FFF2-40B4-BE49-F238E27FC236}">
                <a16:creationId xmlns:a16="http://schemas.microsoft.com/office/drawing/2014/main" id="{80FEFECF-586B-045B-3270-74A4243DC962}"/>
              </a:ext>
            </a:extLst>
          </p:cNvPr>
          <p:cNvSpPr txBox="1"/>
          <p:nvPr/>
        </p:nvSpPr>
        <p:spPr>
          <a:xfrm flipH="1">
            <a:off x="4096197" y="1385054"/>
            <a:ext cx="172688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Left joystick for movement</a:t>
            </a:r>
          </a:p>
        </p:txBody>
      </p:sp>
      <p:sp>
        <p:nvSpPr>
          <p:cNvPr id="4" name="TextBox 3">
            <a:extLst>
              <a:ext uri="{FF2B5EF4-FFF2-40B4-BE49-F238E27FC236}">
                <a16:creationId xmlns:a16="http://schemas.microsoft.com/office/drawing/2014/main" id="{3559E171-9AC3-2489-84AE-28BAECEABF09}"/>
              </a:ext>
            </a:extLst>
          </p:cNvPr>
          <p:cNvSpPr txBox="1"/>
          <p:nvPr/>
        </p:nvSpPr>
        <p:spPr>
          <a:xfrm flipH="1">
            <a:off x="3343129" y="7521841"/>
            <a:ext cx="291849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Plus (switch controller)</a:t>
            </a:r>
          </a:p>
          <a:p>
            <a:r>
              <a:rPr lang="en-US" dirty="0">
                <a:latin typeface="Times New Roman" panose="02020603050405020304" pitchFamily="18" charset="0"/>
                <a:cs typeface="Times New Roman" panose="02020603050405020304" pitchFamily="18" charset="0"/>
              </a:rPr>
              <a:t>Start (</a:t>
            </a:r>
            <a:r>
              <a:rPr lang="en-US" dirty="0" err="1">
                <a:latin typeface="Times New Roman" panose="02020603050405020304" pitchFamily="18" charset="0"/>
                <a:cs typeface="Times New Roman" panose="02020603050405020304" pitchFamily="18" charset="0"/>
              </a:rPr>
              <a:t>xbox</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Pause/Options (</a:t>
            </a:r>
            <a:r>
              <a:rPr lang="en-US" dirty="0" err="1">
                <a:latin typeface="Times New Roman" panose="02020603050405020304" pitchFamily="18" charset="0"/>
                <a:cs typeface="Times New Roman" panose="02020603050405020304" pitchFamily="18" charset="0"/>
              </a:rPr>
              <a:t>playstation</a:t>
            </a:r>
            <a:r>
              <a:rPr lang="en-US"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F4D45BA0-4DAF-01DD-6149-F06CAB651655}"/>
              </a:ext>
            </a:extLst>
          </p:cNvPr>
          <p:cNvSpPr txBox="1"/>
          <p:nvPr/>
        </p:nvSpPr>
        <p:spPr>
          <a:xfrm flipH="1">
            <a:off x="1725996" y="7798840"/>
            <a:ext cx="171676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Pause Menu =</a:t>
            </a:r>
          </a:p>
        </p:txBody>
      </p:sp>
      <p:pic>
        <p:nvPicPr>
          <p:cNvPr id="7" name="Picture 6" descr="A picture containing text&#10;&#10;Description automatically generated">
            <a:extLst>
              <a:ext uri="{FF2B5EF4-FFF2-40B4-BE49-F238E27FC236}">
                <a16:creationId xmlns:a16="http://schemas.microsoft.com/office/drawing/2014/main" id="{C55ABB58-D974-C27C-51F7-EFE0F1ED6B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5768696" y="3517065"/>
            <a:ext cx="1085850" cy="1114425"/>
          </a:xfrm>
          <a:prstGeom prst="rect">
            <a:avLst/>
          </a:prstGeom>
        </p:spPr>
      </p:pic>
      <p:pic>
        <p:nvPicPr>
          <p:cNvPr id="8" name="Picture 7" descr="Chart, histogram&#10;&#10;Description automatically generated">
            <a:extLst>
              <a:ext uri="{FF2B5EF4-FFF2-40B4-BE49-F238E27FC236}">
                <a16:creationId xmlns:a16="http://schemas.microsoft.com/office/drawing/2014/main" id="{40639287-BF63-3FAB-6F39-8BB03F9F9C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5397221" y="4841128"/>
            <a:ext cx="914400" cy="1114425"/>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9C452E3F-4C20-68ED-BE81-DC087A2D03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4423350" y="5628691"/>
            <a:ext cx="3246768" cy="1665009"/>
          </a:xfrm>
          <a:prstGeom prst="rect">
            <a:avLst/>
          </a:prstGeom>
        </p:spPr>
      </p:pic>
      <p:sp>
        <p:nvSpPr>
          <p:cNvPr id="15" name="Star: 7 Points 14">
            <a:extLst>
              <a:ext uri="{FF2B5EF4-FFF2-40B4-BE49-F238E27FC236}">
                <a16:creationId xmlns:a16="http://schemas.microsoft.com/office/drawing/2014/main" id="{518E985D-FE8B-9FD1-3147-DA50197A5B90}"/>
              </a:ext>
            </a:extLst>
          </p:cNvPr>
          <p:cNvSpPr/>
          <p:nvPr/>
        </p:nvSpPr>
        <p:spPr>
          <a:xfrm>
            <a:off x="3011376" y="2098529"/>
            <a:ext cx="862772" cy="713711"/>
          </a:xfrm>
          <a:prstGeom prst="star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3200" dirty="0">
                <a:latin typeface="Algerian" panose="04020705040A02060702" pitchFamily="82" charset="0"/>
              </a:rPr>
              <a:t>L</a:t>
            </a:r>
          </a:p>
        </p:txBody>
      </p:sp>
      <p:sp>
        <p:nvSpPr>
          <p:cNvPr id="2" name="TextBox 1">
            <a:extLst>
              <a:ext uri="{FF2B5EF4-FFF2-40B4-BE49-F238E27FC236}">
                <a16:creationId xmlns:a16="http://schemas.microsoft.com/office/drawing/2014/main" id="{2659288C-2AC2-582D-4BE9-CF81A142BF7C}"/>
              </a:ext>
            </a:extLst>
          </p:cNvPr>
          <p:cNvSpPr txBox="1"/>
          <p:nvPr/>
        </p:nvSpPr>
        <p:spPr>
          <a:xfrm>
            <a:off x="144149" y="1640938"/>
            <a:ext cx="2191286"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These Controls are for when you're using a controller</a:t>
            </a:r>
          </a:p>
        </p:txBody>
      </p:sp>
    </p:spTree>
    <p:extLst>
      <p:ext uri="{BB962C8B-B14F-4D97-AF65-F5344CB8AC3E}">
        <p14:creationId xmlns:p14="http://schemas.microsoft.com/office/powerpoint/2010/main" val="439735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246</TotalTime>
  <Words>442</Words>
  <Application>Microsoft Office PowerPoint</Application>
  <PresentationFormat>A4 Paper (210x297 mm)</PresentationFormat>
  <Paragraphs>53</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Calibri</vt:lpstr>
      <vt:lpstr>Calibri Light</vt:lpstr>
      <vt:lpstr>Times New Roman</vt:lpstr>
      <vt:lpstr>Office Theme</vt:lpstr>
      <vt:lpstr>Craigs Adventure</vt:lpstr>
      <vt:lpstr>PAGE LEFT BLANK</vt:lpstr>
      <vt:lpstr>Lore</vt:lpstr>
      <vt:lpstr>Craig?</vt:lpstr>
      <vt:lpstr>The Foes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Craigs Adventure</dc:title>
  <dc:creator>PS24AAcharya</dc:creator>
  <cp:lastModifiedBy>PS24XMooney</cp:lastModifiedBy>
  <cp:revision>14</cp:revision>
  <dcterms:created xsi:type="dcterms:W3CDTF">2023-01-11T21:04:22Z</dcterms:created>
  <dcterms:modified xsi:type="dcterms:W3CDTF">2023-01-13T13:13:43Z</dcterms:modified>
</cp:coreProperties>
</file>