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4" r:id="rId7"/>
    <p:sldId id="300" r:id="rId8"/>
    <p:sldId id="261" r:id="rId9"/>
    <p:sldId id="262" r:id="rId10"/>
    <p:sldId id="263" r:id="rId11"/>
    <p:sldId id="265" r:id="rId12"/>
    <p:sldId id="266" r:id="rId13"/>
    <p:sldId id="269" r:id="rId14"/>
    <p:sldId id="293" r:id="rId15"/>
    <p:sldId id="302" r:id="rId16"/>
    <p:sldId id="270" r:id="rId17"/>
    <p:sldId id="271" r:id="rId18"/>
    <p:sldId id="272" r:id="rId19"/>
    <p:sldId id="273" r:id="rId20"/>
    <p:sldId id="274" r:id="rId21"/>
    <p:sldId id="275" r:id="rId22"/>
    <p:sldId id="292" r:id="rId23"/>
    <p:sldId id="301" r:id="rId24"/>
    <p:sldId id="303" r:id="rId25"/>
    <p:sldId id="276" r:id="rId26"/>
    <p:sldId id="277" r:id="rId27"/>
    <p:sldId id="278" r:id="rId28"/>
    <p:sldId id="279" r:id="rId29"/>
    <p:sldId id="281" r:id="rId30"/>
    <p:sldId id="295" r:id="rId31"/>
    <p:sldId id="290" r:id="rId32"/>
    <p:sldId id="289" r:id="rId33"/>
    <p:sldId id="30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E6904C-6823-4323-A717-589FC29D7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83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DA495A-EE7B-4A9A-A3C5-88689654BA33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495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962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2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31C26-5B08-438C-B572-A0F6DF7DA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985B-DAED-421F-BF83-CFCD8478A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7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C6EC-EF0F-4C53-8D2C-6D01FA873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672B-D167-4A20-9F42-B78ABF9A1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795BC-A16F-45C2-AF64-624415D31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6D8F3-D9C2-4288-9161-239DA48C6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80AB9-44FE-4802-B5DD-86A5A77B9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1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13145-B29C-4122-83E6-D327E43C7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7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68EE2-667B-4971-9127-92005A827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040CD-41C9-4455-B102-26D1CB77C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E1E0A-F69D-44B0-B87A-F8BF5D77D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INFO 605 - Week 1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76E733C-B1A4-4098-8579-D3C7BCE0C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52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smtClean="0"/>
              <a:t>Week 1:</a:t>
            </a:r>
            <a:br>
              <a:rPr lang="en-US" altLang="en-US" sz="3600" smtClean="0"/>
            </a:br>
            <a:r>
              <a:rPr lang="en-US" altLang="en-US" sz="3600" smtClean="0"/>
              <a:t>Introduction to Databases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INFO 605 – Database Management Systems</a:t>
            </a:r>
          </a:p>
          <a:p>
            <a:pPr eaLnBrk="1" hangingPunct="1"/>
            <a:r>
              <a:rPr lang="en-US" altLang="en-US" sz="2000" smtClean="0"/>
              <a:t>Stephen Frein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753ABD-DF32-4683-8E04-37489DCB0D10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Sample data values</a:t>
            </a:r>
          </a:p>
        </p:txBody>
      </p:sp>
      <p:pic>
        <p:nvPicPr>
          <p:cNvPr id="12293" name="Picture 5" descr="fig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6" b="48564"/>
          <a:stretch>
            <a:fillRect/>
          </a:stretch>
        </p:blipFill>
        <p:spPr bwMode="auto">
          <a:xfrm>
            <a:off x="152400" y="1600200"/>
            <a:ext cx="4953000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5" descr="fig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2" t="52721" r="19064"/>
          <a:stretch>
            <a:fillRect/>
          </a:stretch>
        </p:blipFill>
        <p:spPr bwMode="auto">
          <a:xfrm>
            <a:off x="5257800" y="1752600"/>
            <a:ext cx="3657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12F4E6-0000-4BA7-AE31-FFDBA330003F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Simple database environment </a:t>
            </a:r>
          </a:p>
        </p:txBody>
      </p:sp>
      <p:pic>
        <p:nvPicPr>
          <p:cNvPr id="13317" name="Picture 4" descr="fig0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77"/>
          <a:stretch>
            <a:fillRect/>
          </a:stretch>
        </p:blipFill>
        <p:spPr bwMode="auto">
          <a:xfrm>
            <a:off x="1828800" y="1066800"/>
            <a:ext cx="4724400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1"/>
          <p:cNvSpPr>
            <a:spLocks noChangeArrowheads="1"/>
          </p:cNvSpPr>
          <p:nvPr/>
        </p:nvSpPr>
        <p:spPr bwMode="auto">
          <a:xfrm>
            <a:off x="1981200" y="15240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9159E4-4C13-4320-B7E0-C92DCBC38537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are databases used?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400" b="1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Sales transactions at a large store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Registering for courses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EZ Pass (electronic toll payment)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Library management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(We could go on for a long time . . . )</a:t>
            </a:r>
          </a:p>
          <a:p>
            <a:pPr eaLnBrk="1" hangingPunct="1">
              <a:lnSpc>
                <a:spcPct val="80000"/>
              </a:lnSpc>
              <a:buSzTx/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b="1" smtClean="0"/>
              <a:t>Bottom line</a:t>
            </a:r>
            <a:r>
              <a:rPr lang="en-US" altLang="en-US" sz="2800" smtClean="0"/>
              <a:t>:  databases are everywhere, because almost any organization of appreciable complexity has information management requirements that are hard to satisfy without using a database (and a DBMS)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02F42D-051B-4468-BF79-C0CEA1F42368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Database vs custom storage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400" b="1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Rather than keep your data in a database managed by a DBMS, you could always “roll your own” by having application programs maintain their own data files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This makes sense in some circumstances, but it can introduce a number of problems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Such decisions must be weighed carefully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custom file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D8F478-A9D8-474A-95D2-6FE31BA2AB55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>
              <a:latin typeface="Arial Black" pitchFamily="34" charset="0"/>
            </a:endParaRPr>
          </a:p>
        </p:txBody>
      </p:sp>
      <p:pic>
        <p:nvPicPr>
          <p:cNvPr id="174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3429000"/>
            <a:ext cx="8858250" cy="45720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custom file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D8F478-A9D8-474A-95D2-6FE31BA2AB55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latin typeface="Arial Black" pitchFamily="34" charset="0"/>
            </a:endParaRPr>
          </a:p>
        </p:txBody>
      </p:sp>
      <p:pic>
        <p:nvPicPr>
          <p:cNvPr id="174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3429000"/>
            <a:ext cx="8858250" cy="457200"/>
          </a:xfrm>
          <a:noFill/>
        </p:spPr>
      </p:pic>
      <p:cxnSp>
        <p:nvCxnSpPr>
          <p:cNvPr id="17414" name="Straight Arrow Connector 7"/>
          <p:cNvCxnSpPr>
            <a:cxnSpLocks noChangeShapeType="1"/>
          </p:cNvCxnSpPr>
          <p:nvPr/>
        </p:nvCxnSpPr>
        <p:spPr bwMode="auto">
          <a:xfrm>
            <a:off x="2286000" y="2590800"/>
            <a:ext cx="762000" cy="762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Straight Arrow Connector 9"/>
          <p:cNvCxnSpPr>
            <a:cxnSpLocks noChangeShapeType="1"/>
          </p:cNvCxnSpPr>
          <p:nvPr/>
        </p:nvCxnSpPr>
        <p:spPr bwMode="auto">
          <a:xfrm flipH="1">
            <a:off x="990600" y="2590800"/>
            <a:ext cx="533400" cy="762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6" name="TextBox 14"/>
          <p:cNvSpPr txBox="1">
            <a:spLocks noChangeArrowheads="1"/>
          </p:cNvSpPr>
          <p:nvPr/>
        </p:nvSpPr>
        <p:spPr bwMode="auto">
          <a:xfrm>
            <a:off x="533400" y="1905000"/>
            <a:ext cx="3082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Any special formatting rules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or validations here?</a:t>
            </a:r>
          </a:p>
        </p:txBody>
      </p:sp>
      <p:sp>
        <p:nvSpPr>
          <p:cNvPr id="17417" name="TextBox 15"/>
          <p:cNvSpPr txBox="1">
            <a:spLocks noChangeArrowheads="1"/>
          </p:cNvSpPr>
          <p:nvPr/>
        </p:nvSpPr>
        <p:spPr bwMode="auto">
          <a:xfrm>
            <a:off x="4343400" y="1828800"/>
            <a:ext cx="20050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What values can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we have here? Is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there a fixed list?</a:t>
            </a:r>
          </a:p>
        </p:txBody>
      </p:sp>
      <p:cxnSp>
        <p:nvCxnSpPr>
          <p:cNvPr id="17418" name="Straight Arrow Connector 16"/>
          <p:cNvCxnSpPr>
            <a:cxnSpLocks noChangeShapeType="1"/>
          </p:cNvCxnSpPr>
          <p:nvPr/>
        </p:nvCxnSpPr>
        <p:spPr bwMode="auto">
          <a:xfrm>
            <a:off x="5562600" y="2743200"/>
            <a:ext cx="762000" cy="762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TextBox 17"/>
          <p:cNvSpPr txBox="1">
            <a:spLocks noChangeArrowheads="1"/>
          </p:cNvSpPr>
          <p:nvPr/>
        </p:nvSpPr>
        <p:spPr bwMode="auto">
          <a:xfrm>
            <a:off x="6765925" y="1828800"/>
            <a:ext cx="2378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Why so many spaces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after what seems like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 fixed-length field?</a:t>
            </a:r>
          </a:p>
        </p:txBody>
      </p:sp>
      <p:cxnSp>
        <p:nvCxnSpPr>
          <p:cNvPr id="17420" name="Straight Arrow Connector 18"/>
          <p:cNvCxnSpPr>
            <a:cxnSpLocks noChangeShapeType="1"/>
          </p:cNvCxnSpPr>
          <p:nvPr/>
        </p:nvCxnSpPr>
        <p:spPr bwMode="auto">
          <a:xfrm flipH="1">
            <a:off x="6858000" y="2743200"/>
            <a:ext cx="533400" cy="762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Box 19"/>
          <p:cNvSpPr txBox="1">
            <a:spLocks noChangeArrowheads="1"/>
          </p:cNvSpPr>
          <p:nvPr/>
        </p:nvSpPr>
        <p:spPr bwMode="auto">
          <a:xfrm>
            <a:off x="1219200" y="4343400"/>
            <a:ext cx="7635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What is this? Is it a 5-digit zip followed by a ten-digit phone number? Is 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 nine-digit zip followed by a 6-digit something else? None of the above?</a:t>
            </a:r>
          </a:p>
        </p:txBody>
      </p:sp>
      <p:cxnSp>
        <p:nvCxnSpPr>
          <p:cNvPr id="17422" name="Straight Arrow Connector 21"/>
          <p:cNvCxnSpPr>
            <a:cxnSpLocks noChangeShapeType="1"/>
          </p:cNvCxnSpPr>
          <p:nvPr/>
        </p:nvCxnSpPr>
        <p:spPr bwMode="auto">
          <a:xfrm flipV="1">
            <a:off x="7162800" y="3962400"/>
            <a:ext cx="457200" cy="304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TextBox 23"/>
          <p:cNvSpPr txBox="1">
            <a:spLocks noChangeArrowheads="1"/>
          </p:cNvSpPr>
          <p:nvPr/>
        </p:nvSpPr>
        <p:spPr bwMode="auto">
          <a:xfrm>
            <a:off x="228600" y="5181600"/>
            <a:ext cx="8648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Humans can “eyeball” much of this data to figure out what it means, but even we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have trouble at the end of each record. If some new piece of software needs to use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this data, how easily could it do that?</a:t>
            </a:r>
          </a:p>
        </p:txBody>
      </p:sp>
    </p:spTree>
    <p:extLst>
      <p:ext uri="{BB962C8B-B14F-4D97-AF65-F5344CB8AC3E}">
        <p14:creationId xmlns:p14="http://schemas.microsoft.com/office/powerpoint/2010/main" val="101620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E82AC4-5DDD-48CC-A855-BAFE0539F638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Drawbacks of custom storage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400" b="1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File-based approaches often have the following drawbacks: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mtClean="0"/>
              <a:t>Data is useful to only those applications responsible for defining its structure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mtClean="0"/>
              <a:t>This spawns incompatible file formats, which leads to redundancy (can’t re-use and so must re-create)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mtClean="0"/>
              <a:t>Little centralized control of data – everything aspect of the data must be controlled through applications, and these may not be consistent in their approach, or able to coordinate well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035254-2CE6-402C-8DA4-00744AAC6CBC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Solution: be logical, not physical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The solution to this is to lift basic data management responsibilities out of particular application programs and centralize these responsibilities in a single system, the DBMS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Application programs ask the DBMS to perform functions based on </a:t>
            </a:r>
            <a:r>
              <a:rPr lang="en-US" altLang="en-US" sz="2800" i="1" smtClean="0"/>
              <a:t>logical</a:t>
            </a:r>
            <a:r>
              <a:rPr lang="en-US" altLang="en-US" sz="2800" smtClean="0"/>
              <a:t> characteristics of the data (e.g. delete the customer with customer number 123) as opposed to physical characteristics (e.g., delete the record residing at a certain location in memory or on disk)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41172E-7ADE-4D76-995B-30B8CB49EFCA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Focus on what, not how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400" b="1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This arrangement allows a number of different kinds of applications to work with the same set of data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 All these applications have to do is to make logical requests (requests tied to data meanings and values, as opposed to physical storage characteristics) in a language that the DBMS understands 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 For an RDBMS, this language is some flavor of SQL (Structured Query Language), which we will cover extensively later in the course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DC3DE0-5663-49FB-BCA7-764EFBFFEAEA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advantages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dirty="0" smtClean="0"/>
              <a:t>Once we push data management functions off to a central location and point of control, we gain certain other advantages: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Enforcement of logical constraints (ensure that the data must always meet certain conditions, such as “</a:t>
            </a:r>
            <a:r>
              <a:rPr lang="en-US" altLang="en-US" sz="2400" i="1" dirty="0" smtClean="0"/>
              <a:t>the same telephone number can’t be entered twice</a:t>
            </a:r>
            <a:r>
              <a:rPr lang="en-US" altLang="en-US" sz="2400" dirty="0" smtClean="0"/>
              <a:t>,” regardless of the application manipulating it)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Security (control who is authorized to manipulate what)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Concurrency (govern what types of activities can take place at the same time)</a:t>
            </a:r>
          </a:p>
          <a:p>
            <a:pPr eaLnBrk="1" hangingPunct="1">
              <a:lnSpc>
                <a:spcPct val="80000"/>
              </a:lnSpc>
              <a:buSzTx/>
              <a:buFontTx/>
              <a:buNone/>
            </a:pPr>
            <a:endParaRPr lang="en-US" altLang="en-US" sz="24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D81BAD-9AFE-4B53-A47B-0948B2919F2E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Overview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800" dirty="0" smtClean="0"/>
              <a:t>Who cares? (Why study databases?)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800" dirty="0" smtClean="0"/>
              <a:t>Basic concepts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800" dirty="0" smtClean="0"/>
              <a:t>Database examples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800" dirty="0" smtClean="0"/>
              <a:t>Why use a database (and why not)?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800" dirty="0" smtClean="0"/>
              <a:t>Data models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800" dirty="0" smtClean="0"/>
              <a:t>Schemas vs state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2F65F9-051C-4B44-8963-D68C37B6FB04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advantages (continued)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Backup and disaster recovery (prevent data loss)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Self-description (metadata describing what is kept in the database)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Can change physical organization of data without needing to rewrite the applications that use it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Can present different users with customized views of the same data</a:t>
            </a:r>
          </a:p>
          <a:p>
            <a:pPr eaLnBrk="1" hangingPunct="1">
              <a:lnSpc>
                <a:spcPct val="80000"/>
              </a:lnSpc>
              <a:buSzTx/>
              <a:buFontTx/>
              <a:buNone/>
            </a:pPr>
            <a:endParaRPr lang="en-US" altLang="en-US" sz="2400" b="1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6B9042-8002-4BC4-B8D5-ECF596EF7947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Why avoid a database?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smtClean="0"/>
              <a:t>Main inhibitors (costs) of using a DBMS: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Higher initial investment and possible need for additional hardware.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Overhead for providing security, concurrency control, recovery, integrity, and other functions.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smtClean="0"/>
              <a:t>When a DBMS may not be called for: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If the database and applications are simple, well defined, and not expected to change much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If there are stringent real-time requirements that may not be met because of DBMS overhead.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If the data management need is highly specialized (but assume that yours isn’t until you know otherwise)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3BE8A-B12D-457A-B1AE-EF5B1EBE2190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kinds of databases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smtClean="0"/>
              <a:t>This course focuses on “relational” (table-centric) databases, but we also may have reasons to use other kinds of databases: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smtClean="0"/>
              <a:t>If they are a better fit for the kind of data we are storing, because of irregular structure or close ties to some programming language</a:t>
            </a:r>
          </a:p>
          <a:p>
            <a:pPr lvl="2"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1800" smtClean="0"/>
              <a:t>E.g., XML and object-oriented databases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smtClean="0"/>
              <a:t>If we are solving an unusual problem and need special performance, scalablity, or usability characteristics</a:t>
            </a:r>
          </a:p>
          <a:p>
            <a:pPr lvl="2"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1800" smtClean="0"/>
              <a:t>E.g., No-SQL databases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smtClean="0"/>
              <a:t>However, these needs are generally niche / rare – most applications will work best with relational databases, which are flexible, well-understood, widely used, and well-supported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</a:rPr>
              <a:t>INFO 605 - Week 1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76870-C85A-40D9-BCA5-E165F8306948}" type="slidenum">
              <a:rPr lang="en-US" altLang="en-US" sz="1200" smtClean="0">
                <a:solidFill>
                  <a:srgbClr val="000000"/>
                </a:solidFill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XML Document (Not a Table)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1800" dirty="0" smtClean="0"/>
              <a:t>&lt;CATALOG&gt;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1800" dirty="0" smtClean="0"/>
              <a:t>&lt;CD&gt;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1800" dirty="0" smtClean="0"/>
              <a:t>&lt;TITLE&gt;Empire Burlesque&lt;/TITLE&gt;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1800" dirty="0" smtClean="0"/>
              <a:t>&lt;ARTIST&gt;Bob Dylan&lt;/ARTIST&gt;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1800" dirty="0" smtClean="0"/>
              <a:t>&lt;COMPANY&gt;Columbia&lt;/COMPANY&gt;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1800" dirty="0" smtClean="0"/>
              <a:t>&lt;YEAR&gt;1985&lt;/YEAR&gt;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1800" dirty="0" smtClean="0"/>
              <a:t>&lt;/CD&gt;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1800" dirty="0" smtClean="0"/>
              <a:t>&lt;CD&gt;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1800" dirty="0" smtClean="0"/>
              <a:t>&lt;TITLE&gt;Hide your heart&lt;/TITLE&gt;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1800" dirty="0" smtClean="0"/>
              <a:t>&lt;ARTIST&gt;Bonnie Tyler&lt;/ARTIST&gt;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1800" dirty="0" smtClean="0"/>
              <a:t>&lt;COMPANY&gt;CBS Records&lt;/COMPANY&gt;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en-US" sz="1800" dirty="0" smtClean="0"/>
              <a:t>&lt;YEAR&gt;1988&lt;/YEAR&gt;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1800" dirty="0" smtClean="0"/>
              <a:t>&lt;/CD&gt;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 smtClean="0"/>
              <a:t>&lt;/CATALOG&gt;</a:t>
            </a:r>
          </a:p>
          <a:p>
            <a:pPr marL="400050" lvl="1" indent="0">
              <a:buFont typeface="Wingdings" pitchFamily="2" charset="2"/>
              <a:buNone/>
            </a:pPr>
            <a:endParaRPr lang="en-US" altLang="en-US" sz="2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</a:rPr>
              <a:t>INFO 605 - Week 1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76870-C85A-40D9-BCA5-E165F8306948}" type="slidenum">
              <a:rPr lang="en-US" altLang="en-US" sz="1200" smtClean="0">
                <a:solidFill>
                  <a:srgbClr val="000000"/>
                </a:solidFill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JSON Object (Not a Table)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en-US" sz="2000" dirty="0"/>
              <a:t>{"CATALOG</a:t>
            </a:r>
            <a:r>
              <a:rPr lang="en-US" altLang="en-US" sz="2000" dirty="0" smtClean="0"/>
              <a:t>":</a:t>
            </a:r>
          </a:p>
          <a:p>
            <a:pPr marL="40005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{"</a:t>
            </a:r>
            <a:r>
              <a:rPr lang="en-US" altLang="en-US" sz="2000" dirty="0"/>
              <a:t>CD</a:t>
            </a:r>
            <a:r>
              <a:rPr lang="en-US" altLang="en-US" sz="2000" dirty="0" smtClean="0"/>
              <a:t>":[</a:t>
            </a:r>
          </a:p>
          <a:p>
            <a:pPr marL="40005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{"</a:t>
            </a:r>
            <a:r>
              <a:rPr lang="en-US" altLang="en-US" sz="2000" dirty="0" err="1"/>
              <a:t>TITLE":"Empire</a:t>
            </a:r>
            <a:r>
              <a:rPr lang="en-US" altLang="en-US" sz="2000" dirty="0"/>
              <a:t> Burlesque</a:t>
            </a:r>
            <a:r>
              <a:rPr lang="en-US" altLang="en-US" sz="2000" dirty="0" smtClean="0"/>
              <a:t>",</a:t>
            </a:r>
          </a:p>
          <a:p>
            <a:pPr marL="40005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 "</a:t>
            </a:r>
            <a:r>
              <a:rPr lang="en-US" altLang="en-US" sz="2000" dirty="0" err="1"/>
              <a:t>ARTIST":"</a:t>
            </a:r>
            <a:r>
              <a:rPr lang="en-US" altLang="en-US" sz="2000" dirty="0" err="1" smtClean="0"/>
              <a:t>Bob</a:t>
            </a:r>
            <a:r>
              <a:rPr lang="en-US" altLang="en-US" sz="2000" dirty="0" smtClean="0"/>
              <a:t> Dylan",</a:t>
            </a:r>
          </a:p>
          <a:p>
            <a:pPr marL="400050" lvl="1" indent="0">
              <a:buNone/>
            </a:pPr>
            <a:r>
              <a:rPr lang="en-US" altLang="en-US" sz="2000" dirty="0" smtClean="0"/>
              <a:t>		 "</a:t>
            </a:r>
            <a:r>
              <a:rPr lang="en-US" altLang="en-US" sz="2000" dirty="0" err="1"/>
              <a:t>COMPANY":"Columbia</a:t>
            </a:r>
            <a:r>
              <a:rPr lang="en-US" altLang="en-US" sz="2000" dirty="0" smtClean="0"/>
              <a:t>",</a:t>
            </a:r>
          </a:p>
          <a:p>
            <a:pPr marL="400050" lvl="1" indent="0">
              <a:buNone/>
            </a:pPr>
            <a:r>
              <a:rPr lang="en-US" altLang="en-US" sz="2000" dirty="0" smtClean="0"/>
              <a:t>		 "</a:t>
            </a:r>
            <a:r>
              <a:rPr lang="en-US" altLang="en-US" sz="2000" dirty="0"/>
              <a:t>YEAR":"</a:t>
            </a:r>
            <a:r>
              <a:rPr lang="en-US" altLang="en-US" sz="2000" dirty="0" smtClean="0"/>
              <a:t>1985“},</a:t>
            </a:r>
          </a:p>
          <a:p>
            <a:pPr marL="40005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{"</a:t>
            </a:r>
            <a:r>
              <a:rPr lang="en-US" altLang="en-US" sz="2000" dirty="0" err="1"/>
              <a:t>TITLE":"Hide</a:t>
            </a:r>
            <a:r>
              <a:rPr lang="en-US" altLang="en-US" sz="2000" dirty="0"/>
              <a:t> your heart</a:t>
            </a:r>
            <a:r>
              <a:rPr lang="en-US" altLang="en-US" sz="2000" dirty="0" smtClean="0"/>
              <a:t>",</a:t>
            </a:r>
          </a:p>
          <a:p>
            <a:pPr marL="40005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 "</a:t>
            </a:r>
            <a:r>
              <a:rPr lang="en-US" altLang="en-US" sz="2000" dirty="0" err="1"/>
              <a:t>ARTIST":"Bonnie</a:t>
            </a:r>
            <a:r>
              <a:rPr lang="en-US" altLang="en-US" sz="2000" dirty="0"/>
              <a:t> Tyler</a:t>
            </a:r>
            <a:r>
              <a:rPr lang="en-US" altLang="en-US" sz="2000" dirty="0" smtClean="0"/>
              <a:t>",</a:t>
            </a:r>
          </a:p>
          <a:p>
            <a:pPr marL="40005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 "</a:t>
            </a:r>
            <a:r>
              <a:rPr lang="en-US" altLang="en-US" sz="2000" dirty="0"/>
              <a:t>COMPANY":"CBS Records</a:t>
            </a:r>
            <a:r>
              <a:rPr lang="en-US" altLang="en-US" sz="2000" dirty="0" smtClean="0"/>
              <a:t>",</a:t>
            </a:r>
          </a:p>
          <a:p>
            <a:pPr marL="40005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 "</a:t>
            </a:r>
            <a:r>
              <a:rPr lang="en-US" altLang="en-US" sz="2000" dirty="0"/>
              <a:t>YEAR":"1988</a:t>
            </a:r>
            <a:r>
              <a:rPr lang="en-US" altLang="en-US" sz="2000" dirty="0" smtClean="0"/>
              <a:t>"}</a:t>
            </a:r>
          </a:p>
          <a:p>
            <a:pPr marL="400050" lvl="1" indent="0">
              <a:buNone/>
            </a:pPr>
            <a:r>
              <a:rPr lang="en-US" altLang="en-US" sz="2000" dirty="0"/>
              <a:t>	 </a:t>
            </a:r>
            <a:r>
              <a:rPr lang="en-US" altLang="en-US" sz="2000" dirty="0" smtClean="0"/>
              <a:t>          ]</a:t>
            </a:r>
          </a:p>
          <a:p>
            <a:pPr marL="40005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}</a:t>
            </a:r>
          </a:p>
          <a:p>
            <a:pPr marL="400050" lvl="1" indent="0">
              <a:buNone/>
            </a:pPr>
            <a:r>
              <a:rPr lang="en-US" alt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68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EA11C4-A386-4D1D-88B8-897B50A0C57A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models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b="1" dirty="0" smtClean="0"/>
              <a:t>Data Model: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A set of concepts to describe the </a:t>
            </a:r>
            <a:r>
              <a:rPr lang="en-US" altLang="en-US" sz="2400" b="1" i="1" dirty="0" smtClean="0"/>
              <a:t>structure</a:t>
            </a:r>
            <a:r>
              <a:rPr lang="en-US" altLang="en-US" sz="2400" dirty="0" smtClean="0"/>
              <a:t> of a database, </a:t>
            </a:r>
            <a:r>
              <a:rPr lang="en-US" altLang="en-US" sz="2400" b="1" i="1" dirty="0" smtClean="0"/>
              <a:t>constraints</a:t>
            </a:r>
            <a:r>
              <a:rPr lang="en-US" altLang="en-US" sz="2400" dirty="0" smtClean="0"/>
              <a:t> that the database should obey, and </a:t>
            </a:r>
            <a:r>
              <a:rPr lang="en-US" altLang="en-US" sz="2400" b="1" i="1" dirty="0" smtClean="0"/>
              <a:t>operations</a:t>
            </a:r>
            <a:r>
              <a:rPr lang="en-US" altLang="en-US" sz="2400" dirty="0" smtClean="0"/>
              <a:t> that can be performed on the data.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b="1" dirty="0" smtClean="0"/>
              <a:t>Structure and Constraints: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Structure typically includes </a:t>
            </a:r>
            <a:r>
              <a:rPr lang="en-US" altLang="en-US" sz="2400" b="1" i="1" dirty="0" smtClean="0"/>
              <a:t>elements  </a:t>
            </a:r>
            <a:r>
              <a:rPr lang="en-US" altLang="en-US" sz="2400" dirty="0" smtClean="0"/>
              <a:t>(the specific pieces of data we will store, like “</a:t>
            </a:r>
            <a:r>
              <a:rPr lang="en-US" altLang="en-US" sz="2400" dirty="0" err="1" smtClean="0"/>
              <a:t>LastName</a:t>
            </a:r>
            <a:r>
              <a:rPr lang="en-US" altLang="en-US" sz="2400" dirty="0" smtClean="0"/>
              <a:t>”) as well as groups of elements (e.g. </a:t>
            </a:r>
            <a:r>
              <a:rPr lang="en-US" altLang="en-US" sz="2400" b="1" i="1" dirty="0" smtClean="0"/>
              <a:t>entity, record, table</a:t>
            </a:r>
            <a:r>
              <a:rPr lang="en-US" altLang="en-US" sz="2400" dirty="0" smtClean="0"/>
              <a:t>), and </a:t>
            </a:r>
            <a:r>
              <a:rPr lang="en-US" altLang="en-US" sz="2400" b="1" i="1" dirty="0" smtClean="0"/>
              <a:t>relationships</a:t>
            </a:r>
            <a:r>
              <a:rPr lang="en-US" altLang="en-US" sz="2400" dirty="0" smtClean="0"/>
              <a:t> among such groups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Constraints specify some </a:t>
            </a:r>
            <a:r>
              <a:rPr lang="en-US" altLang="en-US" sz="2400" b="1" dirty="0" smtClean="0"/>
              <a:t>restrictions</a:t>
            </a:r>
            <a:r>
              <a:rPr lang="en-US" altLang="en-US" sz="2400" dirty="0" smtClean="0"/>
              <a:t> on valid data; these constraints must be enforced at all times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Operations tell us what we can do to the data (create it, compare it, and so on)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7A3F9B-58E9-4782-9705-6CD2ECF5634A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Three kinds of data models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b="1" i="1" smtClean="0"/>
              <a:t>Conceptual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– describes the “real world” entities and relationships that the database is meant to reflect, and should be relatively intelligible to end users; this is basically ER modeling, which we will begin next week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smtClean="0"/>
              <a:t> </a:t>
            </a:r>
            <a:r>
              <a:rPr lang="en-US" altLang="en-US" sz="2400" b="1" i="1" smtClean="0"/>
              <a:t>Logical</a:t>
            </a:r>
            <a:r>
              <a:rPr lang="en-US" altLang="en-US" sz="2400" b="1" smtClean="0"/>
              <a:t> (</a:t>
            </a:r>
            <a:r>
              <a:rPr lang="en-US" altLang="en-US" sz="2400" b="1" i="1" smtClean="0"/>
              <a:t>Implementation)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– describes the database in terms of a series of table definitions and keys (column constraints) that represent aspects of the conceptual model; this the creation of relational schemas, which we will cover later in the term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b="1" i="1" smtClean="0"/>
              <a:t>Physical</a:t>
            </a:r>
            <a:r>
              <a:rPr lang="en-US" altLang="en-US" sz="2400" smtClean="0"/>
              <a:t> – describes how the logical/implementation model will be concretely embodied in some particular DBMS (e.g., how things will be stored on disk)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5968D1-1C78-402F-99BB-49A17F176A97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Schema vs State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altLang="en-US" sz="2800" smtClean="0"/>
              <a:t>Basically, this is </a:t>
            </a:r>
            <a:r>
              <a:rPr lang="en-US" altLang="en-US" sz="2800" b="1" smtClean="0"/>
              <a:t>structure</a:t>
            </a:r>
            <a:r>
              <a:rPr lang="en-US" altLang="en-US" sz="2800" smtClean="0"/>
              <a:t> vs </a:t>
            </a:r>
            <a:r>
              <a:rPr lang="en-US" altLang="en-US" sz="2800" b="1" smtClean="0"/>
              <a:t>content</a:t>
            </a:r>
          </a:p>
          <a:p>
            <a:pPr eaLnBrk="1" hangingPunct="1">
              <a:buSzTx/>
              <a:buFontTx/>
              <a:buChar char="•"/>
            </a:pPr>
            <a:r>
              <a:rPr lang="en-US" altLang="en-US" sz="2800" smtClean="0"/>
              <a:t>Database Schema: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sz="2400" smtClean="0"/>
              <a:t>The </a:t>
            </a:r>
            <a:r>
              <a:rPr lang="en-US" altLang="en-US" sz="2400" b="1" i="1" smtClean="0"/>
              <a:t>structural description</a:t>
            </a:r>
            <a:r>
              <a:rPr lang="en-US" altLang="en-US" sz="2400" smtClean="0"/>
              <a:t> of a particular database.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sz="2400" smtClean="0"/>
              <a:t>Includes descriptions of the tables, columns, data types, and the constraints on the database.</a:t>
            </a:r>
          </a:p>
          <a:p>
            <a:pPr eaLnBrk="1" hangingPunct="1">
              <a:buSzTx/>
              <a:buFontTx/>
              <a:buChar char="•"/>
            </a:pPr>
            <a:r>
              <a:rPr lang="en-US" altLang="en-US" sz="2800" smtClean="0"/>
              <a:t>Schema Diagram: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sz="2400" smtClean="0"/>
              <a:t>A graphical display of (most aspects of) a database schema. (We’ll see one in a minute.)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8856F-0706-4A8D-B980-23870F57D5DC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Schema vs State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altLang="en-US" smtClean="0"/>
              <a:t>Database State: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smtClean="0"/>
              <a:t>The actual data stored in a database at a </a:t>
            </a:r>
            <a:r>
              <a:rPr lang="en-US" altLang="en-US" b="1" i="1" smtClean="0"/>
              <a:t>particular moment in time</a:t>
            </a:r>
            <a:r>
              <a:rPr lang="en-US" altLang="en-US" smtClean="0"/>
              <a:t>. A snapshot that includes the collection of all the data in the database.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32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11E5A3-460C-4CB5-9807-5D81D710F4D6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Database Schema</a:t>
            </a:r>
          </a:p>
        </p:txBody>
      </p:sp>
      <p:pic>
        <p:nvPicPr>
          <p:cNvPr id="29701" name="Picture 5" descr="fig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7724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FBDBB8-F0D5-4230-B1DC-3F54F2A81C5B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Why study databases?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800" dirty="0" smtClean="0"/>
              <a:t>You will most likely interact heavily with databases during your professional career (80% of applications, per some estimates)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800" dirty="0" smtClean="0"/>
              <a:t>Core database concepts and practices are extremely durable, and are likely to serve you for years to come (this course would not have been very different 20 years ago)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800" dirty="0" smtClean="0"/>
              <a:t>Data is the real asset of an organization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68072-D89F-44E6-8902-A28002FDBE6A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Corresponding State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altLang="en-US" smtClean="0"/>
              <a:t>Look back at slide 10 for an example of state (values) that align with this schema (Student isn’t shown there, but the other constructs are)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32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9B613F-9C08-4925-9BB8-C00822BEC6D0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Next Week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n-US" altLang="en-US" smtClean="0"/>
              <a:t> We’ll take a look at ER modeling, which is a kind of conceptual data model, and see how to translate business requirements into ER notation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CD9CA-372A-415C-A171-A23ED1F2F898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dirty="0" smtClean="0"/>
              <a:t>Who cares? (Why study databases?)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dirty="0" smtClean="0"/>
              <a:t>Basic concepts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dirty="0" smtClean="0"/>
              <a:t>Database examples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dirty="0" smtClean="0"/>
              <a:t>Why use a database (and why not)?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dirty="0" smtClean="0"/>
              <a:t>Data models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dirty="0" smtClean="0"/>
              <a:t>Schemas vs state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9B613F-9C08-4925-9BB8-C00822BEC6D0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Questions?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924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71D81D-7FFE-43C5-8418-08E09B806440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Basic concepts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b="1" smtClean="0"/>
              <a:t>Data: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Known facts that can be recorded and have an understood meaning.</a:t>
            </a:r>
            <a:endParaRPr lang="en-US" altLang="en-US" sz="2000" b="1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400" b="1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b="1" smtClean="0"/>
              <a:t>Database: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A collection of </a:t>
            </a:r>
            <a:r>
              <a:rPr lang="en-US" altLang="en-US" sz="2400" b="1" smtClean="0"/>
              <a:t>related data </a:t>
            </a:r>
            <a:r>
              <a:rPr lang="en-US" altLang="en-US" sz="2400" smtClean="0"/>
              <a:t>– generally in support of some organization, process, problem, etc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Organized for </a:t>
            </a:r>
            <a:r>
              <a:rPr lang="en-US" altLang="en-US" sz="2400" b="1" smtClean="0"/>
              <a:t>easy storage and retrieval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Usually in </a:t>
            </a:r>
            <a:r>
              <a:rPr lang="en-US" altLang="en-US" sz="2400" b="1" smtClean="0"/>
              <a:t>electronic</a:t>
            </a:r>
            <a:r>
              <a:rPr lang="en-US" altLang="en-US" sz="2400" smtClean="0"/>
              <a:t> form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E5F753-CDB1-46C1-AE41-4AB604B90F11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Basic concepts (continued)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  <a:defRPr/>
            </a:pPr>
            <a:r>
              <a:rPr lang="en-US" sz="2400" b="1" dirty="0" smtClean="0"/>
              <a:t>Database Management System (DBMS):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A software package/ system to facilitate the creation and maintenance of a computerized database.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marL="457200" lvl="1" indent="0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  <a:defRPr/>
            </a:pPr>
            <a:r>
              <a:rPr lang="en-US" sz="2400" b="1" dirty="0" smtClean="0"/>
              <a:t>Relational Database Management System (RDBMS):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DBMS that uses the relational model to store data; that is, it stores its data in tables, which are referred to as </a:t>
            </a:r>
            <a:r>
              <a:rPr lang="en-US" sz="2400" i="1" dirty="0" smtClean="0"/>
              <a:t>relations</a:t>
            </a:r>
            <a:r>
              <a:rPr lang="en-US" sz="2400" dirty="0" smtClean="0"/>
              <a:t> (Oracle, SQL Server, and DB2 are all RDBMS systems)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6AFAA9-88DF-4559-BBA6-7D49C18E637A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A relation (table) represents entities of interest as rows and descriptive attributes of those entities as columns – a uniform structure for the things being recorded in the rows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smtClean="0"/>
              <a:t>Here is an example relation (table):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84582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85D604-FFCA-4FDD-B9AF-BA0C56E82008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Representing Reality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36220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Tx/>
              <a:buFontTx/>
              <a:buChar char="•"/>
            </a:pPr>
            <a:r>
              <a:rPr lang="en-US" altLang="en-US" smtClean="0"/>
              <a:t>The database tries to model / represent some slice of the real world.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Tx/>
              <a:buFontTx/>
              <a:buChar char="•"/>
            </a:pPr>
            <a:endParaRPr lang="en-US" altLang="en-US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b="1" smtClean="0"/>
              <a:t>Entities</a:t>
            </a:r>
            <a:r>
              <a:rPr lang="en-US" altLang="en-US" sz="2800" smtClean="0"/>
              <a:t> – things that need to be described and about which data will be tracked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b="1" smtClean="0"/>
              <a:t>Relationships</a:t>
            </a:r>
            <a:r>
              <a:rPr lang="en-US" altLang="en-US" sz="2800" smtClean="0"/>
              <a:t> – connections between and among those entities that document how they interact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AC8B7F-F751-4C0E-B5B5-63A485D48FF8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database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400" b="1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b="1" smtClean="0"/>
              <a:t>Real world situation being modeled: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 UNIVERSITY environment.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b="1" smtClean="0"/>
              <a:t>Some </a:t>
            </a:r>
            <a:r>
              <a:rPr lang="en-US" altLang="en-US" sz="2400" b="1" i="1" smtClean="0"/>
              <a:t>entities </a:t>
            </a:r>
            <a:r>
              <a:rPr lang="en-US" altLang="en-US" sz="2400" b="1" smtClean="0"/>
              <a:t>from that situation: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STUDENTs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COURSEs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SECTIONs (of COURSEs)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(academic) DEPARTMENTs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altLang="en-US" sz="2400" smtClean="0"/>
              <a:t>INSTRUCTORs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INFO 605 - Week 1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972B56-C71C-44B8-8AA6-3A0C585CF8CC}" type="slidenum">
              <a:rPr lang="en-US" altLang="en-U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relationships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en-US" sz="2400" b="1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b="1" smtClean="0"/>
              <a:t>Some associated </a:t>
            </a:r>
            <a:r>
              <a:rPr lang="en-US" altLang="en-US" sz="2400" b="1" i="1" smtClean="0"/>
              <a:t>relationships</a:t>
            </a:r>
            <a:r>
              <a:rPr lang="en-US" altLang="en-US" sz="2400" b="1" smtClean="0"/>
              <a:t>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SECTIONs </a:t>
            </a:r>
            <a:r>
              <a:rPr lang="en-US" altLang="en-US" sz="2400" i="1" smtClean="0"/>
              <a:t>are of specific</a:t>
            </a:r>
            <a:r>
              <a:rPr lang="en-US" altLang="en-US" sz="2400" smtClean="0"/>
              <a:t> COURSEs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STUDENTs </a:t>
            </a:r>
            <a:r>
              <a:rPr lang="en-US" altLang="en-US" sz="2400" i="1" smtClean="0"/>
              <a:t>take</a:t>
            </a:r>
            <a:r>
              <a:rPr lang="en-US" altLang="en-US" sz="2400" smtClean="0"/>
              <a:t> SECTIONs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COURSEs </a:t>
            </a:r>
            <a:r>
              <a:rPr lang="en-US" altLang="en-US" sz="2400" i="1" smtClean="0"/>
              <a:t>have  prerequisite</a:t>
            </a:r>
            <a:r>
              <a:rPr lang="en-US" altLang="en-US" sz="2400" smtClean="0"/>
              <a:t> COURSEs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INSTRUCTORs </a:t>
            </a:r>
            <a:r>
              <a:rPr lang="en-US" altLang="en-US" sz="2400" i="1" smtClean="0"/>
              <a:t>teach</a:t>
            </a:r>
            <a:r>
              <a:rPr lang="en-US" altLang="en-US" sz="2400" smtClean="0"/>
              <a:t>  SECTIONs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COURSEs </a:t>
            </a:r>
            <a:r>
              <a:rPr lang="en-US" altLang="en-US" sz="2400" i="1" smtClean="0"/>
              <a:t>are offered by</a:t>
            </a:r>
            <a:r>
              <a:rPr lang="en-US" altLang="en-US" sz="2400" smtClean="0"/>
              <a:t>  DEPARTMENTs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smtClean="0"/>
              <a:t>STUDENTs </a:t>
            </a:r>
            <a:r>
              <a:rPr lang="en-US" altLang="en-US" sz="2400" i="1" smtClean="0"/>
              <a:t>major in</a:t>
            </a:r>
            <a:r>
              <a:rPr lang="en-US" altLang="en-US" sz="2400" smtClean="0"/>
              <a:t>  DEPARTMENTs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 smtClean="0"/>
              <a:t>Next week, we’ll see how to document the entities and relationships from this “mini-world” with an entity-relationship (ER) model; for now, we’ll just describe them textually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3289</TotalTime>
  <Words>1935</Words>
  <Application>Microsoft Office PowerPoint</Application>
  <PresentationFormat>On-screen Show (4:3)</PresentationFormat>
  <Paragraphs>277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Times New Roman</vt:lpstr>
      <vt:lpstr>Wingdings</vt:lpstr>
      <vt:lpstr>Pixel</vt:lpstr>
      <vt:lpstr>Week 1: Introduction to Databases</vt:lpstr>
      <vt:lpstr>Overview</vt:lpstr>
      <vt:lpstr>Why study databases? </vt:lpstr>
      <vt:lpstr>Basic concepts </vt:lpstr>
      <vt:lpstr>Basic concepts (continued)</vt:lpstr>
      <vt:lpstr>Tables</vt:lpstr>
      <vt:lpstr>Representing Reality</vt:lpstr>
      <vt:lpstr>Example database </vt:lpstr>
      <vt:lpstr>Example relationships</vt:lpstr>
      <vt:lpstr>Sample data values</vt:lpstr>
      <vt:lpstr>Simple database environment </vt:lpstr>
      <vt:lpstr>When are databases used?</vt:lpstr>
      <vt:lpstr>Database vs custom storage</vt:lpstr>
      <vt:lpstr>Sample custom file</vt:lpstr>
      <vt:lpstr>Sample custom file</vt:lpstr>
      <vt:lpstr>Drawbacks of custom storage</vt:lpstr>
      <vt:lpstr>Solution: be logical, not physical</vt:lpstr>
      <vt:lpstr>Focus on what, not how</vt:lpstr>
      <vt:lpstr>Other advantages</vt:lpstr>
      <vt:lpstr>Other advantages (continued)</vt:lpstr>
      <vt:lpstr>Why avoid a database?</vt:lpstr>
      <vt:lpstr>Other kinds of databases</vt:lpstr>
      <vt:lpstr>XML Document (Not a Table)</vt:lpstr>
      <vt:lpstr>JSON Object (Not a Table)</vt:lpstr>
      <vt:lpstr>Data models</vt:lpstr>
      <vt:lpstr>Three kinds of data models</vt:lpstr>
      <vt:lpstr>Schema vs State</vt:lpstr>
      <vt:lpstr>Schema vs State</vt:lpstr>
      <vt:lpstr>Example Database Schema</vt:lpstr>
      <vt:lpstr>Corresponding State</vt:lpstr>
      <vt:lpstr>Next Week</vt:lpstr>
      <vt:lpstr>Review</vt:lpstr>
      <vt:lpstr>Questions?</vt:lpstr>
    </vt:vector>
  </TitlesOfParts>
  <Company>fms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sfrein</dc:creator>
  <cp:lastModifiedBy>Frein, Stephen</cp:lastModifiedBy>
  <cp:revision>75</cp:revision>
  <cp:lastPrinted>1601-01-01T00:00:00Z</cp:lastPrinted>
  <dcterms:created xsi:type="dcterms:W3CDTF">2006-09-25T16:41:19Z</dcterms:created>
  <dcterms:modified xsi:type="dcterms:W3CDTF">2016-06-20T05:52:39Z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