
<file path=[Content_Types].xml><?xml version="1.0" encoding="utf-8"?>
<Types xmlns="http://schemas.openxmlformats.org/package/2006/content-types">
  <Default Extension="bin" ContentType="application/vnd.openxmlformats-officedocument.oleObject"/>
  <Default Extension="vsd" ContentType="application/vnd.visio"/>
  <Default Extension="png" ContentType="image/pn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48"/>
  </p:notesMasterIdLst>
  <p:sldIdLst>
    <p:sldId id="256" r:id="rId2"/>
    <p:sldId id="257" r:id="rId3"/>
    <p:sldId id="260" r:id="rId4"/>
    <p:sldId id="261" r:id="rId5"/>
    <p:sldId id="277"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3" r:id="rId46"/>
    <p:sldId id="302" r:id="rId47"/>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660" autoAdjust="0"/>
  </p:normalViewPr>
  <p:slideViewPr>
    <p:cSldViewPr>
      <p:cViewPr varScale="1">
        <p:scale>
          <a:sx n="70" d="100"/>
          <a:sy n="70" d="100"/>
        </p:scale>
        <p:origin x="138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p>
        </p:txBody>
      </p:sp>
      <p:sp>
        <p:nvSpPr>
          <p:cNvPr id="9830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p>
        </p:txBody>
      </p:sp>
      <p:sp>
        <p:nvSpPr>
          <p:cNvPr id="5018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831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p>
        </p:txBody>
      </p:sp>
      <p:sp>
        <p:nvSpPr>
          <p:cNvPr id="9831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fld id="{F85599C8-D7BB-43E8-990E-D2560F2CBCBE}" type="slidenum">
              <a:rPr lang="en-US" altLang="en-US"/>
              <a:pPr/>
              <a:t>‹#›</a:t>
            </a:fld>
            <a:endParaRPr lang="en-US" altLang="en-US"/>
          </a:p>
        </p:txBody>
      </p:sp>
    </p:spTree>
    <p:extLst>
      <p:ext uri="{BB962C8B-B14F-4D97-AF65-F5344CB8AC3E}">
        <p14:creationId xmlns:p14="http://schemas.microsoft.com/office/powerpoint/2010/main" val="19766014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736D90C-283C-4C8E-9ECD-783F4D5E6FA6}" type="slidenum">
              <a:rPr lang="en-US" altLang="en-US" b="0"/>
              <a:pPr/>
              <a:t>1</a:t>
            </a:fld>
            <a:endParaRPr lang="en-US" altLang="en-US" b="0"/>
          </a:p>
        </p:txBody>
      </p:sp>
      <p:sp>
        <p:nvSpPr>
          <p:cNvPr id="51203" name="Rectangle 2"/>
          <p:cNvSpPr>
            <a:spLocks noRo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592459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endParaRPr lang="en-US" altLang="en-US" sz="2400" b="0" smtClean="0">
                <a:latin typeface="Times New Roman"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endParaRPr lang="en-US" altLang="en-US" sz="2400" b="0" smtClean="0">
                <a:latin typeface="Times New Roman"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endParaRPr lang="en-US" altLang="en-US" sz="2400" b="0" smtClean="0">
                  <a:latin typeface="Times New Roman"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endParaRPr lang="en-US" altLang="en-US" sz="2400" b="0" smtClean="0">
                  <a:latin typeface="Times New Roman"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endParaRPr lang="en-US" altLang="en-US" sz="2400" b="0" smtClean="0">
                  <a:latin typeface="Times New Roman"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endParaRPr lang="en-US" altLang="en-US" sz="2400" b="0" smtClean="0">
                  <a:latin typeface="Times New Roman"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endParaRPr lang="en-US" altLang="en-US" sz="2400" b="0" smtClean="0">
                  <a:latin typeface="Times New Roman"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endParaRPr lang="en-US" altLang="en-US" sz="2400" b="0" smtClean="0">
                  <a:latin typeface="Times New Roman"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endParaRPr lang="en-US" altLang="en-US" sz="2400" b="0" smtClean="0">
                  <a:latin typeface="Times New Roman"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endParaRPr lang="en-US" altLang="en-US" sz="2400" b="0" smtClean="0">
                  <a:latin typeface="Times New Roman"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endParaRPr lang="en-US" altLang="en-US" sz="2400" b="0" smtClean="0">
                  <a:latin typeface="Times New Roman"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endParaRPr lang="en-US" altLang="en-US" sz="2400" b="0" smtClean="0">
                  <a:latin typeface="Times New Roman" charset="0"/>
                </a:endParaRPr>
              </a:p>
            </p:txBody>
          </p:sp>
        </p:grpSp>
      </p:grpSp>
      <p:sp>
        <p:nvSpPr>
          <p:cNvPr id="9627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noProof="0" smtClean="0"/>
              <a:t>Click to edit Master title style</a:t>
            </a:r>
          </a:p>
        </p:txBody>
      </p:sp>
      <p:sp>
        <p:nvSpPr>
          <p:cNvPr id="9627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US" noProof="0" smtClean="0"/>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p:cNvSpPr>
            <a:spLocks noGrp="1" noChangeArrowheads="1"/>
          </p:cNvSpPr>
          <p:nvPr>
            <p:ph type="ftr" sz="quarter" idx="11"/>
          </p:nvPr>
        </p:nvSpPr>
        <p:spPr/>
        <p:txBody>
          <a:bodyPr/>
          <a:lstStyle>
            <a:lvl1pPr>
              <a:defRPr/>
            </a:lvl1pPr>
          </a:lstStyle>
          <a:p>
            <a:pPr>
              <a:defRPr/>
            </a:pPr>
            <a:r>
              <a:rPr lang="en-US"/>
              <a:t>INFO 605 - Week 2</a:t>
            </a:r>
          </a:p>
        </p:txBody>
      </p:sp>
      <p:sp>
        <p:nvSpPr>
          <p:cNvPr id="20" name="Rectangle 18"/>
          <p:cNvSpPr>
            <a:spLocks noGrp="1" noChangeArrowheads="1"/>
          </p:cNvSpPr>
          <p:nvPr>
            <p:ph type="sldNum" sz="quarter" idx="12"/>
          </p:nvPr>
        </p:nvSpPr>
        <p:spPr/>
        <p:txBody>
          <a:bodyPr/>
          <a:lstStyle>
            <a:lvl1pPr>
              <a:defRPr/>
            </a:lvl1pPr>
          </a:lstStyle>
          <a:p>
            <a:fld id="{708A1368-0CD9-4A69-9C0C-E0A62F980558}" type="slidenum">
              <a:rPr lang="en-US" altLang="en-US"/>
              <a:pPr/>
              <a:t>‹#›</a:t>
            </a:fld>
            <a:endParaRPr lang="en-US" altLang="en-US"/>
          </a:p>
        </p:txBody>
      </p:sp>
    </p:spTree>
    <p:extLst>
      <p:ext uri="{BB962C8B-B14F-4D97-AF65-F5344CB8AC3E}">
        <p14:creationId xmlns:p14="http://schemas.microsoft.com/office/powerpoint/2010/main" val="745465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t>INFO 605 - Week 2</a:t>
            </a:r>
          </a:p>
        </p:txBody>
      </p:sp>
      <p:sp>
        <p:nvSpPr>
          <p:cNvPr id="5" name="Rectangle 3"/>
          <p:cNvSpPr>
            <a:spLocks noGrp="1" noChangeArrowheads="1"/>
          </p:cNvSpPr>
          <p:nvPr>
            <p:ph type="sldNum" sz="quarter" idx="11"/>
          </p:nvPr>
        </p:nvSpPr>
        <p:spPr>
          <a:ln/>
        </p:spPr>
        <p:txBody>
          <a:bodyPr/>
          <a:lstStyle>
            <a:lvl1pPr>
              <a:defRPr/>
            </a:lvl1pPr>
          </a:lstStyle>
          <a:p>
            <a:fld id="{FCA6CFDF-F9F9-4B8E-B2F9-CA4AD644E738}" type="slidenum">
              <a:rPr lang="en-US" altLang="en-US"/>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85147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t>INFO 605 - Week 2</a:t>
            </a:r>
          </a:p>
        </p:txBody>
      </p:sp>
      <p:sp>
        <p:nvSpPr>
          <p:cNvPr id="5" name="Rectangle 3"/>
          <p:cNvSpPr>
            <a:spLocks noGrp="1" noChangeArrowheads="1"/>
          </p:cNvSpPr>
          <p:nvPr>
            <p:ph type="sldNum" sz="quarter" idx="11"/>
          </p:nvPr>
        </p:nvSpPr>
        <p:spPr>
          <a:ln/>
        </p:spPr>
        <p:txBody>
          <a:bodyPr/>
          <a:lstStyle>
            <a:lvl1pPr>
              <a:defRPr/>
            </a:lvl1pPr>
          </a:lstStyle>
          <a:p>
            <a:fld id="{804EA3EB-324B-488A-906A-BDD806C46C94}" type="slidenum">
              <a:rPr lang="en-US" altLang="en-US"/>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42174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a:t>INFO 605 - Week 2</a:t>
            </a:r>
          </a:p>
        </p:txBody>
      </p:sp>
      <p:sp>
        <p:nvSpPr>
          <p:cNvPr id="6" name="Rectangle 3"/>
          <p:cNvSpPr>
            <a:spLocks noGrp="1" noChangeArrowheads="1"/>
          </p:cNvSpPr>
          <p:nvPr>
            <p:ph type="sldNum" sz="quarter" idx="11"/>
          </p:nvPr>
        </p:nvSpPr>
        <p:spPr>
          <a:ln/>
        </p:spPr>
        <p:txBody>
          <a:bodyPr/>
          <a:lstStyle>
            <a:lvl1pPr>
              <a:defRPr/>
            </a:lvl1pPr>
          </a:lstStyle>
          <a:p>
            <a:fld id="{C3CAD4A1-6D18-418A-972D-C2A8D445A960}" type="slidenum">
              <a:rPr lang="en-US" altLang="en-US"/>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6789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t>INFO 605 - Week 2</a:t>
            </a:r>
          </a:p>
        </p:txBody>
      </p:sp>
      <p:sp>
        <p:nvSpPr>
          <p:cNvPr id="5" name="Rectangle 3"/>
          <p:cNvSpPr>
            <a:spLocks noGrp="1" noChangeArrowheads="1"/>
          </p:cNvSpPr>
          <p:nvPr>
            <p:ph type="sldNum" sz="quarter" idx="11"/>
          </p:nvPr>
        </p:nvSpPr>
        <p:spPr>
          <a:ln/>
        </p:spPr>
        <p:txBody>
          <a:bodyPr/>
          <a:lstStyle>
            <a:lvl1pPr>
              <a:defRPr/>
            </a:lvl1pPr>
          </a:lstStyle>
          <a:p>
            <a:fld id="{4A05D6FC-BAA6-4737-9483-865FF8210285}" type="slidenum">
              <a:rPr lang="en-US" altLang="en-US"/>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31283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r>
              <a:rPr lang="en-US"/>
              <a:t>INFO 605 - Week 2</a:t>
            </a:r>
          </a:p>
        </p:txBody>
      </p:sp>
      <p:sp>
        <p:nvSpPr>
          <p:cNvPr id="5" name="Rectangle 3"/>
          <p:cNvSpPr>
            <a:spLocks noGrp="1" noChangeArrowheads="1"/>
          </p:cNvSpPr>
          <p:nvPr>
            <p:ph type="sldNum" sz="quarter" idx="11"/>
          </p:nvPr>
        </p:nvSpPr>
        <p:spPr>
          <a:ln/>
        </p:spPr>
        <p:txBody>
          <a:bodyPr/>
          <a:lstStyle>
            <a:lvl1pPr>
              <a:defRPr/>
            </a:lvl1pPr>
          </a:lstStyle>
          <a:p>
            <a:fld id="{531174BA-E779-4C7D-AE04-4390D98F0B6E}" type="slidenum">
              <a:rPr lang="en-US" altLang="en-US"/>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22479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a:t>INFO 605 - Week 2</a:t>
            </a:r>
          </a:p>
        </p:txBody>
      </p:sp>
      <p:sp>
        <p:nvSpPr>
          <p:cNvPr id="6" name="Rectangle 3"/>
          <p:cNvSpPr>
            <a:spLocks noGrp="1" noChangeArrowheads="1"/>
          </p:cNvSpPr>
          <p:nvPr>
            <p:ph type="sldNum" sz="quarter" idx="11"/>
          </p:nvPr>
        </p:nvSpPr>
        <p:spPr>
          <a:ln/>
        </p:spPr>
        <p:txBody>
          <a:bodyPr/>
          <a:lstStyle>
            <a:lvl1pPr>
              <a:defRPr/>
            </a:lvl1pPr>
          </a:lstStyle>
          <a:p>
            <a:fld id="{F6A7F66E-6163-4DCC-A3DD-260CD54A9D80}" type="slidenum">
              <a:rPr lang="en-US" altLang="en-US"/>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90013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r>
              <a:rPr lang="en-US"/>
              <a:t>INFO 605 - Week 2</a:t>
            </a:r>
          </a:p>
        </p:txBody>
      </p:sp>
      <p:sp>
        <p:nvSpPr>
          <p:cNvPr id="8" name="Rectangle 3"/>
          <p:cNvSpPr>
            <a:spLocks noGrp="1" noChangeArrowheads="1"/>
          </p:cNvSpPr>
          <p:nvPr>
            <p:ph type="sldNum" sz="quarter" idx="11"/>
          </p:nvPr>
        </p:nvSpPr>
        <p:spPr>
          <a:ln/>
        </p:spPr>
        <p:txBody>
          <a:bodyPr/>
          <a:lstStyle>
            <a:lvl1pPr>
              <a:defRPr/>
            </a:lvl1pPr>
          </a:lstStyle>
          <a:p>
            <a:fld id="{9A6AFD46-1B4A-450E-9790-1B5605D11132}" type="slidenum">
              <a:rPr lang="en-US" altLang="en-US"/>
              <a:pPr/>
              <a:t>‹#›</a:t>
            </a:fld>
            <a:endParaRPr lang="en-US" alt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96659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r>
              <a:rPr lang="en-US"/>
              <a:t>INFO 605 - Week 2</a:t>
            </a:r>
          </a:p>
        </p:txBody>
      </p:sp>
      <p:sp>
        <p:nvSpPr>
          <p:cNvPr id="4" name="Rectangle 3"/>
          <p:cNvSpPr>
            <a:spLocks noGrp="1" noChangeArrowheads="1"/>
          </p:cNvSpPr>
          <p:nvPr>
            <p:ph type="sldNum" sz="quarter" idx="11"/>
          </p:nvPr>
        </p:nvSpPr>
        <p:spPr>
          <a:ln/>
        </p:spPr>
        <p:txBody>
          <a:bodyPr/>
          <a:lstStyle>
            <a:lvl1pPr>
              <a:defRPr/>
            </a:lvl1pPr>
          </a:lstStyle>
          <a:p>
            <a:fld id="{46C9A111-EAD4-40A5-91BB-D5E959E522DE}" type="slidenum">
              <a:rPr lang="en-US" altLang="en-US"/>
              <a:pPr/>
              <a:t>‹#›</a:t>
            </a:fld>
            <a:endParaRPr lang="en-US" alt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197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en-US"/>
              <a:t>INFO 605 - Week 2</a:t>
            </a:r>
          </a:p>
        </p:txBody>
      </p:sp>
      <p:sp>
        <p:nvSpPr>
          <p:cNvPr id="3" name="Rectangle 3"/>
          <p:cNvSpPr>
            <a:spLocks noGrp="1" noChangeArrowheads="1"/>
          </p:cNvSpPr>
          <p:nvPr>
            <p:ph type="sldNum" sz="quarter" idx="11"/>
          </p:nvPr>
        </p:nvSpPr>
        <p:spPr>
          <a:ln/>
        </p:spPr>
        <p:txBody>
          <a:bodyPr/>
          <a:lstStyle>
            <a:lvl1pPr>
              <a:defRPr/>
            </a:lvl1pPr>
          </a:lstStyle>
          <a:p>
            <a:fld id="{BCA2FD33-01BB-4ADB-B93F-A2D1DB750FC9}" type="slidenum">
              <a:rPr lang="en-US" altLang="en-US"/>
              <a:pPr/>
              <a:t>‹#›</a:t>
            </a:fld>
            <a:endParaRPr lang="en-US" alt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0522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a:t>INFO 605 - Week 2</a:t>
            </a:r>
          </a:p>
        </p:txBody>
      </p:sp>
      <p:sp>
        <p:nvSpPr>
          <p:cNvPr id="6" name="Rectangle 3"/>
          <p:cNvSpPr>
            <a:spLocks noGrp="1" noChangeArrowheads="1"/>
          </p:cNvSpPr>
          <p:nvPr>
            <p:ph type="sldNum" sz="quarter" idx="11"/>
          </p:nvPr>
        </p:nvSpPr>
        <p:spPr>
          <a:ln/>
        </p:spPr>
        <p:txBody>
          <a:bodyPr/>
          <a:lstStyle>
            <a:lvl1pPr>
              <a:defRPr/>
            </a:lvl1pPr>
          </a:lstStyle>
          <a:p>
            <a:fld id="{A579C929-4F69-45E7-BC37-83151C6F8047}" type="slidenum">
              <a:rPr lang="en-US" altLang="en-US"/>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04672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a:t>INFO 605 - Week 2</a:t>
            </a:r>
          </a:p>
        </p:txBody>
      </p:sp>
      <p:sp>
        <p:nvSpPr>
          <p:cNvPr id="6" name="Rectangle 3"/>
          <p:cNvSpPr>
            <a:spLocks noGrp="1" noChangeArrowheads="1"/>
          </p:cNvSpPr>
          <p:nvPr>
            <p:ph type="sldNum" sz="quarter" idx="11"/>
          </p:nvPr>
        </p:nvSpPr>
        <p:spPr>
          <a:ln/>
        </p:spPr>
        <p:txBody>
          <a:bodyPr/>
          <a:lstStyle>
            <a:lvl1pPr>
              <a:defRPr/>
            </a:lvl1pPr>
          </a:lstStyle>
          <a:p>
            <a:fld id="{E83FB39A-7745-42E7-AD89-DE64EC2B7D15}" type="slidenum">
              <a:rPr lang="en-US" altLang="en-US"/>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39821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b="0">
                <a:latin typeface="Arial" charset="0"/>
              </a:defRPr>
            </a:lvl1pPr>
          </a:lstStyle>
          <a:p>
            <a:pPr>
              <a:defRPr/>
            </a:pPr>
            <a:r>
              <a:rPr lang="en-US"/>
              <a:t>INFO 605 - Week 2</a:t>
            </a:r>
          </a:p>
        </p:txBody>
      </p:sp>
      <p:sp>
        <p:nvSpPr>
          <p:cNvPr id="9523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Arial Black" panose="020B0A04020102020204" pitchFamily="34" charset="0"/>
              </a:defRPr>
            </a:lvl1pPr>
          </a:lstStyle>
          <a:p>
            <a:fld id="{FE41375C-7B3C-45B2-83C7-8675AC5FF04C}" type="slidenum">
              <a:rPr lang="en-US" altLang="en-US"/>
              <a:pPr/>
              <a:t>‹#›</a:t>
            </a:fld>
            <a:endParaRPr lang="en-US"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endParaRPr lang="en-US" altLang="en-US" sz="2400" b="0" smtClean="0">
                <a:latin typeface="Times New Roman"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endParaRPr lang="en-US" altLang="en-US" sz="2400" b="0" smtClean="0">
                <a:latin typeface="Times New Roman"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endParaRPr lang="en-US" altLang="en-US" b="0" smtClean="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endParaRPr lang="en-US" altLang="en-US" b="0" smtClean="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endParaRPr lang="en-US" altLang="en-US" b="0" smtClean="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endParaRPr lang="en-US" altLang="en-US" b="0" smtClean="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endParaRPr lang="en-US" altLang="en-US" sz="2400" b="0" smtClean="0">
                <a:latin typeface="Times New Roman"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endParaRPr lang="en-US" altLang="en-US" b="0" smtClean="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endParaRPr lang="en-US" altLang="en-US" b="0" smtClean="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524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03"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hf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5.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6.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9.emf"/><Relationship Id="rId5" Type="http://schemas.openxmlformats.org/officeDocument/2006/relationships/oleObject" Target="../embeddings/oleObject9.bin"/><Relationship Id="rId4" Type="http://schemas.openxmlformats.org/officeDocument/2006/relationships/image" Target="../media/image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11.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12.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image" Target="../media/image13.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13.vml"/><Relationship Id="rId4" Type="http://schemas.openxmlformats.org/officeDocument/2006/relationships/image" Target="../media/image14.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Microsoft_Visio_2003-2010_Drawing1.vsd"/><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5.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15.vml"/><Relationship Id="rId4" Type="http://schemas.openxmlformats.org/officeDocument/2006/relationships/image" Target="../media/image16.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16.vml"/><Relationship Id="rId4" Type="http://schemas.openxmlformats.org/officeDocument/2006/relationships/image" Target="../media/image17.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17.vml"/><Relationship Id="rId4" Type="http://schemas.openxmlformats.org/officeDocument/2006/relationships/image" Target="../media/image18.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Microsoft_Visio_2003-2010_Drawing2.vsd"/><Relationship Id="rId2" Type="http://schemas.openxmlformats.org/officeDocument/2006/relationships/slideLayout" Target="../slideLayouts/slideLayout12.xml"/><Relationship Id="rId1" Type="http://schemas.openxmlformats.org/officeDocument/2006/relationships/vmlDrawing" Target="../drawings/vmlDrawing18.vml"/><Relationship Id="rId4" Type="http://schemas.openxmlformats.org/officeDocument/2006/relationships/image" Target="../media/image19.emf"/></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altLang="en-US" sz="3600" smtClean="0"/>
              <a:t>Week 2:</a:t>
            </a:r>
            <a:br>
              <a:rPr lang="en-US" altLang="en-US" sz="3600" smtClean="0"/>
            </a:br>
            <a:r>
              <a:rPr lang="en-US" altLang="en-US" sz="3600" smtClean="0"/>
              <a:t>Entity-Relationship (ER) Modeling</a:t>
            </a:r>
          </a:p>
        </p:txBody>
      </p:sp>
      <p:sp>
        <p:nvSpPr>
          <p:cNvPr id="3075" name="Rectangle 3"/>
          <p:cNvSpPr>
            <a:spLocks noGrp="1" noChangeArrowheads="1"/>
          </p:cNvSpPr>
          <p:nvPr>
            <p:ph type="subTitle" idx="1"/>
          </p:nvPr>
        </p:nvSpPr>
        <p:spPr/>
        <p:txBody>
          <a:bodyPr/>
          <a:lstStyle/>
          <a:p>
            <a:pPr eaLnBrk="1" hangingPunct="1"/>
            <a:r>
              <a:rPr lang="en-US" altLang="en-US" sz="2000" smtClean="0"/>
              <a:t>INFO 605 – Database Management Systems</a:t>
            </a:r>
          </a:p>
          <a:p>
            <a:pPr eaLnBrk="1" hangingPunct="1"/>
            <a:r>
              <a:rPr lang="en-US" altLang="en-US" sz="2000" smtClean="0"/>
              <a:t>Stephen Frein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12291" name="Slide Number Placeholder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092A5E3-D464-4257-9F71-3FCC9E945891}" type="slidenum">
              <a:rPr lang="en-US" altLang="en-US" sz="1200">
                <a:latin typeface="Arial Black" panose="020B0A04020102020204" pitchFamily="34" charset="0"/>
              </a:rPr>
              <a:pPr>
                <a:spcBef>
                  <a:spcPct val="0"/>
                </a:spcBef>
                <a:buClrTx/>
                <a:buSzTx/>
                <a:buFontTx/>
                <a:buNone/>
              </a:pPr>
              <a:t>10</a:t>
            </a:fld>
            <a:endParaRPr lang="en-US" altLang="en-US" sz="1200">
              <a:latin typeface="Arial Black" panose="020B0A04020102020204" pitchFamily="34" charset="0"/>
            </a:endParaRPr>
          </a:p>
        </p:txBody>
      </p:sp>
      <p:sp>
        <p:nvSpPr>
          <p:cNvPr id="12292" name="Rectangle 2"/>
          <p:cNvSpPr>
            <a:spLocks noGrp="1" noChangeArrowheads="1"/>
          </p:cNvSpPr>
          <p:nvPr>
            <p:ph type="title"/>
          </p:nvPr>
        </p:nvSpPr>
        <p:spPr>
          <a:xfrm>
            <a:off x="457200" y="457200"/>
            <a:ext cx="8229600" cy="609600"/>
          </a:xfrm>
        </p:spPr>
        <p:txBody>
          <a:bodyPr/>
          <a:lstStyle/>
          <a:p>
            <a:pPr eaLnBrk="1" hangingPunct="1"/>
            <a:r>
              <a:rPr lang="en-US" altLang="en-US" sz="4000" smtClean="0"/>
              <a:t>How to Develop an ER Model</a:t>
            </a:r>
          </a:p>
        </p:txBody>
      </p:sp>
      <p:sp>
        <p:nvSpPr>
          <p:cNvPr id="12293" name="Rectangle 3"/>
          <p:cNvSpPr>
            <a:spLocks noGrp="1" noChangeArrowheads="1"/>
          </p:cNvSpPr>
          <p:nvPr>
            <p:ph type="body" idx="1"/>
          </p:nvPr>
        </p:nvSpPr>
        <p:spPr>
          <a:xfrm>
            <a:off x="457200" y="1295400"/>
            <a:ext cx="8229600" cy="4800600"/>
          </a:xfrm>
        </p:spPr>
        <p:txBody>
          <a:bodyPr/>
          <a:lstStyle/>
          <a:p>
            <a:pPr eaLnBrk="1" hangingPunct="1">
              <a:lnSpc>
                <a:spcPct val="80000"/>
              </a:lnSpc>
            </a:pPr>
            <a:r>
              <a:rPr lang="en-US" altLang="en-US" sz="2800" smtClean="0"/>
              <a:t>Functional experts (those who know the problem domain) will omit relevant details because they don’t always know what counts as relevant to a database design</a:t>
            </a:r>
          </a:p>
          <a:p>
            <a:pPr eaLnBrk="1" hangingPunct="1">
              <a:lnSpc>
                <a:spcPct val="80000"/>
              </a:lnSpc>
            </a:pPr>
            <a:r>
              <a:rPr lang="en-US" altLang="en-US" sz="2800" smtClean="0"/>
              <a:t> For example, you will train yourself to always probe for exceptions to the business rules that functional experts describe, because such exceptions will have a large impact on your design (i.e., the database must be capable of representing them, even if they rarely occur)</a:t>
            </a:r>
          </a:p>
          <a:p>
            <a:pPr eaLnBrk="1" hangingPunct="1">
              <a:lnSpc>
                <a:spcPct val="80000"/>
              </a:lnSpc>
            </a:pPr>
            <a:r>
              <a:rPr lang="en-US" altLang="en-US" sz="2800" smtClean="0"/>
              <a:t> Functional experts will think of such exceptions as unimportant, because they do not hold 99% of the time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13315" name="Slide Number Placeholder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80AE85B-A40A-4933-B0B7-AF75A761F1F6}" type="slidenum">
              <a:rPr lang="en-US" altLang="en-US" sz="1200">
                <a:latin typeface="Arial Black" panose="020B0A04020102020204" pitchFamily="34" charset="0"/>
              </a:rPr>
              <a:pPr>
                <a:spcBef>
                  <a:spcPct val="0"/>
                </a:spcBef>
                <a:buClrTx/>
                <a:buSzTx/>
                <a:buFontTx/>
                <a:buNone/>
              </a:pPr>
              <a:t>11</a:t>
            </a:fld>
            <a:endParaRPr lang="en-US" altLang="en-US" sz="1200">
              <a:latin typeface="Arial Black" panose="020B0A04020102020204" pitchFamily="34" charset="0"/>
            </a:endParaRPr>
          </a:p>
        </p:txBody>
      </p:sp>
      <p:sp>
        <p:nvSpPr>
          <p:cNvPr id="13316" name="Rectangle 2"/>
          <p:cNvSpPr>
            <a:spLocks noGrp="1" noChangeArrowheads="1"/>
          </p:cNvSpPr>
          <p:nvPr>
            <p:ph type="title"/>
          </p:nvPr>
        </p:nvSpPr>
        <p:spPr>
          <a:xfrm>
            <a:off x="457200" y="457200"/>
            <a:ext cx="8229600" cy="609600"/>
          </a:xfrm>
        </p:spPr>
        <p:txBody>
          <a:bodyPr/>
          <a:lstStyle/>
          <a:p>
            <a:pPr eaLnBrk="1" hangingPunct="1"/>
            <a:r>
              <a:rPr lang="en-US" altLang="en-US" sz="4000" smtClean="0"/>
              <a:t>How to Develop an ER Model</a:t>
            </a:r>
          </a:p>
        </p:txBody>
      </p:sp>
      <p:sp>
        <p:nvSpPr>
          <p:cNvPr id="13317" name="Rectangle 3"/>
          <p:cNvSpPr>
            <a:spLocks noGrp="1" noChangeArrowheads="1"/>
          </p:cNvSpPr>
          <p:nvPr>
            <p:ph type="body" idx="1"/>
          </p:nvPr>
        </p:nvSpPr>
        <p:spPr>
          <a:xfrm>
            <a:off x="457200" y="1295400"/>
            <a:ext cx="8229600" cy="4800600"/>
          </a:xfrm>
        </p:spPr>
        <p:txBody>
          <a:bodyPr/>
          <a:lstStyle/>
          <a:p>
            <a:pPr eaLnBrk="1" hangingPunct="1">
              <a:lnSpc>
                <a:spcPct val="80000"/>
              </a:lnSpc>
            </a:pPr>
            <a:r>
              <a:rPr lang="en-US" altLang="en-US" sz="2800" smtClean="0"/>
              <a:t>The onus is on </a:t>
            </a:r>
            <a:r>
              <a:rPr lang="en-US" altLang="en-US" sz="2800" u="sng" smtClean="0"/>
              <a:t>you</a:t>
            </a:r>
            <a:r>
              <a:rPr lang="en-US" altLang="en-US" sz="2800" smtClean="0"/>
              <a:t> to dig for information – use your knowledge of the problem domain and experience with database design to probe for clarity and completeness</a:t>
            </a:r>
          </a:p>
          <a:p>
            <a:pPr eaLnBrk="1" hangingPunct="1">
              <a:lnSpc>
                <a:spcPct val="80000"/>
              </a:lnSpc>
            </a:pPr>
            <a:endParaRPr lang="en-US" altLang="en-US" sz="2800" smtClean="0"/>
          </a:p>
          <a:p>
            <a:pPr eaLnBrk="1" hangingPunct="1">
              <a:lnSpc>
                <a:spcPct val="80000"/>
              </a:lnSpc>
            </a:pPr>
            <a:r>
              <a:rPr lang="en-US" altLang="en-US" sz="2800" smtClean="0"/>
              <a:t> Watch the functional experts – snoop through their stuff (e.g., documents they generate while doing their jobs)</a:t>
            </a:r>
          </a:p>
          <a:p>
            <a:pPr eaLnBrk="1" hangingPunct="1">
              <a:lnSpc>
                <a:spcPct val="80000"/>
              </a:lnSpc>
            </a:pPr>
            <a:endParaRPr lang="en-US" altLang="en-US" sz="2800" smtClean="0"/>
          </a:p>
          <a:p>
            <a:pPr eaLnBrk="1" hangingPunct="1">
              <a:lnSpc>
                <a:spcPct val="80000"/>
              </a:lnSpc>
            </a:pPr>
            <a:r>
              <a:rPr lang="en-US" altLang="en-US" sz="2800" smtClean="0"/>
              <a:t> Always remember that they don’t know what a good requirement looks like – you’ll need to drag good requirements out of them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14339" name="Slide Number Placeholder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0C8512F-3313-492C-B87F-C5653348B3DB}" type="slidenum">
              <a:rPr lang="en-US" altLang="en-US" sz="1200">
                <a:latin typeface="Arial Black" panose="020B0A04020102020204" pitchFamily="34" charset="0"/>
              </a:rPr>
              <a:pPr>
                <a:spcBef>
                  <a:spcPct val="0"/>
                </a:spcBef>
                <a:buClrTx/>
                <a:buSzTx/>
                <a:buFontTx/>
                <a:buNone/>
              </a:pPr>
              <a:t>12</a:t>
            </a:fld>
            <a:endParaRPr lang="en-US" altLang="en-US" sz="1200">
              <a:latin typeface="Arial Black" panose="020B0A04020102020204" pitchFamily="34" charset="0"/>
            </a:endParaRPr>
          </a:p>
        </p:txBody>
      </p:sp>
      <p:sp>
        <p:nvSpPr>
          <p:cNvPr id="14340" name="Rectangle 2"/>
          <p:cNvSpPr>
            <a:spLocks noGrp="1" noChangeArrowheads="1"/>
          </p:cNvSpPr>
          <p:nvPr>
            <p:ph type="title"/>
          </p:nvPr>
        </p:nvSpPr>
        <p:spPr>
          <a:xfrm>
            <a:off x="457200" y="457200"/>
            <a:ext cx="8229600" cy="609600"/>
          </a:xfrm>
        </p:spPr>
        <p:txBody>
          <a:bodyPr/>
          <a:lstStyle/>
          <a:p>
            <a:pPr eaLnBrk="1" hangingPunct="1"/>
            <a:r>
              <a:rPr lang="en-US" altLang="en-US" sz="4000" smtClean="0"/>
              <a:t>How to Develop an ER Model</a:t>
            </a:r>
          </a:p>
        </p:txBody>
      </p:sp>
      <p:sp>
        <p:nvSpPr>
          <p:cNvPr id="14341" name="Rectangle 3"/>
          <p:cNvSpPr>
            <a:spLocks noGrp="1" noChangeArrowheads="1"/>
          </p:cNvSpPr>
          <p:nvPr>
            <p:ph type="body" idx="1"/>
          </p:nvPr>
        </p:nvSpPr>
        <p:spPr>
          <a:xfrm>
            <a:off x="457200" y="1295400"/>
            <a:ext cx="8229600" cy="4800600"/>
          </a:xfrm>
        </p:spPr>
        <p:txBody>
          <a:bodyPr/>
          <a:lstStyle/>
          <a:p>
            <a:pPr eaLnBrk="1" hangingPunct="1">
              <a:lnSpc>
                <a:spcPct val="80000"/>
              </a:lnSpc>
            </a:pPr>
            <a:r>
              <a:rPr lang="en-US" altLang="en-US" sz="2800" smtClean="0"/>
              <a:t>Most of the “problem statements” you will encounter in an academic setting are inauthentic (including the ones in this presentation) – they are sanitized descriptions of data management problems used for purposes of clarity and explanatory convenience</a:t>
            </a:r>
          </a:p>
          <a:p>
            <a:pPr eaLnBrk="1" hangingPunct="1">
              <a:lnSpc>
                <a:spcPct val="80000"/>
              </a:lnSpc>
            </a:pPr>
            <a:endParaRPr lang="en-US" altLang="en-US" sz="2800" smtClean="0"/>
          </a:p>
          <a:p>
            <a:pPr eaLnBrk="1" hangingPunct="1">
              <a:lnSpc>
                <a:spcPct val="80000"/>
              </a:lnSpc>
            </a:pPr>
            <a:r>
              <a:rPr lang="en-US" altLang="en-US" sz="2800" smtClean="0"/>
              <a:t>Such problem statements occur only in academic environments – the requirements you get in non-academic contexts will be ambiguous, incorrect, incomplete, internally inconsistent, misleading, etc.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15363" name="Slide Number Placeholder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329C4A4-6130-46C0-93A0-F3D893DBA6DF}" type="slidenum">
              <a:rPr lang="en-US" altLang="en-US" sz="1200">
                <a:latin typeface="Arial Black" panose="020B0A04020102020204" pitchFamily="34" charset="0"/>
              </a:rPr>
              <a:pPr>
                <a:spcBef>
                  <a:spcPct val="0"/>
                </a:spcBef>
                <a:buClrTx/>
                <a:buSzTx/>
                <a:buFontTx/>
                <a:buNone/>
              </a:pPr>
              <a:t>13</a:t>
            </a:fld>
            <a:endParaRPr lang="en-US" altLang="en-US" sz="1200">
              <a:latin typeface="Arial Black" panose="020B0A04020102020204" pitchFamily="34" charset="0"/>
            </a:endParaRPr>
          </a:p>
        </p:txBody>
      </p:sp>
      <p:sp>
        <p:nvSpPr>
          <p:cNvPr id="15364" name="Rectangle 2"/>
          <p:cNvSpPr>
            <a:spLocks noGrp="1" noChangeArrowheads="1"/>
          </p:cNvSpPr>
          <p:nvPr>
            <p:ph type="title"/>
          </p:nvPr>
        </p:nvSpPr>
        <p:spPr>
          <a:xfrm>
            <a:off x="457200" y="457200"/>
            <a:ext cx="8229600" cy="609600"/>
          </a:xfrm>
        </p:spPr>
        <p:txBody>
          <a:bodyPr/>
          <a:lstStyle/>
          <a:p>
            <a:pPr eaLnBrk="1" hangingPunct="1"/>
            <a:r>
              <a:rPr lang="en-US" altLang="en-US" sz="4000" smtClean="0"/>
              <a:t>Basic Parts of an ER Model</a:t>
            </a:r>
          </a:p>
        </p:txBody>
      </p:sp>
      <p:sp>
        <p:nvSpPr>
          <p:cNvPr id="15365" name="Rectangle 3"/>
          <p:cNvSpPr>
            <a:spLocks noGrp="1" noChangeArrowheads="1"/>
          </p:cNvSpPr>
          <p:nvPr>
            <p:ph type="body" idx="1"/>
          </p:nvPr>
        </p:nvSpPr>
        <p:spPr>
          <a:xfrm>
            <a:off x="457200" y="1295400"/>
            <a:ext cx="8229600" cy="4800600"/>
          </a:xfrm>
        </p:spPr>
        <p:txBody>
          <a:bodyPr/>
          <a:lstStyle/>
          <a:p>
            <a:pPr eaLnBrk="1" hangingPunct="1">
              <a:lnSpc>
                <a:spcPct val="90000"/>
              </a:lnSpc>
            </a:pPr>
            <a:r>
              <a:rPr lang="en-US" altLang="en-US" sz="2800" smtClean="0"/>
              <a:t>An ER model can reasonably be said to have 3 basic parts:</a:t>
            </a:r>
          </a:p>
          <a:p>
            <a:pPr eaLnBrk="1" hangingPunct="1">
              <a:lnSpc>
                <a:spcPct val="90000"/>
              </a:lnSpc>
            </a:pPr>
            <a:endParaRPr lang="en-US" altLang="en-US" sz="2800" smtClean="0"/>
          </a:p>
          <a:p>
            <a:pPr lvl="1" eaLnBrk="1" hangingPunct="1">
              <a:lnSpc>
                <a:spcPct val="90000"/>
              </a:lnSpc>
            </a:pPr>
            <a:r>
              <a:rPr lang="en-US" altLang="en-US" sz="2400" smtClean="0"/>
              <a:t> </a:t>
            </a:r>
            <a:r>
              <a:rPr lang="en-US" altLang="en-US" sz="2400" b="1" smtClean="0"/>
              <a:t>Entities</a:t>
            </a:r>
            <a:r>
              <a:rPr lang="en-US" altLang="en-US" sz="2400" smtClean="0"/>
              <a:t>: things of </a:t>
            </a:r>
            <a:r>
              <a:rPr lang="en-US" altLang="en-US" sz="2400" u="sng" smtClean="0"/>
              <a:t>intrinsic</a:t>
            </a:r>
            <a:r>
              <a:rPr lang="en-US" altLang="en-US" sz="2400" smtClean="0"/>
              <a:t> interest in the problem domain (things about which we need to record data)</a:t>
            </a:r>
          </a:p>
          <a:p>
            <a:pPr lvl="1" eaLnBrk="1" hangingPunct="1">
              <a:lnSpc>
                <a:spcPct val="90000"/>
              </a:lnSpc>
            </a:pPr>
            <a:endParaRPr lang="en-US" altLang="en-US" sz="2400" smtClean="0"/>
          </a:p>
          <a:p>
            <a:pPr lvl="1" eaLnBrk="1" hangingPunct="1">
              <a:lnSpc>
                <a:spcPct val="90000"/>
              </a:lnSpc>
            </a:pPr>
            <a:r>
              <a:rPr lang="en-US" altLang="en-US" sz="2400" smtClean="0"/>
              <a:t> </a:t>
            </a:r>
            <a:r>
              <a:rPr lang="en-US" altLang="en-US" sz="2400" b="1" smtClean="0"/>
              <a:t>Attributes</a:t>
            </a:r>
            <a:r>
              <a:rPr lang="en-US" altLang="en-US" sz="2400" smtClean="0"/>
              <a:t>: descriptive properties of entities (the data we intend to record)</a:t>
            </a:r>
          </a:p>
          <a:p>
            <a:pPr lvl="1" eaLnBrk="1" hangingPunct="1">
              <a:lnSpc>
                <a:spcPct val="90000"/>
              </a:lnSpc>
            </a:pPr>
            <a:endParaRPr lang="en-US" altLang="en-US" sz="2400" smtClean="0"/>
          </a:p>
          <a:p>
            <a:pPr lvl="1" eaLnBrk="1" hangingPunct="1">
              <a:lnSpc>
                <a:spcPct val="90000"/>
              </a:lnSpc>
            </a:pPr>
            <a:r>
              <a:rPr lang="en-US" altLang="en-US" sz="2400" smtClean="0"/>
              <a:t> </a:t>
            </a:r>
            <a:r>
              <a:rPr lang="en-US" altLang="en-US" sz="2400" b="1" smtClean="0"/>
              <a:t>Relationships</a:t>
            </a:r>
            <a:r>
              <a:rPr lang="en-US" altLang="en-US" sz="2400" smtClean="0"/>
              <a:t>: associations and actions that link entities together (connections of interest)</a:t>
            </a:r>
            <a:r>
              <a:rPr lang="en-US" altLang="en-US" smtClean="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16387" name="Slide Number Placeholder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E407557-CF37-4F24-96A8-117B4A9D0BD4}" type="slidenum">
              <a:rPr lang="en-US" altLang="en-US" sz="1200">
                <a:latin typeface="Arial Black" panose="020B0A04020102020204" pitchFamily="34" charset="0"/>
              </a:rPr>
              <a:pPr>
                <a:spcBef>
                  <a:spcPct val="0"/>
                </a:spcBef>
                <a:buClrTx/>
                <a:buSzTx/>
                <a:buFontTx/>
                <a:buNone/>
              </a:pPr>
              <a:t>14</a:t>
            </a:fld>
            <a:endParaRPr lang="en-US" altLang="en-US" sz="1200">
              <a:latin typeface="Arial Black" panose="020B0A04020102020204" pitchFamily="34" charset="0"/>
            </a:endParaRPr>
          </a:p>
        </p:txBody>
      </p:sp>
      <p:sp>
        <p:nvSpPr>
          <p:cNvPr id="16388" name="Rectangle 2"/>
          <p:cNvSpPr>
            <a:spLocks noGrp="1" noChangeArrowheads="1"/>
          </p:cNvSpPr>
          <p:nvPr>
            <p:ph type="title"/>
          </p:nvPr>
        </p:nvSpPr>
        <p:spPr>
          <a:xfrm>
            <a:off x="457200" y="457200"/>
            <a:ext cx="8229600" cy="609600"/>
          </a:xfrm>
        </p:spPr>
        <p:txBody>
          <a:bodyPr/>
          <a:lstStyle/>
          <a:p>
            <a:pPr eaLnBrk="1" hangingPunct="1"/>
            <a:r>
              <a:rPr lang="en-US" altLang="en-US" sz="4000" smtClean="0"/>
              <a:t>Entities</a:t>
            </a:r>
          </a:p>
        </p:txBody>
      </p:sp>
      <p:sp>
        <p:nvSpPr>
          <p:cNvPr id="16389" name="Rectangle 3"/>
          <p:cNvSpPr>
            <a:spLocks noGrp="1" noChangeArrowheads="1"/>
          </p:cNvSpPr>
          <p:nvPr>
            <p:ph type="body" idx="1"/>
          </p:nvPr>
        </p:nvSpPr>
        <p:spPr>
          <a:xfrm>
            <a:off x="457200" y="1219200"/>
            <a:ext cx="8229600" cy="5181600"/>
          </a:xfrm>
        </p:spPr>
        <p:txBody>
          <a:bodyPr/>
          <a:lstStyle/>
          <a:p>
            <a:pPr eaLnBrk="1" hangingPunct="1">
              <a:lnSpc>
                <a:spcPct val="80000"/>
              </a:lnSpc>
            </a:pPr>
            <a:r>
              <a:rPr lang="en-US" altLang="en-US" sz="2400" smtClean="0"/>
              <a:t>Entities are things of intrinsic interest in the problem domain about which we need to record data</a:t>
            </a:r>
          </a:p>
          <a:p>
            <a:pPr eaLnBrk="1" hangingPunct="1">
              <a:lnSpc>
                <a:spcPct val="80000"/>
              </a:lnSpc>
            </a:pPr>
            <a:endParaRPr lang="en-US" altLang="en-US" sz="2400" smtClean="0"/>
          </a:p>
          <a:p>
            <a:pPr eaLnBrk="1" hangingPunct="1">
              <a:lnSpc>
                <a:spcPct val="80000"/>
              </a:lnSpc>
            </a:pPr>
            <a:r>
              <a:rPr lang="en-US" altLang="en-US" sz="2400" smtClean="0"/>
              <a:t> These will usually become tables in our database</a:t>
            </a:r>
          </a:p>
          <a:p>
            <a:pPr eaLnBrk="1" hangingPunct="1">
              <a:lnSpc>
                <a:spcPct val="80000"/>
              </a:lnSpc>
            </a:pPr>
            <a:endParaRPr lang="en-US" altLang="en-US" sz="2400" smtClean="0"/>
          </a:p>
          <a:p>
            <a:pPr eaLnBrk="1" hangingPunct="1">
              <a:lnSpc>
                <a:spcPct val="80000"/>
              </a:lnSpc>
            </a:pPr>
            <a:r>
              <a:rPr lang="en-US" altLang="en-US" sz="2400" smtClean="0"/>
              <a:t> Since entities are things, </a:t>
            </a:r>
            <a:r>
              <a:rPr lang="en-US" altLang="en-US" sz="2400" b="1" smtClean="0"/>
              <a:t>nouns</a:t>
            </a:r>
            <a:r>
              <a:rPr lang="en-US" altLang="en-US" sz="2400" smtClean="0"/>
              <a:t> in problem statements are good candidates for being entities</a:t>
            </a:r>
          </a:p>
          <a:p>
            <a:pPr eaLnBrk="1" hangingPunct="1">
              <a:lnSpc>
                <a:spcPct val="80000"/>
              </a:lnSpc>
            </a:pPr>
            <a:endParaRPr lang="en-US" altLang="en-US" sz="2400" smtClean="0"/>
          </a:p>
          <a:p>
            <a:pPr eaLnBrk="1" hangingPunct="1">
              <a:lnSpc>
                <a:spcPct val="80000"/>
              </a:lnSpc>
            </a:pPr>
            <a:r>
              <a:rPr lang="en-US" altLang="en-US" sz="2400" smtClean="0"/>
              <a:t> Entities are of intrinsic interest, which is to say that they are </a:t>
            </a:r>
            <a:r>
              <a:rPr lang="en-US" altLang="en-US" sz="2400" b="1" smtClean="0"/>
              <a:t>important on their own</a:t>
            </a:r>
            <a:r>
              <a:rPr lang="en-US" altLang="en-US" sz="2400" smtClean="0"/>
              <a:t> (e.g., an address is usually not an entity because we use it to describe a person or organization)</a:t>
            </a:r>
          </a:p>
          <a:p>
            <a:pPr eaLnBrk="1" hangingPunct="1">
              <a:lnSpc>
                <a:spcPct val="80000"/>
              </a:lnSpc>
            </a:pPr>
            <a:endParaRPr lang="en-US" altLang="en-US" sz="2400" smtClean="0"/>
          </a:p>
          <a:p>
            <a:pPr eaLnBrk="1" hangingPunct="1">
              <a:lnSpc>
                <a:spcPct val="80000"/>
              </a:lnSpc>
            </a:pPr>
            <a:r>
              <a:rPr lang="en-US" altLang="en-US" sz="2400" smtClean="0"/>
              <a:t> Yet, what is of “intrinsic interest” varies from problem to problem (address is probably an entity for the post office)</a:t>
            </a:r>
            <a:r>
              <a:rPr lang="en-US" altLang="en-US" sz="2000" smtClean="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17411" name="Slide Number Placeholder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D3DCF8E-8D9F-497C-9CC0-4EAA25D0BD2C}" type="slidenum">
              <a:rPr lang="en-US" altLang="en-US" sz="1200">
                <a:latin typeface="Arial Black" panose="020B0A04020102020204" pitchFamily="34" charset="0"/>
              </a:rPr>
              <a:pPr>
                <a:spcBef>
                  <a:spcPct val="0"/>
                </a:spcBef>
                <a:buClrTx/>
                <a:buSzTx/>
                <a:buFontTx/>
                <a:buNone/>
              </a:pPr>
              <a:t>15</a:t>
            </a:fld>
            <a:endParaRPr lang="en-US" altLang="en-US" sz="1200">
              <a:latin typeface="Arial Black" panose="020B0A04020102020204" pitchFamily="34" charset="0"/>
            </a:endParaRPr>
          </a:p>
        </p:txBody>
      </p:sp>
      <p:sp>
        <p:nvSpPr>
          <p:cNvPr id="17412" name="Rectangle 2"/>
          <p:cNvSpPr>
            <a:spLocks noGrp="1" noChangeArrowheads="1"/>
          </p:cNvSpPr>
          <p:nvPr>
            <p:ph type="title"/>
          </p:nvPr>
        </p:nvSpPr>
        <p:spPr>
          <a:xfrm>
            <a:off x="457200" y="457200"/>
            <a:ext cx="8229600" cy="609600"/>
          </a:xfrm>
        </p:spPr>
        <p:txBody>
          <a:bodyPr/>
          <a:lstStyle/>
          <a:p>
            <a:pPr eaLnBrk="1" hangingPunct="1"/>
            <a:r>
              <a:rPr lang="en-US" altLang="en-US" sz="4000" smtClean="0"/>
              <a:t>Entities</a:t>
            </a:r>
          </a:p>
        </p:txBody>
      </p:sp>
      <p:sp>
        <p:nvSpPr>
          <p:cNvPr id="17413" name="Rectangle 3"/>
          <p:cNvSpPr>
            <a:spLocks noGrp="1" noChangeArrowheads="1"/>
          </p:cNvSpPr>
          <p:nvPr>
            <p:ph type="body" idx="1"/>
          </p:nvPr>
        </p:nvSpPr>
        <p:spPr>
          <a:xfrm>
            <a:off x="457200" y="1295400"/>
            <a:ext cx="8229600" cy="4800600"/>
          </a:xfrm>
        </p:spPr>
        <p:txBody>
          <a:bodyPr/>
          <a:lstStyle/>
          <a:p>
            <a:pPr eaLnBrk="1" hangingPunct="1">
              <a:lnSpc>
                <a:spcPct val="90000"/>
              </a:lnSpc>
            </a:pPr>
            <a:r>
              <a:rPr lang="en-US" altLang="en-US" sz="2800" smtClean="0"/>
              <a:t>Entities can be concrete, physical things (e.g., customer, product) or more conceptual (e.g., viewing, sale)</a:t>
            </a:r>
          </a:p>
          <a:p>
            <a:pPr eaLnBrk="1" hangingPunct="1">
              <a:lnSpc>
                <a:spcPct val="90000"/>
              </a:lnSpc>
            </a:pPr>
            <a:endParaRPr lang="en-US" altLang="en-US" sz="2800" smtClean="0"/>
          </a:p>
          <a:p>
            <a:pPr eaLnBrk="1" hangingPunct="1">
              <a:lnSpc>
                <a:spcPct val="90000"/>
              </a:lnSpc>
            </a:pPr>
            <a:r>
              <a:rPr lang="en-US" altLang="en-US" sz="2800" smtClean="0"/>
              <a:t>Taxonomy of entities: people, places, tangible objects, organizations, events, intangible concepts</a:t>
            </a:r>
          </a:p>
          <a:p>
            <a:pPr eaLnBrk="1" hangingPunct="1">
              <a:lnSpc>
                <a:spcPct val="90000"/>
              </a:lnSpc>
            </a:pPr>
            <a:endParaRPr lang="en-US" altLang="en-US" sz="2800" smtClean="0"/>
          </a:p>
          <a:p>
            <a:pPr eaLnBrk="1" hangingPunct="1">
              <a:lnSpc>
                <a:spcPct val="90000"/>
              </a:lnSpc>
            </a:pPr>
            <a:r>
              <a:rPr lang="en-US" altLang="en-US" sz="2800" smtClean="0"/>
              <a:t>Two things are instances of the same </a:t>
            </a:r>
            <a:r>
              <a:rPr lang="en-US" altLang="en-US" sz="2800" b="1" smtClean="0"/>
              <a:t>entity type</a:t>
            </a:r>
            <a:r>
              <a:rPr lang="en-US" altLang="en-US" sz="2800" smtClean="0"/>
              <a:t> if they have common characteristics but differ in the value of those characteristics</a:t>
            </a:r>
          </a:p>
          <a:p>
            <a:pPr eaLnBrk="1" hangingPunct="1">
              <a:lnSpc>
                <a:spcPct val="150000"/>
              </a:lnSpc>
              <a:spcBef>
                <a:spcPct val="0"/>
              </a:spcBef>
              <a:buClrTx/>
              <a:buSzTx/>
              <a:buFontTx/>
              <a:buChar char="•"/>
            </a:pPr>
            <a:endParaRPr lang="en-US" altLang="en-US" sz="28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18435" name="Slide Number Placeholder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8151171-CF69-43E5-9132-9CD49EEFC1F7}" type="slidenum">
              <a:rPr lang="en-US" altLang="en-US" sz="1200">
                <a:latin typeface="Arial Black" panose="020B0A04020102020204" pitchFamily="34" charset="0"/>
              </a:rPr>
              <a:pPr>
                <a:spcBef>
                  <a:spcPct val="0"/>
                </a:spcBef>
                <a:buClrTx/>
                <a:buSzTx/>
                <a:buFontTx/>
                <a:buNone/>
              </a:pPr>
              <a:t>16</a:t>
            </a:fld>
            <a:endParaRPr lang="en-US" altLang="en-US" sz="1200">
              <a:latin typeface="Arial Black" panose="020B0A04020102020204" pitchFamily="34" charset="0"/>
            </a:endParaRPr>
          </a:p>
        </p:txBody>
      </p:sp>
      <p:sp>
        <p:nvSpPr>
          <p:cNvPr id="18436" name="Rectangle 2"/>
          <p:cNvSpPr>
            <a:spLocks noGrp="1" noChangeArrowheads="1"/>
          </p:cNvSpPr>
          <p:nvPr>
            <p:ph type="title"/>
          </p:nvPr>
        </p:nvSpPr>
        <p:spPr>
          <a:xfrm>
            <a:off x="457200" y="457200"/>
            <a:ext cx="8229600" cy="609600"/>
          </a:xfrm>
        </p:spPr>
        <p:txBody>
          <a:bodyPr/>
          <a:lstStyle/>
          <a:p>
            <a:pPr eaLnBrk="1" hangingPunct="1"/>
            <a:r>
              <a:rPr lang="en-US" altLang="en-US" sz="4000" smtClean="0"/>
              <a:t>Entities</a:t>
            </a:r>
          </a:p>
        </p:txBody>
      </p:sp>
      <p:sp>
        <p:nvSpPr>
          <p:cNvPr id="18437" name="Rectangle 3"/>
          <p:cNvSpPr>
            <a:spLocks noGrp="1" noChangeArrowheads="1"/>
          </p:cNvSpPr>
          <p:nvPr>
            <p:ph type="body" idx="1"/>
          </p:nvPr>
        </p:nvSpPr>
        <p:spPr>
          <a:xfrm>
            <a:off x="457200" y="1295400"/>
            <a:ext cx="8229600" cy="3886200"/>
          </a:xfrm>
        </p:spPr>
        <p:txBody>
          <a:bodyPr/>
          <a:lstStyle/>
          <a:p>
            <a:pPr eaLnBrk="1" hangingPunct="1">
              <a:lnSpc>
                <a:spcPct val="80000"/>
              </a:lnSpc>
            </a:pPr>
            <a:r>
              <a:rPr lang="en-US" altLang="en-US" sz="2800" smtClean="0"/>
              <a:t>Name an entity with a singular noun, and choose an intuitively meaningful name</a:t>
            </a:r>
          </a:p>
          <a:p>
            <a:pPr eaLnBrk="1" hangingPunct="1">
              <a:lnSpc>
                <a:spcPct val="80000"/>
              </a:lnSpc>
            </a:pPr>
            <a:r>
              <a:rPr lang="en-US" altLang="en-US" sz="2800" smtClean="0"/>
              <a:t>Try to avoid “throwaway” names that could apply to any number of things (e.g., “Task”, “Schedule", "Event”), unless what you are modeling is really that generic</a:t>
            </a:r>
          </a:p>
          <a:p>
            <a:pPr eaLnBrk="1" hangingPunct="1">
              <a:lnSpc>
                <a:spcPct val="80000"/>
              </a:lnSpc>
            </a:pPr>
            <a:r>
              <a:rPr lang="en-US" altLang="en-US" sz="2800" smtClean="0"/>
              <a:t>Enterprise-wide naming convention is recommended</a:t>
            </a:r>
          </a:p>
          <a:p>
            <a:pPr eaLnBrk="1" hangingPunct="1">
              <a:lnSpc>
                <a:spcPct val="80000"/>
              </a:lnSpc>
            </a:pPr>
            <a:r>
              <a:rPr lang="en-US" altLang="en-US" sz="2800" smtClean="0"/>
              <a:t>On an ER diagram, model an entity class as follows:</a:t>
            </a:r>
          </a:p>
        </p:txBody>
      </p:sp>
      <p:sp>
        <p:nvSpPr>
          <p:cNvPr id="18438" name="Rectangle 4"/>
          <p:cNvSpPr>
            <a:spLocks noChangeArrowheads="1"/>
          </p:cNvSpPr>
          <p:nvPr/>
        </p:nvSpPr>
        <p:spPr bwMode="auto">
          <a:xfrm>
            <a:off x="3505200" y="5105400"/>
            <a:ext cx="16002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0"/>
              <a:t>Store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19459" name="Slide Number Placeholder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4122A05-C256-4B07-946B-C2BD42374E0F}" type="slidenum">
              <a:rPr lang="en-US" altLang="en-US" sz="1200">
                <a:latin typeface="Arial Black" panose="020B0A04020102020204" pitchFamily="34" charset="0"/>
              </a:rPr>
              <a:pPr>
                <a:spcBef>
                  <a:spcPct val="0"/>
                </a:spcBef>
                <a:buClrTx/>
                <a:buSzTx/>
                <a:buFontTx/>
                <a:buNone/>
              </a:pPr>
              <a:t>17</a:t>
            </a:fld>
            <a:endParaRPr lang="en-US" altLang="en-US" sz="1200">
              <a:latin typeface="Arial Black" panose="020B0A04020102020204" pitchFamily="34" charset="0"/>
            </a:endParaRPr>
          </a:p>
        </p:txBody>
      </p:sp>
      <p:sp>
        <p:nvSpPr>
          <p:cNvPr id="19460" name="Rectangle 2"/>
          <p:cNvSpPr>
            <a:spLocks noGrp="1" noChangeArrowheads="1"/>
          </p:cNvSpPr>
          <p:nvPr>
            <p:ph type="title"/>
          </p:nvPr>
        </p:nvSpPr>
        <p:spPr>
          <a:xfrm>
            <a:off x="457200" y="457200"/>
            <a:ext cx="8229600" cy="609600"/>
          </a:xfrm>
        </p:spPr>
        <p:txBody>
          <a:bodyPr/>
          <a:lstStyle/>
          <a:p>
            <a:pPr eaLnBrk="1" hangingPunct="1"/>
            <a:r>
              <a:rPr lang="en-US" altLang="en-US" sz="4000" smtClean="0"/>
              <a:t>Attributes</a:t>
            </a:r>
          </a:p>
        </p:txBody>
      </p:sp>
      <p:sp>
        <p:nvSpPr>
          <p:cNvPr id="19461" name="Rectangle 3"/>
          <p:cNvSpPr>
            <a:spLocks noGrp="1" noChangeArrowheads="1"/>
          </p:cNvSpPr>
          <p:nvPr>
            <p:ph type="body" idx="1"/>
          </p:nvPr>
        </p:nvSpPr>
        <p:spPr>
          <a:xfrm>
            <a:off x="457200" y="1143000"/>
            <a:ext cx="8229600" cy="5181600"/>
          </a:xfrm>
        </p:spPr>
        <p:txBody>
          <a:bodyPr/>
          <a:lstStyle/>
          <a:p>
            <a:pPr eaLnBrk="1" hangingPunct="1">
              <a:lnSpc>
                <a:spcPct val="90000"/>
              </a:lnSpc>
            </a:pPr>
            <a:r>
              <a:rPr lang="en-US" altLang="en-US" sz="2400" smtClean="0"/>
              <a:t>An attribute is a </a:t>
            </a:r>
            <a:r>
              <a:rPr lang="en-US" altLang="en-US" sz="2400" b="1" smtClean="0"/>
              <a:t>property</a:t>
            </a:r>
            <a:r>
              <a:rPr lang="en-US" altLang="en-US" sz="2400" smtClean="0"/>
              <a:t> of an entity</a:t>
            </a:r>
          </a:p>
          <a:p>
            <a:pPr eaLnBrk="1" hangingPunct="1">
              <a:lnSpc>
                <a:spcPct val="90000"/>
              </a:lnSpc>
            </a:pPr>
            <a:r>
              <a:rPr lang="en-US" altLang="en-US" sz="2400" smtClean="0"/>
              <a:t> Attributes can be classified by </a:t>
            </a:r>
            <a:r>
              <a:rPr lang="en-US" altLang="en-US" sz="2400" b="1" smtClean="0"/>
              <a:t>role</a:t>
            </a:r>
            <a:r>
              <a:rPr lang="en-US" altLang="en-US" sz="2400" smtClean="0"/>
              <a:t>: identifying or descriptive</a:t>
            </a:r>
          </a:p>
          <a:p>
            <a:pPr eaLnBrk="1" hangingPunct="1">
              <a:lnSpc>
                <a:spcPct val="90000"/>
              </a:lnSpc>
            </a:pPr>
            <a:r>
              <a:rPr lang="en-US" altLang="en-US" sz="2400" smtClean="0"/>
              <a:t> </a:t>
            </a:r>
            <a:r>
              <a:rPr lang="en-US" altLang="en-US" sz="2400" b="1" smtClean="0"/>
              <a:t>Identifying</a:t>
            </a:r>
            <a:r>
              <a:rPr lang="en-US" altLang="en-US" sz="2400" smtClean="0"/>
              <a:t> attributes (“entity identifier” or “</a:t>
            </a:r>
            <a:r>
              <a:rPr lang="en-US" altLang="en-US" sz="2400" i="1" smtClean="0"/>
              <a:t>EID”</a:t>
            </a:r>
            <a:r>
              <a:rPr lang="en-US" altLang="en-US" sz="2400" smtClean="0"/>
              <a:t>):</a:t>
            </a:r>
          </a:p>
          <a:p>
            <a:pPr lvl="1" eaLnBrk="1" hangingPunct="1">
              <a:lnSpc>
                <a:spcPct val="90000"/>
              </a:lnSpc>
            </a:pPr>
            <a:r>
              <a:rPr lang="en-US" altLang="en-US" sz="2400" smtClean="0"/>
              <a:t> uniquely identify an instance of an entity class (e.g., SSN)</a:t>
            </a:r>
          </a:p>
          <a:p>
            <a:pPr lvl="1" eaLnBrk="1" hangingPunct="1">
              <a:lnSpc>
                <a:spcPct val="90000"/>
              </a:lnSpc>
            </a:pPr>
            <a:r>
              <a:rPr lang="en-US" altLang="en-US" sz="2400" smtClean="0"/>
              <a:t> are most widely used attributes</a:t>
            </a:r>
          </a:p>
          <a:p>
            <a:pPr lvl="1" eaLnBrk="1" hangingPunct="1">
              <a:lnSpc>
                <a:spcPct val="90000"/>
              </a:lnSpc>
            </a:pPr>
            <a:r>
              <a:rPr lang="en-US" altLang="en-US" sz="2400" smtClean="0"/>
              <a:t> every entity must have at least one</a:t>
            </a:r>
          </a:p>
          <a:p>
            <a:pPr lvl="1" eaLnBrk="1" hangingPunct="1">
              <a:lnSpc>
                <a:spcPct val="90000"/>
              </a:lnSpc>
            </a:pPr>
            <a:r>
              <a:rPr lang="en-US" altLang="en-US" sz="2400" smtClean="0"/>
              <a:t> EID is never null (blank) – this is the “</a:t>
            </a:r>
            <a:r>
              <a:rPr lang="en-US" altLang="en-US" sz="2400" b="1" i="1" smtClean="0"/>
              <a:t>entity constraint</a:t>
            </a:r>
            <a:r>
              <a:rPr lang="en-US" altLang="en-US" sz="2400" smtClean="0"/>
              <a:t>”</a:t>
            </a:r>
          </a:p>
          <a:p>
            <a:pPr lvl="1" eaLnBrk="1" hangingPunct="1">
              <a:lnSpc>
                <a:spcPct val="90000"/>
              </a:lnSpc>
            </a:pPr>
            <a:r>
              <a:rPr lang="en-US" altLang="en-US" sz="2400" smtClean="0"/>
              <a:t> if no such natural identifier, make one up (e.g., account #)</a:t>
            </a:r>
          </a:p>
          <a:p>
            <a:pPr eaLnBrk="1" hangingPunct="1">
              <a:lnSpc>
                <a:spcPct val="90000"/>
              </a:lnSpc>
            </a:pPr>
            <a:r>
              <a:rPr lang="en-US" altLang="en-US" sz="2400" b="1" smtClean="0"/>
              <a:t>Descriptive </a:t>
            </a:r>
            <a:r>
              <a:rPr lang="en-US" altLang="en-US" sz="2400" smtClean="0"/>
              <a:t>attributes tell you something about the entity other than how to refer to it (e.g., color, size, weight)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20483" name="Slide Number Placeholder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931AE98-49DA-4964-ADCE-053BC183B348}" type="slidenum">
              <a:rPr lang="en-US" altLang="en-US" sz="1200">
                <a:latin typeface="Arial Black" panose="020B0A04020102020204" pitchFamily="34" charset="0"/>
              </a:rPr>
              <a:pPr>
                <a:spcBef>
                  <a:spcPct val="0"/>
                </a:spcBef>
                <a:buClrTx/>
                <a:buSzTx/>
                <a:buFontTx/>
                <a:buNone/>
              </a:pPr>
              <a:t>18</a:t>
            </a:fld>
            <a:endParaRPr lang="en-US" altLang="en-US" sz="1200">
              <a:latin typeface="Arial Black" panose="020B0A04020102020204" pitchFamily="34" charset="0"/>
            </a:endParaRPr>
          </a:p>
        </p:txBody>
      </p:sp>
      <p:sp>
        <p:nvSpPr>
          <p:cNvPr id="20484" name="Rectangle 2"/>
          <p:cNvSpPr>
            <a:spLocks noGrp="1" noChangeArrowheads="1"/>
          </p:cNvSpPr>
          <p:nvPr>
            <p:ph type="title"/>
          </p:nvPr>
        </p:nvSpPr>
        <p:spPr>
          <a:xfrm>
            <a:off x="457200" y="457200"/>
            <a:ext cx="8229600" cy="609600"/>
          </a:xfrm>
        </p:spPr>
        <p:txBody>
          <a:bodyPr/>
          <a:lstStyle/>
          <a:p>
            <a:pPr eaLnBrk="1" hangingPunct="1"/>
            <a:r>
              <a:rPr lang="en-US" altLang="en-US" sz="4000" smtClean="0"/>
              <a:t>Attribute Types</a:t>
            </a:r>
          </a:p>
        </p:txBody>
      </p:sp>
      <p:sp>
        <p:nvSpPr>
          <p:cNvPr id="20485" name="Rectangle 3"/>
          <p:cNvSpPr>
            <a:spLocks noGrp="1" noChangeArrowheads="1"/>
          </p:cNvSpPr>
          <p:nvPr>
            <p:ph type="body" idx="1"/>
          </p:nvPr>
        </p:nvSpPr>
        <p:spPr>
          <a:xfrm>
            <a:off x="457200" y="1143000"/>
            <a:ext cx="8229600" cy="5181600"/>
          </a:xfrm>
        </p:spPr>
        <p:txBody>
          <a:bodyPr/>
          <a:lstStyle/>
          <a:p>
            <a:pPr eaLnBrk="1" hangingPunct="1">
              <a:lnSpc>
                <a:spcPct val="90000"/>
              </a:lnSpc>
            </a:pPr>
            <a:r>
              <a:rPr lang="en-US" altLang="en-US" sz="2400" smtClean="0"/>
              <a:t> Attributes can also be classified by </a:t>
            </a:r>
            <a:r>
              <a:rPr lang="en-US" altLang="en-US" sz="2400" b="1" smtClean="0"/>
              <a:t>type</a:t>
            </a:r>
            <a:r>
              <a:rPr lang="en-US" altLang="en-US" sz="2400" smtClean="0"/>
              <a:t>:</a:t>
            </a:r>
          </a:p>
          <a:p>
            <a:pPr lvl="1" eaLnBrk="1" hangingPunct="1">
              <a:lnSpc>
                <a:spcPct val="90000"/>
              </a:lnSpc>
            </a:pPr>
            <a:r>
              <a:rPr lang="en-US" altLang="en-US" sz="2400" smtClean="0"/>
              <a:t> </a:t>
            </a:r>
            <a:r>
              <a:rPr lang="en-US" altLang="en-US" sz="2400" b="1" smtClean="0"/>
              <a:t>atomic</a:t>
            </a:r>
            <a:r>
              <a:rPr lang="en-US" altLang="en-US" sz="2400" smtClean="0"/>
              <a:t>: single, simple value (e.g., “blue”, “goalie”)</a:t>
            </a:r>
          </a:p>
          <a:p>
            <a:pPr lvl="1" eaLnBrk="1" hangingPunct="1">
              <a:lnSpc>
                <a:spcPct val="90000"/>
              </a:lnSpc>
            </a:pPr>
            <a:r>
              <a:rPr lang="en-US" altLang="en-US" sz="2400" smtClean="0"/>
              <a:t> </a:t>
            </a:r>
            <a:r>
              <a:rPr lang="en-US" altLang="en-US" sz="2400" b="1" smtClean="0"/>
              <a:t>composite</a:t>
            </a:r>
            <a:r>
              <a:rPr lang="en-US" altLang="en-US" sz="2400" smtClean="0"/>
              <a:t>: amalgam of conceptually related descriptors that could be decomposed into more granular attributes (e.g., </a:t>
            </a:r>
            <a:r>
              <a:rPr lang="en-US" altLang="en-US" sz="2400" i="1" smtClean="0"/>
              <a:t>address</a:t>
            </a:r>
            <a:r>
              <a:rPr lang="en-US" altLang="en-US" sz="2400" smtClean="0"/>
              <a:t> is made up of </a:t>
            </a:r>
            <a:r>
              <a:rPr lang="en-US" altLang="en-US" sz="2400" i="1" smtClean="0"/>
              <a:t>street address</a:t>
            </a:r>
            <a:r>
              <a:rPr lang="en-US" altLang="en-US" sz="2400" smtClean="0"/>
              <a:t>, </a:t>
            </a:r>
            <a:r>
              <a:rPr lang="en-US" altLang="en-US" sz="2400" i="1" smtClean="0"/>
              <a:t>city</a:t>
            </a:r>
            <a:r>
              <a:rPr lang="en-US" altLang="en-US" sz="2400" smtClean="0"/>
              <a:t>, </a:t>
            </a:r>
            <a:r>
              <a:rPr lang="en-US" altLang="en-US" sz="2400" i="1" smtClean="0"/>
              <a:t>state</a:t>
            </a:r>
            <a:r>
              <a:rPr lang="en-US" altLang="en-US" sz="2400" smtClean="0"/>
              <a:t>, </a:t>
            </a:r>
            <a:r>
              <a:rPr lang="en-US" altLang="en-US" sz="2400" i="1" smtClean="0"/>
              <a:t>zip</a:t>
            </a:r>
            <a:r>
              <a:rPr lang="en-US" altLang="en-US" sz="2400" smtClean="0"/>
              <a:t>)</a:t>
            </a:r>
          </a:p>
          <a:p>
            <a:pPr lvl="1" eaLnBrk="1" hangingPunct="1">
              <a:lnSpc>
                <a:spcPct val="90000"/>
              </a:lnSpc>
            </a:pPr>
            <a:r>
              <a:rPr lang="en-US" altLang="en-US" sz="2400" smtClean="0"/>
              <a:t> </a:t>
            </a:r>
            <a:r>
              <a:rPr lang="en-US" altLang="en-US" sz="2400" b="1" smtClean="0"/>
              <a:t>multi-valued</a:t>
            </a:r>
            <a:r>
              <a:rPr lang="en-US" altLang="en-US" sz="2400" smtClean="0"/>
              <a:t>: represents a set of values (e.g., an </a:t>
            </a:r>
            <a:r>
              <a:rPr lang="en-US" altLang="en-US" sz="2400" i="1" smtClean="0"/>
              <a:t>authorizedUser </a:t>
            </a:r>
            <a:r>
              <a:rPr lang="en-US" altLang="en-US" sz="2400" smtClean="0"/>
              <a:t>attribute for an </a:t>
            </a:r>
            <a:r>
              <a:rPr lang="en-US" altLang="en-US" sz="2400" i="1" smtClean="0"/>
              <a:t>Application</a:t>
            </a:r>
            <a:r>
              <a:rPr lang="en-US" altLang="en-US" sz="2400" smtClean="0"/>
              <a:t> entity might contain the values “sjf32”, “dkb23” and “pdm19”)</a:t>
            </a:r>
          </a:p>
          <a:p>
            <a:pPr lvl="1" eaLnBrk="1" hangingPunct="1">
              <a:lnSpc>
                <a:spcPct val="90000"/>
              </a:lnSpc>
            </a:pPr>
            <a:r>
              <a:rPr lang="en-US" altLang="en-US" sz="2400" smtClean="0"/>
              <a:t> </a:t>
            </a:r>
            <a:r>
              <a:rPr lang="en-US" altLang="en-US" sz="2400" b="1" smtClean="0"/>
              <a:t>derived</a:t>
            </a:r>
            <a:r>
              <a:rPr lang="en-US" altLang="en-US" sz="2400" smtClean="0"/>
              <a:t>: value of attribute is derived / calculated from other data in the model and not stored independently (e.g., </a:t>
            </a:r>
            <a:r>
              <a:rPr lang="en-US" altLang="en-US" sz="2400" i="1" smtClean="0"/>
              <a:t>age</a:t>
            </a:r>
            <a:r>
              <a:rPr lang="en-US" altLang="en-US" sz="2400" smtClean="0"/>
              <a:t>, </a:t>
            </a:r>
            <a:r>
              <a:rPr lang="en-US" altLang="en-US" sz="2400" i="1" smtClean="0"/>
              <a:t>orderCount</a:t>
            </a:r>
            <a:r>
              <a:rPr lang="en-US" altLang="en-US" sz="2400" smtClean="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21507" name="Slide Number Placeholder 5"/>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27CE608-74C4-4004-AE82-BCF7A1729CBB}" type="slidenum">
              <a:rPr lang="en-US" altLang="en-US" sz="1200">
                <a:latin typeface="Arial Black" panose="020B0A04020102020204" pitchFamily="34" charset="0"/>
              </a:rPr>
              <a:pPr>
                <a:spcBef>
                  <a:spcPct val="0"/>
                </a:spcBef>
                <a:buClrTx/>
                <a:buSzTx/>
                <a:buFontTx/>
                <a:buNone/>
              </a:pPr>
              <a:t>19</a:t>
            </a:fld>
            <a:endParaRPr lang="en-US" altLang="en-US" sz="1200">
              <a:latin typeface="Arial Black" panose="020B0A04020102020204" pitchFamily="34" charset="0"/>
            </a:endParaRPr>
          </a:p>
        </p:txBody>
      </p:sp>
      <p:sp>
        <p:nvSpPr>
          <p:cNvPr id="21508" name="Rectangle 2"/>
          <p:cNvSpPr>
            <a:spLocks noGrp="1" noChangeArrowheads="1"/>
          </p:cNvSpPr>
          <p:nvPr>
            <p:ph type="title"/>
          </p:nvPr>
        </p:nvSpPr>
        <p:spPr>
          <a:xfrm>
            <a:off x="457200" y="457200"/>
            <a:ext cx="8229600" cy="990600"/>
          </a:xfrm>
        </p:spPr>
        <p:txBody>
          <a:bodyPr/>
          <a:lstStyle/>
          <a:p>
            <a:pPr eaLnBrk="1" hangingPunct="1"/>
            <a:r>
              <a:rPr lang="en-US" altLang="en-US" sz="4000" smtClean="0"/>
              <a:t>Modeling Attributes</a:t>
            </a:r>
          </a:p>
        </p:txBody>
      </p:sp>
      <p:sp>
        <p:nvSpPr>
          <p:cNvPr id="21509" name="Rectangle 3"/>
          <p:cNvSpPr>
            <a:spLocks noGrp="1" noChangeArrowheads="1"/>
          </p:cNvSpPr>
          <p:nvPr>
            <p:ph type="body" sz="half" idx="1"/>
          </p:nvPr>
        </p:nvSpPr>
        <p:spPr>
          <a:xfrm>
            <a:off x="457200" y="1600200"/>
            <a:ext cx="8382000" cy="838200"/>
          </a:xfrm>
        </p:spPr>
        <p:txBody>
          <a:bodyPr/>
          <a:lstStyle/>
          <a:p>
            <a:pPr eaLnBrk="1" hangingPunct="1">
              <a:lnSpc>
                <a:spcPct val="90000"/>
              </a:lnSpc>
            </a:pPr>
            <a:r>
              <a:rPr lang="en-US" altLang="en-US" sz="2400" smtClean="0"/>
              <a:t>Atomic attributes should be modeled as follows for an example entity called “</a:t>
            </a:r>
            <a:r>
              <a:rPr lang="en-US" altLang="en-US" sz="2400" i="1" smtClean="0"/>
              <a:t>Student</a:t>
            </a:r>
            <a:r>
              <a:rPr lang="en-US" altLang="en-US" sz="2400" smtClean="0"/>
              <a:t>”:</a:t>
            </a:r>
          </a:p>
          <a:p>
            <a:pPr eaLnBrk="1" hangingPunct="1">
              <a:lnSpc>
                <a:spcPct val="90000"/>
              </a:lnSpc>
              <a:buFont typeface="Wingdings" panose="05000000000000000000" pitchFamily="2" charset="2"/>
              <a:buNone/>
            </a:pPr>
            <a:endParaRPr lang="en-US" altLang="en-US" sz="2400" smtClean="0"/>
          </a:p>
          <a:p>
            <a:pPr eaLnBrk="1" hangingPunct="1">
              <a:lnSpc>
                <a:spcPct val="90000"/>
              </a:lnSpc>
              <a:buFont typeface="Wingdings" panose="05000000000000000000" pitchFamily="2" charset="2"/>
              <a:buNone/>
            </a:pPr>
            <a:endParaRPr lang="en-US" altLang="en-US" sz="2400" smtClean="0"/>
          </a:p>
        </p:txBody>
      </p:sp>
      <p:graphicFrame>
        <p:nvGraphicFramePr>
          <p:cNvPr id="21510" name="Object 6"/>
          <p:cNvGraphicFramePr>
            <a:graphicFrameLocks noChangeAspect="1"/>
          </p:cNvGraphicFramePr>
          <p:nvPr>
            <p:ph sz="half" idx="2"/>
          </p:nvPr>
        </p:nvGraphicFramePr>
        <p:xfrm>
          <a:off x="762000" y="3048000"/>
          <a:ext cx="7239000" cy="2987675"/>
        </p:xfrm>
        <a:graphic>
          <a:graphicData uri="http://schemas.openxmlformats.org/presentationml/2006/ole">
            <mc:AlternateContent xmlns:mc="http://schemas.openxmlformats.org/markup-compatibility/2006">
              <mc:Choice xmlns:v="urn:schemas-microsoft-com:vml" Requires="v">
                <p:oleObj spid="_x0000_s21512" name="VISIO" r:id="rId3" imgW="3406680" imgH="1406160" progId="Visio.Drawing.6">
                  <p:embed/>
                </p:oleObj>
              </mc:Choice>
              <mc:Fallback>
                <p:oleObj name="VISIO" r:id="rId3" imgW="3406680" imgH="1406160"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048000"/>
                        <a:ext cx="7239000" cy="298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4099" name="Slide Number Placeholder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5FE9170-A7C4-4B83-B73A-677FC10B9261}" type="slidenum">
              <a:rPr lang="en-US" altLang="en-US" sz="1200">
                <a:latin typeface="Arial Black" panose="020B0A04020102020204" pitchFamily="34" charset="0"/>
              </a:rPr>
              <a:pPr>
                <a:spcBef>
                  <a:spcPct val="0"/>
                </a:spcBef>
                <a:buClrTx/>
                <a:buSzTx/>
                <a:buFontTx/>
                <a:buNone/>
              </a:pPr>
              <a:t>2</a:t>
            </a:fld>
            <a:endParaRPr lang="en-US" altLang="en-US" sz="1200">
              <a:latin typeface="Arial Black" panose="020B0A04020102020204" pitchFamily="34" charset="0"/>
            </a:endParaRPr>
          </a:p>
        </p:txBody>
      </p:sp>
      <p:sp>
        <p:nvSpPr>
          <p:cNvPr id="4100" name="Rectangle 2"/>
          <p:cNvSpPr>
            <a:spLocks noGrp="1" noChangeArrowheads="1"/>
          </p:cNvSpPr>
          <p:nvPr>
            <p:ph type="title"/>
          </p:nvPr>
        </p:nvSpPr>
        <p:spPr>
          <a:xfrm>
            <a:off x="457200" y="457200"/>
            <a:ext cx="8229600" cy="609600"/>
          </a:xfrm>
        </p:spPr>
        <p:txBody>
          <a:bodyPr/>
          <a:lstStyle/>
          <a:p>
            <a:pPr eaLnBrk="1" hangingPunct="1"/>
            <a:r>
              <a:rPr lang="en-US" altLang="en-US" sz="4000" smtClean="0"/>
              <a:t>Overview of This Week </a:t>
            </a:r>
          </a:p>
        </p:txBody>
      </p:sp>
      <p:sp>
        <p:nvSpPr>
          <p:cNvPr id="4101" name="Rectangle 3"/>
          <p:cNvSpPr>
            <a:spLocks noGrp="1" noChangeArrowheads="1"/>
          </p:cNvSpPr>
          <p:nvPr>
            <p:ph type="body" idx="1"/>
          </p:nvPr>
        </p:nvSpPr>
        <p:spPr>
          <a:xfrm>
            <a:off x="457200" y="1295400"/>
            <a:ext cx="8229600" cy="4572000"/>
          </a:xfrm>
        </p:spPr>
        <p:txBody>
          <a:bodyPr/>
          <a:lstStyle/>
          <a:p>
            <a:pPr eaLnBrk="1" hangingPunct="1">
              <a:lnSpc>
                <a:spcPct val="90000"/>
              </a:lnSpc>
              <a:buSzTx/>
              <a:buFont typeface="Wingdings" panose="05000000000000000000" pitchFamily="2" charset="2"/>
              <a:buChar char="§"/>
            </a:pPr>
            <a:r>
              <a:rPr lang="en-US" altLang="en-US" smtClean="0"/>
              <a:t>Review of last week</a:t>
            </a:r>
          </a:p>
          <a:p>
            <a:pPr eaLnBrk="1" hangingPunct="1">
              <a:lnSpc>
                <a:spcPct val="90000"/>
              </a:lnSpc>
              <a:buSzTx/>
              <a:buFont typeface="Wingdings" panose="05000000000000000000" pitchFamily="2" charset="2"/>
              <a:buChar char="§"/>
            </a:pPr>
            <a:r>
              <a:rPr lang="en-US" altLang="en-US" smtClean="0"/>
              <a:t>Introduction to ER modeling</a:t>
            </a:r>
          </a:p>
          <a:p>
            <a:pPr eaLnBrk="1" hangingPunct="1">
              <a:lnSpc>
                <a:spcPct val="90000"/>
              </a:lnSpc>
              <a:buSzTx/>
              <a:buFont typeface="Wingdings" panose="05000000000000000000" pitchFamily="2" charset="2"/>
              <a:buChar char="§"/>
            </a:pPr>
            <a:r>
              <a:rPr lang="en-US" altLang="en-US" smtClean="0"/>
              <a:t>How to develop an ER model</a:t>
            </a:r>
          </a:p>
          <a:p>
            <a:pPr eaLnBrk="1" hangingPunct="1">
              <a:lnSpc>
                <a:spcPct val="90000"/>
              </a:lnSpc>
              <a:buSzTx/>
              <a:buFont typeface="Wingdings" panose="05000000000000000000" pitchFamily="2" charset="2"/>
              <a:buChar char="§"/>
            </a:pPr>
            <a:r>
              <a:rPr lang="en-US" altLang="en-US" smtClean="0"/>
              <a:t>Basic parts of an ER model</a:t>
            </a:r>
          </a:p>
          <a:p>
            <a:pPr lvl="1" eaLnBrk="1" hangingPunct="1">
              <a:lnSpc>
                <a:spcPct val="90000"/>
              </a:lnSpc>
              <a:buSzTx/>
              <a:buFont typeface="Wingdings" panose="05000000000000000000" pitchFamily="2" charset="2"/>
              <a:buChar char="§"/>
            </a:pPr>
            <a:r>
              <a:rPr lang="en-US" altLang="en-US" smtClean="0"/>
              <a:t>Entities</a:t>
            </a:r>
          </a:p>
          <a:p>
            <a:pPr lvl="1" eaLnBrk="1" hangingPunct="1">
              <a:lnSpc>
                <a:spcPct val="90000"/>
              </a:lnSpc>
              <a:buSzTx/>
              <a:buFont typeface="Wingdings" panose="05000000000000000000" pitchFamily="2" charset="2"/>
              <a:buChar char="§"/>
            </a:pPr>
            <a:r>
              <a:rPr lang="en-US" altLang="en-US" smtClean="0"/>
              <a:t>Attributes</a:t>
            </a:r>
          </a:p>
          <a:p>
            <a:pPr lvl="1" eaLnBrk="1" hangingPunct="1">
              <a:lnSpc>
                <a:spcPct val="90000"/>
              </a:lnSpc>
              <a:buSzTx/>
              <a:buFont typeface="Wingdings" panose="05000000000000000000" pitchFamily="2" charset="2"/>
              <a:buChar char="§"/>
            </a:pPr>
            <a:r>
              <a:rPr lang="en-US" altLang="en-US" smtClean="0"/>
              <a:t>Relationships</a:t>
            </a:r>
          </a:p>
          <a:p>
            <a:pPr lvl="1" eaLnBrk="1" hangingPunct="1">
              <a:lnSpc>
                <a:spcPct val="90000"/>
              </a:lnSpc>
              <a:buSzTx/>
              <a:buFont typeface="Wingdings" panose="05000000000000000000" pitchFamily="2" charset="2"/>
              <a:buChar char="§"/>
            </a:pPr>
            <a:r>
              <a:rPr lang="en-US" altLang="en-US" smtClean="0"/>
              <a:t>Special cases</a:t>
            </a:r>
          </a:p>
          <a:p>
            <a:pPr eaLnBrk="1" hangingPunct="1">
              <a:lnSpc>
                <a:spcPct val="90000"/>
              </a:lnSpc>
              <a:buSzTx/>
              <a:buFont typeface="Wingdings" panose="05000000000000000000" pitchFamily="2" charset="2"/>
              <a:buChar char="§"/>
            </a:pPr>
            <a:r>
              <a:rPr lang="en-US" altLang="en-US" smtClean="0"/>
              <a:t>ER modeling guidelines</a:t>
            </a:r>
          </a:p>
          <a:p>
            <a:pPr eaLnBrk="1" hangingPunct="1">
              <a:lnSpc>
                <a:spcPct val="90000"/>
              </a:lnSpc>
              <a:buFontTx/>
              <a:buChar char="•"/>
            </a:pPr>
            <a:endParaRPr lang="en-US" altLang="en-US"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22531" name="Slide Number Placeholder 5"/>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BAACDC3-8EB1-4D8D-ABC9-2B3853BA544E}" type="slidenum">
              <a:rPr lang="en-US" altLang="en-US" sz="1200">
                <a:latin typeface="Arial Black" panose="020B0A04020102020204" pitchFamily="34" charset="0"/>
              </a:rPr>
              <a:pPr>
                <a:spcBef>
                  <a:spcPct val="0"/>
                </a:spcBef>
                <a:buClrTx/>
                <a:buSzTx/>
                <a:buFontTx/>
                <a:buNone/>
              </a:pPr>
              <a:t>20</a:t>
            </a:fld>
            <a:endParaRPr lang="en-US" altLang="en-US" sz="1200">
              <a:latin typeface="Arial Black" panose="020B0A04020102020204" pitchFamily="34" charset="0"/>
            </a:endParaRPr>
          </a:p>
        </p:txBody>
      </p:sp>
      <p:sp>
        <p:nvSpPr>
          <p:cNvPr id="22532" name="Rectangle 2"/>
          <p:cNvSpPr>
            <a:spLocks noGrp="1" noChangeArrowheads="1"/>
          </p:cNvSpPr>
          <p:nvPr>
            <p:ph type="title"/>
          </p:nvPr>
        </p:nvSpPr>
        <p:spPr>
          <a:xfrm>
            <a:off x="457200" y="457200"/>
            <a:ext cx="8229600" cy="1066800"/>
          </a:xfrm>
        </p:spPr>
        <p:txBody>
          <a:bodyPr/>
          <a:lstStyle/>
          <a:p>
            <a:pPr eaLnBrk="1" hangingPunct="1"/>
            <a:r>
              <a:rPr lang="en-US" altLang="en-US" sz="4000" smtClean="0"/>
              <a:t>Modeling Attributes</a:t>
            </a:r>
          </a:p>
        </p:txBody>
      </p:sp>
      <p:sp>
        <p:nvSpPr>
          <p:cNvPr id="22533" name="Rectangle 3"/>
          <p:cNvSpPr>
            <a:spLocks noGrp="1" noChangeArrowheads="1"/>
          </p:cNvSpPr>
          <p:nvPr>
            <p:ph type="body" sz="half" idx="1"/>
          </p:nvPr>
        </p:nvSpPr>
        <p:spPr>
          <a:xfrm>
            <a:off x="457200" y="1524000"/>
            <a:ext cx="8382000" cy="838200"/>
          </a:xfrm>
        </p:spPr>
        <p:txBody>
          <a:bodyPr/>
          <a:lstStyle/>
          <a:p>
            <a:pPr eaLnBrk="1" hangingPunct="1">
              <a:spcBef>
                <a:spcPct val="0"/>
              </a:spcBef>
              <a:buClrTx/>
              <a:buSzTx/>
              <a:buFont typeface="Wingdings" panose="05000000000000000000" pitchFamily="2" charset="2"/>
              <a:buChar char="§"/>
            </a:pPr>
            <a:r>
              <a:rPr lang="en-US" altLang="en-US" sz="2400" smtClean="0"/>
              <a:t>Composite attribute “</a:t>
            </a:r>
            <a:r>
              <a:rPr lang="en-US" altLang="en-US" sz="2400" i="1" smtClean="0"/>
              <a:t>address”</a:t>
            </a:r>
            <a:r>
              <a:rPr lang="en-US" altLang="en-US" sz="2400" smtClean="0"/>
              <a:t> should be modeled as follows for an example entity called “</a:t>
            </a:r>
            <a:r>
              <a:rPr lang="en-US" altLang="en-US" sz="2400" i="1" smtClean="0"/>
              <a:t>Student</a:t>
            </a:r>
            <a:r>
              <a:rPr lang="en-US" altLang="en-US" sz="2400" smtClean="0"/>
              <a:t>”:</a:t>
            </a:r>
          </a:p>
          <a:p>
            <a:pPr eaLnBrk="1" hangingPunct="1">
              <a:lnSpc>
                <a:spcPct val="90000"/>
              </a:lnSpc>
              <a:buFont typeface="Wingdings" panose="05000000000000000000" pitchFamily="2" charset="2"/>
              <a:buNone/>
            </a:pPr>
            <a:endParaRPr lang="en-US" altLang="en-US" sz="2400" smtClean="0"/>
          </a:p>
        </p:txBody>
      </p:sp>
      <p:graphicFrame>
        <p:nvGraphicFramePr>
          <p:cNvPr id="22534" name="Object 6"/>
          <p:cNvGraphicFramePr>
            <a:graphicFrameLocks noChangeAspect="1"/>
          </p:cNvGraphicFramePr>
          <p:nvPr>
            <p:ph sz="half" idx="2"/>
          </p:nvPr>
        </p:nvGraphicFramePr>
        <p:xfrm>
          <a:off x="2209800" y="2798763"/>
          <a:ext cx="4495800" cy="3390900"/>
        </p:xfrm>
        <a:graphic>
          <a:graphicData uri="http://schemas.openxmlformats.org/presentationml/2006/ole">
            <mc:AlternateContent xmlns:mc="http://schemas.openxmlformats.org/markup-compatibility/2006">
              <mc:Choice xmlns:v="urn:schemas-microsoft-com:vml" Requires="v">
                <p:oleObj spid="_x0000_s22536" name="VISIO" r:id="rId3" imgW="2206440" imgH="1663560" progId="Visio.Drawing.6">
                  <p:embed/>
                </p:oleObj>
              </mc:Choice>
              <mc:Fallback>
                <p:oleObj name="VISIO" r:id="rId3" imgW="2206440" imgH="1663560"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798763"/>
                        <a:ext cx="449580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23555" name="Slide Number Placeholder 5"/>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EA174B8-F5CA-470B-AF5F-5E6BC790AF2D}" type="slidenum">
              <a:rPr lang="en-US" altLang="en-US" sz="1200">
                <a:latin typeface="Arial Black" panose="020B0A04020102020204" pitchFamily="34" charset="0"/>
              </a:rPr>
              <a:pPr>
                <a:spcBef>
                  <a:spcPct val="0"/>
                </a:spcBef>
                <a:buClrTx/>
                <a:buSzTx/>
                <a:buFontTx/>
                <a:buNone/>
              </a:pPr>
              <a:t>21</a:t>
            </a:fld>
            <a:endParaRPr lang="en-US" altLang="en-US" sz="1200">
              <a:latin typeface="Arial Black" panose="020B0A04020102020204" pitchFamily="34" charset="0"/>
            </a:endParaRPr>
          </a:p>
        </p:txBody>
      </p:sp>
      <p:sp>
        <p:nvSpPr>
          <p:cNvPr id="23556" name="Rectangle 2"/>
          <p:cNvSpPr>
            <a:spLocks noGrp="1" noChangeArrowheads="1"/>
          </p:cNvSpPr>
          <p:nvPr>
            <p:ph type="title"/>
          </p:nvPr>
        </p:nvSpPr>
        <p:spPr>
          <a:xfrm>
            <a:off x="457200" y="457200"/>
            <a:ext cx="8229600" cy="1066800"/>
          </a:xfrm>
        </p:spPr>
        <p:txBody>
          <a:bodyPr/>
          <a:lstStyle/>
          <a:p>
            <a:pPr eaLnBrk="1" hangingPunct="1"/>
            <a:r>
              <a:rPr lang="en-US" altLang="en-US" sz="4000" smtClean="0"/>
              <a:t>Modeling Attributes</a:t>
            </a:r>
          </a:p>
        </p:txBody>
      </p:sp>
      <p:sp>
        <p:nvSpPr>
          <p:cNvPr id="23557" name="Rectangle 3"/>
          <p:cNvSpPr>
            <a:spLocks noGrp="1" noChangeArrowheads="1"/>
          </p:cNvSpPr>
          <p:nvPr>
            <p:ph type="body" sz="half" idx="1"/>
          </p:nvPr>
        </p:nvSpPr>
        <p:spPr>
          <a:xfrm>
            <a:off x="457200" y="1447800"/>
            <a:ext cx="8382000" cy="838200"/>
          </a:xfrm>
        </p:spPr>
        <p:txBody>
          <a:bodyPr/>
          <a:lstStyle/>
          <a:p>
            <a:pPr eaLnBrk="1" hangingPunct="1">
              <a:lnSpc>
                <a:spcPct val="150000"/>
              </a:lnSpc>
              <a:spcBef>
                <a:spcPct val="0"/>
              </a:spcBef>
              <a:buClrTx/>
              <a:buSzTx/>
              <a:buFont typeface="Wingdings" panose="05000000000000000000" pitchFamily="2" charset="2"/>
              <a:buChar char="§"/>
            </a:pPr>
            <a:r>
              <a:rPr lang="en-US" altLang="en-US" sz="2000" smtClean="0"/>
              <a:t> </a:t>
            </a:r>
            <a:r>
              <a:rPr lang="en-US" altLang="en-US" sz="2400" smtClean="0"/>
              <a:t>Multi-valued attribute “</a:t>
            </a:r>
            <a:r>
              <a:rPr lang="en-US" altLang="en-US" sz="2400" i="1" smtClean="0"/>
              <a:t>emailAlias</a:t>
            </a:r>
            <a:r>
              <a:rPr lang="en-US" altLang="en-US" sz="2400" smtClean="0"/>
              <a:t>” should be modeled as follows for an example entity called “</a:t>
            </a:r>
            <a:r>
              <a:rPr lang="en-US" altLang="en-US" sz="2400" i="1" smtClean="0"/>
              <a:t>Student</a:t>
            </a:r>
            <a:r>
              <a:rPr lang="en-US" altLang="en-US" sz="2400" smtClean="0"/>
              <a:t>”:</a:t>
            </a:r>
          </a:p>
          <a:p>
            <a:pPr eaLnBrk="1" hangingPunct="1">
              <a:lnSpc>
                <a:spcPct val="90000"/>
              </a:lnSpc>
              <a:buFont typeface="Wingdings" panose="05000000000000000000" pitchFamily="2" charset="2"/>
              <a:buNone/>
            </a:pPr>
            <a:endParaRPr lang="en-US" altLang="en-US" sz="2400" smtClean="0"/>
          </a:p>
        </p:txBody>
      </p:sp>
      <p:graphicFrame>
        <p:nvGraphicFramePr>
          <p:cNvPr id="23558" name="Object 6"/>
          <p:cNvGraphicFramePr>
            <a:graphicFrameLocks noChangeAspect="1"/>
          </p:cNvGraphicFramePr>
          <p:nvPr>
            <p:ph sz="half" idx="2"/>
          </p:nvPr>
        </p:nvGraphicFramePr>
        <p:xfrm>
          <a:off x="3124200" y="2819400"/>
          <a:ext cx="2851150" cy="3459163"/>
        </p:xfrm>
        <a:graphic>
          <a:graphicData uri="http://schemas.openxmlformats.org/presentationml/2006/ole">
            <mc:AlternateContent xmlns:mc="http://schemas.openxmlformats.org/markup-compatibility/2006">
              <mc:Choice xmlns:v="urn:schemas-microsoft-com:vml" Requires="v">
                <p:oleObj spid="_x0000_s23560" name="VISIO" r:id="rId3" imgW="1406160" imgH="1706400" progId="Visio.Drawing.6">
                  <p:embed/>
                </p:oleObj>
              </mc:Choice>
              <mc:Fallback>
                <p:oleObj name="VISIO" r:id="rId3" imgW="1406160" imgH="1706400"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819400"/>
                        <a:ext cx="2851150" cy="345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24579" name="Slide Number Placeholder 5"/>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1479A6A-E3AE-412B-A829-8B44FECD43AD}" type="slidenum">
              <a:rPr lang="en-US" altLang="en-US" sz="1200">
                <a:latin typeface="Arial Black" panose="020B0A04020102020204" pitchFamily="34" charset="0"/>
              </a:rPr>
              <a:pPr>
                <a:spcBef>
                  <a:spcPct val="0"/>
                </a:spcBef>
                <a:buClrTx/>
                <a:buSzTx/>
                <a:buFontTx/>
                <a:buNone/>
              </a:pPr>
              <a:t>22</a:t>
            </a:fld>
            <a:endParaRPr lang="en-US" altLang="en-US" sz="1200">
              <a:latin typeface="Arial Black" panose="020B0A04020102020204" pitchFamily="34" charset="0"/>
            </a:endParaRPr>
          </a:p>
        </p:txBody>
      </p:sp>
      <p:sp>
        <p:nvSpPr>
          <p:cNvPr id="24580" name="Rectangle 2"/>
          <p:cNvSpPr>
            <a:spLocks noGrp="1" noChangeArrowheads="1"/>
          </p:cNvSpPr>
          <p:nvPr>
            <p:ph type="title"/>
          </p:nvPr>
        </p:nvSpPr>
        <p:spPr>
          <a:xfrm>
            <a:off x="457200" y="457200"/>
            <a:ext cx="8229600" cy="914400"/>
          </a:xfrm>
        </p:spPr>
        <p:txBody>
          <a:bodyPr/>
          <a:lstStyle/>
          <a:p>
            <a:pPr eaLnBrk="1" hangingPunct="1"/>
            <a:r>
              <a:rPr lang="en-US" altLang="en-US" sz="4000" smtClean="0"/>
              <a:t>Modeling Attributes</a:t>
            </a:r>
          </a:p>
        </p:txBody>
      </p:sp>
      <p:sp>
        <p:nvSpPr>
          <p:cNvPr id="24581" name="Rectangle 3"/>
          <p:cNvSpPr>
            <a:spLocks noGrp="1" noChangeArrowheads="1"/>
          </p:cNvSpPr>
          <p:nvPr>
            <p:ph type="body" sz="half" idx="1"/>
          </p:nvPr>
        </p:nvSpPr>
        <p:spPr>
          <a:xfrm>
            <a:off x="457200" y="1295400"/>
            <a:ext cx="8382000" cy="838200"/>
          </a:xfrm>
        </p:spPr>
        <p:txBody>
          <a:bodyPr/>
          <a:lstStyle/>
          <a:p>
            <a:pPr eaLnBrk="1" hangingPunct="1">
              <a:lnSpc>
                <a:spcPct val="150000"/>
              </a:lnSpc>
              <a:spcBef>
                <a:spcPct val="0"/>
              </a:spcBef>
              <a:buClrTx/>
              <a:buSzTx/>
              <a:buFont typeface="Wingdings" panose="05000000000000000000" pitchFamily="2" charset="2"/>
              <a:buChar char="§"/>
            </a:pPr>
            <a:r>
              <a:rPr lang="en-US" altLang="en-US" sz="2400" smtClean="0"/>
              <a:t>Derived attribute “</a:t>
            </a:r>
            <a:r>
              <a:rPr lang="en-US" altLang="en-US" sz="2400" i="1" smtClean="0"/>
              <a:t>age</a:t>
            </a:r>
            <a:r>
              <a:rPr lang="en-US" altLang="en-US" sz="2400" smtClean="0"/>
              <a:t>” (which can be calculated from atomic attribute “</a:t>
            </a:r>
            <a:r>
              <a:rPr lang="en-US" altLang="en-US" sz="2400" i="1" smtClean="0"/>
              <a:t>dateOfBirth</a:t>
            </a:r>
            <a:r>
              <a:rPr lang="en-US" altLang="en-US" sz="2400" smtClean="0"/>
              <a:t>”) should be modeled as follows for an example entity called “</a:t>
            </a:r>
            <a:r>
              <a:rPr lang="en-US" altLang="en-US" sz="2400" i="1" smtClean="0"/>
              <a:t>Student</a:t>
            </a:r>
            <a:r>
              <a:rPr lang="en-US" altLang="en-US" sz="2400" smtClean="0"/>
              <a:t>”:</a:t>
            </a:r>
          </a:p>
          <a:p>
            <a:pPr eaLnBrk="1" hangingPunct="1">
              <a:lnSpc>
                <a:spcPct val="90000"/>
              </a:lnSpc>
              <a:buFont typeface="Wingdings" panose="05000000000000000000" pitchFamily="2" charset="2"/>
              <a:buNone/>
            </a:pPr>
            <a:endParaRPr lang="en-US" altLang="en-US" sz="2400" smtClean="0"/>
          </a:p>
        </p:txBody>
      </p:sp>
      <p:graphicFrame>
        <p:nvGraphicFramePr>
          <p:cNvPr id="24582" name="Object 6"/>
          <p:cNvGraphicFramePr>
            <a:graphicFrameLocks noChangeAspect="1"/>
          </p:cNvGraphicFramePr>
          <p:nvPr>
            <p:ph sz="half" idx="2"/>
          </p:nvPr>
        </p:nvGraphicFramePr>
        <p:xfrm>
          <a:off x="1752600" y="3267075"/>
          <a:ext cx="4953000" cy="2787650"/>
        </p:xfrm>
        <a:graphic>
          <a:graphicData uri="http://schemas.openxmlformats.org/presentationml/2006/ole">
            <mc:AlternateContent xmlns:mc="http://schemas.openxmlformats.org/markup-compatibility/2006">
              <mc:Choice xmlns:v="urn:schemas-microsoft-com:vml" Requires="v">
                <p:oleObj spid="_x0000_s24584" name="VISIO" r:id="rId3" imgW="2091960" imgH="1177560" progId="Visio.Drawing.6">
                  <p:embed/>
                </p:oleObj>
              </mc:Choice>
              <mc:Fallback>
                <p:oleObj name="VISIO" r:id="rId3" imgW="2091960" imgH="1177560"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267075"/>
                        <a:ext cx="4953000" cy="278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25603" name="Slide Number Placeholder 5"/>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D3D9CA7-E4CF-4FE1-A475-81D7032719E4}" type="slidenum">
              <a:rPr lang="en-US" altLang="en-US" sz="1200">
                <a:latin typeface="Arial Black" panose="020B0A04020102020204" pitchFamily="34" charset="0"/>
              </a:rPr>
              <a:pPr>
                <a:spcBef>
                  <a:spcPct val="0"/>
                </a:spcBef>
                <a:buClrTx/>
                <a:buSzTx/>
                <a:buFontTx/>
                <a:buNone/>
              </a:pPr>
              <a:t>23</a:t>
            </a:fld>
            <a:endParaRPr lang="en-US" altLang="en-US" sz="1200">
              <a:latin typeface="Arial Black" panose="020B0A04020102020204" pitchFamily="34" charset="0"/>
            </a:endParaRPr>
          </a:p>
        </p:txBody>
      </p:sp>
      <p:sp>
        <p:nvSpPr>
          <p:cNvPr id="25604" name="Rectangle 2"/>
          <p:cNvSpPr>
            <a:spLocks noGrp="1" noChangeArrowheads="1"/>
          </p:cNvSpPr>
          <p:nvPr>
            <p:ph type="title"/>
          </p:nvPr>
        </p:nvSpPr>
        <p:spPr>
          <a:xfrm>
            <a:off x="457200" y="457200"/>
            <a:ext cx="8229600" cy="914400"/>
          </a:xfrm>
        </p:spPr>
        <p:txBody>
          <a:bodyPr/>
          <a:lstStyle/>
          <a:p>
            <a:pPr eaLnBrk="1" hangingPunct="1"/>
            <a:r>
              <a:rPr lang="en-US" altLang="en-US" sz="4000" smtClean="0"/>
              <a:t>Modeling Attributes</a:t>
            </a:r>
          </a:p>
        </p:txBody>
      </p:sp>
      <p:sp>
        <p:nvSpPr>
          <p:cNvPr id="25605" name="Rectangle 3"/>
          <p:cNvSpPr>
            <a:spLocks noGrp="1" noChangeArrowheads="1"/>
          </p:cNvSpPr>
          <p:nvPr>
            <p:ph type="body" sz="half" idx="1"/>
          </p:nvPr>
        </p:nvSpPr>
        <p:spPr>
          <a:xfrm>
            <a:off x="457200" y="1295400"/>
            <a:ext cx="8382000" cy="838200"/>
          </a:xfrm>
        </p:spPr>
        <p:txBody>
          <a:bodyPr/>
          <a:lstStyle/>
          <a:p>
            <a:pPr eaLnBrk="1" hangingPunct="1">
              <a:lnSpc>
                <a:spcPct val="150000"/>
              </a:lnSpc>
              <a:spcBef>
                <a:spcPct val="0"/>
              </a:spcBef>
              <a:buClrTx/>
              <a:buSzTx/>
              <a:buFont typeface="Wingdings" panose="05000000000000000000" pitchFamily="2" charset="2"/>
              <a:buChar char="§"/>
            </a:pPr>
            <a:r>
              <a:rPr lang="en-US" altLang="en-US" sz="2000" smtClean="0"/>
              <a:t> </a:t>
            </a:r>
            <a:r>
              <a:rPr lang="en-US" altLang="en-US" sz="2400" smtClean="0"/>
              <a:t>Identifying attribute “</a:t>
            </a:r>
            <a:r>
              <a:rPr lang="en-US" altLang="en-US" sz="2400" i="1" smtClean="0"/>
              <a:t>studentId</a:t>
            </a:r>
            <a:r>
              <a:rPr lang="en-US" altLang="en-US" sz="2400" smtClean="0"/>
              <a:t>” should be modeled as follows for an example entity called “</a:t>
            </a:r>
            <a:r>
              <a:rPr lang="en-US" altLang="en-US" sz="2400" i="1" smtClean="0"/>
              <a:t>Student</a:t>
            </a:r>
            <a:r>
              <a:rPr lang="en-US" altLang="en-US" sz="2400" smtClean="0"/>
              <a:t>”:</a:t>
            </a:r>
          </a:p>
          <a:p>
            <a:pPr eaLnBrk="1" hangingPunct="1">
              <a:lnSpc>
                <a:spcPct val="90000"/>
              </a:lnSpc>
              <a:buFont typeface="Wingdings" panose="05000000000000000000" pitchFamily="2" charset="2"/>
              <a:buNone/>
            </a:pPr>
            <a:endParaRPr lang="en-US" altLang="en-US" sz="2400" smtClean="0"/>
          </a:p>
        </p:txBody>
      </p:sp>
      <p:graphicFrame>
        <p:nvGraphicFramePr>
          <p:cNvPr id="25606" name="Object 6"/>
          <p:cNvGraphicFramePr>
            <a:graphicFrameLocks noChangeAspect="1"/>
          </p:cNvGraphicFramePr>
          <p:nvPr>
            <p:ph sz="half" idx="2"/>
          </p:nvPr>
        </p:nvGraphicFramePr>
        <p:xfrm>
          <a:off x="1981200" y="3048000"/>
          <a:ext cx="4800600" cy="2581275"/>
        </p:xfrm>
        <a:graphic>
          <a:graphicData uri="http://schemas.openxmlformats.org/presentationml/2006/ole">
            <mc:AlternateContent xmlns:mc="http://schemas.openxmlformats.org/markup-compatibility/2006">
              <mc:Choice xmlns:v="urn:schemas-microsoft-com:vml" Requires="v">
                <p:oleObj spid="_x0000_s25608" name="VISIO" r:id="rId3" imgW="1977840" imgH="1063440" progId="Visio.Drawing.6">
                  <p:embed/>
                </p:oleObj>
              </mc:Choice>
              <mc:Fallback>
                <p:oleObj name="VISIO" r:id="rId3" imgW="1977840" imgH="1063440"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048000"/>
                        <a:ext cx="4800600"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26627" name="Slide Number Placeholder 5"/>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39A9DBA-CC70-4AF2-A9BF-4E72DAC8B31E}" type="slidenum">
              <a:rPr lang="en-US" altLang="en-US" sz="1200">
                <a:latin typeface="Arial Black" panose="020B0A04020102020204" pitchFamily="34" charset="0"/>
              </a:rPr>
              <a:pPr>
                <a:spcBef>
                  <a:spcPct val="0"/>
                </a:spcBef>
                <a:buClrTx/>
                <a:buSzTx/>
                <a:buFontTx/>
                <a:buNone/>
              </a:pPr>
              <a:t>24</a:t>
            </a:fld>
            <a:endParaRPr lang="en-US" altLang="en-US" sz="1200">
              <a:latin typeface="Arial Black" panose="020B0A04020102020204" pitchFamily="34" charset="0"/>
            </a:endParaRPr>
          </a:p>
        </p:txBody>
      </p:sp>
      <p:sp>
        <p:nvSpPr>
          <p:cNvPr id="26628" name="Rectangle 2"/>
          <p:cNvSpPr>
            <a:spLocks noGrp="1" noChangeArrowheads="1"/>
          </p:cNvSpPr>
          <p:nvPr>
            <p:ph type="title"/>
          </p:nvPr>
        </p:nvSpPr>
        <p:spPr>
          <a:xfrm>
            <a:off x="457200" y="457200"/>
            <a:ext cx="8229600" cy="762000"/>
          </a:xfrm>
        </p:spPr>
        <p:txBody>
          <a:bodyPr/>
          <a:lstStyle/>
          <a:p>
            <a:pPr eaLnBrk="1" hangingPunct="1"/>
            <a:r>
              <a:rPr lang="en-US" altLang="en-US" sz="4000" smtClean="0"/>
              <a:t>Modeling Attributes</a:t>
            </a:r>
          </a:p>
        </p:txBody>
      </p:sp>
      <p:sp>
        <p:nvSpPr>
          <p:cNvPr id="26629" name="Rectangle 3"/>
          <p:cNvSpPr>
            <a:spLocks noGrp="1" noChangeArrowheads="1"/>
          </p:cNvSpPr>
          <p:nvPr>
            <p:ph type="body" sz="half" idx="1"/>
          </p:nvPr>
        </p:nvSpPr>
        <p:spPr>
          <a:xfrm>
            <a:off x="457200" y="1295400"/>
            <a:ext cx="8382000" cy="685800"/>
          </a:xfrm>
        </p:spPr>
        <p:txBody>
          <a:bodyPr/>
          <a:lstStyle/>
          <a:p>
            <a:pPr eaLnBrk="1" hangingPunct="1">
              <a:lnSpc>
                <a:spcPct val="150000"/>
              </a:lnSpc>
              <a:spcBef>
                <a:spcPct val="0"/>
              </a:spcBef>
              <a:buClrTx/>
              <a:buSzTx/>
              <a:buFont typeface="Wingdings" panose="05000000000000000000" pitchFamily="2" charset="2"/>
              <a:buChar char="§"/>
            </a:pPr>
            <a:r>
              <a:rPr lang="en-US" altLang="en-US" sz="2000" smtClean="0"/>
              <a:t> </a:t>
            </a:r>
            <a:r>
              <a:rPr lang="en-US" altLang="en-US" sz="2400" smtClean="0"/>
              <a:t>All together now:</a:t>
            </a:r>
          </a:p>
          <a:p>
            <a:pPr eaLnBrk="1" hangingPunct="1">
              <a:lnSpc>
                <a:spcPct val="90000"/>
              </a:lnSpc>
              <a:buFont typeface="Wingdings" panose="05000000000000000000" pitchFamily="2" charset="2"/>
              <a:buNone/>
            </a:pPr>
            <a:endParaRPr lang="en-US" altLang="en-US" sz="2400" smtClean="0"/>
          </a:p>
        </p:txBody>
      </p:sp>
      <p:graphicFrame>
        <p:nvGraphicFramePr>
          <p:cNvPr id="26630" name="Object 6"/>
          <p:cNvGraphicFramePr>
            <a:graphicFrameLocks noChangeAspect="1"/>
          </p:cNvGraphicFramePr>
          <p:nvPr>
            <p:ph sz="half" idx="2"/>
          </p:nvPr>
        </p:nvGraphicFramePr>
        <p:xfrm>
          <a:off x="762000" y="2057400"/>
          <a:ext cx="7543800" cy="4284663"/>
        </p:xfrm>
        <a:graphic>
          <a:graphicData uri="http://schemas.openxmlformats.org/presentationml/2006/ole">
            <mc:AlternateContent xmlns:mc="http://schemas.openxmlformats.org/markup-compatibility/2006">
              <mc:Choice xmlns:v="urn:schemas-microsoft-com:vml" Requires="v">
                <p:oleObj spid="_x0000_s26632" name="VISIO" r:id="rId3" imgW="4035240" imgH="2292120" progId="Visio.Drawing.6">
                  <p:embed/>
                </p:oleObj>
              </mc:Choice>
              <mc:Fallback>
                <p:oleObj name="VISIO" r:id="rId3" imgW="4035240" imgH="2292120"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057400"/>
                        <a:ext cx="7543800" cy="428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27651" name="Slide Number Placeholder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1A5A753-AB8A-4EDF-B562-063C4D627448}" type="slidenum">
              <a:rPr lang="en-US" altLang="en-US" sz="1200">
                <a:latin typeface="Arial Black" panose="020B0A04020102020204" pitchFamily="34" charset="0"/>
              </a:rPr>
              <a:pPr>
                <a:spcBef>
                  <a:spcPct val="0"/>
                </a:spcBef>
                <a:buClrTx/>
                <a:buSzTx/>
                <a:buFontTx/>
                <a:buNone/>
              </a:pPr>
              <a:t>25</a:t>
            </a:fld>
            <a:endParaRPr lang="en-US" altLang="en-US" sz="1200">
              <a:latin typeface="Arial Black" panose="020B0A04020102020204" pitchFamily="34" charset="0"/>
            </a:endParaRPr>
          </a:p>
        </p:txBody>
      </p:sp>
      <p:sp>
        <p:nvSpPr>
          <p:cNvPr id="27652" name="Rectangle 2"/>
          <p:cNvSpPr>
            <a:spLocks noGrp="1" noChangeArrowheads="1"/>
          </p:cNvSpPr>
          <p:nvPr>
            <p:ph type="title"/>
          </p:nvPr>
        </p:nvSpPr>
        <p:spPr>
          <a:xfrm>
            <a:off x="457200" y="457200"/>
            <a:ext cx="8229600" cy="609600"/>
          </a:xfrm>
        </p:spPr>
        <p:txBody>
          <a:bodyPr/>
          <a:lstStyle/>
          <a:p>
            <a:pPr eaLnBrk="1" hangingPunct="1"/>
            <a:r>
              <a:rPr lang="en-US" altLang="en-US" sz="4000" smtClean="0"/>
              <a:t>Relationships</a:t>
            </a:r>
          </a:p>
        </p:txBody>
      </p:sp>
      <p:sp>
        <p:nvSpPr>
          <p:cNvPr id="27653" name="Rectangle 3"/>
          <p:cNvSpPr>
            <a:spLocks noGrp="1" noChangeArrowheads="1"/>
          </p:cNvSpPr>
          <p:nvPr>
            <p:ph type="body" idx="1"/>
          </p:nvPr>
        </p:nvSpPr>
        <p:spPr>
          <a:xfrm>
            <a:off x="457200" y="1143000"/>
            <a:ext cx="8229600" cy="5181600"/>
          </a:xfrm>
        </p:spPr>
        <p:txBody>
          <a:bodyPr/>
          <a:lstStyle/>
          <a:p>
            <a:pPr eaLnBrk="1" hangingPunct="1">
              <a:lnSpc>
                <a:spcPct val="90000"/>
              </a:lnSpc>
            </a:pPr>
            <a:r>
              <a:rPr lang="en-US" altLang="en-US" sz="2400" smtClean="0"/>
              <a:t> </a:t>
            </a:r>
            <a:r>
              <a:rPr lang="en-US" altLang="en-US" sz="2800" b="1" smtClean="0"/>
              <a:t>Relationships</a:t>
            </a:r>
            <a:r>
              <a:rPr lang="en-US" altLang="en-US" sz="2800" smtClean="0"/>
              <a:t> are associations and actions that link entities together</a:t>
            </a:r>
          </a:p>
          <a:p>
            <a:pPr eaLnBrk="1" hangingPunct="1">
              <a:lnSpc>
                <a:spcPct val="90000"/>
              </a:lnSpc>
            </a:pPr>
            <a:r>
              <a:rPr lang="en-US" altLang="en-US" sz="2800" smtClean="0"/>
              <a:t> Relationships document connections between entities that are of interest to the system (i.e., that the system must remember)</a:t>
            </a:r>
          </a:p>
          <a:p>
            <a:pPr eaLnBrk="1" hangingPunct="1">
              <a:lnSpc>
                <a:spcPct val="90000"/>
              </a:lnSpc>
            </a:pPr>
            <a:r>
              <a:rPr lang="en-US" altLang="en-US" sz="2800" smtClean="0"/>
              <a:t>Most of the relationships we will model are binary (i.e., involving exactly two entities), but relationships can be unary (an entity related to itself), ternary (three entities in a relationship), and beyond (n-ary)</a:t>
            </a:r>
          </a:p>
          <a:p>
            <a:pPr eaLnBrk="1" hangingPunct="1">
              <a:lnSpc>
                <a:spcPct val="90000"/>
              </a:lnSpc>
            </a:pPr>
            <a:r>
              <a:rPr lang="en-US" altLang="en-US" sz="2800" smtClean="0"/>
              <a:t> Relationships can have attributes, much like entities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28675" name="Slide Number Placeholder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8F513FF-E52B-4049-98F3-B6E91FE40AE7}" type="slidenum">
              <a:rPr lang="en-US" altLang="en-US" sz="1200">
                <a:latin typeface="Arial Black" panose="020B0A04020102020204" pitchFamily="34" charset="0"/>
              </a:rPr>
              <a:pPr>
                <a:spcBef>
                  <a:spcPct val="0"/>
                </a:spcBef>
                <a:buClrTx/>
                <a:buSzTx/>
                <a:buFontTx/>
                <a:buNone/>
              </a:pPr>
              <a:t>26</a:t>
            </a:fld>
            <a:endParaRPr lang="en-US" altLang="en-US" sz="1200">
              <a:latin typeface="Arial Black" panose="020B0A04020102020204" pitchFamily="34" charset="0"/>
            </a:endParaRPr>
          </a:p>
        </p:txBody>
      </p:sp>
      <p:sp>
        <p:nvSpPr>
          <p:cNvPr id="28676" name="Rectangle 2"/>
          <p:cNvSpPr>
            <a:spLocks noGrp="1" noChangeArrowheads="1"/>
          </p:cNvSpPr>
          <p:nvPr>
            <p:ph type="title"/>
          </p:nvPr>
        </p:nvSpPr>
        <p:spPr>
          <a:xfrm>
            <a:off x="457200" y="457200"/>
            <a:ext cx="8229600" cy="609600"/>
          </a:xfrm>
        </p:spPr>
        <p:txBody>
          <a:bodyPr/>
          <a:lstStyle/>
          <a:p>
            <a:pPr eaLnBrk="1" hangingPunct="1"/>
            <a:r>
              <a:rPr lang="en-US" altLang="en-US" sz="4000" smtClean="0"/>
              <a:t>Relationships</a:t>
            </a:r>
          </a:p>
        </p:txBody>
      </p:sp>
      <p:sp>
        <p:nvSpPr>
          <p:cNvPr id="28677" name="Rectangle 3"/>
          <p:cNvSpPr>
            <a:spLocks noGrp="1" noChangeArrowheads="1"/>
          </p:cNvSpPr>
          <p:nvPr>
            <p:ph type="body" idx="1"/>
          </p:nvPr>
        </p:nvSpPr>
        <p:spPr>
          <a:xfrm>
            <a:off x="457200" y="1143000"/>
            <a:ext cx="8229600" cy="5181600"/>
          </a:xfrm>
        </p:spPr>
        <p:txBody>
          <a:bodyPr/>
          <a:lstStyle/>
          <a:p>
            <a:pPr eaLnBrk="1" hangingPunct="1">
              <a:lnSpc>
                <a:spcPct val="150000"/>
              </a:lnSpc>
              <a:spcBef>
                <a:spcPct val="0"/>
              </a:spcBef>
              <a:buClrTx/>
              <a:buSzTx/>
              <a:buFont typeface="Wingdings" panose="05000000000000000000" pitchFamily="2" charset="2"/>
              <a:buChar char="§"/>
            </a:pPr>
            <a:r>
              <a:rPr lang="en-US" altLang="en-US" sz="2400" smtClean="0"/>
              <a:t>Some example relationships (from beginning of lecture):</a:t>
            </a:r>
          </a:p>
        </p:txBody>
      </p:sp>
      <p:graphicFrame>
        <p:nvGraphicFramePr>
          <p:cNvPr id="28678" name="Object 5"/>
          <p:cNvGraphicFramePr>
            <a:graphicFrameLocks noChangeAspect="1"/>
          </p:cNvGraphicFramePr>
          <p:nvPr/>
        </p:nvGraphicFramePr>
        <p:xfrm>
          <a:off x="609600" y="2057400"/>
          <a:ext cx="8077200" cy="1154113"/>
        </p:xfrm>
        <a:graphic>
          <a:graphicData uri="http://schemas.openxmlformats.org/presentationml/2006/ole">
            <mc:AlternateContent xmlns:mc="http://schemas.openxmlformats.org/markup-compatibility/2006">
              <mc:Choice xmlns:v="urn:schemas-microsoft-com:vml" Requires="v">
                <p:oleObj spid="_x0000_s28682" name="VISIO" r:id="rId3" imgW="3578040" imgH="510840" progId="Visio.Drawing.6">
                  <p:embed/>
                </p:oleObj>
              </mc:Choice>
              <mc:Fallback>
                <p:oleObj name="VISIO" r:id="rId3" imgW="3578040" imgH="510840"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057400"/>
                        <a:ext cx="8077200" cy="115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9" name="Object 6"/>
          <p:cNvGraphicFramePr>
            <a:graphicFrameLocks noChangeAspect="1"/>
          </p:cNvGraphicFramePr>
          <p:nvPr/>
        </p:nvGraphicFramePr>
        <p:xfrm>
          <a:off x="685800" y="3505200"/>
          <a:ext cx="7924800" cy="2384425"/>
        </p:xfrm>
        <a:graphic>
          <a:graphicData uri="http://schemas.openxmlformats.org/presentationml/2006/ole">
            <mc:AlternateContent xmlns:mc="http://schemas.openxmlformats.org/markup-compatibility/2006">
              <mc:Choice xmlns:v="urn:schemas-microsoft-com:vml" Requires="v">
                <p:oleObj spid="_x0000_s28683" name="VISIO" r:id="rId5" imgW="3578040" imgH="1076040" progId="Visio.Drawing.6">
                  <p:embed/>
                </p:oleObj>
              </mc:Choice>
              <mc:Fallback>
                <p:oleObj name="VISIO" r:id="rId5" imgW="3578040" imgH="1076040" progId="Visio.Drawing.6">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505200"/>
                        <a:ext cx="7924800" cy="238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29699" name="Slide Number Placeholder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98D5112-EE04-4A13-B030-1F70F03EC76F}" type="slidenum">
              <a:rPr lang="en-US" altLang="en-US" sz="1200">
                <a:latin typeface="Arial Black" panose="020B0A04020102020204" pitchFamily="34" charset="0"/>
              </a:rPr>
              <a:pPr>
                <a:spcBef>
                  <a:spcPct val="0"/>
                </a:spcBef>
                <a:buClrTx/>
                <a:buSzTx/>
                <a:buFontTx/>
                <a:buNone/>
              </a:pPr>
              <a:t>27</a:t>
            </a:fld>
            <a:endParaRPr lang="en-US" altLang="en-US" sz="1200">
              <a:latin typeface="Arial Black" panose="020B0A04020102020204" pitchFamily="34" charset="0"/>
            </a:endParaRPr>
          </a:p>
        </p:txBody>
      </p:sp>
      <p:sp>
        <p:nvSpPr>
          <p:cNvPr id="29700" name="Rectangle 2"/>
          <p:cNvSpPr>
            <a:spLocks noGrp="1" noChangeArrowheads="1"/>
          </p:cNvSpPr>
          <p:nvPr>
            <p:ph type="title"/>
          </p:nvPr>
        </p:nvSpPr>
        <p:spPr>
          <a:xfrm>
            <a:off x="457200" y="457200"/>
            <a:ext cx="8229600" cy="609600"/>
          </a:xfrm>
        </p:spPr>
        <p:txBody>
          <a:bodyPr/>
          <a:lstStyle/>
          <a:p>
            <a:pPr eaLnBrk="1" hangingPunct="1"/>
            <a:r>
              <a:rPr lang="en-US" altLang="en-US" sz="4000" smtClean="0"/>
              <a:t>Relationships</a:t>
            </a:r>
          </a:p>
        </p:txBody>
      </p:sp>
      <p:sp>
        <p:nvSpPr>
          <p:cNvPr id="29701" name="Rectangle 3"/>
          <p:cNvSpPr>
            <a:spLocks noGrp="1" noChangeArrowheads="1"/>
          </p:cNvSpPr>
          <p:nvPr>
            <p:ph type="body" idx="1"/>
          </p:nvPr>
        </p:nvSpPr>
        <p:spPr>
          <a:xfrm>
            <a:off x="457200" y="1143000"/>
            <a:ext cx="8229600" cy="5181600"/>
          </a:xfrm>
        </p:spPr>
        <p:txBody>
          <a:bodyPr/>
          <a:lstStyle/>
          <a:p>
            <a:pPr eaLnBrk="1" hangingPunct="1">
              <a:lnSpc>
                <a:spcPct val="90000"/>
              </a:lnSpc>
            </a:pPr>
            <a:r>
              <a:rPr lang="en-US" altLang="en-US" sz="2600" smtClean="0"/>
              <a:t> Relationships are generally associated with (and therefore named by) verbs</a:t>
            </a:r>
          </a:p>
          <a:p>
            <a:pPr eaLnBrk="1" hangingPunct="1">
              <a:lnSpc>
                <a:spcPct val="90000"/>
              </a:lnSpc>
            </a:pPr>
            <a:r>
              <a:rPr lang="en-US" altLang="en-US" sz="2600" smtClean="0"/>
              <a:t> To look for relationships, ask what interesting sentences can be constructed of the form [entity] [verb] [entity]</a:t>
            </a:r>
          </a:p>
          <a:p>
            <a:pPr eaLnBrk="1" hangingPunct="1">
              <a:lnSpc>
                <a:spcPct val="90000"/>
              </a:lnSpc>
            </a:pPr>
            <a:r>
              <a:rPr lang="en-US" altLang="en-US" sz="2600" smtClean="0"/>
              <a:t> Remember that the overall context here is things that need to be remembered by the system (i.e., questions that the eventual database must be able to answer), not just any verb</a:t>
            </a:r>
          </a:p>
          <a:p>
            <a:pPr eaLnBrk="1" hangingPunct="1">
              <a:lnSpc>
                <a:spcPct val="90000"/>
              </a:lnSpc>
            </a:pPr>
            <a:r>
              <a:rPr lang="en-US" altLang="en-US" sz="2600" smtClean="0"/>
              <a:t> “Employee Ponders Paycheck” is a reasonable statement about employees and their paychecks, but this fact would not be very relevant to most problem domains</a:t>
            </a:r>
            <a:r>
              <a:rPr lang="en-US" altLang="en-US" sz="2400" smtClean="0"/>
              <a:t>  </a:t>
            </a:r>
            <a:endParaRPr lang="en-US" altLang="en-US" sz="2400" b="1" smtClean="0"/>
          </a:p>
          <a:p>
            <a:pPr eaLnBrk="1" hangingPunct="1">
              <a:lnSpc>
                <a:spcPct val="150000"/>
              </a:lnSpc>
              <a:spcBef>
                <a:spcPct val="0"/>
              </a:spcBef>
              <a:buClrTx/>
              <a:buSzTx/>
              <a:buFontTx/>
              <a:buNone/>
            </a:pPr>
            <a:endParaRPr lang="en-US" altLang="en-US" sz="280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30723" name="Slide Number Placeholder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53D1E62-1302-4C08-B307-F8E440E5D76E}" type="slidenum">
              <a:rPr lang="en-US" altLang="en-US" sz="1200">
                <a:latin typeface="Arial Black" panose="020B0A04020102020204" pitchFamily="34" charset="0"/>
              </a:rPr>
              <a:pPr>
                <a:spcBef>
                  <a:spcPct val="0"/>
                </a:spcBef>
                <a:buClrTx/>
                <a:buSzTx/>
                <a:buFontTx/>
                <a:buNone/>
              </a:pPr>
              <a:t>28</a:t>
            </a:fld>
            <a:endParaRPr lang="en-US" altLang="en-US" sz="1200">
              <a:latin typeface="Arial Black" panose="020B0A04020102020204" pitchFamily="34" charset="0"/>
            </a:endParaRPr>
          </a:p>
        </p:txBody>
      </p:sp>
      <p:sp>
        <p:nvSpPr>
          <p:cNvPr id="30724" name="Rectangle 2"/>
          <p:cNvSpPr>
            <a:spLocks noGrp="1" noChangeArrowheads="1"/>
          </p:cNvSpPr>
          <p:nvPr>
            <p:ph type="title"/>
          </p:nvPr>
        </p:nvSpPr>
        <p:spPr>
          <a:xfrm>
            <a:off x="457200" y="457200"/>
            <a:ext cx="8229600" cy="609600"/>
          </a:xfrm>
        </p:spPr>
        <p:txBody>
          <a:bodyPr/>
          <a:lstStyle/>
          <a:p>
            <a:pPr eaLnBrk="1" hangingPunct="1"/>
            <a:r>
              <a:rPr lang="en-US" altLang="en-US" sz="4000" smtClean="0"/>
              <a:t>Relationships</a:t>
            </a:r>
          </a:p>
        </p:txBody>
      </p:sp>
      <p:sp>
        <p:nvSpPr>
          <p:cNvPr id="30725" name="Rectangle 3"/>
          <p:cNvSpPr>
            <a:spLocks noGrp="1" noChangeArrowheads="1"/>
          </p:cNvSpPr>
          <p:nvPr>
            <p:ph type="body" idx="1"/>
          </p:nvPr>
        </p:nvSpPr>
        <p:spPr>
          <a:xfrm>
            <a:off x="457200" y="1295400"/>
            <a:ext cx="8229600" cy="5181600"/>
          </a:xfrm>
        </p:spPr>
        <p:txBody>
          <a:bodyPr/>
          <a:lstStyle/>
          <a:p>
            <a:pPr eaLnBrk="1" hangingPunct="1">
              <a:lnSpc>
                <a:spcPct val="90000"/>
              </a:lnSpc>
            </a:pPr>
            <a:r>
              <a:rPr lang="en-US" altLang="en-US" sz="2800" smtClean="0"/>
              <a:t> Example relationships of interest:</a:t>
            </a:r>
          </a:p>
          <a:p>
            <a:pPr eaLnBrk="1" hangingPunct="1">
              <a:lnSpc>
                <a:spcPct val="90000"/>
              </a:lnSpc>
            </a:pPr>
            <a:endParaRPr lang="en-US" altLang="en-US" sz="2800" smtClean="0"/>
          </a:p>
          <a:p>
            <a:pPr lvl="1" eaLnBrk="1" hangingPunct="1">
              <a:lnSpc>
                <a:spcPct val="90000"/>
              </a:lnSpc>
            </a:pPr>
            <a:r>
              <a:rPr lang="en-US" altLang="en-US" smtClean="0"/>
              <a:t> Lineman sacks quarterback (sports statistics)</a:t>
            </a:r>
          </a:p>
          <a:p>
            <a:pPr lvl="1" eaLnBrk="1" hangingPunct="1">
              <a:lnSpc>
                <a:spcPct val="90000"/>
              </a:lnSpc>
            </a:pPr>
            <a:r>
              <a:rPr lang="en-US" altLang="en-US" smtClean="0"/>
              <a:t> Customer places orders (e-commerce)</a:t>
            </a:r>
          </a:p>
          <a:p>
            <a:pPr lvl="1" eaLnBrk="1" hangingPunct="1">
              <a:lnSpc>
                <a:spcPct val="90000"/>
              </a:lnSpc>
            </a:pPr>
            <a:r>
              <a:rPr lang="en-US" altLang="en-US" smtClean="0"/>
              <a:t> Officer arrests suspect (law enforcement)</a:t>
            </a:r>
          </a:p>
          <a:p>
            <a:pPr lvl="1" eaLnBrk="1" hangingPunct="1">
              <a:lnSpc>
                <a:spcPct val="90000"/>
              </a:lnSpc>
            </a:pPr>
            <a:endParaRPr lang="en-US" altLang="en-US" smtClean="0"/>
          </a:p>
          <a:p>
            <a:pPr eaLnBrk="1" hangingPunct="1">
              <a:lnSpc>
                <a:spcPct val="90000"/>
              </a:lnSpc>
            </a:pPr>
            <a:r>
              <a:rPr lang="en-US" altLang="en-US" sz="2800" smtClean="0"/>
              <a:t> Relationships embody the “business rules” of an organization; such rules orchestrate how things are accomplished and what is permissible </a:t>
            </a:r>
            <a:endParaRPr lang="en-US" altLang="en-US" sz="2800" b="1" smtClean="0"/>
          </a:p>
          <a:p>
            <a:pPr eaLnBrk="1" hangingPunct="1">
              <a:lnSpc>
                <a:spcPct val="150000"/>
              </a:lnSpc>
              <a:spcBef>
                <a:spcPct val="0"/>
              </a:spcBef>
              <a:buClrTx/>
              <a:buSzTx/>
              <a:buFontTx/>
              <a:buNone/>
            </a:pPr>
            <a:endParaRPr lang="en-US" altLang="en-US" sz="280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31747" name="Slide Number Placeholder 5"/>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5FCED3E-9FD8-4C3D-849F-ECE5AFDCB2B1}" type="slidenum">
              <a:rPr lang="en-US" altLang="en-US" sz="1200">
                <a:latin typeface="Arial Black" panose="020B0A04020102020204" pitchFamily="34" charset="0"/>
              </a:rPr>
              <a:pPr>
                <a:spcBef>
                  <a:spcPct val="0"/>
                </a:spcBef>
                <a:buClrTx/>
                <a:buSzTx/>
                <a:buFontTx/>
                <a:buNone/>
              </a:pPr>
              <a:t>29</a:t>
            </a:fld>
            <a:endParaRPr lang="en-US" altLang="en-US" sz="1200">
              <a:latin typeface="Arial Black" panose="020B0A04020102020204" pitchFamily="34" charset="0"/>
            </a:endParaRPr>
          </a:p>
        </p:txBody>
      </p:sp>
      <p:sp>
        <p:nvSpPr>
          <p:cNvPr id="31748" name="Rectangle 2"/>
          <p:cNvSpPr>
            <a:spLocks noGrp="1" noChangeArrowheads="1"/>
          </p:cNvSpPr>
          <p:nvPr>
            <p:ph type="title"/>
          </p:nvPr>
        </p:nvSpPr>
        <p:spPr>
          <a:xfrm>
            <a:off x="457200" y="457200"/>
            <a:ext cx="8229600" cy="838200"/>
          </a:xfrm>
        </p:spPr>
        <p:txBody>
          <a:bodyPr/>
          <a:lstStyle/>
          <a:p>
            <a:pPr eaLnBrk="1" hangingPunct="1"/>
            <a:r>
              <a:rPr lang="en-US" altLang="en-US" sz="4000" smtClean="0"/>
              <a:t>Modeling Relationships</a:t>
            </a:r>
          </a:p>
        </p:txBody>
      </p:sp>
      <p:sp>
        <p:nvSpPr>
          <p:cNvPr id="31749" name="Rectangle 3"/>
          <p:cNvSpPr>
            <a:spLocks noGrp="1" noChangeArrowheads="1"/>
          </p:cNvSpPr>
          <p:nvPr>
            <p:ph type="body" sz="half" idx="1"/>
          </p:nvPr>
        </p:nvSpPr>
        <p:spPr>
          <a:xfrm>
            <a:off x="381000" y="1524000"/>
            <a:ext cx="8305800" cy="1524000"/>
          </a:xfrm>
        </p:spPr>
        <p:txBody>
          <a:bodyPr/>
          <a:lstStyle/>
          <a:p>
            <a:pPr eaLnBrk="1" hangingPunct="1">
              <a:lnSpc>
                <a:spcPct val="90000"/>
              </a:lnSpc>
            </a:pPr>
            <a:r>
              <a:rPr lang="en-US" altLang="en-US" sz="2400" smtClean="0"/>
              <a:t>Relationships are modeled with a diamond and generally named for the verb these represent</a:t>
            </a:r>
          </a:p>
          <a:p>
            <a:pPr eaLnBrk="1" hangingPunct="1">
              <a:lnSpc>
                <a:spcPct val="90000"/>
              </a:lnSpc>
            </a:pPr>
            <a:r>
              <a:rPr lang="en-US" altLang="en-US" sz="2400" smtClean="0"/>
              <a:t> Lines are drawn to connect relationships to entities</a:t>
            </a:r>
          </a:p>
          <a:p>
            <a:pPr eaLnBrk="1" hangingPunct="1">
              <a:lnSpc>
                <a:spcPct val="90000"/>
              </a:lnSpc>
            </a:pPr>
            <a:r>
              <a:rPr lang="en-US" altLang="en-US" sz="2400" smtClean="0"/>
              <a:t> Relationship attributes are modeled like entity attributes </a:t>
            </a:r>
          </a:p>
          <a:p>
            <a:pPr eaLnBrk="1" hangingPunct="1">
              <a:lnSpc>
                <a:spcPct val="150000"/>
              </a:lnSpc>
              <a:spcBef>
                <a:spcPct val="0"/>
              </a:spcBef>
              <a:buClrTx/>
              <a:buSzTx/>
              <a:buFontTx/>
              <a:buNone/>
            </a:pPr>
            <a:endParaRPr lang="en-US" altLang="en-US" sz="2400" smtClean="0"/>
          </a:p>
          <a:p>
            <a:pPr eaLnBrk="1" hangingPunct="1">
              <a:lnSpc>
                <a:spcPct val="150000"/>
              </a:lnSpc>
              <a:spcBef>
                <a:spcPct val="0"/>
              </a:spcBef>
              <a:buClrTx/>
              <a:buSzTx/>
              <a:buFontTx/>
              <a:buNone/>
            </a:pPr>
            <a:endParaRPr lang="en-US" altLang="en-US" sz="2400" smtClean="0"/>
          </a:p>
          <a:p>
            <a:pPr eaLnBrk="1" hangingPunct="1">
              <a:lnSpc>
                <a:spcPct val="150000"/>
              </a:lnSpc>
              <a:spcBef>
                <a:spcPct val="0"/>
              </a:spcBef>
              <a:buClrTx/>
              <a:buSzTx/>
              <a:buFontTx/>
              <a:buNone/>
            </a:pPr>
            <a:endParaRPr lang="en-US" altLang="en-US" sz="2400" smtClean="0"/>
          </a:p>
        </p:txBody>
      </p:sp>
      <p:graphicFrame>
        <p:nvGraphicFramePr>
          <p:cNvPr id="31750" name="Object 6"/>
          <p:cNvGraphicFramePr>
            <a:graphicFrameLocks noChangeAspect="1"/>
          </p:cNvGraphicFramePr>
          <p:nvPr>
            <p:ph sz="half" idx="2"/>
          </p:nvPr>
        </p:nvGraphicFramePr>
        <p:xfrm>
          <a:off x="533400" y="3597275"/>
          <a:ext cx="8077200" cy="2190750"/>
        </p:xfrm>
        <a:graphic>
          <a:graphicData uri="http://schemas.openxmlformats.org/presentationml/2006/ole">
            <mc:AlternateContent xmlns:mc="http://schemas.openxmlformats.org/markup-compatibility/2006">
              <mc:Choice xmlns:v="urn:schemas-microsoft-com:vml" Requires="v">
                <p:oleObj spid="_x0000_s31752" name="VISIO" r:id="rId3" imgW="3920760" imgH="1063440" progId="Visio.Drawing.6">
                  <p:embed/>
                </p:oleObj>
              </mc:Choice>
              <mc:Fallback>
                <p:oleObj name="VISIO" r:id="rId3" imgW="3920760" imgH="1063440"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597275"/>
                        <a:ext cx="8077200"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5123" name="Slide Number Placeholder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BA2B06D-9D74-44DE-ADA6-662026906AF7}" type="slidenum">
              <a:rPr lang="en-US" altLang="en-US" sz="1200">
                <a:latin typeface="Arial Black" panose="020B0A04020102020204" pitchFamily="34" charset="0"/>
              </a:rPr>
              <a:pPr>
                <a:spcBef>
                  <a:spcPct val="0"/>
                </a:spcBef>
                <a:buClrTx/>
                <a:buSzTx/>
                <a:buFontTx/>
                <a:buNone/>
              </a:pPr>
              <a:t>3</a:t>
            </a:fld>
            <a:endParaRPr lang="en-US" altLang="en-US" sz="1200">
              <a:latin typeface="Arial Black" panose="020B0A04020102020204" pitchFamily="34" charset="0"/>
            </a:endParaRPr>
          </a:p>
        </p:txBody>
      </p:sp>
      <p:sp>
        <p:nvSpPr>
          <p:cNvPr id="5124" name="Rectangle 2"/>
          <p:cNvSpPr>
            <a:spLocks noGrp="1" noChangeArrowheads="1"/>
          </p:cNvSpPr>
          <p:nvPr>
            <p:ph type="title"/>
          </p:nvPr>
        </p:nvSpPr>
        <p:spPr>
          <a:xfrm>
            <a:off x="457200" y="457200"/>
            <a:ext cx="8229600" cy="609600"/>
          </a:xfrm>
        </p:spPr>
        <p:txBody>
          <a:bodyPr/>
          <a:lstStyle/>
          <a:p>
            <a:pPr eaLnBrk="1" hangingPunct="1"/>
            <a:r>
              <a:rPr lang="en-US" altLang="en-US" sz="4000" smtClean="0"/>
              <a:t>Introduction to ER Modeling</a:t>
            </a:r>
          </a:p>
        </p:txBody>
      </p:sp>
      <p:sp>
        <p:nvSpPr>
          <p:cNvPr id="5125" name="Rectangle 3"/>
          <p:cNvSpPr>
            <a:spLocks noGrp="1" noChangeArrowheads="1"/>
          </p:cNvSpPr>
          <p:nvPr>
            <p:ph type="body" idx="1"/>
          </p:nvPr>
        </p:nvSpPr>
        <p:spPr>
          <a:xfrm>
            <a:off x="457200" y="1295400"/>
            <a:ext cx="8229600" cy="4572000"/>
          </a:xfrm>
        </p:spPr>
        <p:txBody>
          <a:bodyPr/>
          <a:lstStyle/>
          <a:p>
            <a:pPr eaLnBrk="1" hangingPunct="1"/>
            <a:r>
              <a:rPr lang="en-US" altLang="en-US" sz="2800" b="1" i="1" smtClean="0"/>
              <a:t>Entity-Relationship (ER) model</a:t>
            </a:r>
            <a:r>
              <a:rPr lang="en-US" altLang="en-US" sz="2800" smtClean="0"/>
              <a:t> – depicts information needs in terms of entities (things in the world) and relationships between (and among) those entities:</a:t>
            </a:r>
          </a:p>
          <a:p>
            <a:pPr lvl="1" eaLnBrk="1" hangingPunct="1"/>
            <a:r>
              <a:rPr lang="en-US" altLang="en-US" sz="2400" smtClean="0"/>
              <a:t> high-level </a:t>
            </a:r>
            <a:r>
              <a:rPr lang="en-US" altLang="en-US" sz="2400" i="1" u="sng" smtClean="0"/>
              <a:t>conceptual</a:t>
            </a:r>
            <a:r>
              <a:rPr lang="en-US" altLang="en-US" sz="2400" smtClean="0"/>
              <a:t> model</a:t>
            </a:r>
          </a:p>
          <a:p>
            <a:pPr lvl="1" eaLnBrk="1" hangingPunct="1"/>
            <a:r>
              <a:rPr lang="en-US" altLang="en-US" sz="2400" smtClean="0"/>
              <a:t> defines a structure in which to represent facts about some problem domain or area of interest</a:t>
            </a:r>
          </a:p>
          <a:p>
            <a:pPr lvl="1" eaLnBrk="1" hangingPunct="1"/>
            <a:r>
              <a:rPr lang="en-US" altLang="en-US" sz="2400" smtClean="0"/>
              <a:t> constrains facts that can be represented in accordance with needs and rules</a:t>
            </a:r>
          </a:p>
          <a:p>
            <a:pPr lvl="1" eaLnBrk="1" hangingPunct="1"/>
            <a:r>
              <a:rPr lang="en-US" altLang="en-US" sz="2400" smtClean="0"/>
              <a:t> identifies data requirements of users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32771" name="Slide Number Placeholder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BBCBB2B-950F-4A60-BD91-6310872A3B51}" type="slidenum">
              <a:rPr lang="en-US" altLang="en-US" sz="1200">
                <a:latin typeface="Arial Black" panose="020B0A04020102020204" pitchFamily="34" charset="0"/>
              </a:rPr>
              <a:pPr>
                <a:spcBef>
                  <a:spcPct val="0"/>
                </a:spcBef>
                <a:buClrTx/>
                <a:buSzTx/>
                <a:buFontTx/>
                <a:buNone/>
              </a:pPr>
              <a:t>30</a:t>
            </a:fld>
            <a:endParaRPr lang="en-US" altLang="en-US" sz="1200">
              <a:latin typeface="Arial Black" panose="020B0A04020102020204" pitchFamily="34" charset="0"/>
            </a:endParaRPr>
          </a:p>
        </p:txBody>
      </p:sp>
      <p:sp>
        <p:nvSpPr>
          <p:cNvPr id="32772" name="Rectangle 2"/>
          <p:cNvSpPr>
            <a:spLocks noGrp="1" noChangeArrowheads="1"/>
          </p:cNvSpPr>
          <p:nvPr>
            <p:ph type="title"/>
          </p:nvPr>
        </p:nvSpPr>
        <p:spPr>
          <a:xfrm>
            <a:off x="457200" y="457200"/>
            <a:ext cx="8229600" cy="609600"/>
          </a:xfrm>
        </p:spPr>
        <p:txBody>
          <a:bodyPr/>
          <a:lstStyle/>
          <a:p>
            <a:pPr eaLnBrk="1" hangingPunct="1"/>
            <a:r>
              <a:rPr lang="en-US" altLang="en-US" sz="4000" smtClean="0"/>
              <a:t>Relationships</a:t>
            </a:r>
          </a:p>
        </p:txBody>
      </p:sp>
      <p:sp>
        <p:nvSpPr>
          <p:cNvPr id="32773" name="Rectangle 3"/>
          <p:cNvSpPr>
            <a:spLocks noGrp="1" noChangeArrowheads="1"/>
          </p:cNvSpPr>
          <p:nvPr>
            <p:ph type="body" idx="1"/>
          </p:nvPr>
        </p:nvSpPr>
        <p:spPr>
          <a:xfrm>
            <a:off x="457200" y="1295400"/>
            <a:ext cx="8229600" cy="5181600"/>
          </a:xfrm>
        </p:spPr>
        <p:txBody>
          <a:bodyPr/>
          <a:lstStyle/>
          <a:p>
            <a:pPr eaLnBrk="1" hangingPunct="1">
              <a:lnSpc>
                <a:spcPct val="90000"/>
              </a:lnSpc>
            </a:pPr>
            <a:r>
              <a:rPr lang="en-US" altLang="en-US" sz="2800" smtClean="0"/>
              <a:t>Relationships imply not only connections but constraints (once again, manifestations of business rules)</a:t>
            </a:r>
          </a:p>
          <a:p>
            <a:pPr eaLnBrk="1" hangingPunct="1">
              <a:lnSpc>
                <a:spcPct val="90000"/>
              </a:lnSpc>
            </a:pPr>
            <a:r>
              <a:rPr lang="en-US" altLang="en-US" sz="2800" smtClean="0"/>
              <a:t> These constraints are part of the schema (intension), and are enforced upon data instances (extension)</a:t>
            </a:r>
          </a:p>
          <a:p>
            <a:pPr eaLnBrk="1" hangingPunct="1">
              <a:lnSpc>
                <a:spcPct val="90000"/>
              </a:lnSpc>
            </a:pPr>
            <a:r>
              <a:rPr lang="en-US" altLang="en-US" sz="2800" smtClean="0"/>
              <a:t> Two kinds of relationship constraints:</a:t>
            </a:r>
          </a:p>
          <a:p>
            <a:pPr lvl="1" eaLnBrk="1" hangingPunct="1">
              <a:lnSpc>
                <a:spcPct val="90000"/>
              </a:lnSpc>
            </a:pPr>
            <a:r>
              <a:rPr lang="en-US" altLang="en-US" smtClean="0"/>
              <a:t> </a:t>
            </a:r>
            <a:r>
              <a:rPr lang="en-US" altLang="en-US" b="1" i="1" smtClean="0"/>
              <a:t>cardinality</a:t>
            </a:r>
            <a:r>
              <a:rPr lang="en-US" altLang="en-US" smtClean="0"/>
              <a:t>: the maximum number of entities that can be associated to another entity via a relationship</a:t>
            </a:r>
          </a:p>
          <a:p>
            <a:pPr lvl="1" eaLnBrk="1" hangingPunct="1">
              <a:lnSpc>
                <a:spcPct val="90000"/>
              </a:lnSpc>
            </a:pPr>
            <a:r>
              <a:rPr lang="en-US" altLang="en-US" smtClean="0"/>
              <a:t> </a:t>
            </a:r>
            <a:r>
              <a:rPr lang="en-US" altLang="en-US" b="1" smtClean="0"/>
              <a:t>participation</a:t>
            </a:r>
            <a:r>
              <a:rPr lang="en-US" altLang="en-US" smtClean="0"/>
              <a:t>: whether or not an entity has to enter into a relationship</a:t>
            </a:r>
          </a:p>
          <a:p>
            <a:pPr lvl="1" eaLnBrk="1" hangingPunct="1">
              <a:lnSpc>
                <a:spcPct val="150000"/>
              </a:lnSpc>
              <a:spcBef>
                <a:spcPct val="0"/>
              </a:spcBef>
              <a:buClrTx/>
              <a:buSzTx/>
              <a:buFont typeface="Wingdings" panose="05000000000000000000" pitchFamily="2" charset="2"/>
              <a:buNone/>
            </a:pPr>
            <a:endParaRPr lang="en-US" altLang="en-US" b="1" smtClean="0"/>
          </a:p>
          <a:p>
            <a:pPr eaLnBrk="1" hangingPunct="1">
              <a:lnSpc>
                <a:spcPct val="150000"/>
              </a:lnSpc>
              <a:spcBef>
                <a:spcPct val="0"/>
              </a:spcBef>
              <a:buClrTx/>
              <a:buSzTx/>
              <a:buFontTx/>
              <a:buNone/>
            </a:pPr>
            <a:endParaRPr lang="en-US" altLang="en-US" sz="280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33795" name="Slide Number Placeholder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044EC4E-2AAA-4142-8BB2-6CD23C1C989E}" type="slidenum">
              <a:rPr lang="en-US" altLang="en-US" sz="1200">
                <a:latin typeface="Arial Black" panose="020B0A04020102020204" pitchFamily="34" charset="0"/>
              </a:rPr>
              <a:pPr>
                <a:spcBef>
                  <a:spcPct val="0"/>
                </a:spcBef>
                <a:buClrTx/>
                <a:buSzTx/>
                <a:buFontTx/>
                <a:buNone/>
              </a:pPr>
              <a:t>31</a:t>
            </a:fld>
            <a:endParaRPr lang="en-US" altLang="en-US" sz="1200">
              <a:latin typeface="Arial Black" panose="020B0A04020102020204" pitchFamily="34" charset="0"/>
            </a:endParaRPr>
          </a:p>
        </p:txBody>
      </p:sp>
      <p:sp>
        <p:nvSpPr>
          <p:cNvPr id="33796" name="Rectangle 2"/>
          <p:cNvSpPr>
            <a:spLocks noGrp="1" noChangeArrowheads="1"/>
          </p:cNvSpPr>
          <p:nvPr>
            <p:ph type="title"/>
          </p:nvPr>
        </p:nvSpPr>
        <p:spPr>
          <a:xfrm>
            <a:off x="457200" y="457200"/>
            <a:ext cx="8229600" cy="609600"/>
          </a:xfrm>
        </p:spPr>
        <p:txBody>
          <a:bodyPr/>
          <a:lstStyle/>
          <a:p>
            <a:pPr eaLnBrk="1" hangingPunct="1"/>
            <a:r>
              <a:rPr lang="en-US" altLang="en-US" sz="4000" smtClean="0"/>
              <a:t>Relationship Constraints</a:t>
            </a:r>
          </a:p>
        </p:txBody>
      </p:sp>
      <p:sp>
        <p:nvSpPr>
          <p:cNvPr id="33797" name="Rectangle 3"/>
          <p:cNvSpPr>
            <a:spLocks noGrp="1" noChangeArrowheads="1"/>
          </p:cNvSpPr>
          <p:nvPr>
            <p:ph type="body" idx="1"/>
          </p:nvPr>
        </p:nvSpPr>
        <p:spPr>
          <a:xfrm>
            <a:off x="457200" y="1295400"/>
            <a:ext cx="8229600" cy="5181600"/>
          </a:xfrm>
        </p:spPr>
        <p:txBody>
          <a:bodyPr/>
          <a:lstStyle/>
          <a:p>
            <a:pPr eaLnBrk="1" hangingPunct="1">
              <a:lnSpc>
                <a:spcPct val="90000"/>
              </a:lnSpc>
            </a:pPr>
            <a:r>
              <a:rPr lang="en-US" altLang="en-US" sz="2400" smtClean="0"/>
              <a:t>Three basic types of </a:t>
            </a:r>
            <a:r>
              <a:rPr lang="en-US" altLang="en-US" sz="2400" b="1" smtClean="0"/>
              <a:t>cardinality ratios </a:t>
            </a:r>
            <a:r>
              <a:rPr lang="en-US" altLang="en-US" sz="2400" smtClean="0"/>
              <a:t>(binary relationships):</a:t>
            </a:r>
          </a:p>
          <a:p>
            <a:pPr eaLnBrk="1" hangingPunct="1">
              <a:lnSpc>
                <a:spcPct val="90000"/>
              </a:lnSpc>
            </a:pPr>
            <a:endParaRPr lang="en-US" altLang="en-US" sz="2400" smtClean="0"/>
          </a:p>
          <a:p>
            <a:pPr lvl="1" eaLnBrk="1" hangingPunct="1">
              <a:lnSpc>
                <a:spcPct val="90000"/>
              </a:lnSpc>
            </a:pPr>
            <a:r>
              <a:rPr lang="en-US" altLang="en-US" sz="2400" smtClean="0"/>
              <a:t> </a:t>
            </a:r>
            <a:r>
              <a:rPr lang="en-US" altLang="en-US" sz="2400" b="1" smtClean="0"/>
              <a:t>one to one</a:t>
            </a:r>
            <a:r>
              <a:rPr lang="en-US" altLang="en-US" sz="2400" smtClean="0"/>
              <a:t>: for a given relationship, there can be only one instance of each entity on either side</a:t>
            </a:r>
          </a:p>
          <a:p>
            <a:pPr lvl="1" eaLnBrk="1" hangingPunct="1">
              <a:lnSpc>
                <a:spcPct val="90000"/>
              </a:lnSpc>
            </a:pPr>
            <a:r>
              <a:rPr lang="en-US" altLang="en-US" sz="2400" smtClean="0"/>
              <a:t> </a:t>
            </a:r>
            <a:r>
              <a:rPr lang="en-US" altLang="en-US" sz="2400" b="1" smtClean="0"/>
              <a:t>one to many</a:t>
            </a:r>
            <a:r>
              <a:rPr lang="en-US" altLang="en-US" sz="2400" smtClean="0"/>
              <a:t>: for a given relationship, there can be only one instance of one entity on one side and an unspecified number of instances of the entity on the other side</a:t>
            </a:r>
          </a:p>
          <a:p>
            <a:pPr lvl="1" eaLnBrk="1" hangingPunct="1">
              <a:lnSpc>
                <a:spcPct val="90000"/>
              </a:lnSpc>
            </a:pPr>
            <a:r>
              <a:rPr lang="en-US" altLang="en-US" sz="2400" smtClean="0"/>
              <a:t> </a:t>
            </a:r>
            <a:r>
              <a:rPr lang="en-US" altLang="en-US" sz="2400" b="1" smtClean="0"/>
              <a:t>many to many</a:t>
            </a:r>
            <a:r>
              <a:rPr lang="en-US" altLang="en-US" sz="2400" smtClean="0"/>
              <a:t>: for a given relationship, there can be an unspecified number of instances of the entities on both sides</a:t>
            </a:r>
            <a:endParaRPr lang="en-US" altLang="en-US" sz="2400" b="1" smtClean="0"/>
          </a:p>
          <a:p>
            <a:pPr eaLnBrk="1" hangingPunct="1">
              <a:lnSpc>
                <a:spcPct val="150000"/>
              </a:lnSpc>
              <a:spcBef>
                <a:spcPct val="0"/>
              </a:spcBef>
              <a:buClrTx/>
              <a:buSzTx/>
              <a:buFontTx/>
              <a:buNone/>
            </a:pPr>
            <a:endParaRPr lang="en-US" altLang="en-US" sz="240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34819" name="Slide Number Placeholder 5"/>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626CB7A-0E96-4757-A69D-1E7B36EEEEB9}" type="slidenum">
              <a:rPr lang="en-US" altLang="en-US" sz="1200">
                <a:latin typeface="Arial Black" panose="020B0A04020102020204" pitchFamily="34" charset="0"/>
              </a:rPr>
              <a:pPr>
                <a:spcBef>
                  <a:spcPct val="0"/>
                </a:spcBef>
                <a:buClrTx/>
                <a:buSzTx/>
                <a:buFontTx/>
                <a:buNone/>
              </a:pPr>
              <a:t>32</a:t>
            </a:fld>
            <a:endParaRPr lang="en-US" altLang="en-US" sz="1200">
              <a:latin typeface="Arial Black" panose="020B0A04020102020204" pitchFamily="34" charset="0"/>
            </a:endParaRPr>
          </a:p>
        </p:txBody>
      </p:sp>
      <p:sp>
        <p:nvSpPr>
          <p:cNvPr id="34820" name="Rectangle 2"/>
          <p:cNvSpPr>
            <a:spLocks noGrp="1" noChangeArrowheads="1"/>
          </p:cNvSpPr>
          <p:nvPr>
            <p:ph type="title"/>
          </p:nvPr>
        </p:nvSpPr>
        <p:spPr>
          <a:xfrm>
            <a:off x="457200" y="457200"/>
            <a:ext cx="8229600" cy="685800"/>
          </a:xfrm>
        </p:spPr>
        <p:txBody>
          <a:bodyPr/>
          <a:lstStyle/>
          <a:p>
            <a:pPr eaLnBrk="1" hangingPunct="1"/>
            <a:r>
              <a:rPr lang="en-US" altLang="en-US" sz="4000" smtClean="0"/>
              <a:t>Relationship Constraints</a:t>
            </a:r>
          </a:p>
        </p:txBody>
      </p:sp>
      <p:sp>
        <p:nvSpPr>
          <p:cNvPr id="34821" name="Rectangle 3"/>
          <p:cNvSpPr>
            <a:spLocks noGrp="1" noChangeArrowheads="1"/>
          </p:cNvSpPr>
          <p:nvPr>
            <p:ph type="body" sz="half" idx="1"/>
          </p:nvPr>
        </p:nvSpPr>
        <p:spPr>
          <a:xfrm>
            <a:off x="457200" y="1371600"/>
            <a:ext cx="8458200" cy="1447800"/>
          </a:xfrm>
        </p:spPr>
        <p:txBody>
          <a:bodyPr/>
          <a:lstStyle/>
          <a:p>
            <a:pPr eaLnBrk="1" hangingPunct="1">
              <a:lnSpc>
                <a:spcPct val="90000"/>
              </a:lnSpc>
            </a:pPr>
            <a:r>
              <a:rPr lang="en-US" altLang="en-US" sz="2000" smtClean="0"/>
              <a:t> </a:t>
            </a:r>
            <a:r>
              <a:rPr lang="en-US" altLang="en-US" sz="2400" smtClean="0"/>
              <a:t>One to One (1:1) Cardinality Example</a:t>
            </a:r>
          </a:p>
          <a:p>
            <a:pPr eaLnBrk="1" hangingPunct="1">
              <a:lnSpc>
                <a:spcPct val="90000"/>
              </a:lnSpc>
            </a:pPr>
            <a:r>
              <a:rPr lang="en-US" altLang="en-US" sz="2400" smtClean="0"/>
              <a:t> A student can submit only one application, and students may not collaborate on applications</a:t>
            </a:r>
          </a:p>
          <a:p>
            <a:pPr eaLnBrk="1" hangingPunct="1">
              <a:lnSpc>
                <a:spcPct val="90000"/>
              </a:lnSpc>
            </a:pPr>
            <a:r>
              <a:rPr lang="en-US" altLang="en-US" sz="2400" smtClean="0"/>
              <a:t> That is, one application per student, and one student per application</a:t>
            </a:r>
            <a:r>
              <a:rPr lang="en-US" altLang="en-US" sz="2000" smtClean="0"/>
              <a:t> </a:t>
            </a:r>
          </a:p>
        </p:txBody>
      </p:sp>
      <p:graphicFrame>
        <p:nvGraphicFramePr>
          <p:cNvPr id="34822" name="Object 4"/>
          <p:cNvGraphicFramePr>
            <a:graphicFrameLocks noChangeAspect="1"/>
          </p:cNvGraphicFramePr>
          <p:nvPr>
            <p:ph sz="half" idx="2"/>
          </p:nvPr>
        </p:nvGraphicFramePr>
        <p:xfrm>
          <a:off x="533400" y="3505200"/>
          <a:ext cx="8153400" cy="2278063"/>
        </p:xfrm>
        <a:graphic>
          <a:graphicData uri="http://schemas.openxmlformats.org/presentationml/2006/ole">
            <mc:AlternateContent xmlns:mc="http://schemas.openxmlformats.org/markup-compatibility/2006">
              <mc:Choice xmlns:v="urn:schemas-microsoft-com:vml" Requires="v">
                <p:oleObj spid="_x0000_s34824" name="VISIO" r:id="rId3" imgW="3806640" imgH="1063440" progId="Visio.Drawing.6">
                  <p:embed/>
                </p:oleObj>
              </mc:Choice>
              <mc:Fallback>
                <p:oleObj name="VISIO" r:id="rId3" imgW="3806640" imgH="106344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505200"/>
                        <a:ext cx="8153400" cy="227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35843" name="Slide Number Placeholder 5"/>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09F29D0-DF21-45AE-8973-45ED241F05C8}" type="slidenum">
              <a:rPr lang="en-US" altLang="en-US" sz="1200">
                <a:latin typeface="Arial Black" panose="020B0A04020102020204" pitchFamily="34" charset="0"/>
              </a:rPr>
              <a:pPr>
                <a:spcBef>
                  <a:spcPct val="0"/>
                </a:spcBef>
                <a:buClrTx/>
                <a:buSzTx/>
                <a:buFontTx/>
                <a:buNone/>
              </a:pPr>
              <a:t>33</a:t>
            </a:fld>
            <a:endParaRPr lang="en-US" altLang="en-US" sz="1200">
              <a:latin typeface="Arial Black" panose="020B0A04020102020204" pitchFamily="34" charset="0"/>
            </a:endParaRPr>
          </a:p>
        </p:txBody>
      </p:sp>
      <p:sp>
        <p:nvSpPr>
          <p:cNvPr id="35844" name="Rectangle 2"/>
          <p:cNvSpPr>
            <a:spLocks noGrp="1" noChangeArrowheads="1"/>
          </p:cNvSpPr>
          <p:nvPr>
            <p:ph type="title"/>
          </p:nvPr>
        </p:nvSpPr>
        <p:spPr>
          <a:xfrm>
            <a:off x="457200" y="457200"/>
            <a:ext cx="8229600" cy="685800"/>
          </a:xfrm>
        </p:spPr>
        <p:txBody>
          <a:bodyPr/>
          <a:lstStyle/>
          <a:p>
            <a:pPr eaLnBrk="1" hangingPunct="1"/>
            <a:r>
              <a:rPr lang="en-US" altLang="en-US" sz="4000" smtClean="0"/>
              <a:t>Relationship Constraints</a:t>
            </a:r>
          </a:p>
        </p:txBody>
      </p:sp>
      <p:sp>
        <p:nvSpPr>
          <p:cNvPr id="35845" name="Rectangle 3"/>
          <p:cNvSpPr>
            <a:spLocks noGrp="1" noChangeArrowheads="1"/>
          </p:cNvSpPr>
          <p:nvPr>
            <p:ph type="body" sz="half" idx="1"/>
          </p:nvPr>
        </p:nvSpPr>
        <p:spPr>
          <a:xfrm>
            <a:off x="457200" y="1371600"/>
            <a:ext cx="8458200" cy="1447800"/>
          </a:xfrm>
        </p:spPr>
        <p:txBody>
          <a:bodyPr/>
          <a:lstStyle/>
          <a:p>
            <a:pPr eaLnBrk="1" hangingPunct="1">
              <a:lnSpc>
                <a:spcPct val="90000"/>
              </a:lnSpc>
            </a:pPr>
            <a:r>
              <a:rPr lang="en-US" altLang="en-US" sz="2400" smtClean="0"/>
              <a:t> One to Many (1:N) Cardinality Example</a:t>
            </a:r>
          </a:p>
          <a:p>
            <a:pPr eaLnBrk="1" hangingPunct="1">
              <a:lnSpc>
                <a:spcPct val="90000"/>
              </a:lnSpc>
            </a:pPr>
            <a:r>
              <a:rPr lang="en-US" altLang="en-US" sz="2400" smtClean="0"/>
              <a:t> A vendor can sell multiple items, but each item is carried exclusively by one vendor</a:t>
            </a:r>
          </a:p>
          <a:p>
            <a:pPr eaLnBrk="1" hangingPunct="1">
              <a:lnSpc>
                <a:spcPct val="90000"/>
              </a:lnSpc>
            </a:pPr>
            <a:r>
              <a:rPr lang="en-US" altLang="en-US" sz="2400" smtClean="0"/>
              <a:t> That is, many items per vendor, and one vendor per item</a:t>
            </a:r>
          </a:p>
        </p:txBody>
      </p:sp>
      <p:graphicFrame>
        <p:nvGraphicFramePr>
          <p:cNvPr id="35846" name="Object 8"/>
          <p:cNvGraphicFramePr>
            <a:graphicFrameLocks noChangeAspect="1"/>
          </p:cNvGraphicFramePr>
          <p:nvPr>
            <p:ph sz="half" idx="2"/>
          </p:nvPr>
        </p:nvGraphicFramePr>
        <p:xfrm>
          <a:off x="990600" y="3429000"/>
          <a:ext cx="6858000" cy="996950"/>
        </p:xfrm>
        <a:graphic>
          <a:graphicData uri="http://schemas.openxmlformats.org/presentationml/2006/ole">
            <mc:AlternateContent xmlns:mc="http://schemas.openxmlformats.org/markup-compatibility/2006">
              <mc:Choice xmlns:v="urn:schemas-microsoft-com:vml" Requires="v">
                <p:oleObj spid="_x0000_s35848" name="VISIO" r:id="rId3" imgW="3692160" imgH="536040" progId="Visio.Drawing.6">
                  <p:embed/>
                </p:oleObj>
              </mc:Choice>
              <mc:Fallback>
                <p:oleObj name="VISIO" r:id="rId3" imgW="3692160" imgH="536040" progId="Visio.Drawing.6">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429000"/>
                        <a:ext cx="685800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36867" name="Slide Number Placeholder 5"/>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CF9FAC9-0679-446B-BE5E-D1DD8A3093A6}" type="slidenum">
              <a:rPr lang="en-US" altLang="en-US" sz="1200">
                <a:latin typeface="Arial Black" panose="020B0A04020102020204" pitchFamily="34" charset="0"/>
              </a:rPr>
              <a:pPr>
                <a:spcBef>
                  <a:spcPct val="0"/>
                </a:spcBef>
                <a:buClrTx/>
                <a:buSzTx/>
                <a:buFontTx/>
                <a:buNone/>
              </a:pPr>
              <a:t>34</a:t>
            </a:fld>
            <a:endParaRPr lang="en-US" altLang="en-US" sz="1200">
              <a:latin typeface="Arial Black" panose="020B0A04020102020204" pitchFamily="34" charset="0"/>
            </a:endParaRPr>
          </a:p>
        </p:txBody>
      </p:sp>
      <p:sp>
        <p:nvSpPr>
          <p:cNvPr id="36868" name="Rectangle 2"/>
          <p:cNvSpPr>
            <a:spLocks noGrp="1" noChangeArrowheads="1"/>
          </p:cNvSpPr>
          <p:nvPr>
            <p:ph type="title"/>
          </p:nvPr>
        </p:nvSpPr>
        <p:spPr>
          <a:xfrm>
            <a:off x="457200" y="457200"/>
            <a:ext cx="8229600" cy="685800"/>
          </a:xfrm>
        </p:spPr>
        <p:txBody>
          <a:bodyPr/>
          <a:lstStyle/>
          <a:p>
            <a:pPr eaLnBrk="1" hangingPunct="1"/>
            <a:r>
              <a:rPr lang="en-US" altLang="en-US" sz="4000" smtClean="0"/>
              <a:t>Relationship Constraints</a:t>
            </a:r>
          </a:p>
        </p:txBody>
      </p:sp>
      <p:sp>
        <p:nvSpPr>
          <p:cNvPr id="36869" name="Rectangle 3"/>
          <p:cNvSpPr>
            <a:spLocks noGrp="1" noChangeArrowheads="1"/>
          </p:cNvSpPr>
          <p:nvPr>
            <p:ph type="body" sz="half" idx="1"/>
          </p:nvPr>
        </p:nvSpPr>
        <p:spPr>
          <a:xfrm>
            <a:off x="457200" y="1371600"/>
            <a:ext cx="8458200" cy="1447800"/>
          </a:xfrm>
        </p:spPr>
        <p:txBody>
          <a:bodyPr/>
          <a:lstStyle/>
          <a:p>
            <a:pPr eaLnBrk="1" hangingPunct="1">
              <a:lnSpc>
                <a:spcPct val="90000"/>
              </a:lnSpc>
            </a:pPr>
            <a:r>
              <a:rPr lang="en-US" altLang="en-US" sz="2400" smtClean="0"/>
              <a:t> Many to Many (N:M) Cardinality Example</a:t>
            </a:r>
          </a:p>
          <a:p>
            <a:pPr eaLnBrk="1" hangingPunct="1">
              <a:lnSpc>
                <a:spcPct val="90000"/>
              </a:lnSpc>
            </a:pPr>
            <a:r>
              <a:rPr lang="en-US" altLang="en-US" sz="2400" smtClean="0"/>
              <a:t> A customer can shop at multiple stores, and a given store can have multiple customers</a:t>
            </a:r>
          </a:p>
          <a:p>
            <a:pPr eaLnBrk="1" hangingPunct="1">
              <a:lnSpc>
                <a:spcPct val="90000"/>
              </a:lnSpc>
            </a:pPr>
            <a:r>
              <a:rPr lang="en-US" altLang="en-US" sz="2400" smtClean="0"/>
              <a:t> That is, many stores per customer, and many customers per store</a:t>
            </a:r>
          </a:p>
        </p:txBody>
      </p:sp>
      <p:graphicFrame>
        <p:nvGraphicFramePr>
          <p:cNvPr id="36870" name="Object 6"/>
          <p:cNvGraphicFramePr>
            <a:graphicFrameLocks noChangeAspect="1"/>
          </p:cNvGraphicFramePr>
          <p:nvPr>
            <p:ph sz="half" idx="2"/>
          </p:nvPr>
        </p:nvGraphicFramePr>
        <p:xfrm>
          <a:off x="381000" y="3657600"/>
          <a:ext cx="8305800" cy="1206500"/>
        </p:xfrm>
        <a:graphic>
          <a:graphicData uri="http://schemas.openxmlformats.org/presentationml/2006/ole">
            <mc:AlternateContent xmlns:mc="http://schemas.openxmlformats.org/markup-compatibility/2006">
              <mc:Choice xmlns:v="urn:schemas-microsoft-com:vml" Requires="v">
                <p:oleObj spid="_x0000_s36872" name="VISIO" r:id="rId3" imgW="3692160" imgH="536040" progId="Visio.Drawing.6">
                  <p:embed/>
                </p:oleObj>
              </mc:Choice>
              <mc:Fallback>
                <p:oleObj name="VISIO" r:id="rId3" imgW="3692160" imgH="536040"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657600"/>
                        <a:ext cx="8305800"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37891" name="Slide Number Placeholder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C908241-74CD-46C9-AA00-77F36937DA8B}" type="slidenum">
              <a:rPr lang="en-US" altLang="en-US" sz="1200">
                <a:latin typeface="Arial Black" panose="020B0A04020102020204" pitchFamily="34" charset="0"/>
              </a:rPr>
              <a:pPr>
                <a:spcBef>
                  <a:spcPct val="0"/>
                </a:spcBef>
                <a:buClrTx/>
                <a:buSzTx/>
                <a:buFontTx/>
                <a:buNone/>
              </a:pPr>
              <a:t>35</a:t>
            </a:fld>
            <a:endParaRPr lang="en-US" altLang="en-US" sz="1200">
              <a:latin typeface="Arial Black" panose="020B0A04020102020204" pitchFamily="34" charset="0"/>
            </a:endParaRPr>
          </a:p>
        </p:txBody>
      </p:sp>
      <p:sp>
        <p:nvSpPr>
          <p:cNvPr id="37892" name="Rectangle 2"/>
          <p:cNvSpPr>
            <a:spLocks noGrp="1" noChangeArrowheads="1"/>
          </p:cNvSpPr>
          <p:nvPr>
            <p:ph type="title"/>
          </p:nvPr>
        </p:nvSpPr>
        <p:spPr>
          <a:xfrm>
            <a:off x="457200" y="457200"/>
            <a:ext cx="8229600" cy="609600"/>
          </a:xfrm>
        </p:spPr>
        <p:txBody>
          <a:bodyPr/>
          <a:lstStyle/>
          <a:p>
            <a:pPr eaLnBrk="1" hangingPunct="1"/>
            <a:r>
              <a:rPr lang="en-US" altLang="en-US" sz="4000" smtClean="0"/>
              <a:t>Relationship Constraints</a:t>
            </a:r>
          </a:p>
        </p:txBody>
      </p:sp>
      <p:sp>
        <p:nvSpPr>
          <p:cNvPr id="37893" name="Rectangle 3"/>
          <p:cNvSpPr>
            <a:spLocks noGrp="1" noChangeArrowheads="1"/>
          </p:cNvSpPr>
          <p:nvPr>
            <p:ph type="body" idx="1"/>
          </p:nvPr>
        </p:nvSpPr>
        <p:spPr>
          <a:xfrm>
            <a:off x="457200" y="1295400"/>
            <a:ext cx="8229600" cy="5181600"/>
          </a:xfrm>
        </p:spPr>
        <p:txBody>
          <a:bodyPr/>
          <a:lstStyle/>
          <a:p>
            <a:pPr eaLnBrk="1" hangingPunct="1">
              <a:lnSpc>
                <a:spcPct val="90000"/>
              </a:lnSpc>
            </a:pPr>
            <a:r>
              <a:rPr lang="en-US" altLang="en-US" sz="2800" smtClean="0"/>
              <a:t>Two basic types of </a:t>
            </a:r>
            <a:r>
              <a:rPr lang="en-US" altLang="en-US" sz="2800" b="1" smtClean="0"/>
              <a:t>participation </a:t>
            </a:r>
            <a:r>
              <a:rPr lang="en-US" altLang="en-US" sz="2800" smtClean="0"/>
              <a:t>constraints:</a:t>
            </a:r>
          </a:p>
          <a:p>
            <a:pPr eaLnBrk="1" hangingPunct="1">
              <a:lnSpc>
                <a:spcPct val="90000"/>
              </a:lnSpc>
            </a:pPr>
            <a:endParaRPr lang="en-US" altLang="en-US" sz="2800" smtClean="0"/>
          </a:p>
          <a:p>
            <a:pPr lvl="1" eaLnBrk="1" hangingPunct="1">
              <a:lnSpc>
                <a:spcPct val="90000"/>
              </a:lnSpc>
            </a:pPr>
            <a:r>
              <a:rPr lang="en-US" altLang="en-US" smtClean="0"/>
              <a:t> </a:t>
            </a:r>
            <a:r>
              <a:rPr lang="en-US" altLang="en-US" b="1" smtClean="0"/>
              <a:t>mandatory</a:t>
            </a:r>
            <a:r>
              <a:rPr lang="en-US" altLang="en-US" smtClean="0"/>
              <a:t>: an entity </a:t>
            </a:r>
            <a:r>
              <a:rPr lang="en-US" altLang="en-US" i="1" smtClean="0"/>
              <a:t>must</a:t>
            </a:r>
            <a:r>
              <a:rPr lang="en-US" altLang="en-US" smtClean="0"/>
              <a:t> </a:t>
            </a:r>
            <a:r>
              <a:rPr lang="en-US" altLang="en-US" i="1" smtClean="0"/>
              <a:t>always</a:t>
            </a:r>
            <a:r>
              <a:rPr lang="en-US" altLang="en-US" smtClean="0"/>
              <a:t> </a:t>
            </a:r>
            <a:r>
              <a:rPr lang="en-US" altLang="en-US" i="1" smtClean="0"/>
              <a:t>participate</a:t>
            </a:r>
            <a:r>
              <a:rPr lang="en-US" altLang="en-US" smtClean="0"/>
              <a:t> in the relationship in question</a:t>
            </a:r>
          </a:p>
          <a:p>
            <a:pPr lvl="2" eaLnBrk="1" hangingPunct="1">
              <a:lnSpc>
                <a:spcPct val="90000"/>
              </a:lnSpc>
            </a:pPr>
            <a:r>
              <a:rPr lang="en-US" altLang="en-US" smtClean="0"/>
              <a:t>It is said to be "</a:t>
            </a:r>
            <a:r>
              <a:rPr lang="en-US" altLang="en-US" b="1" smtClean="0"/>
              <a:t>existence depedent</a:t>
            </a:r>
            <a:r>
              <a:rPr lang="en-US" altLang="en-US" smtClean="0"/>
              <a:t>" on the entity with which it has this relationship</a:t>
            </a:r>
          </a:p>
          <a:p>
            <a:pPr lvl="1" eaLnBrk="1" hangingPunct="1">
              <a:lnSpc>
                <a:spcPct val="90000"/>
              </a:lnSpc>
              <a:buFont typeface="Wingdings" panose="05000000000000000000" pitchFamily="2" charset="2"/>
              <a:buNone/>
            </a:pPr>
            <a:endParaRPr lang="en-US" altLang="en-US" smtClean="0"/>
          </a:p>
          <a:p>
            <a:pPr lvl="1" eaLnBrk="1" hangingPunct="1">
              <a:lnSpc>
                <a:spcPct val="90000"/>
              </a:lnSpc>
            </a:pPr>
            <a:r>
              <a:rPr lang="en-US" altLang="en-US" smtClean="0"/>
              <a:t> </a:t>
            </a:r>
            <a:r>
              <a:rPr lang="en-US" altLang="en-US" b="1" smtClean="0"/>
              <a:t>optional</a:t>
            </a:r>
            <a:r>
              <a:rPr lang="en-US" altLang="en-US" smtClean="0"/>
              <a:t>: an entity </a:t>
            </a:r>
            <a:r>
              <a:rPr lang="en-US" altLang="en-US" i="1" smtClean="0"/>
              <a:t>may participate</a:t>
            </a:r>
            <a:r>
              <a:rPr lang="en-US" altLang="en-US" smtClean="0"/>
              <a:t> in the relationship in question, but is not required to do so</a:t>
            </a:r>
          </a:p>
          <a:p>
            <a:pPr eaLnBrk="1" hangingPunct="1">
              <a:lnSpc>
                <a:spcPct val="150000"/>
              </a:lnSpc>
              <a:spcBef>
                <a:spcPct val="0"/>
              </a:spcBef>
              <a:buClrTx/>
              <a:buSzTx/>
              <a:buFontTx/>
              <a:buNone/>
            </a:pPr>
            <a:endParaRPr lang="en-US" altLang="en-US" sz="280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38915" name="Slide Number Placeholder 5"/>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0FD1266-F570-4E06-AD3D-EAA92819381A}" type="slidenum">
              <a:rPr lang="en-US" altLang="en-US" sz="1200">
                <a:latin typeface="Arial Black" panose="020B0A04020102020204" pitchFamily="34" charset="0"/>
              </a:rPr>
              <a:pPr>
                <a:spcBef>
                  <a:spcPct val="0"/>
                </a:spcBef>
                <a:buClrTx/>
                <a:buSzTx/>
                <a:buFontTx/>
                <a:buNone/>
              </a:pPr>
              <a:t>36</a:t>
            </a:fld>
            <a:endParaRPr lang="en-US" altLang="en-US" sz="1200">
              <a:latin typeface="Arial Black" panose="020B0A04020102020204" pitchFamily="34" charset="0"/>
            </a:endParaRPr>
          </a:p>
        </p:txBody>
      </p:sp>
      <p:sp>
        <p:nvSpPr>
          <p:cNvPr id="38916" name="Rectangle 2"/>
          <p:cNvSpPr>
            <a:spLocks noGrp="1" noChangeArrowheads="1"/>
          </p:cNvSpPr>
          <p:nvPr>
            <p:ph type="title"/>
          </p:nvPr>
        </p:nvSpPr>
        <p:spPr>
          <a:xfrm>
            <a:off x="457200" y="457200"/>
            <a:ext cx="8229600" cy="685800"/>
          </a:xfrm>
        </p:spPr>
        <p:txBody>
          <a:bodyPr/>
          <a:lstStyle/>
          <a:p>
            <a:pPr eaLnBrk="1" hangingPunct="1"/>
            <a:r>
              <a:rPr lang="en-US" altLang="en-US" sz="4000" smtClean="0"/>
              <a:t>Relationship Constraints</a:t>
            </a:r>
          </a:p>
        </p:txBody>
      </p:sp>
      <p:sp>
        <p:nvSpPr>
          <p:cNvPr id="38917" name="Rectangle 3"/>
          <p:cNvSpPr>
            <a:spLocks noGrp="1" noChangeArrowheads="1"/>
          </p:cNvSpPr>
          <p:nvPr>
            <p:ph type="body" sz="half" idx="1"/>
          </p:nvPr>
        </p:nvSpPr>
        <p:spPr>
          <a:xfrm>
            <a:off x="457200" y="1371600"/>
            <a:ext cx="8458200" cy="1447800"/>
          </a:xfrm>
        </p:spPr>
        <p:txBody>
          <a:bodyPr/>
          <a:lstStyle/>
          <a:p>
            <a:pPr eaLnBrk="1" hangingPunct="1">
              <a:lnSpc>
                <a:spcPct val="90000"/>
              </a:lnSpc>
            </a:pPr>
            <a:r>
              <a:rPr lang="en-US" altLang="en-US" sz="2400" smtClean="0"/>
              <a:t> </a:t>
            </a:r>
            <a:r>
              <a:rPr lang="en-US" altLang="en-US" sz="2800" smtClean="0"/>
              <a:t>Participation constraints example (with cardinality specified just for kicks)</a:t>
            </a:r>
          </a:p>
          <a:p>
            <a:pPr eaLnBrk="1" hangingPunct="1">
              <a:lnSpc>
                <a:spcPct val="90000"/>
              </a:lnSpc>
            </a:pPr>
            <a:r>
              <a:rPr lang="en-US" altLang="en-US" sz="2800" smtClean="0"/>
              <a:t> A department may sponsor one or more projects, but every project must be sponsored by one and only one department</a:t>
            </a:r>
          </a:p>
          <a:p>
            <a:pPr eaLnBrk="1" hangingPunct="1">
              <a:lnSpc>
                <a:spcPct val="90000"/>
              </a:lnSpc>
            </a:pPr>
            <a:r>
              <a:rPr lang="en-US" altLang="en-US" sz="2800" smtClean="0"/>
              <a:t> Single line = optional participation</a:t>
            </a:r>
          </a:p>
          <a:p>
            <a:pPr eaLnBrk="1" hangingPunct="1">
              <a:lnSpc>
                <a:spcPct val="90000"/>
              </a:lnSpc>
            </a:pPr>
            <a:r>
              <a:rPr lang="en-US" altLang="en-US" sz="2800" smtClean="0"/>
              <a:t> Double line = mandatory participation</a:t>
            </a:r>
          </a:p>
        </p:txBody>
      </p:sp>
      <p:graphicFrame>
        <p:nvGraphicFramePr>
          <p:cNvPr id="38918" name="Object 6"/>
          <p:cNvGraphicFramePr>
            <a:graphicFrameLocks noChangeAspect="1"/>
          </p:cNvGraphicFramePr>
          <p:nvPr>
            <p:ph sz="half" idx="2"/>
          </p:nvPr>
        </p:nvGraphicFramePr>
        <p:xfrm>
          <a:off x="609600" y="4664075"/>
          <a:ext cx="8001000" cy="1244600"/>
        </p:xfrm>
        <a:graphic>
          <a:graphicData uri="http://schemas.openxmlformats.org/presentationml/2006/ole">
            <mc:AlternateContent xmlns:mc="http://schemas.openxmlformats.org/markup-compatibility/2006">
              <mc:Choice xmlns:v="urn:schemas-microsoft-com:vml" Requires="v">
                <p:oleObj spid="_x0000_s38920" name="VISIO" r:id="rId3" imgW="3692160" imgH="574200" progId="Visio.Drawing.6">
                  <p:embed/>
                </p:oleObj>
              </mc:Choice>
              <mc:Fallback>
                <p:oleObj name="VISIO" r:id="rId3" imgW="3692160" imgH="574200"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664075"/>
                        <a:ext cx="8001000"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39939" name="Slide Number Placeholder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7CDCE0E-573B-4AB9-A267-8706FCA63A41}" type="slidenum">
              <a:rPr lang="en-US" altLang="en-US" sz="1200">
                <a:latin typeface="Arial Black" panose="020B0A04020102020204" pitchFamily="34" charset="0"/>
              </a:rPr>
              <a:pPr>
                <a:spcBef>
                  <a:spcPct val="0"/>
                </a:spcBef>
                <a:buClrTx/>
                <a:buSzTx/>
                <a:buFontTx/>
                <a:buNone/>
              </a:pPr>
              <a:t>37</a:t>
            </a:fld>
            <a:endParaRPr lang="en-US" altLang="en-US" sz="1200">
              <a:latin typeface="Arial Black" panose="020B0A04020102020204" pitchFamily="34" charset="0"/>
            </a:endParaRPr>
          </a:p>
        </p:txBody>
      </p:sp>
      <p:sp>
        <p:nvSpPr>
          <p:cNvPr id="39940" name="Rectangle 2"/>
          <p:cNvSpPr>
            <a:spLocks noGrp="1" noChangeArrowheads="1"/>
          </p:cNvSpPr>
          <p:nvPr>
            <p:ph type="title"/>
          </p:nvPr>
        </p:nvSpPr>
        <p:spPr>
          <a:xfrm>
            <a:off x="457200" y="457200"/>
            <a:ext cx="8229600" cy="609600"/>
          </a:xfrm>
        </p:spPr>
        <p:txBody>
          <a:bodyPr/>
          <a:lstStyle/>
          <a:p>
            <a:pPr eaLnBrk="1" hangingPunct="1"/>
            <a:r>
              <a:rPr lang="en-US" altLang="en-US" sz="4000" smtClean="0"/>
              <a:t>Weak Entities</a:t>
            </a:r>
          </a:p>
        </p:txBody>
      </p:sp>
      <p:sp>
        <p:nvSpPr>
          <p:cNvPr id="39941" name="Rectangle 3"/>
          <p:cNvSpPr>
            <a:spLocks noGrp="1" noChangeArrowheads="1"/>
          </p:cNvSpPr>
          <p:nvPr>
            <p:ph type="body" idx="1"/>
          </p:nvPr>
        </p:nvSpPr>
        <p:spPr>
          <a:xfrm>
            <a:off x="457200" y="1295400"/>
            <a:ext cx="8229600" cy="5181600"/>
          </a:xfrm>
        </p:spPr>
        <p:txBody>
          <a:bodyPr/>
          <a:lstStyle/>
          <a:p>
            <a:pPr eaLnBrk="1" hangingPunct="1">
              <a:lnSpc>
                <a:spcPct val="90000"/>
              </a:lnSpc>
            </a:pPr>
            <a:r>
              <a:rPr lang="en-US" altLang="en-US" sz="2800" smtClean="0"/>
              <a:t>A weak entity is an entity that cannot be identified exception in relation to some other entity</a:t>
            </a:r>
          </a:p>
          <a:p>
            <a:pPr eaLnBrk="1" hangingPunct="1">
              <a:lnSpc>
                <a:spcPct val="90000"/>
              </a:lnSpc>
            </a:pPr>
            <a:r>
              <a:rPr lang="en-US" altLang="en-US" sz="2800" smtClean="0"/>
              <a:t>The weak entity has no unique combination of attributes internal to itself that would allow it to stand on its own; in order to uniquely identify instances of the weak entity, we must refer to these instances using the key of the entity upon which it depends and a partial key (discriminator) in the weak entity</a:t>
            </a:r>
          </a:p>
          <a:p>
            <a:pPr eaLnBrk="1" hangingPunct="1">
              <a:lnSpc>
                <a:spcPct val="150000"/>
              </a:lnSpc>
              <a:spcBef>
                <a:spcPct val="0"/>
              </a:spcBef>
              <a:buClrTx/>
              <a:buSzTx/>
              <a:buFontTx/>
              <a:buNone/>
            </a:pPr>
            <a:endParaRPr lang="en-US" altLang="en-US" sz="280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40963" name="Slide Number Placeholder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AF60B79-F6A7-49A1-82E6-6FD2EC2F1A5D}" type="slidenum">
              <a:rPr lang="en-US" altLang="en-US" sz="1200">
                <a:latin typeface="Arial Black" panose="020B0A04020102020204" pitchFamily="34" charset="0"/>
              </a:rPr>
              <a:pPr>
                <a:spcBef>
                  <a:spcPct val="0"/>
                </a:spcBef>
                <a:buClrTx/>
                <a:buSzTx/>
                <a:buFontTx/>
                <a:buNone/>
              </a:pPr>
              <a:t>38</a:t>
            </a:fld>
            <a:endParaRPr lang="en-US" altLang="en-US" sz="1200">
              <a:latin typeface="Arial Black" panose="020B0A04020102020204" pitchFamily="34" charset="0"/>
            </a:endParaRPr>
          </a:p>
        </p:txBody>
      </p:sp>
      <p:sp>
        <p:nvSpPr>
          <p:cNvPr id="40964" name="Rectangle 2"/>
          <p:cNvSpPr>
            <a:spLocks noGrp="1" noChangeArrowheads="1"/>
          </p:cNvSpPr>
          <p:nvPr>
            <p:ph type="title"/>
          </p:nvPr>
        </p:nvSpPr>
        <p:spPr>
          <a:xfrm>
            <a:off x="457200" y="457200"/>
            <a:ext cx="8229600" cy="609600"/>
          </a:xfrm>
        </p:spPr>
        <p:txBody>
          <a:bodyPr/>
          <a:lstStyle/>
          <a:p>
            <a:pPr eaLnBrk="1" hangingPunct="1"/>
            <a:r>
              <a:rPr lang="en-US" altLang="en-US" sz="4000" smtClean="0"/>
              <a:t>Weak Entities</a:t>
            </a:r>
          </a:p>
        </p:txBody>
      </p:sp>
      <p:sp>
        <p:nvSpPr>
          <p:cNvPr id="40965" name="Rectangle 3"/>
          <p:cNvSpPr>
            <a:spLocks noGrp="1" noChangeArrowheads="1"/>
          </p:cNvSpPr>
          <p:nvPr>
            <p:ph type="body" idx="1"/>
          </p:nvPr>
        </p:nvSpPr>
        <p:spPr>
          <a:xfrm>
            <a:off x="457200" y="1295400"/>
            <a:ext cx="8229600" cy="5181600"/>
          </a:xfrm>
        </p:spPr>
        <p:txBody>
          <a:bodyPr/>
          <a:lstStyle/>
          <a:p>
            <a:pPr eaLnBrk="1" hangingPunct="1">
              <a:lnSpc>
                <a:spcPct val="90000"/>
              </a:lnSpc>
            </a:pPr>
            <a:r>
              <a:rPr lang="en-US" altLang="en-US" sz="2800" smtClean="0"/>
              <a:t>The relationship between the weak entity and the entity it depends upon is called an </a:t>
            </a:r>
            <a:r>
              <a:rPr lang="en-US" altLang="en-US" sz="2800" b="1" smtClean="0"/>
              <a:t>identifying relationship</a:t>
            </a:r>
          </a:p>
          <a:p>
            <a:pPr eaLnBrk="1" hangingPunct="1">
              <a:lnSpc>
                <a:spcPct val="90000"/>
              </a:lnSpc>
            </a:pPr>
            <a:endParaRPr lang="en-US" altLang="en-US" sz="2800" b="1" smtClean="0"/>
          </a:p>
          <a:p>
            <a:pPr eaLnBrk="1" hangingPunct="1">
              <a:lnSpc>
                <a:spcPct val="90000"/>
              </a:lnSpc>
            </a:pPr>
            <a:r>
              <a:rPr lang="en-US" altLang="en-US" sz="2800" b="1" smtClean="0"/>
              <a:t> </a:t>
            </a:r>
            <a:r>
              <a:rPr lang="en-US" altLang="en-US" sz="2800" smtClean="0"/>
              <a:t>The weak entity must always participate in its identifying relationship (since it cannot exist without the entity on the other end of this relationship)</a:t>
            </a:r>
          </a:p>
          <a:p>
            <a:pPr eaLnBrk="1" hangingPunct="1">
              <a:lnSpc>
                <a:spcPct val="150000"/>
              </a:lnSpc>
              <a:spcBef>
                <a:spcPct val="0"/>
              </a:spcBef>
              <a:buClrTx/>
              <a:buSzTx/>
              <a:buFontTx/>
              <a:buNone/>
            </a:pPr>
            <a:endParaRPr lang="en-US" altLang="en-US" sz="280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41987" name="Slide Number Placeholder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493B313-37BB-4409-9626-3977CB3EEBE5}" type="slidenum">
              <a:rPr lang="en-US" altLang="en-US" sz="1200">
                <a:latin typeface="Arial Black" panose="020B0A04020102020204" pitchFamily="34" charset="0"/>
              </a:rPr>
              <a:pPr>
                <a:spcBef>
                  <a:spcPct val="0"/>
                </a:spcBef>
                <a:buClrTx/>
                <a:buSzTx/>
                <a:buFontTx/>
                <a:buNone/>
              </a:pPr>
              <a:t>39</a:t>
            </a:fld>
            <a:endParaRPr lang="en-US" altLang="en-US" sz="1200">
              <a:latin typeface="Arial Black" panose="020B0A04020102020204" pitchFamily="34" charset="0"/>
            </a:endParaRPr>
          </a:p>
        </p:txBody>
      </p:sp>
      <p:sp>
        <p:nvSpPr>
          <p:cNvPr id="41988" name="Rectangle 2"/>
          <p:cNvSpPr>
            <a:spLocks noGrp="1" noChangeArrowheads="1"/>
          </p:cNvSpPr>
          <p:nvPr>
            <p:ph type="title"/>
          </p:nvPr>
        </p:nvSpPr>
        <p:spPr>
          <a:xfrm>
            <a:off x="457200" y="457200"/>
            <a:ext cx="8229600" cy="609600"/>
          </a:xfrm>
        </p:spPr>
        <p:txBody>
          <a:bodyPr/>
          <a:lstStyle/>
          <a:p>
            <a:pPr eaLnBrk="1" hangingPunct="1"/>
            <a:r>
              <a:rPr lang="en-US" altLang="en-US" sz="4000" smtClean="0"/>
              <a:t>Modeling Weak Entities</a:t>
            </a:r>
          </a:p>
        </p:txBody>
      </p:sp>
      <p:sp>
        <p:nvSpPr>
          <p:cNvPr id="41989" name="Rectangle 3"/>
          <p:cNvSpPr>
            <a:spLocks noGrp="1" noChangeArrowheads="1"/>
          </p:cNvSpPr>
          <p:nvPr>
            <p:ph type="body" idx="1"/>
          </p:nvPr>
        </p:nvSpPr>
        <p:spPr>
          <a:xfrm>
            <a:off x="457200" y="1295400"/>
            <a:ext cx="8229600" cy="5181600"/>
          </a:xfrm>
        </p:spPr>
        <p:txBody>
          <a:bodyPr/>
          <a:lstStyle/>
          <a:p>
            <a:pPr eaLnBrk="1" hangingPunct="1">
              <a:lnSpc>
                <a:spcPct val="90000"/>
              </a:lnSpc>
            </a:pPr>
            <a:r>
              <a:rPr lang="en-US" altLang="en-US" sz="2800" smtClean="0"/>
              <a:t>Weak entity example: Receipt details (line items) cannot exist independently of the receipt on which they are found</a:t>
            </a:r>
          </a:p>
          <a:p>
            <a:pPr eaLnBrk="1" hangingPunct="1">
              <a:lnSpc>
                <a:spcPct val="90000"/>
              </a:lnSpc>
            </a:pPr>
            <a:r>
              <a:rPr lang="en-US" altLang="en-US" sz="2800" smtClean="0"/>
              <a:t> To identify any line on a receipt, we have to specify the receipt identifier (serialNumber) and the lineNumber of the line item, which is a </a:t>
            </a:r>
            <a:r>
              <a:rPr lang="en-US" altLang="en-US" sz="2800" b="1" smtClean="0"/>
              <a:t>discriminator</a:t>
            </a:r>
            <a:r>
              <a:rPr lang="en-US" altLang="en-US" sz="2800" smtClean="0"/>
              <a:t> (partial key)</a:t>
            </a:r>
          </a:p>
          <a:p>
            <a:pPr eaLnBrk="1" hangingPunct="1">
              <a:lnSpc>
                <a:spcPct val="90000"/>
              </a:lnSpc>
            </a:pPr>
            <a:r>
              <a:rPr lang="en-US" altLang="en-US" sz="2800" smtClean="0"/>
              <a:t> Note the “double box” effect on both the weak entity (“</a:t>
            </a:r>
            <a:r>
              <a:rPr lang="en-US" altLang="en-US" sz="2800" i="1" smtClean="0"/>
              <a:t>ReceiptDetail</a:t>
            </a:r>
            <a:r>
              <a:rPr lang="en-US" altLang="en-US" sz="2800" smtClean="0"/>
              <a:t>”) and the identifying relationship (“</a:t>
            </a:r>
            <a:r>
              <a:rPr lang="en-US" altLang="en-US" sz="2800" i="1" smtClean="0"/>
              <a:t>Has</a:t>
            </a:r>
            <a:r>
              <a:rPr lang="en-US" altLang="en-US" sz="2800" smtClean="0"/>
              <a:t>”)</a:t>
            </a:r>
          </a:p>
          <a:p>
            <a:pPr eaLnBrk="1" hangingPunct="1">
              <a:lnSpc>
                <a:spcPct val="90000"/>
              </a:lnSpc>
            </a:pPr>
            <a:r>
              <a:rPr lang="en-US" altLang="en-US" sz="2800" smtClean="0"/>
              <a:t> Note that the discriminator attribute is dashed-underlined</a:t>
            </a:r>
          </a:p>
          <a:p>
            <a:pPr eaLnBrk="1" hangingPunct="1">
              <a:lnSpc>
                <a:spcPct val="150000"/>
              </a:lnSpc>
              <a:spcBef>
                <a:spcPct val="0"/>
              </a:spcBef>
              <a:buClrTx/>
              <a:buSzTx/>
              <a:buFontTx/>
              <a:buNone/>
            </a:pPr>
            <a:endParaRPr lang="en-US" altLang="en-US" sz="28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6147" name="Slide Number Placeholder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508801F-5524-46A5-9CFA-BAE922D56ADF}" type="slidenum">
              <a:rPr lang="en-US" altLang="en-US" sz="1200">
                <a:latin typeface="Arial Black" panose="020B0A04020102020204" pitchFamily="34" charset="0"/>
              </a:rPr>
              <a:pPr>
                <a:spcBef>
                  <a:spcPct val="0"/>
                </a:spcBef>
                <a:buClrTx/>
                <a:buSzTx/>
                <a:buFontTx/>
                <a:buNone/>
              </a:pPr>
              <a:t>4</a:t>
            </a:fld>
            <a:endParaRPr lang="en-US" altLang="en-US" sz="1200">
              <a:latin typeface="Arial Black" panose="020B0A04020102020204" pitchFamily="34" charset="0"/>
            </a:endParaRPr>
          </a:p>
        </p:txBody>
      </p:sp>
      <p:sp>
        <p:nvSpPr>
          <p:cNvPr id="6148" name="Rectangle 2"/>
          <p:cNvSpPr>
            <a:spLocks noGrp="1" noChangeArrowheads="1"/>
          </p:cNvSpPr>
          <p:nvPr>
            <p:ph type="title"/>
          </p:nvPr>
        </p:nvSpPr>
        <p:spPr>
          <a:xfrm>
            <a:off x="457200" y="457200"/>
            <a:ext cx="8229600" cy="609600"/>
          </a:xfrm>
        </p:spPr>
        <p:txBody>
          <a:bodyPr/>
          <a:lstStyle/>
          <a:p>
            <a:pPr eaLnBrk="1" hangingPunct="1"/>
            <a:r>
              <a:rPr lang="en-US" altLang="en-US" sz="4000" smtClean="0"/>
              <a:t>Introduction to ER Modeling</a:t>
            </a:r>
          </a:p>
        </p:txBody>
      </p:sp>
      <p:sp>
        <p:nvSpPr>
          <p:cNvPr id="6149" name="Rectangle 3"/>
          <p:cNvSpPr>
            <a:spLocks noGrp="1" noChangeArrowheads="1"/>
          </p:cNvSpPr>
          <p:nvPr>
            <p:ph type="body" idx="1"/>
          </p:nvPr>
        </p:nvSpPr>
        <p:spPr>
          <a:xfrm>
            <a:off x="457200" y="1295400"/>
            <a:ext cx="8229600" cy="4572000"/>
          </a:xfrm>
        </p:spPr>
        <p:txBody>
          <a:bodyPr/>
          <a:lstStyle/>
          <a:p>
            <a:pPr eaLnBrk="1" hangingPunct="1">
              <a:lnSpc>
                <a:spcPct val="90000"/>
              </a:lnSpc>
            </a:pPr>
            <a:r>
              <a:rPr lang="en-US" altLang="en-US" sz="2400" smtClean="0"/>
              <a:t>As a conceptual model, could be used to build a variety of logical models (relational, network, hierarchical, etc.) – that is, an ER model is implementation independent</a:t>
            </a:r>
          </a:p>
          <a:p>
            <a:pPr eaLnBrk="1" hangingPunct="1">
              <a:lnSpc>
                <a:spcPct val="90000"/>
              </a:lnSpc>
            </a:pPr>
            <a:endParaRPr lang="en-US" altLang="en-US" sz="2400" smtClean="0"/>
          </a:p>
          <a:p>
            <a:pPr eaLnBrk="1" hangingPunct="1">
              <a:lnSpc>
                <a:spcPct val="90000"/>
              </a:lnSpc>
            </a:pPr>
            <a:r>
              <a:rPr lang="en-US" altLang="en-US" sz="2400" smtClean="0"/>
              <a:t> Concerned with properties of data independent of modalities for managing and storing this data (e.g., could be any logical format stored in some type of physical representation)	</a:t>
            </a:r>
          </a:p>
          <a:p>
            <a:pPr eaLnBrk="1" hangingPunct="1">
              <a:lnSpc>
                <a:spcPct val="90000"/>
              </a:lnSpc>
            </a:pPr>
            <a:endParaRPr lang="en-US" altLang="en-US" sz="2400" smtClean="0"/>
          </a:p>
          <a:p>
            <a:pPr eaLnBrk="1" hangingPunct="1">
              <a:lnSpc>
                <a:spcPct val="90000"/>
              </a:lnSpc>
            </a:pPr>
            <a:r>
              <a:rPr lang="en-US" altLang="en-US" sz="2400" smtClean="0"/>
              <a:t> ER models are pictorial notations that we can translate almost algorithmically into a relational (table-driven) model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43011" name="Slide Number Placeholder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9CDA32F-2743-432A-B266-B713FA76CCE4}" type="slidenum">
              <a:rPr lang="en-US" altLang="en-US" sz="1200">
                <a:latin typeface="Arial Black" panose="020B0A04020102020204" pitchFamily="34" charset="0"/>
              </a:rPr>
              <a:pPr>
                <a:spcBef>
                  <a:spcPct val="0"/>
                </a:spcBef>
                <a:buClrTx/>
                <a:buSzTx/>
                <a:buFontTx/>
                <a:buNone/>
              </a:pPr>
              <a:t>40</a:t>
            </a:fld>
            <a:endParaRPr lang="en-US" altLang="en-US" sz="1200">
              <a:latin typeface="Arial Black" panose="020B0A04020102020204" pitchFamily="34" charset="0"/>
            </a:endParaRPr>
          </a:p>
        </p:txBody>
      </p:sp>
      <p:sp>
        <p:nvSpPr>
          <p:cNvPr id="43012" name="Rectangle 2"/>
          <p:cNvSpPr>
            <a:spLocks noGrp="1" noChangeArrowheads="1"/>
          </p:cNvSpPr>
          <p:nvPr>
            <p:ph type="title"/>
          </p:nvPr>
        </p:nvSpPr>
        <p:spPr>
          <a:xfrm>
            <a:off x="457200" y="457200"/>
            <a:ext cx="8229600" cy="762000"/>
          </a:xfrm>
        </p:spPr>
        <p:txBody>
          <a:bodyPr/>
          <a:lstStyle/>
          <a:p>
            <a:pPr eaLnBrk="1" hangingPunct="1"/>
            <a:r>
              <a:rPr lang="en-US" altLang="en-US" sz="4000" smtClean="0"/>
              <a:t>Modeling Weak Entities</a:t>
            </a:r>
          </a:p>
        </p:txBody>
      </p:sp>
      <p:graphicFrame>
        <p:nvGraphicFramePr>
          <p:cNvPr id="43013" name="Object 8"/>
          <p:cNvGraphicFramePr>
            <a:graphicFrameLocks noChangeAspect="1"/>
          </p:cNvGraphicFramePr>
          <p:nvPr>
            <p:ph idx="1"/>
          </p:nvPr>
        </p:nvGraphicFramePr>
        <p:xfrm>
          <a:off x="304800" y="1295400"/>
          <a:ext cx="8382000" cy="4572000"/>
        </p:xfrm>
        <a:graphic>
          <a:graphicData uri="http://schemas.openxmlformats.org/presentationml/2006/ole">
            <mc:AlternateContent xmlns:mc="http://schemas.openxmlformats.org/markup-compatibility/2006">
              <mc:Choice xmlns:v="urn:schemas-microsoft-com:vml" Requires="v">
                <p:oleObj spid="_x0000_s43015" name="Visio" r:id="rId3" imgW="5406828" imgH="2949372" progId="Visio.Drawing.11">
                  <p:embed/>
                </p:oleObj>
              </mc:Choice>
              <mc:Fallback>
                <p:oleObj name="Visio" r:id="rId3" imgW="5406828" imgH="2949372"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295400"/>
                        <a:ext cx="8382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44035" name="Slide Number Placeholder 5"/>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99014EC-642D-4FE1-94A4-A4A5ED3EECF2}" type="slidenum">
              <a:rPr lang="en-US" altLang="en-US" sz="1200">
                <a:latin typeface="Arial Black" panose="020B0A04020102020204" pitchFamily="34" charset="0"/>
              </a:rPr>
              <a:pPr>
                <a:spcBef>
                  <a:spcPct val="0"/>
                </a:spcBef>
                <a:buClrTx/>
                <a:buSzTx/>
                <a:buFontTx/>
                <a:buNone/>
              </a:pPr>
              <a:t>41</a:t>
            </a:fld>
            <a:endParaRPr lang="en-US" altLang="en-US" sz="1200">
              <a:latin typeface="Arial Black" panose="020B0A04020102020204" pitchFamily="34" charset="0"/>
            </a:endParaRPr>
          </a:p>
        </p:txBody>
      </p:sp>
      <p:sp>
        <p:nvSpPr>
          <p:cNvPr id="44036" name="Rectangle 2"/>
          <p:cNvSpPr>
            <a:spLocks noGrp="1" noChangeArrowheads="1"/>
          </p:cNvSpPr>
          <p:nvPr>
            <p:ph type="title"/>
          </p:nvPr>
        </p:nvSpPr>
        <p:spPr>
          <a:xfrm>
            <a:off x="457200" y="457200"/>
            <a:ext cx="8229600" cy="685800"/>
          </a:xfrm>
        </p:spPr>
        <p:txBody>
          <a:bodyPr/>
          <a:lstStyle/>
          <a:p>
            <a:pPr eaLnBrk="1" hangingPunct="1"/>
            <a:r>
              <a:rPr lang="en-US" altLang="en-US" sz="4000" smtClean="0"/>
              <a:t>Multiple Relationships</a:t>
            </a:r>
          </a:p>
        </p:txBody>
      </p:sp>
      <p:sp>
        <p:nvSpPr>
          <p:cNvPr id="44037" name="Rectangle 3"/>
          <p:cNvSpPr>
            <a:spLocks noGrp="1" noChangeArrowheads="1"/>
          </p:cNvSpPr>
          <p:nvPr>
            <p:ph type="body" sz="half" idx="1"/>
          </p:nvPr>
        </p:nvSpPr>
        <p:spPr>
          <a:xfrm>
            <a:off x="457200" y="1371600"/>
            <a:ext cx="8458200" cy="1447800"/>
          </a:xfrm>
        </p:spPr>
        <p:txBody>
          <a:bodyPr/>
          <a:lstStyle/>
          <a:p>
            <a:pPr eaLnBrk="1" hangingPunct="1">
              <a:lnSpc>
                <a:spcPct val="90000"/>
              </a:lnSpc>
            </a:pPr>
            <a:r>
              <a:rPr lang="en-US" altLang="en-US" sz="2800" smtClean="0"/>
              <a:t>Two entities can have more than one relationship between them</a:t>
            </a:r>
          </a:p>
          <a:p>
            <a:pPr eaLnBrk="1" hangingPunct="1">
              <a:lnSpc>
                <a:spcPct val="90000"/>
              </a:lnSpc>
            </a:pPr>
            <a:r>
              <a:rPr lang="en-US" altLang="en-US" sz="2800" smtClean="0"/>
              <a:t> Employees both </a:t>
            </a:r>
            <a:r>
              <a:rPr lang="en-US" altLang="en-US" sz="2800" i="1" smtClean="0"/>
              <a:t>work for</a:t>
            </a:r>
            <a:r>
              <a:rPr lang="en-US" altLang="en-US" sz="2800" smtClean="0"/>
              <a:t> and </a:t>
            </a:r>
            <a:r>
              <a:rPr lang="en-US" altLang="en-US" sz="2800" i="1" smtClean="0"/>
              <a:t>manage</a:t>
            </a:r>
            <a:r>
              <a:rPr lang="en-US" altLang="en-US" sz="2800" smtClean="0"/>
              <a:t> departments, with different constraints depending on which relationship is in play</a:t>
            </a:r>
          </a:p>
        </p:txBody>
      </p:sp>
      <p:graphicFrame>
        <p:nvGraphicFramePr>
          <p:cNvPr id="44038" name="Object 6"/>
          <p:cNvGraphicFramePr>
            <a:graphicFrameLocks noChangeAspect="1"/>
          </p:cNvGraphicFramePr>
          <p:nvPr>
            <p:ph sz="half" idx="2"/>
          </p:nvPr>
        </p:nvGraphicFramePr>
        <p:xfrm>
          <a:off x="685800" y="3657600"/>
          <a:ext cx="8077200" cy="2466975"/>
        </p:xfrm>
        <a:graphic>
          <a:graphicData uri="http://schemas.openxmlformats.org/presentationml/2006/ole">
            <mc:AlternateContent xmlns:mc="http://schemas.openxmlformats.org/markup-compatibility/2006">
              <mc:Choice xmlns:v="urn:schemas-microsoft-com:vml" Requires="v">
                <p:oleObj spid="_x0000_s44040" name="VISIO" r:id="rId3" imgW="4606560" imgH="1406160" progId="Visio.Drawing.6">
                  <p:embed/>
                </p:oleObj>
              </mc:Choice>
              <mc:Fallback>
                <p:oleObj name="VISIO" r:id="rId3" imgW="4606560" imgH="1406160"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657600"/>
                        <a:ext cx="807720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45059" name="Slide Number Placeholder 5"/>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19EDD11-FEDE-4D18-8AF8-27EC94C16905}" type="slidenum">
              <a:rPr lang="en-US" altLang="en-US" sz="1200">
                <a:latin typeface="Arial Black" panose="020B0A04020102020204" pitchFamily="34" charset="0"/>
              </a:rPr>
              <a:pPr>
                <a:spcBef>
                  <a:spcPct val="0"/>
                </a:spcBef>
                <a:buClrTx/>
                <a:buSzTx/>
                <a:buFontTx/>
                <a:buNone/>
              </a:pPr>
              <a:t>42</a:t>
            </a:fld>
            <a:endParaRPr lang="en-US" altLang="en-US" sz="1200">
              <a:latin typeface="Arial Black" panose="020B0A04020102020204" pitchFamily="34" charset="0"/>
            </a:endParaRPr>
          </a:p>
        </p:txBody>
      </p:sp>
      <p:sp>
        <p:nvSpPr>
          <p:cNvPr id="45060" name="Rectangle 2"/>
          <p:cNvSpPr>
            <a:spLocks noGrp="1" noChangeArrowheads="1"/>
          </p:cNvSpPr>
          <p:nvPr>
            <p:ph type="title"/>
          </p:nvPr>
        </p:nvSpPr>
        <p:spPr>
          <a:xfrm>
            <a:off x="457200" y="457200"/>
            <a:ext cx="8229600" cy="685800"/>
          </a:xfrm>
        </p:spPr>
        <p:txBody>
          <a:bodyPr/>
          <a:lstStyle/>
          <a:p>
            <a:pPr eaLnBrk="1" hangingPunct="1"/>
            <a:r>
              <a:rPr lang="en-US" altLang="en-US" sz="4000" smtClean="0"/>
              <a:t>Recursive Relationships</a:t>
            </a:r>
          </a:p>
        </p:txBody>
      </p:sp>
      <p:sp>
        <p:nvSpPr>
          <p:cNvPr id="45061" name="Rectangle 3"/>
          <p:cNvSpPr>
            <a:spLocks noGrp="1" noChangeArrowheads="1"/>
          </p:cNvSpPr>
          <p:nvPr>
            <p:ph type="body" sz="half" idx="1"/>
          </p:nvPr>
        </p:nvSpPr>
        <p:spPr>
          <a:xfrm>
            <a:off x="457200" y="1371600"/>
            <a:ext cx="8458200" cy="1447800"/>
          </a:xfrm>
        </p:spPr>
        <p:txBody>
          <a:bodyPr/>
          <a:lstStyle/>
          <a:p>
            <a:pPr eaLnBrk="1" hangingPunct="1">
              <a:lnSpc>
                <a:spcPct val="90000"/>
              </a:lnSpc>
            </a:pPr>
            <a:r>
              <a:rPr lang="en-US" altLang="en-US" sz="2400" smtClean="0"/>
              <a:t>An entity can be related recursively to itself</a:t>
            </a:r>
          </a:p>
          <a:p>
            <a:pPr eaLnBrk="1" hangingPunct="1">
              <a:lnSpc>
                <a:spcPct val="90000"/>
              </a:lnSpc>
            </a:pPr>
            <a:r>
              <a:rPr lang="en-US" altLang="en-US" sz="2400" smtClean="0"/>
              <a:t>Employees may supervise many other employees, and a given employee may be supervised by one supervisor</a:t>
            </a:r>
          </a:p>
          <a:p>
            <a:pPr eaLnBrk="1" hangingPunct="1">
              <a:lnSpc>
                <a:spcPct val="90000"/>
              </a:lnSpc>
            </a:pPr>
            <a:r>
              <a:rPr lang="en-US" altLang="en-US" sz="2400" smtClean="0"/>
              <a:t>The use of </a:t>
            </a:r>
            <a:r>
              <a:rPr lang="en-US" altLang="en-US" sz="2400" b="1" smtClean="0"/>
              <a:t>role names</a:t>
            </a:r>
            <a:r>
              <a:rPr lang="en-US" altLang="en-US" sz="2400" smtClean="0"/>
              <a:t> clarifies the model</a:t>
            </a:r>
          </a:p>
        </p:txBody>
      </p:sp>
      <p:graphicFrame>
        <p:nvGraphicFramePr>
          <p:cNvPr id="45062" name="Object 6"/>
          <p:cNvGraphicFramePr>
            <a:graphicFrameLocks noChangeAspect="1"/>
          </p:cNvGraphicFramePr>
          <p:nvPr>
            <p:ph sz="half" idx="2"/>
          </p:nvPr>
        </p:nvGraphicFramePr>
        <p:xfrm>
          <a:off x="1752600" y="3030538"/>
          <a:ext cx="5105400" cy="2909887"/>
        </p:xfrm>
        <a:graphic>
          <a:graphicData uri="http://schemas.openxmlformats.org/presentationml/2006/ole">
            <mc:AlternateContent xmlns:mc="http://schemas.openxmlformats.org/markup-compatibility/2006">
              <mc:Choice xmlns:v="urn:schemas-microsoft-com:vml" Requires="v">
                <p:oleObj spid="_x0000_s45064" name="VISIO" r:id="rId3" imgW="3069360" imgH="1749240" progId="Visio.Drawing.6">
                  <p:embed/>
                </p:oleObj>
              </mc:Choice>
              <mc:Fallback>
                <p:oleObj name="VISIO" r:id="rId3" imgW="3069360" imgH="1749240"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030538"/>
                        <a:ext cx="5105400" cy="290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46083" name="Slide Number Placeholder 5"/>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471DD51-B323-4154-9138-79A4C192B8BC}" type="slidenum">
              <a:rPr lang="en-US" altLang="en-US" sz="1200">
                <a:latin typeface="Arial Black" panose="020B0A04020102020204" pitchFamily="34" charset="0"/>
              </a:rPr>
              <a:pPr>
                <a:spcBef>
                  <a:spcPct val="0"/>
                </a:spcBef>
                <a:buClrTx/>
                <a:buSzTx/>
                <a:buFontTx/>
                <a:buNone/>
              </a:pPr>
              <a:t>43</a:t>
            </a:fld>
            <a:endParaRPr lang="en-US" altLang="en-US" sz="1200">
              <a:latin typeface="Arial Black" panose="020B0A04020102020204" pitchFamily="34" charset="0"/>
            </a:endParaRPr>
          </a:p>
        </p:txBody>
      </p:sp>
      <p:sp>
        <p:nvSpPr>
          <p:cNvPr id="46084" name="Rectangle 2"/>
          <p:cNvSpPr>
            <a:spLocks noGrp="1" noChangeArrowheads="1"/>
          </p:cNvSpPr>
          <p:nvPr>
            <p:ph type="title"/>
          </p:nvPr>
        </p:nvSpPr>
        <p:spPr>
          <a:xfrm>
            <a:off x="457200" y="457200"/>
            <a:ext cx="8229600" cy="685800"/>
          </a:xfrm>
        </p:spPr>
        <p:txBody>
          <a:bodyPr/>
          <a:lstStyle/>
          <a:p>
            <a:pPr eaLnBrk="1" hangingPunct="1"/>
            <a:r>
              <a:rPr lang="en-US" altLang="en-US" sz="4000" smtClean="0"/>
              <a:t>ER Modeling Guidelines</a:t>
            </a:r>
          </a:p>
        </p:txBody>
      </p:sp>
      <p:sp>
        <p:nvSpPr>
          <p:cNvPr id="46085" name="Rectangle 3"/>
          <p:cNvSpPr>
            <a:spLocks noGrp="1" noChangeArrowheads="1"/>
          </p:cNvSpPr>
          <p:nvPr>
            <p:ph type="body" sz="half" idx="1"/>
          </p:nvPr>
        </p:nvSpPr>
        <p:spPr>
          <a:xfrm>
            <a:off x="457200" y="1371600"/>
            <a:ext cx="8458200" cy="1447800"/>
          </a:xfrm>
        </p:spPr>
        <p:txBody>
          <a:bodyPr/>
          <a:lstStyle/>
          <a:p>
            <a:pPr eaLnBrk="1" hangingPunct="1">
              <a:lnSpc>
                <a:spcPct val="90000"/>
              </a:lnSpc>
            </a:pPr>
            <a:r>
              <a:rPr lang="en-US" altLang="en-US" sz="2400" smtClean="0"/>
              <a:t>Remember that we are </a:t>
            </a:r>
            <a:r>
              <a:rPr lang="en-US" altLang="en-US" sz="2400" u="sng" smtClean="0"/>
              <a:t>always trying to model a finite set</a:t>
            </a:r>
            <a:r>
              <a:rPr lang="en-US" altLang="en-US" sz="2400" smtClean="0"/>
              <a:t> of information – will help you to avoid “chicken and egg” problems</a:t>
            </a:r>
          </a:p>
          <a:p>
            <a:pPr eaLnBrk="1" hangingPunct="1">
              <a:lnSpc>
                <a:spcPct val="90000"/>
              </a:lnSpc>
            </a:pPr>
            <a:r>
              <a:rPr lang="en-US" altLang="en-US" sz="2400" smtClean="0"/>
              <a:t>The following is arguably true, but it will definitely not be true for any data set in any real database</a:t>
            </a:r>
          </a:p>
        </p:txBody>
      </p:sp>
      <p:graphicFrame>
        <p:nvGraphicFramePr>
          <p:cNvPr id="46086" name="Object 6"/>
          <p:cNvGraphicFramePr>
            <a:graphicFrameLocks noChangeAspect="1"/>
          </p:cNvGraphicFramePr>
          <p:nvPr>
            <p:ph sz="half" idx="2"/>
          </p:nvPr>
        </p:nvGraphicFramePr>
        <p:xfrm>
          <a:off x="2133600" y="3352800"/>
          <a:ext cx="4800600" cy="2797175"/>
        </p:xfrm>
        <a:graphic>
          <a:graphicData uri="http://schemas.openxmlformats.org/presentationml/2006/ole">
            <mc:AlternateContent xmlns:mc="http://schemas.openxmlformats.org/markup-compatibility/2006">
              <mc:Choice xmlns:v="urn:schemas-microsoft-com:vml" Requires="v">
                <p:oleObj spid="_x0000_s46088" name="Visio" r:id="rId3" imgW="2806065" imgH="1634947" progId="Visio.Drawing.11">
                  <p:embed/>
                </p:oleObj>
              </mc:Choice>
              <mc:Fallback>
                <p:oleObj name="Visio" r:id="rId3" imgW="2806065" imgH="1634947"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352800"/>
                        <a:ext cx="4800600" cy="279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47107" name="Slide Number Placeholder 5"/>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96A9D22-0BE4-4F43-AF0A-A11ED9DA3BC0}" type="slidenum">
              <a:rPr lang="en-US" altLang="en-US" sz="1200">
                <a:latin typeface="Arial Black" panose="020B0A04020102020204" pitchFamily="34" charset="0"/>
              </a:rPr>
              <a:pPr>
                <a:spcBef>
                  <a:spcPct val="0"/>
                </a:spcBef>
                <a:buClrTx/>
                <a:buSzTx/>
                <a:buFontTx/>
                <a:buNone/>
              </a:pPr>
              <a:t>44</a:t>
            </a:fld>
            <a:endParaRPr lang="en-US" altLang="en-US" sz="1200">
              <a:latin typeface="Arial Black" panose="020B0A04020102020204" pitchFamily="34" charset="0"/>
            </a:endParaRPr>
          </a:p>
        </p:txBody>
      </p:sp>
      <p:sp>
        <p:nvSpPr>
          <p:cNvPr id="47108" name="Rectangle 2"/>
          <p:cNvSpPr>
            <a:spLocks noGrp="1" noChangeArrowheads="1"/>
          </p:cNvSpPr>
          <p:nvPr>
            <p:ph type="title"/>
          </p:nvPr>
        </p:nvSpPr>
        <p:spPr>
          <a:xfrm>
            <a:off x="457200" y="457200"/>
            <a:ext cx="8229600" cy="685800"/>
          </a:xfrm>
        </p:spPr>
        <p:txBody>
          <a:bodyPr/>
          <a:lstStyle/>
          <a:p>
            <a:pPr eaLnBrk="1" hangingPunct="1"/>
            <a:r>
              <a:rPr lang="en-US" altLang="en-US" sz="4000" smtClean="0"/>
              <a:t>ER Modeling Guidelines</a:t>
            </a:r>
          </a:p>
        </p:txBody>
      </p:sp>
      <p:sp>
        <p:nvSpPr>
          <p:cNvPr id="47109" name="Rectangle 3"/>
          <p:cNvSpPr>
            <a:spLocks noGrp="1" noChangeArrowheads="1"/>
          </p:cNvSpPr>
          <p:nvPr>
            <p:ph type="body" sz="half" idx="1"/>
          </p:nvPr>
        </p:nvSpPr>
        <p:spPr>
          <a:xfrm>
            <a:off x="457200" y="1371600"/>
            <a:ext cx="8458200" cy="1447800"/>
          </a:xfrm>
        </p:spPr>
        <p:txBody>
          <a:bodyPr/>
          <a:lstStyle/>
          <a:p>
            <a:pPr eaLnBrk="1" hangingPunct="1">
              <a:lnSpc>
                <a:spcPct val="90000"/>
              </a:lnSpc>
            </a:pPr>
            <a:r>
              <a:rPr lang="en-US" altLang="en-US" sz="2800" smtClean="0"/>
              <a:t>Some advise that we model entities, then relationships, then attributes</a:t>
            </a:r>
          </a:p>
          <a:p>
            <a:pPr eaLnBrk="1" hangingPunct="1">
              <a:lnSpc>
                <a:spcPct val="90000"/>
              </a:lnSpc>
            </a:pPr>
            <a:r>
              <a:rPr lang="en-US" altLang="en-US" sz="2800" smtClean="0"/>
              <a:t> In my experience, it’s hard to know what you mean by an entity until you add in some reasonable number of attributes, either implicitly or explicitly</a:t>
            </a:r>
          </a:p>
          <a:p>
            <a:pPr eaLnBrk="1" hangingPunct="1">
              <a:lnSpc>
                <a:spcPct val="90000"/>
              </a:lnSpc>
            </a:pPr>
            <a:r>
              <a:rPr lang="en-US" altLang="en-US" sz="2800" smtClean="0"/>
              <a:t> E.g., What does a “video” represent?</a:t>
            </a:r>
          </a:p>
          <a:p>
            <a:pPr eaLnBrk="1" hangingPunct="1">
              <a:lnSpc>
                <a:spcPct val="150000"/>
              </a:lnSpc>
              <a:spcBef>
                <a:spcPct val="0"/>
              </a:spcBef>
              <a:buClrTx/>
              <a:buSzTx/>
              <a:buFontTx/>
              <a:buChar char="•"/>
            </a:pPr>
            <a:endParaRPr lang="en-US" altLang="en-US" sz="280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48131" name="Slide Number Placeholder 5"/>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B6D733A-8587-455C-8F9D-C83CB5113FDC}" type="slidenum">
              <a:rPr lang="en-US" altLang="en-US" sz="1200">
                <a:latin typeface="Arial Black" panose="020B0A04020102020204" pitchFamily="34" charset="0"/>
              </a:rPr>
              <a:pPr>
                <a:spcBef>
                  <a:spcPct val="0"/>
                </a:spcBef>
                <a:buClrTx/>
                <a:buSzTx/>
                <a:buFontTx/>
                <a:buNone/>
              </a:pPr>
              <a:t>45</a:t>
            </a:fld>
            <a:endParaRPr lang="en-US" altLang="en-US" sz="1200">
              <a:latin typeface="Arial Black" panose="020B0A04020102020204" pitchFamily="34" charset="0"/>
            </a:endParaRPr>
          </a:p>
        </p:txBody>
      </p:sp>
      <p:sp>
        <p:nvSpPr>
          <p:cNvPr id="48132" name="Rectangle 2"/>
          <p:cNvSpPr>
            <a:spLocks noGrp="1" noChangeArrowheads="1"/>
          </p:cNvSpPr>
          <p:nvPr>
            <p:ph type="title"/>
          </p:nvPr>
        </p:nvSpPr>
        <p:spPr>
          <a:xfrm>
            <a:off x="457200" y="457200"/>
            <a:ext cx="8229600" cy="685800"/>
          </a:xfrm>
        </p:spPr>
        <p:txBody>
          <a:bodyPr/>
          <a:lstStyle/>
          <a:p>
            <a:pPr eaLnBrk="1" hangingPunct="1"/>
            <a:r>
              <a:rPr lang="en-US" altLang="en-US" sz="4000" smtClean="0"/>
              <a:t>ER Modeling Guidelines</a:t>
            </a:r>
          </a:p>
        </p:txBody>
      </p:sp>
      <p:sp>
        <p:nvSpPr>
          <p:cNvPr id="48133" name="Rectangle 3"/>
          <p:cNvSpPr>
            <a:spLocks noGrp="1" noChangeArrowheads="1"/>
          </p:cNvSpPr>
          <p:nvPr>
            <p:ph type="body" sz="half" idx="1"/>
          </p:nvPr>
        </p:nvSpPr>
        <p:spPr>
          <a:xfrm>
            <a:off x="457200" y="1371600"/>
            <a:ext cx="8458200" cy="1447800"/>
          </a:xfrm>
        </p:spPr>
        <p:txBody>
          <a:bodyPr/>
          <a:lstStyle/>
          <a:p>
            <a:pPr eaLnBrk="1" hangingPunct="1">
              <a:lnSpc>
                <a:spcPct val="90000"/>
              </a:lnSpc>
            </a:pPr>
            <a:r>
              <a:rPr lang="en-US" altLang="en-US" sz="2800" smtClean="0"/>
              <a:t>How to know when you need separate entities: if for every instance of the entity (every unique value of the entity identifier), you have a cluster of attributes that would remain the same across multiple instances</a:t>
            </a:r>
          </a:p>
          <a:p>
            <a:pPr eaLnBrk="1" hangingPunct="1">
              <a:lnSpc>
                <a:spcPct val="150000"/>
              </a:lnSpc>
              <a:spcBef>
                <a:spcPct val="0"/>
              </a:spcBef>
              <a:buClrTx/>
              <a:buSzTx/>
              <a:buFontTx/>
              <a:buChar char="•"/>
            </a:pPr>
            <a:endParaRPr lang="en-US" altLang="en-US" sz="2800" smtClean="0"/>
          </a:p>
        </p:txBody>
      </p:sp>
      <p:graphicFrame>
        <p:nvGraphicFramePr>
          <p:cNvPr id="48134" name="Object 1"/>
          <p:cNvGraphicFramePr>
            <a:graphicFrameLocks noChangeAspect="1"/>
          </p:cNvGraphicFramePr>
          <p:nvPr/>
        </p:nvGraphicFramePr>
        <p:xfrm>
          <a:off x="228600" y="2819400"/>
          <a:ext cx="8382000" cy="4572000"/>
        </p:xfrm>
        <a:graphic>
          <a:graphicData uri="http://schemas.openxmlformats.org/presentationml/2006/ole">
            <mc:AlternateContent xmlns:mc="http://schemas.openxmlformats.org/markup-compatibility/2006">
              <mc:Choice xmlns:v="urn:schemas-microsoft-com:vml" Requires="v">
                <p:oleObj spid="_x0000_s48136" name="Visio" r:id="rId3" imgW="5406828" imgH="2949372" progId="Visio.Drawing.11">
                  <p:embed/>
                </p:oleObj>
              </mc:Choice>
              <mc:Fallback>
                <p:oleObj name="Visio" r:id="rId3" imgW="5406828" imgH="294937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819400"/>
                        <a:ext cx="8382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49155" name="Slide Number Placeholder 5"/>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71E9CB9-1AA9-4848-9D23-F31FBB9E81D8}" type="slidenum">
              <a:rPr lang="en-US" altLang="en-US" sz="1200">
                <a:latin typeface="Arial Black" panose="020B0A04020102020204" pitchFamily="34" charset="0"/>
              </a:rPr>
              <a:pPr>
                <a:spcBef>
                  <a:spcPct val="0"/>
                </a:spcBef>
                <a:buClrTx/>
                <a:buSzTx/>
                <a:buFontTx/>
                <a:buNone/>
              </a:pPr>
              <a:t>46</a:t>
            </a:fld>
            <a:endParaRPr lang="en-US" altLang="en-US" sz="1200">
              <a:latin typeface="Arial Black" panose="020B0A04020102020204" pitchFamily="34" charset="0"/>
            </a:endParaRPr>
          </a:p>
        </p:txBody>
      </p:sp>
      <p:sp>
        <p:nvSpPr>
          <p:cNvPr id="49156" name="Rectangle 2"/>
          <p:cNvSpPr>
            <a:spLocks noGrp="1" noChangeArrowheads="1"/>
          </p:cNvSpPr>
          <p:nvPr>
            <p:ph type="title"/>
          </p:nvPr>
        </p:nvSpPr>
        <p:spPr>
          <a:xfrm>
            <a:off x="457200" y="457200"/>
            <a:ext cx="8229600" cy="685800"/>
          </a:xfrm>
        </p:spPr>
        <p:txBody>
          <a:bodyPr/>
          <a:lstStyle/>
          <a:p>
            <a:pPr eaLnBrk="1" hangingPunct="1"/>
            <a:r>
              <a:rPr lang="en-US" altLang="en-US" sz="4000" smtClean="0"/>
              <a:t>A Little Practice</a:t>
            </a:r>
          </a:p>
        </p:txBody>
      </p:sp>
      <p:sp>
        <p:nvSpPr>
          <p:cNvPr id="49157" name="Rectangle 3"/>
          <p:cNvSpPr>
            <a:spLocks noGrp="1" noChangeArrowheads="1"/>
          </p:cNvSpPr>
          <p:nvPr>
            <p:ph type="body" sz="half" idx="1"/>
          </p:nvPr>
        </p:nvSpPr>
        <p:spPr>
          <a:xfrm>
            <a:off x="457200" y="1219200"/>
            <a:ext cx="8458200" cy="457200"/>
          </a:xfrm>
        </p:spPr>
        <p:txBody>
          <a:bodyPr/>
          <a:lstStyle/>
          <a:p>
            <a:pPr eaLnBrk="1" hangingPunct="1">
              <a:lnSpc>
                <a:spcPct val="90000"/>
              </a:lnSpc>
              <a:buFont typeface="Wingdings" panose="05000000000000000000" pitchFamily="2" charset="2"/>
              <a:buNone/>
            </a:pPr>
            <a:r>
              <a:rPr lang="en-US" altLang="en-US" sz="2400" smtClean="0"/>
              <a:t>Can you read this?</a:t>
            </a:r>
          </a:p>
        </p:txBody>
      </p:sp>
      <p:pic>
        <p:nvPicPr>
          <p:cNvPr id="4915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420100" cy="422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7171" name="Slide Number Placeholder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5972865-8997-4122-869D-EAF218B6F0FB}" type="slidenum">
              <a:rPr lang="en-US" altLang="en-US" sz="1200">
                <a:latin typeface="Arial Black" panose="020B0A04020102020204" pitchFamily="34" charset="0"/>
              </a:rPr>
              <a:pPr>
                <a:spcBef>
                  <a:spcPct val="0"/>
                </a:spcBef>
                <a:buClrTx/>
                <a:buSzTx/>
                <a:buFontTx/>
                <a:buNone/>
              </a:pPr>
              <a:t>5</a:t>
            </a:fld>
            <a:endParaRPr lang="en-US" altLang="en-US" sz="1200">
              <a:latin typeface="Arial Black" panose="020B0A04020102020204" pitchFamily="34" charset="0"/>
            </a:endParaRPr>
          </a:p>
        </p:txBody>
      </p:sp>
      <p:sp>
        <p:nvSpPr>
          <p:cNvPr id="7172" name="Rectangle 2"/>
          <p:cNvSpPr>
            <a:spLocks noGrp="1" noChangeArrowheads="1"/>
          </p:cNvSpPr>
          <p:nvPr>
            <p:ph type="title"/>
          </p:nvPr>
        </p:nvSpPr>
        <p:spPr>
          <a:xfrm>
            <a:off x="457200" y="457200"/>
            <a:ext cx="8229600" cy="609600"/>
          </a:xfrm>
        </p:spPr>
        <p:txBody>
          <a:bodyPr/>
          <a:lstStyle/>
          <a:p>
            <a:pPr eaLnBrk="1" hangingPunct="1"/>
            <a:r>
              <a:rPr lang="en-US" altLang="en-US" sz="4000" smtClean="0"/>
              <a:t>Introduction to ER Modeling</a:t>
            </a:r>
          </a:p>
        </p:txBody>
      </p:sp>
      <p:sp>
        <p:nvSpPr>
          <p:cNvPr id="7173" name="Rectangle 3"/>
          <p:cNvSpPr>
            <a:spLocks noGrp="1" noChangeArrowheads="1"/>
          </p:cNvSpPr>
          <p:nvPr>
            <p:ph type="body" idx="1"/>
          </p:nvPr>
        </p:nvSpPr>
        <p:spPr>
          <a:xfrm>
            <a:off x="457200" y="1295400"/>
            <a:ext cx="8229600" cy="4572000"/>
          </a:xfrm>
        </p:spPr>
        <p:txBody>
          <a:bodyPr/>
          <a:lstStyle/>
          <a:p>
            <a:pPr eaLnBrk="1" hangingPunct="1"/>
            <a:r>
              <a:rPr lang="en-US" altLang="en-US" sz="2800" smtClean="0"/>
              <a:t>ER modeling is just one kind of notation – there are many others that achieve the same goals (e.g., UML)</a:t>
            </a:r>
          </a:p>
          <a:p>
            <a:pPr eaLnBrk="1" hangingPunct="1"/>
            <a:endParaRPr lang="en-US" altLang="en-US" sz="2800" smtClean="0"/>
          </a:p>
          <a:p>
            <a:pPr eaLnBrk="1" hangingPunct="1"/>
            <a:r>
              <a:rPr lang="en-US" altLang="en-US" sz="2800" smtClean="0"/>
              <a:t>We’ll use ER modeling as a way to learn certain concepts</a:t>
            </a:r>
          </a:p>
          <a:p>
            <a:pPr eaLnBrk="1" hangingPunct="1"/>
            <a:endParaRPr lang="en-US" altLang="en-US" sz="2800" smtClean="0"/>
          </a:p>
          <a:p>
            <a:pPr eaLnBrk="1" hangingPunct="1"/>
            <a:r>
              <a:rPr lang="en-US" altLang="en-US" sz="2800" smtClean="0"/>
              <a:t>Once you’ve grasped these concepts, picking up new notations is easy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8195" name="Slide Number Placeholder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8562740-E62C-42AC-A60E-6D1E22C3210E}" type="slidenum">
              <a:rPr lang="en-US" altLang="en-US" sz="1200">
                <a:latin typeface="Arial Black" panose="020B0A04020102020204" pitchFamily="34" charset="0"/>
              </a:rPr>
              <a:pPr>
                <a:spcBef>
                  <a:spcPct val="0"/>
                </a:spcBef>
                <a:buClrTx/>
                <a:buSzTx/>
                <a:buFontTx/>
                <a:buNone/>
              </a:pPr>
              <a:t>6</a:t>
            </a:fld>
            <a:endParaRPr lang="en-US" altLang="en-US" sz="1200">
              <a:latin typeface="Arial Black" panose="020B0A04020102020204" pitchFamily="34" charset="0"/>
            </a:endParaRPr>
          </a:p>
        </p:txBody>
      </p:sp>
      <p:sp>
        <p:nvSpPr>
          <p:cNvPr id="8196" name="Rectangle 2"/>
          <p:cNvSpPr>
            <a:spLocks noGrp="1" noChangeArrowheads="1"/>
          </p:cNvSpPr>
          <p:nvPr>
            <p:ph type="title"/>
          </p:nvPr>
        </p:nvSpPr>
        <p:spPr>
          <a:xfrm>
            <a:off x="457200" y="457200"/>
            <a:ext cx="8229600" cy="609600"/>
          </a:xfrm>
        </p:spPr>
        <p:txBody>
          <a:bodyPr/>
          <a:lstStyle/>
          <a:p>
            <a:pPr eaLnBrk="1" hangingPunct="1"/>
            <a:r>
              <a:rPr lang="en-US" altLang="en-US" sz="4000" smtClean="0"/>
              <a:t>Introduction to ER Modeling</a:t>
            </a:r>
          </a:p>
        </p:txBody>
      </p:sp>
      <p:sp>
        <p:nvSpPr>
          <p:cNvPr id="8197" name="Rectangle 3"/>
          <p:cNvSpPr>
            <a:spLocks noGrp="1" noChangeArrowheads="1"/>
          </p:cNvSpPr>
          <p:nvPr>
            <p:ph type="body" idx="1"/>
          </p:nvPr>
        </p:nvSpPr>
        <p:spPr>
          <a:xfrm>
            <a:off x="457200" y="1295400"/>
            <a:ext cx="8229600" cy="4876800"/>
          </a:xfrm>
        </p:spPr>
        <p:txBody>
          <a:bodyPr/>
          <a:lstStyle/>
          <a:p>
            <a:pPr eaLnBrk="1" hangingPunct="1">
              <a:lnSpc>
                <a:spcPct val="150000"/>
              </a:lnSpc>
              <a:spcBef>
                <a:spcPct val="0"/>
              </a:spcBef>
              <a:buClrTx/>
              <a:buSzTx/>
              <a:buFontTx/>
              <a:buChar char="•"/>
            </a:pPr>
            <a:r>
              <a:rPr lang="en-US" altLang="en-US" sz="2000" smtClean="0"/>
              <a:t> </a:t>
            </a:r>
            <a:r>
              <a:rPr lang="en-US" altLang="en-US" sz="2400" smtClean="0"/>
              <a:t>Basic data management problem that can be modeled in an ER diagram:</a:t>
            </a:r>
          </a:p>
          <a:p>
            <a:pPr eaLnBrk="1" hangingPunct="1">
              <a:lnSpc>
                <a:spcPct val="80000"/>
              </a:lnSpc>
              <a:spcBef>
                <a:spcPct val="0"/>
              </a:spcBef>
              <a:buClrTx/>
              <a:buSzTx/>
              <a:buFontTx/>
              <a:buNone/>
            </a:pPr>
            <a:r>
              <a:rPr lang="en-US" altLang="en-US" sz="2000" smtClean="0"/>
              <a:t>	</a:t>
            </a:r>
          </a:p>
          <a:p>
            <a:pPr eaLnBrk="1" hangingPunct="1">
              <a:lnSpc>
                <a:spcPct val="80000"/>
              </a:lnSpc>
              <a:spcBef>
                <a:spcPct val="0"/>
              </a:spcBef>
              <a:buClrTx/>
              <a:buSzTx/>
              <a:buFontTx/>
              <a:buNone/>
            </a:pPr>
            <a:r>
              <a:rPr lang="en-US" altLang="en-US" sz="2000" smtClean="0"/>
              <a:t>	DatabaseXamples Incorporated is growing rapidly and needs to get a handle on its various projects and their staffing requirements. The company is broken into a number of departments, and each of these departments may manage a number of projects. Departments are referred to by their names or numbers, and each department is associated with one of the company offices. The projects these departments manage have names, funding codes, and estimated dollar values. Each project is staffed by one or more employees (except for new projects, which go on the books before personnel have been assigned to them). Each employee has a name, employee number and job title, works for one and only one department, and works on one and only one project. The company would like to keep a record of when an employee starts working on a project.</a:t>
            </a:r>
          </a:p>
          <a:p>
            <a:pPr eaLnBrk="1" hangingPunct="1">
              <a:lnSpc>
                <a:spcPct val="150000"/>
              </a:lnSpc>
              <a:spcBef>
                <a:spcPct val="0"/>
              </a:spcBef>
              <a:buClrTx/>
              <a:buSzTx/>
              <a:buFontTx/>
              <a:buNone/>
            </a:pPr>
            <a:endParaRPr lang="en-US" altLang="en-US" sz="16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9219" name="Slide Number Placeholder 5"/>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3E1C891-C0FB-4CAC-8348-12CF8CDC2D65}" type="slidenum">
              <a:rPr lang="en-US" altLang="en-US" sz="1200">
                <a:latin typeface="Arial Black" panose="020B0A04020102020204" pitchFamily="34" charset="0"/>
              </a:rPr>
              <a:pPr>
                <a:spcBef>
                  <a:spcPct val="0"/>
                </a:spcBef>
                <a:buClrTx/>
                <a:buSzTx/>
                <a:buFontTx/>
                <a:buNone/>
              </a:pPr>
              <a:t>7</a:t>
            </a:fld>
            <a:endParaRPr lang="en-US" altLang="en-US" sz="1200">
              <a:latin typeface="Arial Black" panose="020B0A04020102020204" pitchFamily="34" charset="0"/>
            </a:endParaRPr>
          </a:p>
        </p:txBody>
      </p:sp>
      <p:sp>
        <p:nvSpPr>
          <p:cNvPr id="9220" name="Rectangle 2"/>
          <p:cNvSpPr>
            <a:spLocks noGrp="1" noChangeArrowheads="1"/>
          </p:cNvSpPr>
          <p:nvPr>
            <p:ph type="title"/>
          </p:nvPr>
        </p:nvSpPr>
        <p:spPr/>
        <p:txBody>
          <a:bodyPr/>
          <a:lstStyle/>
          <a:p>
            <a:pPr eaLnBrk="1" hangingPunct="1"/>
            <a:r>
              <a:rPr lang="en-US" altLang="en-US" sz="4000" smtClean="0"/>
              <a:t>Introduction to ER Modeling</a:t>
            </a:r>
          </a:p>
        </p:txBody>
      </p:sp>
      <p:sp>
        <p:nvSpPr>
          <p:cNvPr id="9221" name="Rectangle 3"/>
          <p:cNvSpPr>
            <a:spLocks noGrp="1" noChangeArrowheads="1"/>
          </p:cNvSpPr>
          <p:nvPr>
            <p:ph type="body" sz="half" idx="1"/>
          </p:nvPr>
        </p:nvSpPr>
        <p:spPr>
          <a:xfrm>
            <a:off x="457200" y="1524000"/>
            <a:ext cx="8153400" cy="457200"/>
          </a:xfrm>
        </p:spPr>
        <p:txBody>
          <a:bodyPr/>
          <a:lstStyle/>
          <a:p>
            <a:pPr eaLnBrk="1" hangingPunct="1">
              <a:buFont typeface="Wingdings" panose="05000000000000000000" pitchFamily="2" charset="2"/>
              <a:buNone/>
            </a:pPr>
            <a:r>
              <a:rPr lang="en-US" altLang="en-US" sz="2400" smtClean="0"/>
              <a:t>Sample ER diagram derived from this problem statement:</a:t>
            </a:r>
          </a:p>
        </p:txBody>
      </p:sp>
      <p:graphicFrame>
        <p:nvGraphicFramePr>
          <p:cNvPr id="9222" name="Object 6"/>
          <p:cNvGraphicFramePr>
            <a:graphicFrameLocks noChangeAspect="1"/>
          </p:cNvGraphicFramePr>
          <p:nvPr>
            <p:ph sz="half" idx="2"/>
          </p:nvPr>
        </p:nvGraphicFramePr>
        <p:xfrm>
          <a:off x="1143000" y="1981200"/>
          <a:ext cx="6629400" cy="4040188"/>
        </p:xfrm>
        <a:graphic>
          <a:graphicData uri="http://schemas.openxmlformats.org/presentationml/2006/ole">
            <mc:AlternateContent xmlns:mc="http://schemas.openxmlformats.org/markup-compatibility/2006">
              <mc:Choice xmlns:v="urn:schemas-microsoft-com:vml" Requires="v">
                <p:oleObj spid="_x0000_s9224" name="VISIO" r:id="rId3" imgW="5121000" imgH="3120840" progId="Visio.Drawing.6">
                  <p:embed/>
                </p:oleObj>
              </mc:Choice>
              <mc:Fallback>
                <p:oleObj name="VISIO" r:id="rId3" imgW="5121000" imgH="3120840"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981200"/>
                        <a:ext cx="6629400" cy="404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10243" name="Slide Number Placeholder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42DD5AE-59E0-4A0E-87EA-C409EBC42CB9}" type="slidenum">
              <a:rPr lang="en-US" altLang="en-US" sz="1200">
                <a:latin typeface="Arial Black" panose="020B0A04020102020204" pitchFamily="34" charset="0"/>
              </a:rPr>
              <a:pPr>
                <a:spcBef>
                  <a:spcPct val="0"/>
                </a:spcBef>
                <a:buClrTx/>
                <a:buSzTx/>
                <a:buFontTx/>
                <a:buNone/>
              </a:pPr>
              <a:t>8</a:t>
            </a:fld>
            <a:endParaRPr lang="en-US" altLang="en-US" sz="1200">
              <a:latin typeface="Arial Black" panose="020B0A04020102020204" pitchFamily="34" charset="0"/>
            </a:endParaRPr>
          </a:p>
        </p:txBody>
      </p:sp>
      <p:sp>
        <p:nvSpPr>
          <p:cNvPr id="10244" name="Rectangle 2"/>
          <p:cNvSpPr>
            <a:spLocks noGrp="1" noChangeArrowheads="1"/>
          </p:cNvSpPr>
          <p:nvPr>
            <p:ph type="title"/>
          </p:nvPr>
        </p:nvSpPr>
        <p:spPr>
          <a:xfrm>
            <a:off x="457200" y="457200"/>
            <a:ext cx="8229600" cy="609600"/>
          </a:xfrm>
        </p:spPr>
        <p:txBody>
          <a:bodyPr/>
          <a:lstStyle/>
          <a:p>
            <a:pPr eaLnBrk="1" hangingPunct="1"/>
            <a:r>
              <a:rPr lang="en-US" altLang="en-US" sz="4000" smtClean="0"/>
              <a:t>How to Develop an ER Model</a:t>
            </a:r>
          </a:p>
        </p:txBody>
      </p:sp>
      <p:sp>
        <p:nvSpPr>
          <p:cNvPr id="10245" name="Rectangle 3"/>
          <p:cNvSpPr>
            <a:spLocks noGrp="1" noChangeArrowheads="1"/>
          </p:cNvSpPr>
          <p:nvPr>
            <p:ph type="body" idx="1"/>
          </p:nvPr>
        </p:nvSpPr>
        <p:spPr>
          <a:xfrm>
            <a:off x="457200" y="1295400"/>
            <a:ext cx="8229600" cy="4572000"/>
          </a:xfrm>
        </p:spPr>
        <p:txBody>
          <a:bodyPr/>
          <a:lstStyle/>
          <a:p>
            <a:pPr eaLnBrk="1" hangingPunct="1">
              <a:lnSpc>
                <a:spcPct val="80000"/>
              </a:lnSpc>
            </a:pPr>
            <a:r>
              <a:rPr lang="en-US" altLang="en-US" sz="2800" smtClean="0"/>
              <a:t>Understand the problem domain – that is, know what information you need to capture</a:t>
            </a:r>
          </a:p>
          <a:p>
            <a:pPr eaLnBrk="1" hangingPunct="1">
              <a:lnSpc>
                <a:spcPct val="80000"/>
              </a:lnSpc>
            </a:pPr>
            <a:r>
              <a:rPr lang="en-US" altLang="en-US" sz="2800" smtClean="0"/>
              <a:t> You will likely be given a basic requirement – “we need an application that manages our . . .”</a:t>
            </a:r>
          </a:p>
          <a:p>
            <a:pPr eaLnBrk="1" hangingPunct="1">
              <a:lnSpc>
                <a:spcPct val="80000"/>
              </a:lnSpc>
            </a:pPr>
            <a:r>
              <a:rPr lang="en-US" altLang="en-US" sz="2800" smtClean="0"/>
              <a:t> Users and customers know their business (or whatever it is you’re modeling), but they don’t know database design, and so they don’t know what it is that you need to know</a:t>
            </a:r>
          </a:p>
          <a:p>
            <a:pPr eaLnBrk="1" hangingPunct="1">
              <a:lnSpc>
                <a:spcPct val="80000"/>
              </a:lnSpc>
            </a:pPr>
            <a:r>
              <a:rPr lang="en-US" altLang="en-US" sz="2800" smtClean="0"/>
              <a:t> Your job is to draw the required information out of them by doing research and asking the right questions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2</a:t>
            </a:r>
          </a:p>
        </p:txBody>
      </p:sp>
      <p:sp>
        <p:nvSpPr>
          <p:cNvPr id="11267" name="Slide Number Placeholder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8CF0219-9449-4A28-867C-C7B1E365650A}" type="slidenum">
              <a:rPr lang="en-US" altLang="en-US" sz="1200">
                <a:latin typeface="Arial Black" panose="020B0A04020102020204" pitchFamily="34" charset="0"/>
              </a:rPr>
              <a:pPr>
                <a:spcBef>
                  <a:spcPct val="0"/>
                </a:spcBef>
                <a:buClrTx/>
                <a:buSzTx/>
                <a:buFontTx/>
                <a:buNone/>
              </a:pPr>
              <a:t>9</a:t>
            </a:fld>
            <a:endParaRPr lang="en-US" altLang="en-US" sz="1200">
              <a:latin typeface="Arial Black" panose="020B0A04020102020204" pitchFamily="34" charset="0"/>
            </a:endParaRPr>
          </a:p>
        </p:txBody>
      </p:sp>
      <p:sp>
        <p:nvSpPr>
          <p:cNvPr id="11268" name="Rectangle 2"/>
          <p:cNvSpPr>
            <a:spLocks noGrp="1" noChangeArrowheads="1"/>
          </p:cNvSpPr>
          <p:nvPr>
            <p:ph type="title"/>
          </p:nvPr>
        </p:nvSpPr>
        <p:spPr>
          <a:xfrm>
            <a:off x="457200" y="457200"/>
            <a:ext cx="8229600" cy="609600"/>
          </a:xfrm>
        </p:spPr>
        <p:txBody>
          <a:bodyPr/>
          <a:lstStyle/>
          <a:p>
            <a:pPr eaLnBrk="1" hangingPunct="1"/>
            <a:r>
              <a:rPr lang="en-US" altLang="en-US" sz="4000" smtClean="0"/>
              <a:t>How to Develop an ER Model</a:t>
            </a:r>
          </a:p>
        </p:txBody>
      </p:sp>
      <p:sp>
        <p:nvSpPr>
          <p:cNvPr id="11269" name="Rectangle 3"/>
          <p:cNvSpPr>
            <a:spLocks noGrp="1" noChangeArrowheads="1"/>
          </p:cNvSpPr>
          <p:nvPr>
            <p:ph type="body" idx="1"/>
          </p:nvPr>
        </p:nvSpPr>
        <p:spPr>
          <a:xfrm>
            <a:off x="457200" y="1295400"/>
            <a:ext cx="8229600" cy="4572000"/>
          </a:xfrm>
        </p:spPr>
        <p:txBody>
          <a:bodyPr/>
          <a:lstStyle/>
          <a:p>
            <a:pPr eaLnBrk="1" hangingPunct="1">
              <a:lnSpc>
                <a:spcPct val="80000"/>
              </a:lnSpc>
            </a:pPr>
            <a:r>
              <a:rPr lang="en-US" altLang="en-US" sz="2800" smtClean="0"/>
              <a:t>Determine what is of interest – concrete objects (e.g., products), processes (e.g., placing an order), people, locations, organizations, etc.</a:t>
            </a:r>
          </a:p>
          <a:p>
            <a:pPr eaLnBrk="1" hangingPunct="1">
              <a:lnSpc>
                <a:spcPct val="80000"/>
              </a:lnSpc>
            </a:pPr>
            <a:r>
              <a:rPr lang="en-US" altLang="en-US" sz="2800" smtClean="0"/>
              <a:t>Determine what needs to be known about these entities of interest (e.g., do we need to know a person’s gender?)</a:t>
            </a:r>
          </a:p>
          <a:p>
            <a:pPr eaLnBrk="1" hangingPunct="1">
              <a:lnSpc>
                <a:spcPct val="80000"/>
              </a:lnSpc>
            </a:pPr>
            <a:r>
              <a:rPr lang="en-US" altLang="en-US" sz="2800" smtClean="0"/>
              <a:t>Determine “business rules” – strictures on entities (including how they interact with one another) and their properties</a:t>
            </a:r>
          </a:p>
          <a:p>
            <a:pPr eaLnBrk="1" hangingPunct="1">
              <a:lnSpc>
                <a:spcPct val="80000"/>
              </a:lnSpc>
            </a:pPr>
            <a:r>
              <a:rPr lang="en-US" altLang="en-US" sz="2800" smtClean="0"/>
              <a:t>It is often helpful to proceed from the set of questions that the database must be able to answer</a:t>
            </a:r>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1647</TotalTime>
  <Words>2776</Words>
  <Application>Microsoft Office PowerPoint</Application>
  <PresentationFormat>On-screen Show (4:3)</PresentationFormat>
  <Paragraphs>302</Paragraphs>
  <Slides>46</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46</vt:i4>
      </vt:variant>
    </vt:vector>
  </HeadingPairs>
  <TitlesOfParts>
    <vt:vector size="53" baseType="lpstr">
      <vt:lpstr>Arial</vt:lpstr>
      <vt:lpstr>Wingdings</vt:lpstr>
      <vt:lpstr>Arial Black</vt:lpstr>
      <vt:lpstr>Times New Roman</vt:lpstr>
      <vt:lpstr>Pixel</vt:lpstr>
      <vt:lpstr>Microsoft Visio Drawing</vt:lpstr>
      <vt:lpstr>Microsoft Office Visio Drawing</vt:lpstr>
      <vt:lpstr>Week 2: Entity-Relationship (ER) Modeling</vt:lpstr>
      <vt:lpstr>Overview of This Week </vt:lpstr>
      <vt:lpstr>Introduction to ER Modeling</vt:lpstr>
      <vt:lpstr>Introduction to ER Modeling</vt:lpstr>
      <vt:lpstr>Introduction to ER Modeling</vt:lpstr>
      <vt:lpstr>Introduction to ER Modeling</vt:lpstr>
      <vt:lpstr>Introduction to ER Modeling</vt:lpstr>
      <vt:lpstr>How to Develop an ER Model</vt:lpstr>
      <vt:lpstr>How to Develop an ER Model</vt:lpstr>
      <vt:lpstr>How to Develop an ER Model</vt:lpstr>
      <vt:lpstr>How to Develop an ER Model</vt:lpstr>
      <vt:lpstr>How to Develop an ER Model</vt:lpstr>
      <vt:lpstr>Basic Parts of an ER Model</vt:lpstr>
      <vt:lpstr>Entities</vt:lpstr>
      <vt:lpstr>Entities</vt:lpstr>
      <vt:lpstr>Entities</vt:lpstr>
      <vt:lpstr>Attributes</vt:lpstr>
      <vt:lpstr>Attribute Types</vt:lpstr>
      <vt:lpstr>Modeling Attributes</vt:lpstr>
      <vt:lpstr>Modeling Attributes</vt:lpstr>
      <vt:lpstr>Modeling Attributes</vt:lpstr>
      <vt:lpstr>Modeling Attributes</vt:lpstr>
      <vt:lpstr>Modeling Attributes</vt:lpstr>
      <vt:lpstr>Modeling Attributes</vt:lpstr>
      <vt:lpstr>Relationships</vt:lpstr>
      <vt:lpstr>Relationships</vt:lpstr>
      <vt:lpstr>Relationships</vt:lpstr>
      <vt:lpstr>Relationships</vt:lpstr>
      <vt:lpstr>Modeling Relationships</vt:lpstr>
      <vt:lpstr>Relationships</vt:lpstr>
      <vt:lpstr>Relationship Constraints</vt:lpstr>
      <vt:lpstr>Relationship Constraints</vt:lpstr>
      <vt:lpstr>Relationship Constraints</vt:lpstr>
      <vt:lpstr>Relationship Constraints</vt:lpstr>
      <vt:lpstr>Relationship Constraints</vt:lpstr>
      <vt:lpstr>Relationship Constraints</vt:lpstr>
      <vt:lpstr>Weak Entities</vt:lpstr>
      <vt:lpstr>Weak Entities</vt:lpstr>
      <vt:lpstr>Modeling Weak Entities</vt:lpstr>
      <vt:lpstr>Modeling Weak Entities</vt:lpstr>
      <vt:lpstr>Multiple Relationships</vt:lpstr>
      <vt:lpstr>Recursive Relationships</vt:lpstr>
      <vt:lpstr>ER Modeling Guidelines</vt:lpstr>
      <vt:lpstr>ER Modeling Guidelines</vt:lpstr>
      <vt:lpstr>ER Modeling Guidelines</vt:lpstr>
      <vt:lpstr>A Little Practice</vt:lpstr>
    </vt:vector>
  </TitlesOfParts>
  <Company>fms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sfrein</dc:creator>
  <cp:lastModifiedBy>Frein, Stephen</cp:lastModifiedBy>
  <cp:revision>71</cp:revision>
  <cp:lastPrinted>1601-01-01T00:00:00Z</cp:lastPrinted>
  <dcterms:created xsi:type="dcterms:W3CDTF">2006-09-25T16:41:19Z</dcterms:created>
  <dcterms:modified xsi:type="dcterms:W3CDTF">2016-06-26T23:25:09Z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ies>
</file>