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52"/>
  </p:notesMasterIdLst>
  <p:sldIdLst>
    <p:sldId id="256" r:id="rId2"/>
    <p:sldId id="257" r:id="rId3"/>
    <p:sldId id="258" r:id="rId4"/>
    <p:sldId id="260" r:id="rId5"/>
    <p:sldId id="303" r:id="rId6"/>
    <p:sldId id="304" r:id="rId7"/>
    <p:sldId id="305" r:id="rId8"/>
    <p:sldId id="307" r:id="rId9"/>
    <p:sldId id="261" r:id="rId10"/>
    <p:sldId id="308" r:id="rId11"/>
    <p:sldId id="310" r:id="rId12"/>
    <p:sldId id="309" r:id="rId13"/>
    <p:sldId id="311" r:id="rId14"/>
    <p:sldId id="312" r:id="rId15"/>
    <p:sldId id="277" r:id="rId16"/>
    <p:sldId id="313" r:id="rId17"/>
    <p:sldId id="314" r:id="rId18"/>
    <p:sldId id="315" r:id="rId19"/>
    <p:sldId id="316" r:id="rId20"/>
    <p:sldId id="317" r:id="rId21"/>
    <p:sldId id="318" r:id="rId22"/>
    <p:sldId id="319" r:id="rId23"/>
    <p:sldId id="320" r:id="rId24"/>
    <p:sldId id="321" r:id="rId25"/>
    <p:sldId id="262" r:id="rId26"/>
    <p:sldId id="322" r:id="rId27"/>
    <p:sldId id="323" r:id="rId28"/>
    <p:sldId id="324" r:id="rId29"/>
    <p:sldId id="354" r:id="rId30"/>
    <p:sldId id="325" r:id="rId31"/>
    <p:sldId id="326" r:id="rId32"/>
    <p:sldId id="327" r:id="rId33"/>
    <p:sldId id="340" r:id="rId34"/>
    <p:sldId id="345" r:id="rId35"/>
    <p:sldId id="328" r:id="rId36"/>
    <p:sldId id="329" r:id="rId37"/>
    <p:sldId id="341" r:id="rId38"/>
    <p:sldId id="342" r:id="rId39"/>
    <p:sldId id="330" r:id="rId40"/>
    <p:sldId id="343" r:id="rId41"/>
    <p:sldId id="344" r:id="rId42"/>
    <p:sldId id="347" r:id="rId43"/>
    <p:sldId id="355" r:id="rId44"/>
    <p:sldId id="346" r:id="rId45"/>
    <p:sldId id="348" r:id="rId46"/>
    <p:sldId id="349" r:id="rId47"/>
    <p:sldId id="350" r:id="rId48"/>
    <p:sldId id="351" r:id="rId49"/>
    <p:sldId id="352" r:id="rId50"/>
    <p:sldId id="353"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70" d="100"/>
          <a:sy n="70" d="100"/>
        </p:scale>
        <p:origin x="116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83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83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83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7041622-7191-4A1C-8DC3-522AECD37B92}" type="slidenum">
              <a:rPr lang="en-US"/>
              <a:pPr/>
              <a:t>‹#›</a:t>
            </a:fld>
            <a:endParaRPr lang="en-US"/>
          </a:p>
        </p:txBody>
      </p:sp>
    </p:spTree>
    <p:extLst>
      <p:ext uri="{BB962C8B-B14F-4D97-AF65-F5344CB8AC3E}">
        <p14:creationId xmlns:p14="http://schemas.microsoft.com/office/powerpoint/2010/main" val="3069904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8E0786-C1A3-454A-BD84-9B8126727981}" type="slidenum">
              <a:rPr lang="en-US"/>
              <a:pPr/>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1994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041622-7191-4A1C-8DC3-522AECD37B92}" type="slidenum">
              <a:rPr lang="en-US" smtClean="0"/>
              <a:pPr/>
              <a:t>50</a:t>
            </a:fld>
            <a:endParaRPr lang="en-US"/>
          </a:p>
        </p:txBody>
      </p:sp>
    </p:spTree>
    <p:extLst>
      <p:ext uri="{BB962C8B-B14F-4D97-AF65-F5344CB8AC3E}">
        <p14:creationId xmlns:p14="http://schemas.microsoft.com/office/powerpoint/2010/main" val="71703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grpSp>
      <p:sp>
        <p:nvSpPr>
          <p:cNvPr id="962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962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smtClean="0"/>
              <a:t>INFO 605 - Week 3</a:t>
            </a:r>
            <a:endParaRPr lang="en-US" dirty="0"/>
          </a:p>
        </p:txBody>
      </p:sp>
      <p:sp>
        <p:nvSpPr>
          <p:cNvPr id="20" name="Rectangle 18"/>
          <p:cNvSpPr>
            <a:spLocks noGrp="1" noChangeArrowheads="1"/>
          </p:cNvSpPr>
          <p:nvPr>
            <p:ph type="sldNum" sz="quarter" idx="12"/>
          </p:nvPr>
        </p:nvSpPr>
        <p:spPr/>
        <p:txBody>
          <a:bodyPr/>
          <a:lstStyle>
            <a:lvl1pPr>
              <a:defRPr/>
            </a:lvl1pPr>
          </a:lstStyle>
          <a:p>
            <a:fld id="{763C9472-199A-499F-B401-43662902C4C9}" type="slidenum">
              <a:rPr lang="en-US"/>
              <a:pPr/>
              <a:t>‹#›</a:t>
            </a:fld>
            <a:endParaRPr lang="en-US"/>
          </a:p>
        </p:txBody>
      </p:sp>
    </p:spTree>
    <p:extLst>
      <p:ext uri="{BB962C8B-B14F-4D97-AF65-F5344CB8AC3E}">
        <p14:creationId xmlns:p14="http://schemas.microsoft.com/office/powerpoint/2010/main" val="19223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5" name="Rectangle 3"/>
          <p:cNvSpPr>
            <a:spLocks noGrp="1" noChangeArrowheads="1"/>
          </p:cNvSpPr>
          <p:nvPr>
            <p:ph type="sldNum" sz="quarter" idx="11"/>
          </p:nvPr>
        </p:nvSpPr>
        <p:spPr>
          <a:ln/>
        </p:spPr>
        <p:txBody>
          <a:bodyPr/>
          <a:lstStyle>
            <a:lvl1pPr>
              <a:defRPr/>
            </a:lvl1pPr>
          </a:lstStyle>
          <a:p>
            <a:fld id="{2300B7AA-B4BA-48BC-8D1A-AB5BD7654531}"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4795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5" name="Rectangle 3"/>
          <p:cNvSpPr>
            <a:spLocks noGrp="1" noChangeArrowheads="1"/>
          </p:cNvSpPr>
          <p:nvPr>
            <p:ph type="sldNum" sz="quarter" idx="11"/>
          </p:nvPr>
        </p:nvSpPr>
        <p:spPr>
          <a:ln/>
        </p:spPr>
        <p:txBody>
          <a:bodyPr/>
          <a:lstStyle>
            <a:lvl1pPr>
              <a:defRPr/>
            </a:lvl1pPr>
          </a:lstStyle>
          <a:p>
            <a:fld id="{C67D28CB-CCF7-49E0-82DE-A0D686A72415}"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22627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6" name="Rectangle 3"/>
          <p:cNvSpPr>
            <a:spLocks noGrp="1" noChangeArrowheads="1"/>
          </p:cNvSpPr>
          <p:nvPr>
            <p:ph type="sldNum" sz="quarter" idx="11"/>
          </p:nvPr>
        </p:nvSpPr>
        <p:spPr>
          <a:ln/>
        </p:spPr>
        <p:txBody>
          <a:bodyPr/>
          <a:lstStyle>
            <a:lvl1pPr>
              <a:defRPr/>
            </a:lvl1pPr>
          </a:lstStyle>
          <a:p>
            <a:fld id="{6C608362-FA04-48F6-A6FD-18E206457F8F}"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0388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5" name="Rectangle 3"/>
          <p:cNvSpPr>
            <a:spLocks noGrp="1" noChangeArrowheads="1"/>
          </p:cNvSpPr>
          <p:nvPr>
            <p:ph type="sldNum" sz="quarter" idx="11"/>
          </p:nvPr>
        </p:nvSpPr>
        <p:spPr>
          <a:ln/>
        </p:spPr>
        <p:txBody>
          <a:bodyPr/>
          <a:lstStyle>
            <a:lvl1pPr>
              <a:defRPr/>
            </a:lvl1pPr>
          </a:lstStyle>
          <a:p>
            <a:fld id="{7E70A319-4F66-4B75-A5E7-F252F6E272C7}"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6124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5" name="Rectangle 3"/>
          <p:cNvSpPr>
            <a:spLocks noGrp="1" noChangeArrowheads="1"/>
          </p:cNvSpPr>
          <p:nvPr>
            <p:ph type="sldNum" sz="quarter" idx="11"/>
          </p:nvPr>
        </p:nvSpPr>
        <p:spPr>
          <a:ln/>
        </p:spPr>
        <p:txBody>
          <a:bodyPr/>
          <a:lstStyle>
            <a:lvl1pPr>
              <a:defRPr/>
            </a:lvl1pPr>
          </a:lstStyle>
          <a:p>
            <a:fld id="{10A86F93-AD72-4319-A0EF-A95EE454C6A6}" type="slidenum">
              <a:rPr lang="en-US"/>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2662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6" name="Rectangle 3"/>
          <p:cNvSpPr>
            <a:spLocks noGrp="1" noChangeArrowheads="1"/>
          </p:cNvSpPr>
          <p:nvPr>
            <p:ph type="sldNum" sz="quarter" idx="11"/>
          </p:nvPr>
        </p:nvSpPr>
        <p:spPr>
          <a:ln/>
        </p:spPr>
        <p:txBody>
          <a:bodyPr/>
          <a:lstStyle>
            <a:lvl1pPr>
              <a:defRPr/>
            </a:lvl1pPr>
          </a:lstStyle>
          <a:p>
            <a:fld id="{A71D6A99-5E1B-4B6F-8388-B13C024EE17B}"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7432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8" name="Rectangle 3"/>
          <p:cNvSpPr>
            <a:spLocks noGrp="1" noChangeArrowheads="1"/>
          </p:cNvSpPr>
          <p:nvPr>
            <p:ph type="sldNum" sz="quarter" idx="11"/>
          </p:nvPr>
        </p:nvSpPr>
        <p:spPr>
          <a:ln/>
        </p:spPr>
        <p:txBody>
          <a:bodyPr/>
          <a:lstStyle>
            <a:lvl1pPr>
              <a:defRPr/>
            </a:lvl1pPr>
          </a:lstStyle>
          <a:p>
            <a:fld id="{399544CB-ED64-4AAA-BA36-AD9AD724C518}" type="slidenum">
              <a:rPr lang="en-US"/>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4974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4" name="Rectangle 3"/>
          <p:cNvSpPr>
            <a:spLocks noGrp="1" noChangeArrowheads="1"/>
          </p:cNvSpPr>
          <p:nvPr>
            <p:ph type="sldNum" sz="quarter" idx="11"/>
          </p:nvPr>
        </p:nvSpPr>
        <p:spPr>
          <a:ln/>
        </p:spPr>
        <p:txBody>
          <a:bodyPr/>
          <a:lstStyle>
            <a:lvl1pPr>
              <a:defRPr/>
            </a:lvl1pPr>
          </a:lstStyle>
          <a:p>
            <a:fld id="{B25D5D01-1EF7-4F0E-BC89-EAB51375D654}" type="slidenum">
              <a:rPr lang="en-US"/>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0171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3" name="Rectangle 3"/>
          <p:cNvSpPr>
            <a:spLocks noGrp="1" noChangeArrowheads="1"/>
          </p:cNvSpPr>
          <p:nvPr>
            <p:ph type="sldNum" sz="quarter" idx="11"/>
          </p:nvPr>
        </p:nvSpPr>
        <p:spPr>
          <a:ln/>
        </p:spPr>
        <p:txBody>
          <a:bodyPr/>
          <a:lstStyle>
            <a:lvl1pPr>
              <a:defRPr/>
            </a:lvl1pPr>
          </a:lstStyle>
          <a:p>
            <a:fld id="{BF9A626B-18BC-441B-8EB9-4726ED34CD93}" type="slidenum">
              <a:rPr lang="en-US"/>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9928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6" name="Rectangle 3"/>
          <p:cNvSpPr>
            <a:spLocks noGrp="1" noChangeArrowheads="1"/>
          </p:cNvSpPr>
          <p:nvPr>
            <p:ph type="sldNum" sz="quarter" idx="11"/>
          </p:nvPr>
        </p:nvSpPr>
        <p:spPr>
          <a:ln/>
        </p:spPr>
        <p:txBody>
          <a:bodyPr/>
          <a:lstStyle>
            <a:lvl1pPr>
              <a:defRPr/>
            </a:lvl1pPr>
          </a:lstStyle>
          <a:p>
            <a:fld id="{6438AD85-8B4D-4C67-A73C-6B062C2F7896}"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998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smtClean="0"/>
              <a:t>INFO 605 - Week 3</a:t>
            </a:r>
            <a:endParaRPr lang="en-US" dirty="0"/>
          </a:p>
        </p:txBody>
      </p:sp>
      <p:sp>
        <p:nvSpPr>
          <p:cNvPr id="6" name="Rectangle 3"/>
          <p:cNvSpPr>
            <a:spLocks noGrp="1" noChangeArrowheads="1"/>
          </p:cNvSpPr>
          <p:nvPr>
            <p:ph type="sldNum" sz="quarter" idx="11"/>
          </p:nvPr>
        </p:nvSpPr>
        <p:spPr>
          <a:ln/>
        </p:spPr>
        <p:txBody>
          <a:bodyPr/>
          <a:lstStyle>
            <a:lvl1pPr>
              <a:defRPr/>
            </a:lvl1pPr>
          </a:lstStyle>
          <a:p>
            <a:fld id="{0D6B6448-D71D-4ADA-946C-14CFAAF99FA5}" type="slidenum">
              <a:rPr lang="en-US"/>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5265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r>
              <a:rPr lang="en-US" smtClean="0"/>
              <a:t>INFO 605 - Week 3</a:t>
            </a:r>
            <a:endParaRPr lang="en-US" dirty="0"/>
          </a:p>
        </p:txBody>
      </p:sp>
      <p:sp>
        <p:nvSpPr>
          <p:cNvPr id="9523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FA78BC04-55C6-486C-A9B7-2A26797E2D75}" type="slidenum">
              <a:rPr lang="en-US"/>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524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sz="3600" smtClean="0"/>
              <a:t>Week 3:</a:t>
            </a:r>
            <a:br>
              <a:rPr lang="en-US" sz="3600" smtClean="0"/>
            </a:br>
            <a:r>
              <a:rPr lang="en-US" sz="3600" smtClean="0"/>
              <a:t>Relational Schemas</a:t>
            </a:r>
          </a:p>
        </p:txBody>
      </p:sp>
      <p:sp>
        <p:nvSpPr>
          <p:cNvPr id="3075" name="Rectangle 3"/>
          <p:cNvSpPr>
            <a:spLocks noGrp="1" noChangeArrowheads="1"/>
          </p:cNvSpPr>
          <p:nvPr>
            <p:ph type="subTitle" idx="1"/>
          </p:nvPr>
        </p:nvSpPr>
        <p:spPr/>
        <p:txBody>
          <a:bodyPr/>
          <a:lstStyle/>
          <a:p>
            <a:pPr eaLnBrk="1" hangingPunct="1"/>
            <a:r>
              <a:rPr lang="en-US" sz="2000" dirty="0" smtClean="0"/>
              <a:t>INFO 605 – </a:t>
            </a:r>
            <a:r>
              <a:rPr lang="en-US" altLang="en-US" sz="2000" dirty="0"/>
              <a:t>Database Management </a:t>
            </a:r>
            <a:r>
              <a:rPr lang="en-US" altLang="en-US" sz="2000" dirty="0" smtClean="0"/>
              <a:t>Systems</a:t>
            </a:r>
            <a:endParaRPr lang="en-US" sz="2000" dirty="0" smtClean="0"/>
          </a:p>
          <a:p>
            <a:pPr eaLnBrk="1" hangingPunct="1"/>
            <a:r>
              <a:rPr lang="en-US" sz="2000" dirty="0" smtClean="0"/>
              <a:t>Stephen Frein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B450743-1012-469D-BAEC-89D938570ACD}" type="slidenum">
              <a:rPr lang="en-US">
                <a:latin typeface="Arial Black" panose="020B0A04020102020204" pitchFamily="34" charset="0"/>
              </a:rPr>
              <a:pPr/>
              <a:t>10</a:t>
            </a:fld>
            <a:endParaRPr lang="en-US">
              <a:latin typeface="Arial Black" panose="020B0A04020102020204" pitchFamily="34" charset="0"/>
            </a:endParaRPr>
          </a:p>
        </p:txBody>
      </p:sp>
      <p:sp>
        <p:nvSpPr>
          <p:cNvPr id="12292"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2293" name="Rectangle 3"/>
          <p:cNvSpPr>
            <a:spLocks noGrp="1" noChangeArrowheads="1"/>
          </p:cNvSpPr>
          <p:nvPr>
            <p:ph type="body" idx="1"/>
          </p:nvPr>
        </p:nvSpPr>
        <p:spPr>
          <a:xfrm>
            <a:off x="457200" y="1295400"/>
            <a:ext cx="8229600" cy="2590800"/>
          </a:xfrm>
        </p:spPr>
        <p:txBody>
          <a:bodyPr/>
          <a:lstStyle/>
          <a:p>
            <a:pPr eaLnBrk="1" hangingPunct="1">
              <a:lnSpc>
                <a:spcPct val="80000"/>
              </a:lnSpc>
            </a:pPr>
            <a:r>
              <a:rPr lang="en-US" sz="2400" smtClean="0"/>
              <a:t>In the relational model, we store </a:t>
            </a:r>
            <a:r>
              <a:rPr lang="en-US" sz="2400" b="1" u="sng" smtClean="0"/>
              <a:t>all information in tables</a:t>
            </a:r>
          </a:p>
          <a:p>
            <a:pPr eaLnBrk="1" hangingPunct="1">
              <a:lnSpc>
                <a:spcPct val="80000"/>
              </a:lnSpc>
            </a:pPr>
            <a:r>
              <a:rPr lang="en-US" sz="2400" smtClean="0"/>
              <a:t>Tables are called </a:t>
            </a:r>
            <a:r>
              <a:rPr lang="en-US" sz="2400" b="1" i="1" smtClean="0"/>
              <a:t>relations</a:t>
            </a:r>
            <a:r>
              <a:rPr lang="en-US" sz="2400" smtClean="0"/>
              <a:t>, because they relate attributes of an entity class to specific entities in a matrix structure via the unique identifiers of the entities in question</a:t>
            </a:r>
          </a:p>
          <a:p>
            <a:pPr eaLnBrk="1" hangingPunct="1">
              <a:lnSpc>
                <a:spcPct val="80000"/>
              </a:lnSpc>
            </a:pPr>
            <a:r>
              <a:rPr lang="en-US" sz="2400" smtClean="0"/>
              <a:t>Example table (relation) – any given value results from relating an entity to an attribute of the entity class:</a:t>
            </a:r>
          </a:p>
          <a:p>
            <a:pPr eaLnBrk="1" hangingPunct="1">
              <a:lnSpc>
                <a:spcPct val="150000"/>
              </a:lnSpc>
              <a:spcBef>
                <a:spcPct val="0"/>
              </a:spcBef>
              <a:buClrTx/>
              <a:buSzTx/>
              <a:buFontTx/>
              <a:buChar char="•"/>
            </a:pPr>
            <a:endParaRPr lang="en-US" sz="2400" smtClean="0"/>
          </a:p>
        </p:txBody>
      </p:sp>
      <p:pic>
        <p:nvPicPr>
          <p:cNvPr id="122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86868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33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15486F-E1F2-4114-8381-2240AC775F19}" type="slidenum">
              <a:rPr lang="en-US">
                <a:latin typeface="Arial Black" panose="020B0A04020102020204" pitchFamily="34" charset="0"/>
              </a:rPr>
              <a:pPr/>
              <a:t>11</a:t>
            </a:fld>
            <a:endParaRPr lang="en-US">
              <a:latin typeface="Arial Black" panose="020B0A04020102020204" pitchFamily="34" charset="0"/>
            </a:endParaRPr>
          </a:p>
        </p:txBody>
      </p:sp>
      <p:sp>
        <p:nvSpPr>
          <p:cNvPr id="13316"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3317"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400" smtClean="0"/>
              <a:t>Rows in a table represent specific instances of an entity class (e.g., particular customers); rows are also known as </a:t>
            </a:r>
            <a:r>
              <a:rPr lang="en-US" sz="2400" b="1" i="1" smtClean="0"/>
              <a:t>tuples </a:t>
            </a:r>
            <a:r>
              <a:rPr lang="en-US" sz="2400" smtClean="0"/>
              <a:t>(rhymes with “couples”)</a:t>
            </a:r>
          </a:p>
          <a:p>
            <a:pPr eaLnBrk="1" hangingPunct="1">
              <a:lnSpc>
                <a:spcPct val="80000"/>
              </a:lnSpc>
            </a:pPr>
            <a:r>
              <a:rPr lang="en-US" sz="2400" smtClean="0"/>
              <a:t>Columns in a table represent attributes of the entity class</a:t>
            </a:r>
          </a:p>
          <a:p>
            <a:pPr eaLnBrk="1" hangingPunct="1">
              <a:lnSpc>
                <a:spcPct val="80000"/>
              </a:lnSpc>
            </a:pPr>
            <a:r>
              <a:rPr lang="en-US" sz="2400" smtClean="0"/>
              <a:t>Each table (relation) has a primary key that uniquely identifies singular instances of the entity class and can never be null</a:t>
            </a:r>
          </a:p>
          <a:p>
            <a:pPr eaLnBrk="1" hangingPunct="1">
              <a:lnSpc>
                <a:spcPct val="80000"/>
              </a:lnSpc>
            </a:pPr>
            <a:r>
              <a:rPr lang="en-US" sz="2400" smtClean="0"/>
              <a:t>This is exactly what an EID does in an ER model; EIDs in an ER model become “primary keys” in the relational model</a:t>
            </a:r>
          </a:p>
          <a:p>
            <a:pPr eaLnBrk="1" hangingPunct="1">
              <a:lnSpc>
                <a:spcPct val="80000"/>
              </a:lnSpc>
            </a:pPr>
            <a:r>
              <a:rPr lang="en-US" sz="2400" smtClean="0"/>
              <a:t>No two rows of a table can have exactly the same set of values – this is guaranteed by the primary key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5031D7-6AB0-4756-8E49-BF7E7C3B489B}" type="slidenum">
              <a:rPr lang="en-US">
                <a:latin typeface="Arial Black" panose="020B0A04020102020204" pitchFamily="34" charset="0"/>
              </a:rPr>
              <a:pPr/>
              <a:t>12</a:t>
            </a:fld>
            <a:endParaRPr lang="en-US">
              <a:latin typeface="Arial Black" panose="020B0A04020102020204" pitchFamily="34" charset="0"/>
            </a:endParaRPr>
          </a:p>
        </p:txBody>
      </p:sp>
      <p:sp>
        <p:nvSpPr>
          <p:cNvPr id="14340"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4341" name="Rectangle 3"/>
          <p:cNvSpPr>
            <a:spLocks noGrp="1" noChangeArrowheads="1"/>
          </p:cNvSpPr>
          <p:nvPr>
            <p:ph type="body" idx="1"/>
          </p:nvPr>
        </p:nvSpPr>
        <p:spPr>
          <a:xfrm>
            <a:off x="457200" y="1295400"/>
            <a:ext cx="8229600" cy="4572000"/>
          </a:xfrm>
        </p:spPr>
        <p:txBody>
          <a:bodyPr/>
          <a:lstStyle/>
          <a:p>
            <a:pPr eaLnBrk="1" hangingPunct="1">
              <a:lnSpc>
                <a:spcPct val="90000"/>
              </a:lnSpc>
            </a:pPr>
            <a:r>
              <a:rPr lang="en-US" sz="2400" smtClean="0"/>
              <a:t>The structure of a table is known as a </a:t>
            </a:r>
            <a:r>
              <a:rPr lang="en-US" sz="2400" b="1" i="1" smtClean="0"/>
              <a:t>relation schema – </a:t>
            </a:r>
            <a:r>
              <a:rPr lang="en-US" sz="2400" smtClean="0"/>
              <a:t>this is the name of the relation and a list of its attributes</a:t>
            </a:r>
          </a:p>
          <a:p>
            <a:pPr eaLnBrk="1" hangingPunct="1">
              <a:lnSpc>
                <a:spcPct val="90000"/>
              </a:lnSpc>
            </a:pPr>
            <a:r>
              <a:rPr lang="en-US" sz="2400" smtClean="0"/>
              <a:t>The collection of relation schemas for a given database is often called the </a:t>
            </a:r>
            <a:r>
              <a:rPr lang="en-US" sz="2400" b="1" smtClean="0"/>
              <a:t>database schema</a:t>
            </a:r>
            <a:endParaRPr lang="en-US" sz="2400" b="1" i="1" smtClean="0"/>
          </a:p>
          <a:p>
            <a:pPr eaLnBrk="1" hangingPunct="1">
              <a:lnSpc>
                <a:spcPct val="90000"/>
              </a:lnSpc>
            </a:pPr>
            <a:r>
              <a:rPr lang="en-US" sz="2400" smtClean="0"/>
              <a:t>Relation schemas are expressed as follows:</a:t>
            </a:r>
          </a:p>
          <a:p>
            <a:pPr eaLnBrk="1" hangingPunct="1">
              <a:lnSpc>
                <a:spcPct val="90000"/>
              </a:lnSpc>
              <a:buFont typeface="Wingdings" panose="05000000000000000000" pitchFamily="2" charset="2"/>
              <a:buNone/>
            </a:pPr>
            <a:r>
              <a:rPr lang="en-US" sz="2400" b="1" smtClean="0"/>
              <a:t>		</a:t>
            </a:r>
            <a:r>
              <a:rPr lang="en-US" sz="2000" b="1" smtClean="0"/>
              <a:t>RelationName( </a:t>
            </a:r>
            <a:r>
              <a:rPr lang="en-US" sz="2000" b="1" u="sng" smtClean="0"/>
              <a:t>PrimaryKey</a:t>
            </a:r>
            <a:r>
              <a:rPr lang="en-US" sz="2000" b="1" smtClean="0"/>
              <a:t>, Attribute1, Attribute2)</a:t>
            </a:r>
            <a:endParaRPr lang="en-US" sz="2000" b="1" i="1" smtClean="0"/>
          </a:p>
          <a:p>
            <a:pPr eaLnBrk="1" hangingPunct="1">
              <a:lnSpc>
                <a:spcPct val="90000"/>
              </a:lnSpc>
            </a:pPr>
            <a:r>
              <a:rPr lang="en-US" sz="2400" smtClean="0"/>
              <a:t>So, the table from the previous slide would be described as:</a:t>
            </a:r>
          </a:p>
          <a:p>
            <a:pPr eaLnBrk="1" hangingPunct="1">
              <a:lnSpc>
                <a:spcPct val="90000"/>
              </a:lnSpc>
              <a:buFont typeface="Wingdings" panose="05000000000000000000" pitchFamily="2" charset="2"/>
              <a:buNone/>
            </a:pPr>
            <a:r>
              <a:rPr lang="en-US" sz="2400" smtClean="0"/>
              <a:t>		</a:t>
            </a:r>
            <a:r>
              <a:rPr lang="en-US" sz="2000" smtClean="0"/>
              <a:t>Customer ( </a:t>
            </a:r>
            <a:r>
              <a:rPr lang="en-US" sz="2000" u="sng" smtClean="0"/>
              <a:t>CustomerNumber</a:t>
            </a:r>
            <a:r>
              <a:rPr lang="en-US" sz="2000" smtClean="0"/>
              <a:t>, FirstName, LastName, StreetAddress, City, State, Zip)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53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A9C484-3EC1-415F-B340-79575DE44028}" type="slidenum">
              <a:rPr lang="en-US">
                <a:latin typeface="Arial Black" panose="020B0A04020102020204" pitchFamily="34" charset="0"/>
              </a:rPr>
              <a:pPr/>
              <a:t>13</a:t>
            </a:fld>
            <a:endParaRPr lang="en-US">
              <a:latin typeface="Arial Black" panose="020B0A04020102020204" pitchFamily="34" charset="0"/>
            </a:endParaRPr>
          </a:p>
        </p:txBody>
      </p:sp>
      <p:sp>
        <p:nvSpPr>
          <p:cNvPr id="15364"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5365"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800" smtClean="0"/>
              <a:t>All of the attributes (columns) in a table are </a:t>
            </a:r>
            <a:r>
              <a:rPr lang="en-US" sz="2800" i="1" smtClean="0"/>
              <a:t>atomic – </a:t>
            </a:r>
            <a:r>
              <a:rPr lang="en-US" sz="2800" smtClean="0"/>
              <a:t>they have simple, single values (e.g., </a:t>
            </a:r>
            <a:r>
              <a:rPr lang="en-US" sz="2800" i="1" smtClean="0"/>
              <a:t>blue</a:t>
            </a:r>
            <a:r>
              <a:rPr lang="en-US" sz="2800" smtClean="0"/>
              <a:t>, </a:t>
            </a:r>
            <a:r>
              <a:rPr lang="en-US" sz="2800" i="1" smtClean="0"/>
              <a:t>45</a:t>
            </a:r>
            <a:r>
              <a:rPr lang="en-US" sz="2800" smtClean="0"/>
              <a:t>)</a:t>
            </a:r>
          </a:p>
          <a:p>
            <a:pPr eaLnBrk="1" hangingPunct="1">
              <a:lnSpc>
                <a:spcPct val="80000"/>
              </a:lnSpc>
            </a:pPr>
            <a:endParaRPr lang="en-US" sz="2800" smtClean="0"/>
          </a:p>
          <a:p>
            <a:pPr eaLnBrk="1" hangingPunct="1">
              <a:lnSpc>
                <a:spcPct val="80000"/>
              </a:lnSpc>
            </a:pPr>
            <a:r>
              <a:rPr lang="en-US" sz="2800" smtClean="0"/>
              <a:t> While we can have multi-valued and composite attributes in an ER diagram, we can’t have multi-valued attributes in a relation</a:t>
            </a:r>
          </a:p>
          <a:p>
            <a:pPr eaLnBrk="1" hangingPunct="1">
              <a:lnSpc>
                <a:spcPct val="80000"/>
              </a:lnSpc>
            </a:pPr>
            <a:endParaRPr lang="en-US" sz="2800" smtClean="0"/>
          </a:p>
          <a:p>
            <a:pPr eaLnBrk="1" hangingPunct="1">
              <a:lnSpc>
                <a:spcPct val="80000"/>
              </a:lnSpc>
            </a:pPr>
            <a:r>
              <a:rPr lang="en-US" sz="2800" smtClean="0"/>
              <a:t> To say that an attribute is atomic is to say that the RDBMS will offer little direct support for breaking it down into its component parts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FDACAA-F1FF-44F8-9C82-5A581ABA6380}" type="slidenum">
              <a:rPr lang="en-US">
                <a:latin typeface="Arial Black" panose="020B0A04020102020204" pitchFamily="34" charset="0"/>
              </a:rPr>
              <a:pPr/>
              <a:t>14</a:t>
            </a:fld>
            <a:endParaRPr lang="en-US">
              <a:latin typeface="Arial Black" panose="020B0A04020102020204" pitchFamily="34" charset="0"/>
            </a:endParaRPr>
          </a:p>
        </p:txBody>
      </p:sp>
      <p:sp>
        <p:nvSpPr>
          <p:cNvPr id="16388"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6389" name="Rectangle 3"/>
          <p:cNvSpPr>
            <a:spLocks noGrp="1" noChangeArrowheads="1"/>
          </p:cNvSpPr>
          <p:nvPr>
            <p:ph type="body" idx="1"/>
          </p:nvPr>
        </p:nvSpPr>
        <p:spPr>
          <a:xfrm>
            <a:off x="457200" y="1295400"/>
            <a:ext cx="8229600" cy="4800600"/>
          </a:xfrm>
        </p:spPr>
        <p:txBody>
          <a:bodyPr/>
          <a:lstStyle/>
          <a:p>
            <a:pPr eaLnBrk="1" hangingPunct="1">
              <a:lnSpc>
                <a:spcPct val="80000"/>
              </a:lnSpc>
            </a:pPr>
            <a:r>
              <a:rPr lang="en-US" sz="2400" smtClean="0"/>
              <a:t>What “atomic” means is context-dependent:</a:t>
            </a:r>
          </a:p>
          <a:p>
            <a:pPr eaLnBrk="1" hangingPunct="1">
              <a:lnSpc>
                <a:spcPct val="80000"/>
              </a:lnSpc>
            </a:pPr>
            <a:endParaRPr lang="en-US" sz="2400" smtClean="0"/>
          </a:p>
          <a:p>
            <a:pPr eaLnBrk="1" hangingPunct="1">
              <a:lnSpc>
                <a:spcPct val="80000"/>
              </a:lnSpc>
              <a:buFont typeface="Wingdings" panose="05000000000000000000" pitchFamily="2" charset="2"/>
              <a:buNone/>
            </a:pPr>
            <a:r>
              <a:rPr lang="en-US" sz="2400" i="1" smtClean="0"/>
              <a:t>		Customer(LastName, PhoneNumber)</a:t>
            </a:r>
          </a:p>
          <a:p>
            <a:pPr eaLnBrk="1" hangingPunct="1">
              <a:lnSpc>
                <a:spcPct val="80000"/>
              </a:lnSpc>
              <a:buFont typeface="Wingdings" panose="05000000000000000000" pitchFamily="2" charset="2"/>
              <a:buNone/>
            </a:pPr>
            <a:r>
              <a:rPr lang="en-US" sz="2400" i="1" smtClean="0"/>
              <a:t>					</a:t>
            </a:r>
            <a:r>
              <a:rPr lang="en-US" sz="2400" smtClean="0"/>
              <a:t>or</a:t>
            </a:r>
          </a:p>
          <a:p>
            <a:pPr eaLnBrk="1" hangingPunct="1">
              <a:lnSpc>
                <a:spcPct val="80000"/>
              </a:lnSpc>
              <a:buFont typeface="Wingdings" panose="05000000000000000000" pitchFamily="2" charset="2"/>
              <a:buNone/>
            </a:pPr>
            <a:r>
              <a:rPr lang="en-US" sz="2400" smtClean="0"/>
              <a:t>		</a:t>
            </a:r>
            <a:r>
              <a:rPr lang="en-US" sz="2400" i="1" smtClean="0"/>
              <a:t>Customer(LastName,AreaCode,PhoneNumber)</a:t>
            </a:r>
          </a:p>
          <a:p>
            <a:pPr eaLnBrk="1" hangingPunct="1">
              <a:lnSpc>
                <a:spcPct val="80000"/>
              </a:lnSpc>
              <a:buFont typeface="Wingdings" panose="05000000000000000000" pitchFamily="2" charset="2"/>
              <a:buNone/>
            </a:pPr>
            <a:endParaRPr lang="en-US" sz="2400" smtClean="0"/>
          </a:p>
          <a:p>
            <a:pPr eaLnBrk="1" hangingPunct="1">
              <a:lnSpc>
                <a:spcPct val="80000"/>
              </a:lnSpc>
            </a:pPr>
            <a:r>
              <a:rPr lang="en-US" sz="2400" smtClean="0"/>
              <a:t>Should area code be stored in a separate field or not?</a:t>
            </a:r>
          </a:p>
          <a:p>
            <a:pPr eaLnBrk="1" hangingPunct="1">
              <a:lnSpc>
                <a:spcPct val="80000"/>
              </a:lnSpc>
            </a:pPr>
            <a:endParaRPr lang="en-US" sz="2400" smtClean="0"/>
          </a:p>
          <a:p>
            <a:pPr eaLnBrk="1" hangingPunct="1">
              <a:lnSpc>
                <a:spcPct val="80000"/>
              </a:lnSpc>
            </a:pPr>
            <a:r>
              <a:rPr lang="en-US" sz="2400" smtClean="0"/>
              <a:t>This depends on how you want to use the information – if you want to easily be able to reference area codes without the rest of the phone number, the second relation schema would be a better choice; if all you want to do is have people make phone calls, then the second schema is probably overkill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4A0E2C-36F3-451F-8C27-675026E4DB75}" type="slidenum">
              <a:rPr lang="en-US">
                <a:latin typeface="Arial Black" panose="020B0A04020102020204" pitchFamily="34" charset="0"/>
              </a:rPr>
              <a:pPr/>
              <a:t>15</a:t>
            </a:fld>
            <a:endParaRPr lang="en-US">
              <a:latin typeface="Arial Black" panose="020B0A04020102020204" pitchFamily="34" charset="0"/>
            </a:endParaRPr>
          </a:p>
        </p:txBody>
      </p:sp>
      <p:sp>
        <p:nvSpPr>
          <p:cNvPr id="17412"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7413" name="Rectangle 3"/>
          <p:cNvSpPr>
            <a:spLocks noGrp="1" noChangeArrowheads="1"/>
          </p:cNvSpPr>
          <p:nvPr>
            <p:ph type="body" idx="1"/>
          </p:nvPr>
        </p:nvSpPr>
        <p:spPr>
          <a:xfrm>
            <a:off x="457200" y="1295400"/>
            <a:ext cx="8229600" cy="4572000"/>
          </a:xfrm>
        </p:spPr>
        <p:txBody>
          <a:bodyPr/>
          <a:lstStyle/>
          <a:p>
            <a:pPr eaLnBrk="1" hangingPunct="1">
              <a:lnSpc>
                <a:spcPct val="90000"/>
              </a:lnSpc>
            </a:pPr>
            <a:r>
              <a:rPr lang="en-US" sz="2400" smtClean="0"/>
              <a:t>The bottom line: if we want to be able to easily refer to individual aspects of a composite attributes or individual values of a multi-valued attribute, then we need to break these up in a way that suits the relational model (i.e., by breaking them up across rows and columns into simple, atomic values)</a:t>
            </a:r>
          </a:p>
          <a:p>
            <a:pPr eaLnBrk="1" hangingPunct="1">
              <a:lnSpc>
                <a:spcPct val="90000"/>
              </a:lnSpc>
            </a:pPr>
            <a:endParaRPr lang="en-US" sz="2400" smtClean="0"/>
          </a:p>
          <a:p>
            <a:pPr eaLnBrk="1" hangingPunct="1">
              <a:lnSpc>
                <a:spcPct val="90000"/>
              </a:lnSpc>
            </a:pPr>
            <a:r>
              <a:rPr lang="en-US" sz="2400" smtClean="0"/>
              <a:t> Having an </a:t>
            </a:r>
            <a:r>
              <a:rPr lang="en-US" sz="2400" i="1" smtClean="0"/>
              <a:t>EmailAlias</a:t>
            </a:r>
            <a:r>
              <a:rPr lang="en-US" sz="2400" smtClean="0"/>
              <a:t> column with values like the following is problematic if I ever want to manipulate those aliases individually:</a:t>
            </a:r>
          </a:p>
          <a:p>
            <a:pPr eaLnBrk="1" hangingPunct="1">
              <a:lnSpc>
                <a:spcPct val="90000"/>
              </a:lnSpc>
              <a:buFont typeface="Wingdings" panose="05000000000000000000" pitchFamily="2" charset="2"/>
              <a:buNone/>
            </a:pPr>
            <a:endParaRPr lang="en-US" sz="2400" smtClean="0"/>
          </a:p>
          <a:p>
            <a:pPr eaLnBrk="1" hangingPunct="1">
              <a:lnSpc>
                <a:spcPct val="90000"/>
              </a:lnSpc>
              <a:buFont typeface="Wingdings" panose="05000000000000000000" pitchFamily="2" charset="2"/>
              <a:buNone/>
            </a:pPr>
            <a:r>
              <a:rPr lang="en-US" sz="2400" smtClean="0"/>
              <a:t>			“sjf32; stephen.james.frein; frein”</a:t>
            </a:r>
          </a:p>
          <a:p>
            <a:pPr algn="ctr" eaLnBrk="1" hangingPunct="1">
              <a:lnSpc>
                <a:spcPct val="150000"/>
              </a:lnSpc>
              <a:spcBef>
                <a:spcPct val="0"/>
              </a:spcBef>
              <a:buClrTx/>
              <a:buSzTx/>
              <a:buFontTx/>
              <a:buNone/>
            </a:pPr>
            <a:endParaRPr lang="en-US" sz="24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CB0557-28FA-4F30-B682-7DFB87245D03}" type="slidenum">
              <a:rPr lang="en-US">
                <a:latin typeface="Arial Black" panose="020B0A04020102020204" pitchFamily="34" charset="0"/>
              </a:rPr>
              <a:pPr/>
              <a:t>16</a:t>
            </a:fld>
            <a:endParaRPr lang="en-US">
              <a:latin typeface="Arial Black" panose="020B0A04020102020204" pitchFamily="34" charset="0"/>
            </a:endParaRPr>
          </a:p>
        </p:txBody>
      </p:sp>
      <p:sp>
        <p:nvSpPr>
          <p:cNvPr id="18436"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8437"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400" smtClean="0"/>
              <a:t>A table in the relational model is a </a:t>
            </a:r>
            <a:r>
              <a:rPr lang="en-US" sz="2400" b="1" i="1" smtClean="0"/>
              <a:t>set</a:t>
            </a:r>
            <a:r>
              <a:rPr lang="en-US" sz="2400" smtClean="0"/>
              <a:t> of entity descriptions</a:t>
            </a:r>
          </a:p>
          <a:p>
            <a:pPr eaLnBrk="1" hangingPunct="1">
              <a:lnSpc>
                <a:spcPct val="80000"/>
              </a:lnSpc>
            </a:pPr>
            <a:endParaRPr lang="en-US" sz="2400" smtClean="0"/>
          </a:p>
          <a:p>
            <a:pPr eaLnBrk="1" hangingPunct="1">
              <a:lnSpc>
                <a:spcPct val="80000"/>
              </a:lnSpc>
            </a:pPr>
            <a:r>
              <a:rPr lang="en-US" sz="2400" smtClean="0"/>
              <a:t> Sets are unordered, and so the rows (</a:t>
            </a:r>
            <a:r>
              <a:rPr lang="en-US" sz="2400" i="1" smtClean="0"/>
              <a:t>tuples</a:t>
            </a:r>
            <a:r>
              <a:rPr lang="en-US" sz="2400" smtClean="0"/>
              <a:t>) of our table (</a:t>
            </a:r>
            <a:r>
              <a:rPr lang="en-US" sz="2400" i="1" smtClean="0"/>
              <a:t>relation</a:t>
            </a:r>
            <a:r>
              <a:rPr lang="en-US" sz="2400" smtClean="0"/>
              <a:t>) are stored in no guaranteed order</a:t>
            </a:r>
          </a:p>
          <a:p>
            <a:pPr eaLnBrk="1" hangingPunct="1">
              <a:lnSpc>
                <a:spcPct val="80000"/>
              </a:lnSpc>
            </a:pPr>
            <a:endParaRPr lang="en-US" sz="2400" smtClean="0"/>
          </a:p>
          <a:p>
            <a:pPr eaLnBrk="1" hangingPunct="1">
              <a:lnSpc>
                <a:spcPct val="80000"/>
              </a:lnSpc>
            </a:pPr>
            <a:r>
              <a:rPr lang="en-US" sz="2400" smtClean="0"/>
              <a:t> Each relation is basically a set of assertions; some assertions are about entities (i.e., the properties of a given entity) and others are about relationships</a:t>
            </a:r>
          </a:p>
          <a:p>
            <a:pPr eaLnBrk="1" hangingPunct="1">
              <a:lnSpc>
                <a:spcPct val="80000"/>
              </a:lnSpc>
            </a:pPr>
            <a:endParaRPr lang="en-US" sz="2400" smtClean="0"/>
          </a:p>
          <a:p>
            <a:pPr eaLnBrk="1" hangingPunct="1">
              <a:lnSpc>
                <a:spcPct val="80000"/>
              </a:lnSpc>
            </a:pPr>
            <a:r>
              <a:rPr lang="en-US" sz="2400" smtClean="0"/>
              <a:t> Any set of facts that we describe in our conceptual model will become values in the columns of tables in the relational model; this </a:t>
            </a:r>
            <a:r>
              <a:rPr lang="en-US" sz="2400" u="sng" smtClean="0"/>
              <a:t>includes relationships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35C508-113E-4CA7-B9D3-47732D15296E}" type="slidenum">
              <a:rPr lang="en-US">
                <a:latin typeface="Arial Black" panose="020B0A04020102020204" pitchFamily="34" charset="0"/>
              </a:rPr>
              <a:pPr/>
              <a:t>17</a:t>
            </a:fld>
            <a:endParaRPr lang="en-US">
              <a:latin typeface="Arial Black" panose="020B0A04020102020204" pitchFamily="34" charset="0"/>
            </a:endParaRPr>
          </a:p>
        </p:txBody>
      </p:sp>
      <p:sp>
        <p:nvSpPr>
          <p:cNvPr id="19460"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9461" name="Rectangle 3"/>
          <p:cNvSpPr>
            <a:spLocks noGrp="1" noChangeArrowheads="1"/>
          </p:cNvSpPr>
          <p:nvPr>
            <p:ph type="body" idx="1"/>
          </p:nvPr>
        </p:nvSpPr>
        <p:spPr>
          <a:xfrm>
            <a:off x="457200" y="1295400"/>
            <a:ext cx="8229600" cy="4876800"/>
          </a:xfrm>
        </p:spPr>
        <p:txBody>
          <a:bodyPr/>
          <a:lstStyle/>
          <a:p>
            <a:pPr eaLnBrk="1" hangingPunct="1">
              <a:lnSpc>
                <a:spcPct val="90000"/>
              </a:lnSpc>
            </a:pPr>
            <a:r>
              <a:rPr lang="en-US" sz="2400" smtClean="0"/>
              <a:t> ER models are represented in relational models as follows:</a:t>
            </a:r>
          </a:p>
          <a:p>
            <a:pPr eaLnBrk="1" hangingPunct="1">
              <a:lnSpc>
                <a:spcPct val="90000"/>
              </a:lnSpc>
            </a:pPr>
            <a:endParaRPr lang="en-US" sz="2400" smtClean="0"/>
          </a:p>
          <a:p>
            <a:pPr lvl="1" eaLnBrk="1" hangingPunct="1">
              <a:lnSpc>
                <a:spcPct val="90000"/>
              </a:lnSpc>
            </a:pPr>
            <a:r>
              <a:rPr lang="en-US" sz="2400" smtClean="0"/>
              <a:t>Entity class becomes a relation schema (table definition)</a:t>
            </a:r>
          </a:p>
          <a:p>
            <a:pPr lvl="1" eaLnBrk="1" hangingPunct="1">
              <a:lnSpc>
                <a:spcPct val="90000"/>
              </a:lnSpc>
            </a:pPr>
            <a:r>
              <a:rPr lang="en-US" sz="2400" smtClean="0"/>
              <a:t>Entities become rows in tables</a:t>
            </a:r>
          </a:p>
          <a:p>
            <a:pPr lvl="1" eaLnBrk="1" hangingPunct="1">
              <a:lnSpc>
                <a:spcPct val="90000"/>
              </a:lnSpc>
            </a:pPr>
            <a:r>
              <a:rPr lang="en-US" sz="2400" smtClean="0"/>
              <a:t>Attribute definitions become columns of tables</a:t>
            </a:r>
          </a:p>
          <a:p>
            <a:pPr lvl="1" eaLnBrk="1" hangingPunct="1">
              <a:lnSpc>
                <a:spcPct val="90000"/>
              </a:lnSpc>
            </a:pPr>
            <a:r>
              <a:rPr lang="en-US" sz="2400" smtClean="0"/>
              <a:t>Attribute values become the contents of cells in tables</a:t>
            </a:r>
          </a:p>
          <a:p>
            <a:pPr lvl="1" eaLnBrk="1" hangingPunct="1">
              <a:lnSpc>
                <a:spcPct val="90000"/>
              </a:lnSpc>
            </a:pPr>
            <a:r>
              <a:rPr lang="en-US" sz="2400" smtClean="0"/>
              <a:t>Relationships become either relation schemas </a:t>
            </a:r>
            <a:r>
              <a:rPr lang="en-US" sz="2400" u="sng" smtClean="0"/>
              <a:t>or</a:t>
            </a:r>
            <a:r>
              <a:rPr lang="en-US" sz="2400" smtClean="0"/>
              <a:t> attributes of relation schemas, depending on cardinality and participation constraints as well as design decisions (what considerations the database designer wants to privilege)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27F4CE-6E4E-41DA-8CFF-DA93F0F22712}" type="slidenum">
              <a:rPr lang="en-US">
                <a:latin typeface="Arial Black" panose="020B0A04020102020204" pitchFamily="34" charset="0"/>
              </a:rPr>
              <a:pPr/>
              <a:t>18</a:t>
            </a:fld>
            <a:endParaRPr lang="en-US">
              <a:latin typeface="Arial Black" panose="020B0A04020102020204" pitchFamily="34" charset="0"/>
            </a:endParaRPr>
          </a:p>
        </p:txBody>
      </p:sp>
      <p:sp>
        <p:nvSpPr>
          <p:cNvPr id="20484" name="Rectangle 2"/>
          <p:cNvSpPr>
            <a:spLocks noGrp="1" noChangeArrowheads="1"/>
          </p:cNvSpPr>
          <p:nvPr>
            <p:ph type="title"/>
          </p:nvPr>
        </p:nvSpPr>
        <p:spPr>
          <a:xfrm>
            <a:off x="457200" y="457200"/>
            <a:ext cx="8229600" cy="609600"/>
          </a:xfrm>
        </p:spPr>
        <p:txBody>
          <a:bodyPr/>
          <a:lstStyle/>
          <a:p>
            <a:pPr eaLnBrk="1" hangingPunct="1"/>
            <a:r>
              <a:rPr lang="en-US" sz="4000" smtClean="0"/>
              <a:t>Null Values</a:t>
            </a:r>
          </a:p>
        </p:txBody>
      </p:sp>
      <p:sp>
        <p:nvSpPr>
          <p:cNvPr id="20485" name="Rectangle 3"/>
          <p:cNvSpPr>
            <a:spLocks noGrp="1" noChangeArrowheads="1"/>
          </p:cNvSpPr>
          <p:nvPr>
            <p:ph type="body" idx="1"/>
          </p:nvPr>
        </p:nvSpPr>
        <p:spPr>
          <a:xfrm>
            <a:off x="457200" y="1295400"/>
            <a:ext cx="8229600" cy="4876800"/>
          </a:xfrm>
        </p:spPr>
        <p:txBody>
          <a:bodyPr/>
          <a:lstStyle/>
          <a:p>
            <a:pPr eaLnBrk="1" hangingPunct="1"/>
            <a:r>
              <a:rPr lang="en-US" sz="2800" smtClean="0"/>
              <a:t> Null values – table cells with </a:t>
            </a:r>
            <a:r>
              <a:rPr lang="en-US" sz="2800" b="1" smtClean="0"/>
              <a:t>no value </a:t>
            </a:r>
            <a:r>
              <a:rPr lang="en-US" sz="2800" smtClean="0"/>
              <a:t>(this is not the same as a space or a dash, which count as values) – “null” means that nothing is there</a:t>
            </a:r>
          </a:p>
          <a:p>
            <a:pPr eaLnBrk="1" hangingPunct="1"/>
            <a:r>
              <a:rPr lang="en-US" sz="2800" smtClean="0"/>
              <a:t> Nulls are problematic for database practitioners because they are ambiguous, can waste space, and require extra programming</a:t>
            </a:r>
          </a:p>
          <a:p>
            <a:pPr eaLnBrk="1" hangingPunct="1"/>
            <a:r>
              <a:rPr lang="en-US" sz="2800" smtClean="0"/>
              <a:t> </a:t>
            </a:r>
            <a:r>
              <a:rPr lang="en-US" sz="2800" b="1" smtClean="0"/>
              <a:t>Ironclad Guarantee</a:t>
            </a:r>
            <a:r>
              <a:rPr lang="en-US" sz="2800" smtClean="0"/>
              <a:t>: If you develop database applications for a living, you will spend a good part of your time hunting for coding errors that represent a failure to account for null values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77C5C9-C5C1-4B96-9953-E03CD3B9BD72}" type="slidenum">
              <a:rPr lang="en-US">
                <a:latin typeface="Arial Black" panose="020B0A04020102020204" pitchFamily="34" charset="0"/>
              </a:rPr>
              <a:pPr/>
              <a:t>19</a:t>
            </a:fld>
            <a:endParaRPr lang="en-US">
              <a:latin typeface="Arial Black" panose="020B0A04020102020204" pitchFamily="34" charset="0"/>
            </a:endParaRPr>
          </a:p>
        </p:txBody>
      </p:sp>
      <p:sp>
        <p:nvSpPr>
          <p:cNvPr id="21508" name="Rectangle 2"/>
          <p:cNvSpPr>
            <a:spLocks noGrp="1" noChangeArrowheads="1"/>
          </p:cNvSpPr>
          <p:nvPr>
            <p:ph type="title"/>
          </p:nvPr>
        </p:nvSpPr>
        <p:spPr>
          <a:xfrm>
            <a:off x="457200" y="457200"/>
            <a:ext cx="8229600" cy="609600"/>
          </a:xfrm>
        </p:spPr>
        <p:txBody>
          <a:bodyPr/>
          <a:lstStyle/>
          <a:p>
            <a:pPr eaLnBrk="1" hangingPunct="1"/>
            <a:r>
              <a:rPr lang="en-US" sz="4000" smtClean="0"/>
              <a:t>Null Values</a:t>
            </a:r>
          </a:p>
        </p:txBody>
      </p:sp>
      <p:sp>
        <p:nvSpPr>
          <p:cNvPr id="21509" name="Rectangle 3"/>
          <p:cNvSpPr>
            <a:spLocks noGrp="1" noChangeArrowheads="1"/>
          </p:cNvSpPr>
          <p:nvPr>
            <p:ph type="body" idx="1"/>
          </p:nvPr>
        </p:nvSpPr>
        <p:spPr>
          <a:xfrm>
            <a:off x="457200" y="1295400"/>
            <a:ext cx="8229600" cy="4876800"/>
          </a:xfrm>
        </p:spPr>
        <p:txBody>
          <a:bodyPr/>
          <a:lstStyle/>
          <a:p>
            <a:pPr eaLnBrk="1" hangingPunct="1">
              <a:lnSpc>
                <a:spcPct val="80000"/>
              </a:lnSpc>
              <a:buFont typeface="Wingdings" panose="05000000000000000000" pitchFamily="2" charset="2"/>
              <a:buNone/>
            </a:pPr>
            <a:r>
              <a:rPr lang="en-US" sz="2000" b="1" dirty="0" smtClean="0"/>
              <a:t>Example Table: Employee Table</a:t>
            </a:r>
          </a:p>
          <a:p>
            <a:pPr eaLnBrk="1" hangingPunct="1">
              <a:lnSpc>
                <a:spcPct val="80000"/>
              </a:lnSpc>
            </a:pPr>
            <a:endParaRPr lang="en-US" sz="2000" dirty="0" smtClean="0"/>
          </a:p>
          <a:p>
            <a:pPr eaLnBrk="1" hangingPunct="1">
              <a:lnSpc>
                <a:spcPct val="80000"/>
              </a:lnSpc>
              <a:buFont typeface="Wingdings" panose="05000000000000000000" pitchFamily="2" charset="2"/>
              <a:buNone/>
            </a:pPr>
            <a:r>
              <a:rPr lang="en-US" sz="2000" b="1" dirty="0" err="1" smtClean="0"/>
              <a:t>EmpNum</a:t>
            </a:r>
            <a:r>
              <a:rPr lang="en-US" sz="2000" b="1" dirty="0" smtClean="0"/>
              <a:t>	Name		Phone 		Sal 	Spouse</a:t>
            </a:r>
          </a:p>
          <a:p>
            <a:pPr eaLnBrk="1" hangingPunct="1">
              <a:lnSpc>
                <a:spcPct val="80000"/>
              </a:lnSpc>
              <a:buFont typeface="Wingdings" panose="05000000000000000000" pitchFamily="2" charset="2"/>
              <a:buNone/>
            </a:pPr>
            <a:r>
              <a:rPr lang="en-US" sz="2000" dirty="0" smtClean="0"/>
              <a:t>1			Bob		1234		10000	Mary</a:t>
            </a:r>
          </a:p>
          <a:p>
            <a:pPr eaLnBrk="1" hangingPunct="1">
              <a:lnSpc>
                <a:spcPct val="80000"/>
              </a:lnSpc>
              <a:buFont typeface="Wingdings" panose="05000000000000000000" pitchFamily="2" charset="2"/>
              <a:buNone/>
            </a:pPr>
            <a:r>
              <a:rPr lang="en-US" sz="2000" dirty="0" smtClean="0"/>
              <a:t>2			Jack				20000	Kate</a:t>
            </a:r>
          </a:p>
          <a:p>
            <a:pPr eaLnBrk="1" hangingPunct="1">
              <a:lnSpc>
                <a:spcPct val="80000"/>
              </a:lnSpc>
              <a:buFont typeface="Wingdings" panose="05000000000000000000" pitchFamily="2" charset="2"/>
              <a:buNone/>
            </a:pPr>
            <a:r>
              <a:rPr lang="en-US" sz="2000" dirty="0" smtClean="0"/>
              <a:t>3			Mary		2345		30000	Jim</a:t>
            </a:r>
          </a:p>
          <a:p>
            <a:pPr eaLnBrk="1" hangingPunct="1">
              <a:lnSpc>
                <a:spcPct val="80000"/>
              </a:lnSpc>
              <a:buFont typeface="Wingdings" panose="05000000000000000000" pitchFamily="2" charset="2"/>
              <a:buNone/>
            </a:pPr>
            <a:r>
              <a:rPr lang="en-US" sz="2000" dirty="0" smtClean="0"/>
              <a:t>4			Kelly		9909</a:t>
            </a:r>
          </a:p>
          <a:p>
            <a:pPr eaLnBrk="1" hangingPunct="1">
              <a:lnSpc>
                <a:spcPct val="80000"/>
              </a:lnSpc>
            </a:pPr>
            <a:endParaRPr lang="en-US" sz="2000" dirty="0" smtClean="0"/>
          </a:p>
          <a:p>
            <a:pPr eaLnBrk="1" hangingPunct="1">
              <a:lnSpc>
                <a:spcPct val="80000"/>
              </a:lnSpc>
            </a:pPr>
            <a:r>
              <a:rPr lang="en-US" sz="2000" dirty="0" smtClean="0"/>
              <a:t> How many people make over $15,000 a year?	=	2</a:t>
            </a:r>
          </a:p>
          <a:p>
            <a:pPr eaLnBrk="1" hangingPunct="1">
              <a:lnSpc>
                <a:spcPct val="80000"/>
              </a:lnSpc>
            </a:pPr>
            <a:r>
              <a:rPr lang="en-US" sz="2000" dirty="0" smtClean="0"/>
              <a:t> How many people make exactly $15,000 or less?	=	1</a:t>
            </a:r>
          </a:p>
          <a:p>
            <a:pPr eaLnBrk="1" hangingPunct="1">
              <a:lnSpc>
                <a:spcPct val="80000"/>
              </a:lnSpc>
            </a:pPr>
            <a:r>
              <a:rPr lang="en-US" sz="2000" dirty="0" smtClean="0"/>
              <a:t> How many people do we have in total?		=	4</a:t>
            </a:r>
          </a:p>
          <a:p>
            <a:pPr eaLnBrk="1" hangingPunct="1">
              <a:lnSpc>
                <a:spcPct val="80000"/>
              </a:lnSpc>
            </a:pPr>
            <a:endParaRPr lang="en-US" sz="2000" dirty="0" smtClean="0"/>
          </a:p>
          <a:p>
            <a:pPr eaLnBrk="1" hangingPunct="1">
              <a:lnSpc>
                <a:spcPct val="80000"/>
              </a:lnSpc>
            </a:pPr>
            <a:r>
              <a:rPr lang="en-US" sz="2000" dirty="0" smtClean="0"/>
              <a:t> So, the numbers don’t add up . . .</a:t>
            </a:r>
          </a:p>
          <a:p>
            <a:pPr eaLnBrk="1" hangingPunct="1">
              <a:lnSpc>
                <a:spcPct val="80000"/>
              </a:lnSpc>
            </a:pPr>
            <a:r>
              <a:rPr lang="en-US" sz="2000" dirty="0" smtClean="0"/>
              <a:t> What is the average employee salary? (hmmm . . . )</a:t>
            </a:r>
          </a:p>
          <a:p>
            <a:pPr eaLnBrk="1" hangingPunct="1">
              <a:lnSpc>
                <a:spcPct val="80000"/>
              </a:lnSpc>
            </a:pPr>
            <a:r>
              <a:rPr lang="en-US" sz="2000" dirty="0" smtClean="0"/>
              <a:t> Is Kelly married? (maybe we just don’t know the name of her spouse)</a:t>
            </a:r>
          </a:p>
          <a:p>
            <a:pPr eaLnBrk="1" hangingPunct="1">
              <a:lnSpc>
                <a:spcPct val="80000"/>
              </a:lnSpc>
              <a:buFont typeface="Wingdings" panose="05000000000000000000" pitchFamily="2" charset="2"/>
              <a:buNone/>
            </a:pPr>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B6B2C1-E019-40F3-96C8-8A6BA689B15E}" type="slidenum">
              <a:rPr lang="en-US">
                <a:latin typeface="Arial Black" panose="020B0A04020102020204" pitchFamily="34" charset="0"/>
              </a:rPr>
              <a:pPr/>
              <a:t>2</a:t>
            </a:fld>
            <a:endParaRPr lang="en-US">
              <a:latin typeface="Arial Black" panose="020B0A04020102020204" pitchFamily="34" charset="0"/>
            </a:endParaRPr>
          </a:p>
        </p:txBody>
      </p:sp>
      <p:sp>
        <p:nvSpPr>
          <p:cNvPr id="4100" name="Rectangle 2"/>
          <p:cNvSpPr>
            <a:spLocks noGrp="1" noChangeArrowheads="1"/>
          </p:cNvSpPr>
          <p:nvPr>
            <p:ph type="title"/>
          </p:nvPr>
        </p:nvSpPr>
        <p:spPr>
          <a:xfrm>
            <a:off x="457200" y="457200"/>
            <a:ext cx="8229600" cy="609600"/>
          </a:xfrm>
        </p:spPr>
        <p:txBody>
          <a:bodyPr/>
          <a:lstStyle/>
          <a:p>
            <a:pPr eaLnBrk="1" hangingPunct="1"/>
            <a:r>
              <a:rPr lang="en-US" sz="4000" smtClean="0"/>
              <a:t>Overview of This Week</a:t>
            </a:r>
          </a:p>
        </p:txBody>
      </p:sp>
      <p:sp>
        <p:nvSpPr>
          <p:cNvPr id="4101" name="Rectangle 3"/>
          <p:cNvSpPr>
            <a:spLocks noGrp="1" noChangeArrowheads="1"/>
          </p:cNvSpPr>
          <p:nvPr>
            <p:ph type="body" idx="1"/>
          </p:nvPr>
        </p:nvSpPr>
        <p:spPr>
          <a:xfrm>
            <a:off x="457200" y="1295400"/>
            <a:ext cx="8229600" cy="4572000"/>
          </a:xfrm>
        </p:spPr>
        <p:txBody>
          <a:bodyPr/>
          <a:lstStyle/>
          <a:p>
            <a:pPr eaLnBrk="1" hangingPunct="1">
              <a:buSzTx/>
              <a:buFont typeface="Wingdings" panose="05000000000000000000" pitchFamily="2" charset="2"/>
              <a:buChar char="§"/>
            </a:pPr>
            <a:r>
              <a:rPr lang="en-US" smtClean="0"/>
              <a:t>Review of last week</a:t>
            </a:r>
          </a:p>
          <a:p>
            <a:pPr eaLnBrk="1" hangingPunct="1">
              <a:buSzTx/>
              <a:buFont typeface="Wingdings" panose="05000000000000000000" pitchFamily="2" charset="2"/>
              <a:buChar char="§"/>
            </a:pPr>
            <a:r>
              <a:rPr lang="en-US" smtClean="0"/>
              <a:t>More on EIDs</a:t>
            </a:r>
          </a:p>
          <a:p>
            <a:pPr eaLnBrk="1" hangingPunct="1">
              <a:buSzTx/>
              <a:buFont typeface="Wingdings" panose="05000000000000000000" pitchFamily="2" charset="2"/>
              <a:buChar char="§"/>
            </a:pPr>
            <a:r>
              <a:rPr lang="en-US" smtClean="0"/>
              <a:t>Relational model</a:t>
            </a:r>
          </a:p>
          <a:p>
            <a:pPr eaLnBrk="1" hangingPunct="1">
              <a:buSzTx/>
              <a:buFont typeface="Wingdings" panose="05000000000000000000" pitchFamily="2" charset="2"/>
              <a:buChar char="§"/>
            </a:pPr>
            <a:r>
              <a:rPr lang="en-US" smtClean="0"/>
              <a:t>Nulls</a:t>
            </a:r>
          </a:p>
          <a:p>
            <a:pPr eaLnBrk="1" hangingPunct="1">
              <a:buSzTx/>
              <a:buFont typeface="Wingdings" panose="05000000000000000000" pitchFamily="2" charset="2"/>
              <a:buChar char="§"/>
            </a:pPr>
            <a:r>
              <a:rPr lang="en-US" smtClean="0"/>
              <a:t>Foreign Keys</a:t>
            </a:r>
          </a:p>
          <a:p>
            <a:pPr eaLnBrk="1" hangingPunct="1">
              <a:buSzTx/>
              <a:buFont typeface="Wingdings" panose="05000000000000000000" pitchFamily="2" charset="2"/>
              <a:buChar char="§"/>
            </a:pPr>
            <a:r>
              <a:rPr lang="en-US" smtClean="0"/>
              <a:t>Translating ERDs to Relational Schemas</a:t>
            </a:r>
          </a:p>
          <a:p>
            <a:pPr eaLnBrk="1" hangingPunct="1">
              <a:buFontTx/>
              <a:buNone/>
            </a:pP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67DEE1-44E9-4A92-9982-D142A3269AA0}" type="slidenum">
              <a:rPr lang="en-US">
                <a:latin typeface="Arial Black" panose="020B0A04020102020204" pitchFamily="34" charset="0"/>
              </a:rPr>
              <a:pPr/>
              <a:t>20</a:t>
            </a:fld>
            <a:endParaRPr lang="en-US">
              <a:latin typeface="Arial Black" panose="020B0A04020102020204" pitchFamily="34" charset="0"/>
            </a:endParaRPr>
          </a:p>
        </p:txBody>
      </p:sp>
      <p:sp>
        <p:nvSpPr>
          <p:cNvPr id="22532" name="Rectangle 2"/>
          <p:cNvSpPr>
            <a:spLocks noGrp="1" noChangeArrowheads="1"/>
          </p:cNvSpPr>
          <p:nvPr>
            <p:ph type="title"/>
          </p:nvPr>
        </p:nvSpPr>
        <p:spPr>
          <a:xfrm>
            <a:off x="457200" y="457200"/>
            <a:ext cx="8229600" cy="609600"/>
          </a:xfrm>
        </p:spPr>
        <p:txBody>
          <a:bodyPr/>
          <a:lstStyle/>
          <a:p>
            <a:pPr eaLnBrk="1" hangingPunct="1"/>
            <a:r>
              <a:rPr lang="en-US" sz="4000" smtClean="0"/>
              <a:t>Null Values</a:t>
            </a:r>
          </a:p>
        </p:txBody>
      </p:sp>
      <p:sp>
        <p:nvSpPr>
          <p:cNvPr id="22533" name="Rectangle 3"/>
          <p:cNvSpPr>
            <a:spLocks noGrp="1" noChangeArrowheads="1"/>
          </p:cNvSpPr>
          <p:nvPr>
            <p:ph type="body" idx="1"/>
          </p:nvPr>
        </p:nvSpPr>
        <p:spPr>
          <a:xfrm>
            <a:off x="457200" y="1295400"/>
            <a:ext cx="8229600" cy="4876800"/>
          </a:xfrm>
        </p:spPr>
        <p:txBody>
          <a:bodyPr/>
          <a:lstStyle/>
          <a:p>
            <a:pPr eaLnBrk="1" hangingPunct="1">
              <a:lnSpc>
                <a:spcPct val="90000"/>
              </a:lnSpc>
            </a:pPr>
            <a:r>
              <a:rPr lang="en-US" sz="2400" smtClean="0"/>
              <a:t> Null values have two interpretations – the </a:t>
            </a:r>
            <a:r>
              <a:rPr lang="en-US" sz="2400" b="1" smtClean="0"/>
              <a:t>actual value may be</a:t>
            </a:r>
            <a:r>
              <a:rPr lang="en-US" sz="2400" smtClean="0"/>
              <a:t> </a:t>
            </a:r>
            <a:r>
              <a:rPr lang="en-US" sz="2400" b="1" smtClean="0"/>
              <a:t>unknown</a:t>
            </a:r>
            <a:r>
              <a:rPr lang="en-US" sz="2400" smtClean="0"/>
              <a:t> (Kelly from the last slide presumably earns a salary) or there may be </a:t>
            </a:r>
            <a:r>
              <a:rPr lang="en-US" sz="2400" b="1" smtClean="0"/>
              <a:t>no actual value</a:t>
            </a:r>
            <a:r>
              <a:rPr lang="en-US" sz="2400" smtClean="0"/>
              <a:t> (Kelly may not be married)</a:t>
            </a:r>
          </a:p>
          <a:p>
            <a:pPr eaLnBrk="1" hangingPunct="1">
              <a:lnSpc>
                <a:spcPct val="90000"/>
              </a:lnSpc>
            </a:pPr>
            <a:r>
              <a:rPr lang="en-US" sz="2400" smtClean="0"/>
              <a:t> To avoid such ambiguities (and the need to “code around” the presence of null values in your applications), consider use of an encoding scheme</a:t>
            </a:r>
          </a:p>
          <a:p>
            <a:pPr eaLnBrk="1" hangingPunct="1">
              <a:lnSpc>
                <a:spcPct val="90000"/>
              </a:lnSpc>
            </a:pPr>
            <a:r>
              <a:rPr lang="en-US" sz="2400" smtClean="0"/>
              <a:t> E.g., ISO standard encoding convention for gender:</a:t>
            </a:r>
          </a:p>
          <a:p>
            <a:pPr lvl="4" eaLnBrk="1" hangingPunct="1">
              <a:lnSpc>
                <a:spcPct val="90000"/>
              </a:lnSpc>
              <a:buFontTx/>
              <a:buChar char="o"/>
            </a:pPr>
            <a:r>
              <a:rPr lang="en-US" sz="2400" smtClean="0"/>
              <a:t>0 = Unknown</a:t>
            </a:r>
          </a:p>
          <a:p>
            <a:pPr lvl="4" eaLnBrk="1" hangingPunct="1">
              <a:lnSpc>
                <a:spcPct val="90000"/>
              </a:lnSpc>
              <a:buFontTx/>
              <a:buChar char="o"/>
            </a:pPr>
            <a:r>
              <a:rPr lang="en-US" sz="2400" smtClean="0"/>
              <a:t>1 = Male</a:t>
            </a:r>
          </a:p>
          <a:p>
            <a:pPr lvl="4" eaLnBrk="1" hangingPunct="1">
              <a:lnSpc>
                <a:spcPct val="90000"/>
              </a:lnSpc>
              <a:buFontTx/>
              <a:buChar char="o"/>
            </a:pPr>
            <a:r>
              <a:rPr lang="en-US" sz="2400" smtClean="0"/>
              <a:t>2 = Female</a:t>
            </a:r>
          </a:p>
          <a:p>
            <a:pPr lvl="4" eaLnBrk="1" hangingPunct="1">
              <a:lnSpc>
                <a:spcPct val="90000"/>
              </a:lnSpc>
              <a:buFontTx/>
              <a:buChar char="o"/>
            </a:pPr>
            <a:r>
              <a:rPr lang="en-US" sz="2400" smtClean="0"/>
              <a:t>9 = Not Applicable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F1488E-82B2-4026-9525-7CA21FDD6DA9}" type="slidenum">
              <a:rPr lang="en-US">
                <a:latin typeface="Arial Black" panose="020B0A04020102020204" pitchFamily="34" charset="0"/>
              </a:rPr>
              <a:pPr/>
              <a:t>21</a:t>
            </a:fld>
            <a:endParaRPr lang="en-US">
              <a:latin typeface="Arial Black" panose="020B0A04020102020204" pitchFamily="34" charset="0"/>
            </a:endParaRPr>
          </a:p>
        </p:txBody>
      </p:sp>
      <p:sp>
        <p:nvSpPr>
          <p:cNvPr id="23556" name="Rectangle 2"/>
          <p:cNvSpPr>
            <a:spLocks noGrp="1" noChangeArrowheads="1"/>
          </p:cNvSpPr>
          <p:nvPr>
            <p:ph type="title"/>
          </p:nvPr>
        </p:nvSpPr>
        <p:spPr>
          <a:xfrm>
            <a:off x="457200" y="457200"/>
            <a:ext cx="8229600" cy="609600"/>
          </a:xfrm>
        </p:spPr>
        <p:txBody>
          <a:bodyPr/>
          <a:lstStyle/>
          <a:p>
            <a:pPr eaLnBrk="1" hangingPunct="1"/>
            <a:r>
              <a:rPr lang="en-US" sz="4000" smtClean="0"/>
              <a:t>Foreign Keys</a:t>
            </a:r>
          </a:p>
        </p:txBody>
      </p:sp>
      <p:sp>
        <p:nvSpPr>
          <p:cNvPr id="23557" name="Rectangle 3"/>
          <p:cNvSpPr>
            <a:spLocks noGrp="1" noChangeArrowheads="1"/>
          </p:cNvSpPr>
          <p:nvPr>
            <p:ph type="body" idx="1"/>
          </p:nvPr>
        </p:nvSpPr>
        <p:spPr>
          <a:xfrm>
            <a:off x="457200" y="1295400"/>
            <a:ext cx="8229600" cy="5105400"/>
          </a:xfrm>
        </p:spPr>
        <p:txBody>
          <a:bodyPr/>
          <a:lstStyle/>
          <a:p>
            <a:pPr eaLnBrk="1" hangingPunct="1">
              <a:lnSpc>
                <a:spcPct val="80000"/>
              </a:lnSpc>
            </a:pPr>
            <a:r>
              <a:rPr lang="en-US" sz="2800" smtClean="0"/>
              <a:t>Recall that all of our data is stored as facts in tables</a:t>
            </a:r>
          </a:p>
          <a:p>
            <a:pPr eaLnBrk="1" hangingPunct="1">
              <a:lnSpc>
                <a:spcPct val="80000"/>
              </a:lnSpc>
            </a:pPr>
            <a:endParaRPr lang="en-US" sz="2800" smtClean="0"/>
          </a:p>
          <a:p>
            <a:pPr eaLnBrk="1" hangingPunct="1">
              <a:lnSpc>
                <a:spcPct val="80000"/>
              </a:lnSpc>
            </a:pPr>
            <a:r>
              <a:rPr lang="en-US" sz="2800" smtClean="0"/>
              <a:t> Given this, how do we show relationships between tables?</a:t>
            </a:r>
          </a:p>
          <a:p>
            <a:pPr eaLnBrk="1" hangingPunct="1">
              <a:lnSpc>
                <a:spcPct val="80000"/>
              </a:lnSpc>
            </a:pPr>
            <a:endParaRPr lang="en-US" sz="2800" smtClean="0"/>
          </a:p>
          <a:p>
            <a:pPr eaLnBrk="1" hangingPunct="1">
              <a:lnSpc>
                <a:spcPct val="80000"/>
              </a:lnSpc>
            </a:pPr>
            <a:r>
              <a:rPr lang="en-US" sz="2800" smtClean="0"/>
              <a:t> We reflect relationships between entities by using </a:t>
            </a:r>
            <a:r>
              <a:rPr lang="en-US" sz="2800" b="1" smtClean="0"/>
              <a:t>foreign keys</a:t>
            </a:r>
          </a:p>
          <a:p>
            <a:pPr eaLnBrk="1" hangingPunct="1">
              <a:lnSpc>
                <a:spcPct val="80000"/>
              </a:lnSpc>
            </a:pPr>
            <a:endParaRPr lang="en-US" sz="2800" b="1" smtClean="0"/>
          </a:p>
          <a:p>
            <a:pPr eaLnBrk="1" hangingPunct="1">
              <a:lnSpc>
                <a:spcPct val="80000"/>
              </a:lnSpc>
            </a:pPr>
            <a:r>
              <a:rPr lang="en-US" sz="2800" b="1" smtClean="0"/>
              <a:t> </a:t>
            </a:r>
            <a:r>
              <a:rPr lang="en-US" sz="2800" smtClean="0"/>
              <a:t>A </a:t>
            </a:r>
            <a:r>
              <a:rPr lang="en-US" sz="2800" b="1" smtClean="0"/>
              <a:t>foreign key</a:t>
            </a:r>
            <a:r>
              <a:rPr lang="en-US" sz="2800" smtClean="0"/>
              <a:t> is an attribute in a relation which is a primary key in another relation; it points from one row in a relation to another row in another relation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18B759-1FD5-4F2B-A8D8-853BF7527F18}" type="slidenum">
              <a:rPr lang="en-US">
                <a:latin typeface="Arial Black" panose="020B0A04020102020204" pitchFamily="34" charset="0"/>
              </a:rPr>
              <a:pPr/>
              <a:t>22</a:t>
            </a:fld>
            <a:endParaRPr lang="en-US">
              <a:latin typeface="Arial Black" panose="020B0A04020102020204" pitchFamily="34" charset="0"/>
            </a:endParaRPr>
          </a:p>
        </p:txBody>
      </p:sp>
      <p:sp>
        <p:nvSpPr>
          <p:cNvPr id="24580" name="Rectangle 2"/>
          <p:cNvSpPr>
            <a:spLocks noGrp="1" noChangeArrowheads="1"/>
          </p:cNvSpPr>
          <p:nvPr>
            <p:ph type="title"/>
          </p:nvPr>
        </p:nvSpPr>
        <p:spPr>
          <a:xfrm>
            <a:off x="457200" y="457200"/>
            <a:ext cx="8229600" cy="609600"/>
          </a:xfrm>
        </p:spPr>
        <p:txBody>
          <a:bodyPr/>
          <a:lstStyle/>
          <a:p>
            <a:pPr eaLnBrk="1" hangingPunct="1"/>
            <a:r>
              <a:rPr lang="en-US" sz="4000" smtClean="0"/>
              <a:t>Foreign Keys</a:t>
            </a:r>
          </a:p>
        </p:txBody>
      </p:sp>
      <p:sp>
        <p:nvSpPr>
          <p:cNvPr id="24581" name="Rectangle 3"/>
          <p:cNvSpPr>
            <a:spLocks noGrp="1" noChangeArrowheads="1"/>
          </p:cNvSpPr>
          <p:nvPr>
            <p:ph type="body" idx="1"/>
          </p:nvPr>
        </p:nvSpPr>
        <p:spPr>
          <a:xfrm>
            <a:off x="457200" y="1295400"/>
            <a:ext cx="8229600" cy="609600"/>
          </a:xfrm>
        </p:spPr>
        <p:txBody>
          <a:bodyPr/>
          <a:lstStyle/>
          <a:p>
            <a:pPr eaLnBrk="1" hangingPunct="1"/>
            <a:r>
              <a:rPr lang="en-US" smtClean="0"/>
              <a:t> Example of a foreign key:</a:t>
            </a:r>
          </a:p>
          <a:p>
            <a:pPr eaLnBrk="1" hangingPunct="1">
              <a:buFont typeface="Wingdings" panose="05000000000000000000" pitchFamily="2" charset="2"/>
              <a:buNone/>
            </a:pPr>
            <a:endParaRPr lang="en-US" smtClean="0"/>
          </a:p>
        </p:txBody>
      </p:sp>
      <p:pic>
        <p:nvPicPr>
          <p:cNvPr id="245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73914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08D36D-D25E-45D5-AFF9-E52935A65FF0}" type="slidenum">
              <a:rPr lang="en-US">
                <a:latin typeface="Arial Black" panose="020B0A04020102020204" pitchFamily="34" charset="0"/>
              </a:rPr>
              <a:pPr/>
              <a:t>23</a:t>
            </a:fld>
            <a:endParaRPr lang="en-US">
              <a:latin typeface="Arial Black" panose="020B0A04020102020204" pitchFamily="34" charset="0"/>
            </a:endParaRPr>
          </a:p>
        </p:txBody>
      </p:sp>
      <p:sp>
        <p:nvSpPr>
          <p:cNvPr id="25604" name="Rectangle 2"/>
          <p:cNvSpPr>
            <a:spLocks noGrp="1" noChangeArrowheads="1"/>
          </p:cNvSpPr>
          <p:nvPr>
            <p:ph type="title"/>
          </p:nvPr>
        </p:nvSpPr>
        <p:spPr>
          <a:xfrm>
            <a:off x="457200" y="457200"/>
            <a:ext cx="8229600" cy="609600"/>
          </a:xfrm>
        </p:spPr>
        <p:txBody>
          <a:bodyPr/>
          <a:lstStyle/>
          <a:p>
            <a:pPr eaLnBrk="1" hangingPunct="1"/>
            <a:r>
              <a:rPr lang="en-US" sz="4000" smtClean="0"/>
              <a:t>Foreign Keys</a:t>
            </a:r>
          </a:p>
        </p:txBody>
      </p:sp>
      <p:sp>
        <p:nvSpPr>
          <p:cNvPr id="25605" name="Rectangle 3"/>
          <p:cNvSpPr>
            <a:spLocks noGrp="1" noChangeArrowheads="1"/>
          </p:cNvSpPr>
          <p:nvPr>
            <p:ph type="body" idx="1"/>
          </p:nvPr>
        </p:nvSpPr>
        <p:spPr>
          <a:xfrm>
            <a:off x="457200" y="1295400"/>
            <a:ext cx="8229600" cy="4876800"/>
          </a:xfrm>
        </p:spPr>
        <p:txBody>
          <a:bodyPr/>
          <a:lstStyle/>
          <a:p>
            <a:pPr eaLnBrk="1" hangingPunct="1"/>
            <a:r>
              <a:rPr lang="en-US" sz="2800" smtClean="0"/>
              <a:t>In previous example, a relationship between account and customer was reflected by showing the customer number as an attribute of the table that stores account information</a:t>
            </a:r>
          </a:p>
          <a:p>
            <a:pPr eaLnBrk="1" hangingPunct="1"/>
            <a:endParaRPr lang="en-US" sz="2800" smtClean="0"/>
          </a:p>
          <a:p>
            <a:pPr eaLnBrk="1" hangingPunct="1"/>
            <a:r>
              <a:rPr lang="en-US" sz="2800" smtClean="0"/>
              <a:t> Customer number is the primary key of the customer table; it is included in the account table as a foreign key to reflect relationships between individual accounts and the customers who have opened them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56E9E8-6DB4-4BA4-8413-784CEF70E162}" type="slidenum">
              <a:rPr lang="en-US">
                <a:latin typeface="Arial Black" panose="020B0A04020102020204" pitchFamily="34" charset="0"/>
              </a:rPr>
              <a:pPr/>
              <a:t>24</a:t>
            </a:fld>
            <a:endParaRPr lang="en-US">
              <a:latin typeface="Arial Black" panose="020B0A04020102020204" pitchFamily="34" charset="0"/>
            </a:endParaRPr>
          </a:p>
        </p:txBody>
      </p:sp>
      <p:sp>
        <p:nvSpPr>
          <p:cNvPr id="26628" name="Rectangle 2"/>
          <p:cNvSpPr>
            <a:spLocks noGrp="1" noChangeArrowheads="1"/>
          </p:cNvSpPr>
          <p:nvPr>
            <p:ph type="title"/>
          </p:nvPr>
        </p:nvSpPr>
        <p:spPr>
          <a:xfrm>
            <a:off x="457200" y="457200"/>
            <a:ext cx="8229600" cy="609600"/>
          </a:xfrm>
        </p:spPr>
        <p:txBody>
          <a:bodyPr/>
          <a:lstStyle/>
          <a:p>
            <a:pPr eaLnBrk="1" hangingPunct="1"/>
            <a:r>
              <a:rPr lang="en-US" sz="4000" smtClean="0"/>
              <a:t>Foreign Keys</a:t>
            </a:r>
          </a:p>
        </p:txBody>
      </p:sp>
      <p:sp>
        <p:nvSpPr>
          <p:cNvPr id="26629" name="Rectangle 3"/>
          <p:cNvSpPr>
            <a:spLocks noGrp="1" noChangeArrowheads="1"/>
          </p:cNvSpPr>
          <p:nvPr>
            <p:ph type="body" idx="1"/>
          </p:nvPr>
        </p:nvSpPr>
        <p:spPr>
          <a:xfrm>
            <a:off x="457200" y="1295400"/>
            <a:ext cx="8229600" cy="4876800"/>
          </a:xfrm>
        </p:spPr>
        <p:txBody>
          <a:bodyPr/>
          <a:lstStyle/>
          <a:p>
            <a:pPr eaLnBrk="1" hangingPunct="1">
              <a:lnSpc>
                <a:spcPct val="80000"/>
              </a:lnSpc>
            </a:pPr>
            <a:r>
              <a:rPr lang="en-US" sz="2800" smtClean="0"/>
              <a:t> A foreign key can represent a 1:1 or 1:N relationship in the relational model</a:t>
            </a:r>
          </a:p>
          <a:p>
            <a:pPr eaLnBrk="1" hangingPunct="1">
              <a:lnSpc>
                <a:spcPct val="80000"/>
              </a:lnSpc>
            </a:pPr>
            <a:r>
              <a:rPr lang="en-US" sz="2800" smtClean="0"/>
              <a:t> Foreign keys in and of themselves can be null (although it is possible to guarantee that they will not be null, but this is an extra step outside the definition of a foreign key itself)</a:t>
            </a:r>
          </a:p>
          <a:p>
            <a:pPr eaLnBrk="1" hangingPunct="1">
              <a:lnSpc>
                <a:spcPct val="80000"/>
              </a:lnSpc>
            </a:pPr>
            <a:r>
              <a:rPr lang="en-US" sz="2800" b="1" smtClean="0"/>
              <a:t>Referential integrity</a:t>
            </a:r>
            <a:r>
              <a:rPr lang="en-US" sz="2800" smtClean="0"/>
              <a:t> – the value of a foreign key, </a:t>
            </a:r>
            <a:r>
              <a:rPr lang="en-US" sz="2800" i="1" smtClean="0"/>
              <a:t>if not null</a:t>
            </a:r>
            <a:r>
              <a:rPr lang="en-US" sz="2800" smtClean="0"/>
              <a:t>, must exist in the primary key of the original table to which the foreign key points</a:t>
            </a:r>
          </a:p>
          <a:p>
            <a:pPr eaLnBrk="1" hangingPunct="1">
              <a:lnSpc>
                <a:spcPct val="80000"/>
              </a:lnSpc>
            </a:pPr>
            <a:r>
              <a:rPr lang="en-US" sz="2800" smtClean="0"/>
              <a:t>Couldn’t use non-existent customer number as the value for the foreign key in the previous example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E3AAED-B2BB-4F5A-8641-4DBB460CF22A}" type="slidenum">
              <a:rPr lang="en-US">
                <a:latin typeface="Arial Black" panose="020B0A04020102020204" pitchFamily="34" charset="0"/>
              </a:rPr>
              <a:pPr/>
              <a:t>25</a:t>
            </a:fld>
            <a:endParaRPr lang="en-US">
              <a:latin typeface="Arial Black" panose="020B0A04020102020204" pitchFamily="34" charset="0"/>
            </a:endParaRPr>
          </a:p>
        </p:txBody>
      </p:sp>
      <p:sp>
        <p:nvSpPr>
          <p:cNvPr id="27652"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27653" name="Rectangle 3"/>
          <p:cNvSpPr>
            <a:spLocks noGrp="1" noChangeArrowheads="1"/>
          </p:cNvSpPr>
          <p:nvPr>
            <p:ph type="body" idx="1"/>
          </p:nvPr>
        </p:nvSpPr>
        <p:spPr>
          <a:xfrm>
            <a:off x="457200" y="1295400"/>
            <a:ext cx="8229600" cy="4876800"/>
          </a:xfrm>
        </p:spPr>
        <p:txBody>
          <a:bodyPr/>
          <a:lstStyle/>
          <a:p>
            <a:pPr eaLnBrk="1" hangingPunct="1">
              <a:lnSpc>
                <a:spcPct val="90000"/>
              </a:lnSpc>
            </a:pPr>
            <a:r>
              <a:rPr lang="en-US" sz="2400" smtClean="0"/>
              <a:t>When we translate ERDs into relational schemas (tables), we should keep a few high-level goals in mind:</a:t>
            </a:r>
          </a:p>
          <a:p>
            <a:pPr lvl="1" eaLnBrk="1" hangingPunct="1">
              <a:lnSpc>
                <a:spcPct val="90000"/>
              </a:lnSpc>
            </a:pPr>
            <a:r>
              <a:rPr lang="en-US" sz="2400" smtClean="0"/>
              <a:t> minimize number of tables (simplifies code and increases speed of requests made to the database)</a:t>
            </a:r>
          </a:p>
          <a:p>
            <a:pPr lvl="1" eaLnBrk="1" hangingPunct="1">
              <a:lnSpc>
                <a:spcPct val="90000"/>
              </a:lnSpc>
            </a:pPr>
            <a:r>
              <a:rPr lang="en-US" sz="2400" smtClean="0"/>
              <a:t> minimize opportunity for null values (owing to the drawbacks cited earlier)</a:t>
            </a:r>
          </a:p>
          <a:p>
            <a:pPr lvl="1" eaLnBrk="1" hangingPunct="1">
              <a:lnSpc>
                <a:spcPct val="90000"/>
              </a:lnSpc>
            </a:pPr>
            <a:r>
              <a:rPr lang="en-US" sz="2400" smtClean="0"/>
              <a:t> provide a meaningful design which is conceptually clear (tables have clear analogs to real world)</a:t>
            </a:r>
          </a:p>
          <a:p>
            <a:pPr lvl="1" eaLnBrk="1" hangingPunct="1">
              <a:lnSpc>
                <a:spcPct val="90000"/>
              </a:lnSpc>
            </a:pPr>
            <a:r>
              <a:rPr lang="en-US" sz="2400" smtClean="0"/>
              <a:t> accommodate volatility (minimize the impact of changing business rules) </a:t>
            </a:r>
          </a:p>
          <a:p>
            <a:pPr eaLnBrk="1" hangingPunct="1">
              <a:lnSpc>
                <a:spcPct val="90000"/>
              </a:lnSpc>
            </a:pPr>
            <a:endParaRPr lang="en-US" sz="2400" smtClean="0"/>
          </a:p>
          <a:p>
            <a:pPr eaLnBrk="1" hangingPunct="1">
              <a:lnSpc>
                <a:spcPct val="90000"/>
              </a:lnSpc>
            </a:pPr>
            <a:r>
              <a:rPr lang="en-US" sz="2400" smtClean="0"/>
              <a:t>Note: Some of these goals are at odds with one another – you’ll have to make trade-offs and decide what’s important in context</a:t>
            </a:r>
          </a:p>
          <a:p>
            <a:pPr eaLnBrk="1" hangingPunct="1">
              <a:lnSpc>
                <a:spcPct val="150000"/>
              </a:lnSpc>
              <a:spcBef>
                <a:spcPct val="0"/>
              </a:spcBef>
              <a:buClrTx/>
              <a:buSzTx/>
              <a:buFontTx/>
              <a:buNone/>
            </a:pPr>
            <a:endParaRPr lang="en-US"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C18DFC-037B-44CD-BA42-56B9F94E7CE1}" type="slidenum">
              <a:rPr lang="en-US">
                <a:latin typeface="Arial Black" panose="020B0A04020102020204" pitchFamily="34" charset="0"/>
              </a:rPr>
              <a:pPr/>
              <a:t>26</a:t>
            </a:fld>
            <a:endParaRPr lang="en-US">
              <a:latin typeface="Arial Black" panose="020B0A04020102020204" pitchFamily="34" charset="0"/>
            </a:endParaRPr>
          </a:p>
        </p:txBody>
      </p:sp>
      <p:sp>
        <p:nvSpPr>
          <p:cNvPr id="28676"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28677" name="Rectangle 3"/>
          <p:cNvSpPr>
            <a:spLocks noGrp="1" noChangeArrowheads="1"/>
          </p:cNvSpPr>
          <p:nvPr>
            <p:ph type="body" idx="1"/>
          </p:nvPr>
        </p:nvSpPr>
        <p:spPr>
          <a:xfrm>
            <a:off x="457200" y="1295400"/>
            <a:ext cx="8229600" cy="4876800"/>
          </a:xfrm>
        </p:spPr>
        <p:txBody>
          <a:bodyPr/>
          <a:lstStyle/>
          <a:p>
            <a:pPr eaLnBrk="1" hangingPunct="1"/>
            <a:r>
              <a:rPr lang="en-US" sz="2800" smtClean="0"/>
              <a:t>In general, fewer tables means faster operations and, in some respects, less complicated code (i.e., you can stitch fewer tables together to get the information you want)</a:t>
            </a:r>
          </a:p>
          <a:p>
            <a:pPr eaLnBrk="1" hangingPunct="1"/>
            <a:r>
              <a:rPr lang="en-US" sz="2800" smtClean="0"/>
              <a:t> But this comes with a price:</a:t>
            </a:r>
          </a:p>
          <a:p>
            <a:pPr lvl="1" eaLnBrk="1" hangingPunct="1"/>
            <a:r>
              <a:rPr lang="en-US" sz="2400" smtClean="0"/>
              <a:t> more null values (which add complexity in certain circumstances and are often ambiguous)</a:t>
            </a:r>
          </a:p>
          <a:p>
            <a:pPr lvl="1" eaLnBrk="1" hangingPunct="1"/>
            <a:r>
              <a:rPr lang="en-US" sz="2400" smtClean="0"/>
              <a:t> less clarity (conceptually separate things get collapsed together)</a:t>
            </a:r>
          </a:p>
          <a:p>
            <a:pPr lvl="1" eaLnBrk="1" hangingPunct="1"/>
            <a:r>
              <a:rPr lang="en-US" sz="2400" smtClean="0"/>
              <a:t> less flexibility: changes to business rules will entail more redesign</a:t>
            </a:r>
          </a:p>
          <a:p>
            <a:pPr eaLnBrk="1" hangingPunct="1">
              <a:lnSpc>
                <a:spcPct val="150000"/>
              </a:lnSpc>
              <a:spcBef>
                <a:spcPct val="0"/>
              </a:spcBef>
              <a:buClrTx/>
              <a:buSzTx/>
              <a:buFontTx/>
              <a:buNone/>
            </a:pPr>
            <a:endParaRPr lang="en-US" sz="20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336276-7AFA-4ADC-98D8-8652A2B8E48B}" type="slidenum">
              <a:rPr lang="en-US">
                <a:latin typeface="Arial Black" panose="020B0A04020102020204" pitchFamily="34" charset="0"/>
              </a:rPr>
              <a:pPr/>
              <a:t>27</a:t>
            </a:fld>
            <a:endParaRPr lang="en-US">
              <a:latin typeface="Arial Black" panose="020B0A04020102020204" pitchFamily="34" charset="0"/>
            </a:endParaRPr>
          </a:p>
        </p:txBody>
      </p:sp>
      <p:sp>
        <p:nvSpPr>
          <p:cNvPr id="29700"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29701" name="Rectangle 3"/>
          <p:cNvSpPr>
            <a:spLocks noGrp="1" noChangeArrowheads="1"/>
          </p:cNvSpPr>
          <p:nvPr>
            <p:ph type="body" idx="1"/>
          </p:nvPr>
        </p:nvSpPr>
        <p:spPr>
          <a:xfrm>
            <a:off x="457200" y="1295400"/>
            <a:ext cx="8229600" cy="4876800"/>
          </a:xfrm>
        </p:spPr>
        <p:txBody>
          <a:bodyPr/>
          <a:lstStyle/>
          <a:p>
            <a:pPr eaLnBrk="1" hangingPunct="1">
              <a:lnSpc>
                <a:spcPct val="90000"/>
              </a:lnSpc>
            </a:pPr>
            <a:r>
              <a:rPr lang="en-US" sz="2800" smtClean="0"/>
              <a:t> We can use algorithmic techniques to translate an ERD into a set of relational schemas</a:t>
            </a:r>
          </a:p>
          <a:p>
            <a:pPr eaLnBrk="1" hangingPunct="1">
              <a:lnSpc>
                <a:spcPct val="90000"/>
              </a:lnSpc>
            </a:pPr>
            <a:endParaRPr lang="en-US" sz="2800" smtClean="0"/>
          </a:p>
          <a:p>
            <a:pPr eaLnBrk="1" hangingPunct="1">
              <a:lnSpc>
                <a:spcPct val="90000"/>
              </a:lnSpc>
            </a:pPr>
            <a:r>
              <a:rPr lang="en-US" sz="2800" smtClean="0"/>
              <a:t> Different techniques serve different goals</a:t>
            </a:r>
          </a:p>
          <a:p>
            <a:pPr eaLnBrk="1" hangingPunct="1">
              <a:lnSpc>
                <a:spcPct val="90000"/>
              </a:lnSpc>
            </a:pPr>
            <a:endParaRPr lang="en-US" sz="2800" smtClean="0"/>
          </a:p>
          <a:p>
            <a:pPr eaLnBrk="1" hangingPunct="1">
              <a:lnSpc>
                <a:spcPct val="90000"/>
              </a:lnSpc>
            </a:pPr>
            <a:r>
              <a:rPr lang="en-US" sz="2800" smtClean="0"/>
              <a:t> We can mix techniques to achieve the best overall design (this is where a bit of artistry enters the use of the algorithms)</a:t>
            </a:r>
          </a:p>
          <a:p>
            <a:pPr eaLnBrk="1" hangingPunct="1">
              <a:lnSpc>
                <a:spcPct val="90000"/>
              </a:lnSpc>
            </a:pPr>
            <a:endParaRPr lang="en-US" sz="2800" smtClean="0"/>
          </a:p>
          <a:p>
            <a:pPr eaLnBrk="1" hangingPunct="1">
              <a:lnSpc>
                <a:spcPct val="90000"/>
              </a:lnSpc>
            </a:pPr>
            <a:r>
              <a:rPr lang="en-US" sz="2800" smtClean="0"/>
              <a:t> These techniques are well-founded and repeatable</a:t>
            </a:r>
          </a:p>
          <a:p>
            <a:pPr eaLnBrk="1" hangingPunct="1">
              <a:lnSpc>
                <a:spcPct val="150000"/>
              </a:lnSpc>
              <a:spcBef>
                <a:spcPct val="0"/>
              </a:spcBef>
              <a:buClrTx/>
              <a:buSzTx/>
              <a:buFontTx/>
              <a:buNone/>
            </a:pPr>
            <a:endParaRPr lang="en-US" sz="20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0FE314-8938-42AA-BBB5-040332A83836}" type="slidenum">
              <a:rPr lang="en-US">
                <a:latin typeface="Arial Black" panose="020B0A04020102020204" pitchFamily="34" charset="0"/>
              </a:rPr>
              <a:pPr/>
              <a:t>28</a:t>
            </a:fld>
            <a:endParaRPr lang="en-US">
              <a:latin typeface="Arial Black" panose="020B0A04020102020204" pitchFamily="34" charset="0"/>
            </a:endParaRPr>
          </a:p>
        </p:txBody>
      </p:sp>
      <p:sp>
        <p:nvSpPr>
          <p:cNvPr id="30724"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30725" name="Rectangle 3"/>
          <p:cNvSpPr>
            <a:spLocks noGrp="1" noChangeArrowheads="1"/>
          </p:cNvSpPr>
          <p:nvPr>
            <p:ph type="body" idx="1"/>
          </p:nvPr>
        </p:nvSpPr>
        <p:spPr>
          <a:xfrm>
            <a:off x="457200" y="1295400"/>
            <a:ext cx="8229600" cy="4876800"/>
          </a:xfrm>
        </p:spPr>
        <p:txBody>
          <a:bodyPr/>
          <a:lstStyle/>
          <a:p>
            <a:pPr eaLnBrk="1" hangingPunct="1"/>
            <a:r>
              <a:rPr lang="en-US" dirty="0" smtClean="0"/>
              <a:t> </a:t>
            </a:r>
            <a:r>
              <a:rPr lang="en-US" u="sng" dirty="0" smtClean="0"/>
              <a:t>3 translation techniques</a:t>
            </a:r>
            <a:r>
              <a:rPr lang="en-US" dirty="0" smtClean="0"/>
              <a:t>:</a:t>
            </a:r>
          </a:p>
          <a:p>
            <a:pPr lvl="1" eaLnBrk="1" hangingPunct="1"/>
            <a:r>
              <a:rPr lang="en-US" dirty="0" smtClean="0"/>
              <a:t> </a:t>
            </a:r>
            <a:r>
              <a:rPr lang="en-US" b="1" dirty="0" smtClean="0"/>
              <a:t>Stable</a:t>
            </a:r>
            <a:r>
              <a:rPr lang="en-US" dirty="0" smtClean="0"/>
              <a:t> – useful when business rules are uncertain or potentially dynamic; many tables with great stability in the overall database schema</a:t>
            </a:r>
          </a:p>
          <a:p>
            <a:pPr lvl="1" eaLnBrk="1" hangingPunct="1"/>
            <a:r>
              <a:rPr lang="en-US" dirty="0" smtClean="0"/>
              <a:t> </a:t>
            </a:r>
            <a:r>
              <a:rPr lang="en-US" b="1" dirty="0" smtClean="0"/>
              <a:t>Mapped</a:t>
            </a:r>
            <a:r>
              <a:rPr lang="en-US" dirty="0" smtClean="0"/>
              <a:t> – produces small number of tables for fast query processing</a:t>
            </a:r>
          </a:p>
          <a:p>
            <a:pPr lvl="1" eaLnBrk="1" hangingPunct="1"/>
            <a:r>
              <a:rPr lang="en-US" dirty="0" smtClean="0"/>
              <a:t> </a:t>
            </a:r>
            <a:r>
              <a:rPr lang="en-US" b="1" dirty="0" smtClean="0"/>
              <a:t>Null-Sensitive </a:t>
            </a:r>
            <a:r>
              <a:rPr lang="en-US" dirty="0" smtClean="0"/>
              <a:t>– produces relatively small number of tables while also minimizing the number of nulls in foreign keys</a:t>
            </a:r>
          </a:p>
          <a:p>
            <a:pPr eaLnBrk="1" hangingPunct="1">
              <a:lnSpc>
                <a:spcPct val="150000"/>
              </a:lnSpc>
              <a:spcBef>
                <a:spcPct val="0"/>
              </a:spcBef>
              <a:buClrTx/>
              <a:buSzTx/>
              <a:buFontTx/>
              <a:buNone/>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0FE314-8938-42AA-BBB5-040332A83836}" type="slidenum">
              <a:rPr lang="en-US">
                <a:latin typeface="Arial Black" panose="020B0A04020102020204" pitchFamily="34" charset="0"/>
              </a:rPr>
              <a:pPr/>
              <a:t>29</a:t>
            </a:fld>
            <a:endParaRPr lang="en-US">
              <a:latin typeface="Arial Black" panose="020B0A04020102020204" pitchFamily="34" charset="0"/>
            </a:endParaRPr>
          </a:p>
        </p:txBody>
      </p:sp>
      <p:sp>
        <p:nvSpPr>
          <p:cNvPr id="30724" name="Rectangle 2"/>
          <p:cNvSpPr>
            <a:spLocks noGrp="1" noChangeArrowheads="1"/>
          </p:cNvSpPr>
          <p:nvPr>
            <p:ph type="title"/>
          </p:nvPr>
        </p:nvSpPr>
        <p:spPr>
          <a:xfrm>
            <a:off x="457200" y="457200"/>
            <a:ext cx="8229600" cy="609600"/>
          </a:xfrm>
        </p:spPr>
        <p:txBody>
          <a:bodyPr/>
          <a:lstStyle/>
          <a:p>
            <a:pPr eaLnBrk="1" hangingPunct="1"/>
            <a:r>
              <a:rPr lang="en-US" sz="3200" dirty="0" smtClean="0"/>
              <a:t>About These Techniques</a:t>
            </a:r>
          </a:p>
        </p:txBody>
      </p:sp>
      <p:sp>
        <p:nvSpPr>
          <p:cNvPr id="30725" name="Rectangle 3"/>
          <p:cNvSpPr>
            <a:spLocks noGrp="1" noChangeArrowheads="1"/>
          </p:cNvSpPr>
          <p:nvPr>
            <p:ph type="body" idx="1"/>
          </p:nvPr>
        </p:nvSpPr>
        <p:spPr>
          <a:xfrm>
            <a:off x="457200" y="1295400"/>
            <a:ext cx="8229600" cy="4876800"/>
          </a:xfrm>
        </p:spPr>
        <p:txBody>
          <a:bodyPr/>
          <a:lstStyle/>
          <a:p>
            <a:pPr eaLnBrk="1" hangingPunct="1"/>
            <a:r>
              <a:rPr lang="en-US" dirty="0" smtClean="0"/>
              <a:t> The technique names have been made </a:t>
            </a:r>
            <a:r>
              <a:rPr lang="en-US" dirty="0" smtClean="0"/>
              <a:t>up </a:t>
            </a:r>
            <a:r>
              <a:rPr lang="en-US" dirty="0" smtClean="0"/>
              <a:t>– they are a teaching device for this course</a:t>
            </a:r>
          </a:p>
          <a:p>
            <a:pPr eaLnBrk="1" hangingPunct="1"/>
            <a:r>
              <a:rPr lang="en-US" dirty="0"/>
              <a:t>D</a:t>
            </a:r>
            <a:r>
              <a:rPr lang="en-US" dirty="0" smtClean="0"/>
              <a:t>on’t expect to refer to these techniques with people outside of the course – they don’t really have set names in the real world, even though they are used</a:t>
            </a:r>
          </a:p>
          <a:p>
            <a:pPr eaLnBrk="1" hangingPunct="1"/>
            <a:r>
              <a:rPr lang="en-US" dirty="0" smtClean="0"/>
              <a:t>Can be mixed and matched in a real database; for simplicity in our examples, I will tend to use one a time</a:t>
            </a:r>
          </a:p>
          <a:p>
            <a:pPr eaLnBrk="1" hangingPunct="1">
              <a:lnSpc>
                <a:spcPct val="150000"/>
              </a:lnSpc>
              <a:spcBef>
                <a:spcPct val="0"/>
              </a:spcBef>
              <a:buClrTx/>
              <a:buSzTx/>
              <a:buFontTx/>
              <a:buNone/>
            </a:pPr>
            <a:endParaRPr lang="en-US" sz="2400" dirty="0" smtClean="0"/>
          </a:p>
        </p:txBody>
      </p:sp>
    </p:spTree>
    <p:extLst>
      <p:ext uri="{BB962C8B-B14F-4D97-AF65-F5344CB8AC3E}">
        <p14:creationId xmlns:p14="http://schemas.microsoft.com/office/powerpoint/2010/main" val="275847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493E59-C367-4E22-87E8-5921708B8EE2}" type="slidenum">
              <a:rPr lang="en-US">
                <a:latin typeface="Arial Black" panose="020B0A04020102020204" pitchFamily="34" charset="0"/>
              </a:rPr>
              <a:pPr/>
              <a:t>3</a:t>
            </a:fld>
            <a:endParaRPr lang="en-US">
              <a:latin typeface="Arial Black" panose="020B0A04020102020204" pitchFamily="34" charset="0"/>
            </a:endParaRPr>
          </a:p>
        </p:txBody>
      </p:sp>
      <p:sp>
        <p:nvSpPr>
          <p:cNvPr id="5124" name="Rectangle 2"/>
          <p:cNvSpPr>
            <a:spLocks noGrp="1" noChangeArrowheads="1"/>
          </p:cNvSpPr>
          <p:nvPr>
            <p:ph type="title"/>
          </p:nvPr>
        </p:nvSpPr>
        <p:spPr>
          <a:xfrm>
            <a:off x="457200" y="457200"/>
            <a:ext cx="8229600" cy="609600"/>
          </a:xfrm>
        </p:spPr>
        <p:txBody>
          <a:bodyPr/>
          <a:lstStyle/>
          <a:p>
            <a:pPr eaLnBrk="1" hangingPunct="1"/>
            <a:r>
              <a:rPr lang="en-US" sz="4000" smtClean="0"/>
              <a:t>Review of Last Week </a:t>
            </a:r>
          </a:p>
        </p:txBody>
      </p:sp>
      <p:sp>
        <p:nvSpPr>
          <p:cNvPr id="5125" name="Rectangle 3"/>
          <p:cNvSpPr>
            <a:spLocks noGrp="1" noChangeArrowheads="1"/>
          </p:cNvSpPr>
          <p:nvPr>
            <p:ph type="body" idx="1"/>
          </p:nvPr>
        </p:nvSpPr>
        <p:spPr>
          <a:xfrm>
            <a:off x="457200" y="1295400"/>
            <a:ext cx="8229600" cy="4572000"/>
          </a:xfrm>
        </p:spPr>
        <p:txBody>
          <a:bodyPr/>
          <a:lstStyle/>
          <a:p>
            <a:pPr eaLnBrk="1" hangingPunct="1">
              <a:buSzTx/>
              <a:buFont typeface="Wingdings" panose="05000000000000000000" pitchFamily="2" charset="2"/>
              <a:buChar char="§"/>
            </a:pPr>
            <a:r>
              <a:rPr lang="en-US" smtClean="0"/>
              <a:t>Why use an ER model?</a:t>
            </a:r>
          </a:p>
          <a:p>
            <a:pPr eaLnBrk="1" hangingPunct="1">
              <a:buSzTx/>
              <a:buFont typeface="Wingdings" panose="05000000000000000000" pitchFamily="2" charset="2"/>
              <a:buChar char="§"/>
            </a:pPr>
            <a:r>
              <a:rPr lang="en-US" smtClean="0"/>
              <a:t>How to develop an ER model</a:t>
            </a:r>
          </a:p>
          <a:p>
            <a:pPr eaLnBrk="1" hangingPunct="1">
              <a:buSzTx/>
              <a:buFont typeface="Wingdings" panose="05000000000000000000" pitchFamily="2" charset="2"/>
              <a:buChar char="§"/>
            </a:pPr>
            <a:r>
              <a:rPr lang="en-US" smtClean="0"/>
              <a:t>Basic parts of an ER model</a:t>
            </a:r>
          </a:p>
          <a:p>
            <a:pPr lvl="1" eaLnBrk="1" hangingPunct="1">
              <a:buSzTx/>
              <a:buFont typeface="Wingdings" panose="05000000000000000000" pitchFamily="2" charset="2"/>
              <a:buChar char="§"/>
            </a:pPr>
            <a:r>
              <a:rPr lang="en-US" smtClean="0"/>
              <a:t>Entities</a:t>
            </a:r>
          </a:p>
          <a:p>
            <a:pPr lvl="1" eaLnBrk="1" hangingPunct="1">
              <a:buSzTx/>
              <a:buFont typeface="Wingdings" panose="05000000000000000000" pitchFamily="2" charset="2"/>
              <a:buChar char="§"/>
            </a:pPr>
            <a:r>
              <a:rPr lang="en-US" smtClean="0"/>
              <a:t>Attributes</a:t>
            </a:r>
          </a:p>
          <a:p>
            <a:pPr lvl="1" eaLnBrk="1" hangingPunct="1">
              <a:buSzTx/>
              <a:buFont typeface="Wingdings" panose="05000000000000000000" pitchFamily="2" charset="2"/>
              <a:buChar char="§"/>
            </a:pPr>
            <a:r>
              <a:rPr lang="en-US" smtClean="0"/>
              <a:t>Relationships</a:t>
            </a:r>
          </a:p>
          <a:p>
            <a:pPr eaLnBrk="1" hangingPunct="1">
              <a:buSzTx/>
              <a:buFont typeface="Wingdings" panose="05000000000000000000" pitchFamily="2" charset="2"/>
              <a:buChar char="§"/>
            </a:pPr>
            <a:r>
              <a:rPr lang="en-US" smtClean="0"/>
              <a:t>ER modeling guidelines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186567-1E05-44D7-AA79-542A0ACC005E}" type="slidenum">
              <a:rPr lang="en-US">
                <a:latin typeface="Arial Black" panose="020B0A04020102020204" pitchFamily="34" charset="0"/>
              </a:rPr>
              <a:pPr/>
              <a:t>30</a:t>
            </a:fld>
            <a:endParaRPr lang="en-US">
              <a:latin typeface="Arial Black" panose="020B0A04020102020204" pitchFamily="34" charset="0"/>
            </a:endParaRPr>
          </a:p>
        </p:txBody>
      </p:sp>
      <p:sp>
        <p:nvSpPr>
          <p:cNvPr id="31748"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31749" name="Rectangle 3"/>
          <p:cNvSpPr>
            <a:spLocks noGrp="1" noChangeArrowheads="1"/>
          </p:cNvSpPr>
          <p:nvPr>
            <p:ph type="body" idx="1"/>
          </p:nvPr>
        </p:nvSpPr>
        <p:spPr>
          <a:xfrm>
            <a:off x="457200" y="1295400"/>
            <a:ext cx="8229600" cy="4876800"/>
          </a:xfrm>
        </p:spPr>
        <p:txBody>
          <a:bodyPr/>
          <a:lstStyle/>
          <a:p>
            <a:pPr eaLnBrk="1" hangingPunct="1">
              <a:lnSpc>
                <a:spcPct val="80000"/>
              </a:lnSpc>
            </a:pPr>
            <a:r>
              <a:rPr lang="en-US" sz="2000" b="1" dirty="0" smtClean="0"/>
              <a:t>Stable Translation</a:t>
            </a:r>
            <a:r>
              <a:rPr lang="en-US" sz="2000" dirty="0" smtClean="0"/>
              <a:t>:</a:t>
            </a:r>
          </a:p>
          <a:p>
            <a:pPr lvl="1" eaLnBrk="1" hangingPunct="1">
              <a:lnSpc>
                <a:spcPct val="80000"/>
              </a:lnSpc>
            </a:pPr>
            <a:r>
              <a:rPr lang="en-US" sz="2000" dirty="0" smtClean="0"/>
              <a:t>every entity becomes a table</a:t>
            </a:r>
          </a:p>
          <a:p>
            <a:pPr lvl="1" eaLnBrk="1" hangingPunct="1">
              <a:lnSpc>
                <a:spcPct val="80000"/>
              </a:lnSpc>
            </a:pPr>
            <a:r>
              <a:rPr lang="en-US" sz="2000" dirty="0" smtClean="0"/>
              <a:t>all attributes of the entity become attributes of the table</a:t>
            </a:r>
          </a:p>
          <a:p>
            <a:pPr lvl="1" eaLnBrk="1" hangingPunct="1">
              <a:lnSpc>
                <a:spcPct val="80000"/>
              </a:lnSpc>
            </a:pPr>
            <a:r>
              <a:rPr lang="en-US" sz="2000" dirty="0" smtClean="0"/>
              <a:t>every relationship becomes a table</a:t>
            </a:r>
          </a:p>
          <a:p>
            <a:pPr lvl="1" eaLnBrk="1" hangingPunct="1">
              <a:lnSpc>
                <a:spcPct val="80000"/>
              </a:lnSpc>
            </a:pPr>
            <a:r>
              <a:rPr lang="en-US" sz="2000" dirty="0" smtClean="0"/>
              <a:t>add the primary keys (EIDs) of entities participating in the   relationship to the relationship table; this set of attributes is also known as the </a:t>
            </a:r>
            <a:r>
              <a:rPr lang="en-US" sz="2000" b="1" i="1" dirty="0" smtClean="0"/>
              <a:t>relationship identifier</a:t>
            </a:r>
            <a:r>
              <a:rPr lang="en-US" sz="2000" dirty="0" smtClean="0"/>
              <a:t> or </a:t>
            </a:r>
            <a:r>
              <a:rPr lang="en-US" sz="2000" b="1" i="1" dirty="0" smtClean="0"/>
              <a:t>RID</a:t>
            </a:r>
            <a:r>
              <a:rPr lang="en-US" sz="2000" dirty="0" smtClean="0"/>
              <a:t>, and becomes the primary key of the relationship table</a:t>
            </a:r>
          </a:p>
          <a:p>
            <a:pPr lvl="1" eaLnBrk="1" hangingPunct="1">
              <a:lnSpc>
                <a:spcPct val="80000"/>
              </a:lnSpc>
            </a:pPr>
            <a:r>
              <a:rPr lang="en-US" sz="2000" dirty="0" smtClean="0"/>
              <a:t>these attributes are also </a:t>
            </a:r>
            <a:r>
              <a:rPr lang="en-US" sz="2000" b="1" dirty="0" smtClean="0"/>
              <a:t>foreign keys</a:t>
            </a:r>
            <a:r>
              <a:rPr lang="en-US" sz="2000" dirty="0" smtClean="0"/>
              <a:t> that point back to their tables of origin</a:t>
            </a:r>
          </a:p>
          <a:p>
            <a:pPr lvl="1" eaLnBrk="1" hangingPunct="1">
              <a:lnSpc>
                <a:spcPct val="80000"/>
              </a:lnSpc>
            </a:pPr>
            <a:r>
              <a:rPr lang="en-US" sz="2000" dirty="0" smtClean="0"/>
              <a:t>add any other attributes of the relationship to the relationship table</a:t>
            </a:r>
          </a:p>
          <a:p>
            <a:pPr lvl="1" eaLnBrk="1" hangingPunct="1">
              <a:lnSpc>
                <a:spcPct val="80000"/>
              </a:lnSpc>
            </a:pPr>
            <a:r>
              <a:rPr lang="en-US" sz="2000" dirty="0" smtClean="0"/>
              <a:t>weak relationships are always combined with weak entity</a:t>
            </a:r>
          </a:p>
          <a:p>
            <a:pPr eaLnBrk="1" hangingPunct="1">
              <a:lnSpc>
                <a:spcPct val="150000"/>
              </a:lnSpc>
              <a:spcBef>
                <a:spcPct val="0"/>
              </a:spcBef>
              <a:buClrTx/>
              <a:buSzTx/>
              <a:buFontTx/>
              <a:buNone/>
            </a:pPr>
            <a:endParaRPr lang="en-US" sz="20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7C4722-5D02-4ECA-B1C9-D829AEA2F5DE}" type="slidenum">
              <a:rPr lang="en-US">
                <a:latin typeface="Arial Black" panose="020B0A04020102020204" pitchFamily="34" charset="0"/>
              </a:rPr>
              <a:pPr/>
              <a:t>31</a:t>
            </a:fld>
            <a:endParaRPr lang="en-US">
              <a:latin typeface="Arial Black" panose="020B0A04020102020204" pitchFamily="34" charset="0"/>
            </a:endParaRPr>
          </a:p>
        </p:txBody>
      </p:sp>
      <p:sp>
        <p:nvSpPr>
          <p:cNvPr id="32772"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32773" name="Rectangle 3"/>
          <p:cNvSpPr>
            <a:spLocks noGrp="1" noChangeArrowheads="1"/>
          </p:cNvSpPr>
          <p:nvPr>
            <p:ph type="body" idx="1"/>
          </p:nvPr>
        </p:nvSpPr>
        <p:spPr>
          <a:xfrm>
            <a:off x="457200" y="1295400"/>
            <a:ext cx="8229600" cy="4876800"/>
          </a:xfrm>
        </p:spPr>
        <p:txBody>
          <a:bodyPr/>
          <a:lstStyle/>
          <a:p>
            <a:pPr eaLnBrk="1" hangingPunct="1"/>
            <a:r>
              <a:rPr lang="en-US" sz="2800" smtClean="0"/>
              <a:t> </a:t>
            </a:r>
            <a:r>
              <a:rPr lang="en-US" sz="2800" b="1" smtClean="0"/>
              <a:t>Stable Translation</a:t>
            </a:r>
            <a:r>
              <a:rPr lang="en-US" sz="2800" smtClean="0"/>
              <a:t> (continued):</a:t>
            </a:r>
          </a:p>
          <a:p>
            <a:pPr lvl="1" eaLnBrk="1" hangingPunct="1"/>
            <a:r>
              <a:rPr lang="en-US" sz="2400" smtClean="0"/>
              <a:t>method is called “stable” because changes in cardinality and participation constraints (i.e., things driven by your business rules) do not change the schema</a:t>
            </a:r>
          </a:p>
          <a:p>
            <a:pPr lvl="1" eaLnBrk="1" hangingPunct="1"/>
            <a:r>
              <a:rPr lang="en-US" sz="2400" smtClean="0"/>
              <a:t>the database schema is relatively stable in the face of changing requirements</a:t>
            </a:r>
          </a:p>
          <a:p>
            <a:pPr lvl="1" eaLnBrk="1" hangingPunct="1"/>
            <a:r>
              <a:rPr lang="en-US" sz="2400" smtClean="0"/>
              <a:t>generates a large number of tables, causing slow processing and complex SQL statements</a:t>
            </a:r>
          </a:p>
          <a:p>
            <a:pPr lvl="1" eaLnBrk="1" hangingPunct="1"/>
            <a:r>
              <a:rPr lang="en-US" sz="2400" smtClean="0"/>
              <a:t>use this when requirements are uncertain or likely to change</a:t>
            </a:r>
          </a:p>
          <a:p>
            <a:pPr eaLnBrk="1" hangingPunct="1">
              <a:lnSpc>
                <a:spcPct val="150000"/>
              </a:lnSpc>
              <a:spcBef>
                <a:spcPct val="0"/>
              </a:spcBef>
              <a:buClrTx/>
              <a:buSzTx/>
              <a:buFontTx/>
              <a:buNone/>
            </a:pPr>
            <a:endParaRPr lang="en-US" sz="20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379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200159-4425-4C75-9E7D-2BCFCF8B3AFE}" type="slidenum">
              <a:rPr lang="en-US">
                <a:latin typeface="Arial Black" panose="020B0A04020102020204" pitchFamily="34" charset="0"/>
              </a:rPr>
              <a:pPr/>
              <a:t>32</a:t>
            </a:fld>
            <a:endParaRPr lang="en-US">
              <a:latin typeface="Arial Black" panose="020B0A04020102020204" pitchFamily="34" charset="0"/>
            </a:endParaRPr>
          </a:p>
        </p:txBody>
      </p:sp>
      <p:sp>
        <p:nvSpPr>
          <p:cNvPr id="33796"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33797" name="Rectangle 3"/>
          <p:cNvSpPr>
            <a:spLocks noGrp="1" noChangeArrowheads="1"/>
          </p:cNvSpPr>
          <p:nvPr>
            <p:ph type="body" sz="half" idx="1"/>
          </p:nvPr>
        </p:nvSpPr>
        <p:spPr>
          <a:xfrm>
            <a:off x="457200" y="1447800"/>
            <a:ext cx="8382000" cy="914400"/>
          </a:xfrm>
        </p:spPr>
        <p:txBody>
          <a:bodyPr/>
          <a:lstStyle/>
          <a:p>
            <a:pPr eaLnBrk="1" hangingPunct="1">
              <a:lnSpc>
                <a:spcPct val="90000"/>
              </a:lnSpc>
            </a:pPr>
            <a:r>
              <a:rPr lang="en-US" sz="2800" smtClean="0"/>
              <a:t> </a:t>
            </a:r>
            <a:r>
              <a:rPr lang="en-US" sz="2400" b="1" smtClean="0"/>
              <a:t>Stable Translation</a:t>
            </a:r>
            <a:r>
              <a:rPr lang="en-US" sz="2400" smtClean="0"/>
              <a:t> (continued):</a:t>
            </a:r>
          </a:p>
          <a:p>
            <a:pPr eaLnBrk="1" hangingPunct="1">
              <a:lnSpc>
                <a:spcPct val="90000"/>
              </a:lnSpc>
              <a:buFont typeface="Wingdings" panose="05000000000000000000" pitchFamily="2" charset="2"/>
              <a:buNone/>
            </a:pPr>
            <a:r>
              <a:rPr lang="en-US" sz="2400" smtClean="0"/>
              <a:t>   (convert this ERD to a relational database schema)</a:t>
            </a:r>
          </a:p>
          <a:p>
            <a:pPr eaLnBrk="1" hangingPunct="1">
              <a:lnSpc>
                <a:spcPct val="150000"/>
              </a:lnSpc>
              <a:spcBef>
                <a:spcPct val="0"/>
              </a:spcBef>
              <a:buClrTx/>
              <a:buSzTx/>
              <a:buFontTx/>
              <a:buNone/>
            </a:pPr>
            <a:endParaRPr lang="en-US" sz="2400" smtClean="0"/>
          </a:p>
        </p:txBody>
      </p:sp>
      <p:graphicFrame>
        <p:nvGraphicFramePr>
          <p:cNvPr id="33798" name="Object 4"/>
          <p:cNvGraphicFramePr>
            <a:graphicFrameLocks noGrp="1" noChangeAspect="1"/>
          </p:cNvGraphicFramePr>
          <p:nvPr>
            <p:ph sz="half" idx="2"/>
          </p:nvPr>
        </p:nvGraphicFramePr>
        <p:xfrm>
          <a:off x="609600" y="2463800"/>
          <a:ext cx="7772400" cy="3754438"/>
        </p:xfrm>
        <a:graphic>
          <a:graphicData uri="http://schemas.openxmlformats.org/presentationml/2006/ole">
            <mc:AlternateContent xmlns:mc="http://schemas.openxmlformats.org/markup-compatibility/2006">
              <mc:Choice xmlns:v="urn:schemas-microsoft-com:vml" Requires="v">
                <p:oleObj spid="_x0000_s33805" name="VISIO" r:id="rId3" imgW="5754624" imgH="2775204" progId="Visio.Drawing.6">
                  <p:embed/>
                </p:oleObj>
              </mc:Choice>
              <mc:Fallback>
                <p:oleObj name="VISIO" r:id="rId3" imgW="5754624" imgH="277520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463800"/>
                        <a:ext cx="7772400" cy="37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481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50EB4AA-878A-452A-A7EF-FA89D68725B1}" type="slidenum">
              <a:rPr lang="en-US">
                <a:latin typeface="Arial Black" panose="020B0A04020102020204" pitchFamily="34" charset="0"/>
              </a:rPr>
              <a:pPr/>
              <a:t>33</a:t>
            </a:fld>
            <a:endParaRPr lang="en-US">
              <a:latin typeface="Arial Black" panose="020B0A04020102020204" pitchFamily="34" charset="0"/>
            </a:endParaRPr>
          </a:p>
        </p:txBody>
      </p:sp>
      <p:sp>
        <p:nvSpPr>
          <p:cNvPr id="34820"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34821" name="Rectangle 3"/>
          <p:cNvSpPr>
            <a:spLocks noGrp="1" noChangeArrowheads="1"/>
          </p:cNvSpPr>
          <p:nvPr>
            <p:ph type="body" sz="half" idx="1"/>
          </p:nvPr>
        </p:nvSpPr>
        <p:spPr>
          <a:xfrm>
            <a:off x="457200" y="1447800"/>
            <a:ext cx="8382000" cy="914400"/>
          </a:xfrm>
        </p:spPr>
        <p:txBody>
          <a:bodyPr/>
          <a:lstStyle/>
          <a:p>
            <a:pPr eaLnBrk="1" hangingPunct="1">
              <a:lnSpc>
                <a:spcPct val="90000"/>
              </a:lnSpc>
            </a:pPr>
            <a:r>
              <a:rPr lang="en-US" sz="2800" smtClean="0"/>
              <a:t> </a:t>
            </a:r>
            <a:r>
              <a:rPr lang="en-US" sz="2400" b="1" smtClean="0"/>
              <a:t>Stable Translation</a:t>
            </a:r>
            <a:r>
              <a:rPr lang="en-US" sz="2400" smtClean="0"/>
              <a:t> (continued):</a:t>
            </a:r>
          </a:p>
          <a:p>
            <a:pPr eaLnBrk="1" hangingPunct="1">
              <a:lnSpc>
                <a:spcPct val="90000"/>
              </a:lnSpc>
              <a:buFont typeface="Wingdings" panose="05000000000000000000" pitchFamily="2" charset="2"/>
              <a:buNone/>
            </a:pPr>
            <a:r>
              <a:rPr lang="en-US" sz="2400" smtClean="0"/>
              <a:t>   (resulting schema)</a:t>
            </a:r>
          </a:p>
          <a:p>
            <a:pPr eaLnBrk="1" hangingPunct="1">
              <a:lnSpc>
                <a:spcPct val="150000"/>
              </a:lnSpc>
              <a:spcBef>
                <a:spcPct val="0"/>
              </a:spcBef>
              <a:buClrTx/>
              <a:buSzTx/>
              <a:buFontTx/>
              <a:buNone/>
            </a:pPr>
            <a:endParaRPr lang="en-US" sz="2400" smtClean="0"/>
          </a:p>
        </p:txBody>
      </p:sp>
      <p:graphicFrame>
        <p:nvGraphicFramePr>
          <p:cNvPr id="34822" name="Object 6"/>
          <p:cNvGraphicFramePr>
            <a:graphicFrameLocks noGrp="1" noChangeAspect="1"/>
          </p:cNvGraphicFramePr>
          <p:nvPr>
            <p:ph sz="half" idx="2"/>
          </p:nvPr>
        </p:nvGraphicFramePr>
        <p:xfrm>
          <a:off x="2286000" y="2393950"/>
          <a:ext cx="4572000" cy="3443288"/>
        </p:xfrm>
        <a:graphic>
          <a:graphicData uri="http://schemas.openxmlformats.org/presentationml/2006/ole">
            <mc:AlternateContent xmlns:mc="http://schemas.openxmlformats.org/markup-compatibility/2006">
              <mc:Choice xmlns:v="urn:schemas-microsoft-com:vml" Requires="v">
                <p:oleObj spid="_x0000_s34831" name="VISIO" r:id="rId3" imgW="3707892" imgH="2787396" progId="Visio.Drawing.6">
                  <p:embed/>
                </p:oleObj>
              </mc:Choice>
              <mc:Fallback>
                <p:oleObj name="VISIO" r:id="rId3" imgW="3707892" imgH="2787396"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93950"/>
                        <a:ext cx="4572000" cy="34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Arrow Connector 2"/>
          <p:cNvCxnSpPr/>
          <p:nvPr/>
        </p:nvCxnSpPr>
        <p:spPr bwMode="auto">
          <a:xfrm flipH="1" flipV="1">
            <a:off x="4114800" y="3962400"/>
            <a:ext cx="685800" cy="3048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flipV="1">
            <a:off x="3886200" y="3962400"/>
            <a:ext cx="914400" cy="9144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H="1" flipV="1">
            <a:off x="3733800" y="3962400"/>
            <a:ext cx="685800" cy="13716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Straight Arrow Connector 11"/>
          <p:cNvCxnSpPr/>
          <p:nvPr/>
        </p:nvCxnSpPr>
        <p:spPr bwMode="auto">
          <a:xfrm flipV="1">
            <a:off x="3429000" y="2895600"/>
            <a:ext cx="76200" cy="19812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0" name="Straight Arrow Connector 19"/>
          <p:cNvCxnSpPr/>
          <p:nvPr/>
        </p:nvCxnSpPr>
        <p:spPr bwMode="auto">
          <a:xfrm flipV="1">
            <a:off x="3581400" y="2895600"/>
            <a:ext cx="0" cy="15240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5" name="Straight Arrow Connector 24"/>
          <p:cNvCxnSpPr/>
          <p:nvPr/>
        </p:nvCxnSpPr>
        <p:spPr bwMode="auto">
          <a:xfrm flipV="1">
            <a:off x="3657600" y="3429000"/>
            <a:ext cx="0" cy="19050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301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22DCB-C775-4572-ADA4-0FD0F2B9B75E}" type="slidenum">
              <a:rPr lang="en-US">
                <a:latin typeface="Arial Black" panose="020B0A04020102020204" pitchFamily="34" charset="0"/>
              </a:rPr>
              <a:pPr/>
              <a:t>34</a:t>
            </a:fld>
            <a:endParaRPr lang="en-US">
              <a:latin typeface="Arial Black" panose="020B0A04020102020204" pitchFamily="34" charset="0"/>
            </a:endParaRPr>
          </a:p>
        </p:txBody>
      </p:sp>
      <p:sp>
        <p:nvSpPr>
          <p:cNvPr id="43012"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43013" name="Rectangle 3"/>
          <p:cNvSpPr>
            <a:spLocks noGrp="1" noChangeArrowheads="1"/>
          </p:cNvSpPr>
          <p:nvPr>
            <p:ph type="body" sz="half" idx="1"/>
          </p:nvPr>
        </p:nvSpPr>
        <p:spPr>
          <a:xfrm>
            <a:off x="457200" y="1447800"/>
            <a:ext cx="8382000" cy="2438400"/>
          </a:xfrm>
        </p:spPr>
        <p:txBody>
          <a:bodyPr/>
          <a:lstStyle/>
          <a:p>
            <a:pPr eaLnBrk="1" hangingPunct="1">
              <a:lnSpc>
                <a:spcPct val="80000"/>
              </a:lnSpc>
            </a:pPr>
            <a:r>
              <a:rPr lang="en-US" sz="2400" smtClean="0"/>
              <a:t> In our schema notation, we also want to draw arrows that point from foreign keys back to their associated primary keys</a:t>
            </a:r>
          </a:p>
          <a:p>
            <a:pPr eaLnBrk="1" hangingPunct="1">
              <a:lnSpc>
                <a:spcPct val="80000"/>
              </a:lnSpc>
            </a:pPr>
            <a:endParaRPr lang="en-US" sz="2400" smtClean="0"/>
          </a:p>
          <a:p>
            <a:pPr eaLnBrk="1" hangingPunct="1">
              <a:lnSpc>
                <a:spcPct val="80000"/>
              </a:lnSpc>
            </a:pPr>
            <a:r>
              <a:rPr lang="en-US" sz="2400" smtClean="0"/>
              <a:t> This documents the relationship, and also allows us to rename the foreign key column as something more appropriate when needed (e.g., to clarify a role)</a:t>
            </a:r>
          </a:p>
        </p:txBody>
      </p:sp>
      <p:graphicFrame>
        <p:nvGraphicFramePr>
          <p:cNvPr id="43014" name="Object 6"/>
          <p:cNvGraphicFramePr>
            <a:graphicFrameLocks noGrp="1" noChangeAspect="1"/>
          </p:cNvGraphicFramePr>
          <p:nvPr>
            <p:ph sz="half" idx="2"/>
          </p:nvPr>
        </p:nvGraphicFramePr>
        <p:xfrm>
          <a:off x="2362200" y="3352800"/>
          <a:ext cx="6629400" cy="3805238"/>
        </p:xfrm>
        <a:graphic>
          <a:graphicData uri="http://schemas.openxmlformats.org/presentationml/2006/ole">
            <mc:AlternateContent xmlns:mc="http://schemas.openxmlformats.org/markup-compatibility/2006">
              <mc:Choice xmlns:v="urn:schemas-microsoft-com:vml" Requires="v">
                <p:oleObj spid="_x0000_s43021" name="VISIO" r:id="rId3" imgW="4861560" imgH="2787396" progId="Visio.Drawing.6">
                  <p:embed/>
                </p:oleObj>
              </mc:Choice>
              <mc:Fallback>
                <p:oleObj name="VISIO" r:id="rId3" imgW="4861560" imgH="2787396"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352800"/>
                        <a:ext cx="662940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B470B1-CE6E-4E60-8835-CF1BC6736FD5}" type="slidenum">
              <a:rPr lang="en-US">
                <a:latin typeface="Arial Black" panose="020B0A04020102020204" pitchFamily="34" charset="0"/>
              </a:rPr>
              <a:pPr/>
              <a:t>35</a:t>
            </a:fld>
            <a:endParaRPr lang="en-US">
              <a:latin typeface="Arial Black" panose="020B0A04020102020204" pitchFamily="34" charset="0"/>
            </a:endParaRPr>
          </a:p>
        </p:txBody>
      </p:sp>
      <p:sp>
        <p:nvSpPr>
          <p:cNvPr id="35844"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35845" name="Rectangle 3"/>
          <p:cNvSpPr>
            <a:spLocks noGrp="1" noChangeArrowheads="1"/>
          </p:cNvSpPr>
          <p:nvPr>
            <p:ph type="body" idx="1"/>
          </p:nvPr>
        </p:nvSpPr>
        <p:spPr>
          <a:xfrm>
            <a:off x="457200" y="1295400"/>
            <a:ext cx="8229600" cy="4876800"/>
          </a:xfrm>
        </p:spPr>
        <p:txBody>
          <a:bodyPr/>
          <a:lstStyle/>
          <a:p>
            <a:pPr eaLnBrk="1" hangingPunct="1">
              <a:lnSpc>
                <a:spcPct val="90000"/>
              </a:lnSpc>
            </a:pPr>
            <a:r>
              <a:rPr lang="en-US" sz="2800" dirty="0" smtClean="0"/>
              <a:t> </a:t>
            </a:r>
            <a:r>
              <a:rPr lang="en-US" sz="2800" b="1" dirty="0" smtClean="0"/>
              <a:t>Mapped Translation</a:t>
            </a:r>
            <a:r>
              <a:rPr lang="en-US" sz="2800" dirty="0" smtClean="0"/>
              <a:t>:</a:t>
            </a:r>
          </a:p>
          <a:p>
            <a:pPr lvl="1" eaLnBrk="1" hangingPunct="1">
              <a:lnSpc>
                <a:spcPct val="90000"/>
              </a:lnSpc>
            </a:pPr>
            <a:r>
              <a:rPr lang="en-US" sz="2000" dirty="0" smtClean="0"/>
              <a:t> every entity becomes a table</a:t>
            </a:r>
          </a:p>
          <a:p>
            <a:pPr lvl="1" eaLnBrk="1" hangingPunct="1">
              <a:lnSpc>
                <a:spcPct val="90000"/>
              </a:lnSpc>
            </a:pPr>
            <a:r>
              <a:rPr lang="en-US" sz="2000" dirty="0" smtClean="0"/>
              <a:t> all attributes of the entity become attributes of the table</a:t>
            </a:r>
          </a:p>
          <a:p>
            <a:pPr lvl="1" eaLnBrk="1" hangingPunct="1">
              <a:lnSpc>
                <a:spcPct val="90000"/>
              </a:lnSpc>
            </a:pPr>
            <a:r>
              <a:rPr lang="en-US" sz="2000" dirty="0" smtClean="0"/>
              <a:t> </a:t>
            </a:r>
            <a:r>
              <a:rPr lang="en-US" sz="2000" dirty="0" smtClean="0">
                <a:solidFill>
                  <a:srgbClr val="FF0000"/>
                </a:solidFill>
              </a:rPr>
              <a:t>each 1:N relationship is mapped to the associated N-side entity, adding to the N-side entity type the primary key of the 1-side entity type and any other attributes of the relationship; it now becomes a foreign key in the N-side entity</a:t>
            </a:r>
          </a:p>
          <a:p>
            <a:pPr lvl="1" eaLnBrk="1" hangingPunct="1">
              <a:lnSpc>
                <a:spcPct val="90000"/>
              </a:lnSpc>
            </a:pPr>
            <a:r>
              <a:rPr lang="en-US" sz="2000" dirty="0" smtClean="0"/>
              <a:t> </a:t>
            </a:r>
            <a:r>
              <a:rPr lang="en-US" sz="2000" dirty="0" smtClean="0">
                <a:solidFill>
                  <a:srgbClr val="FF0000"/>
                </a:solidFill>
              </a:rPr>
              <a:t>each M:N relationship becomes a separate table</a:t>
            </a:r>
            <a:r>
              <a:rPr lang="en-US" sz="2000" dirty="0" smtClean="0"/>
              <a:t>, with the primary keys of participating entities concatenated to form the primary key of the relationship table, and also serving as separate </a:t>
            </a:r>
            <a:r>
              <a:rPr lang="en-US" sz="2000" i="1" dirty="0" smtClean="0"/>
              <a:t>foreign </a:t>
            </a:r>
            <a:r>
              <a:rPr lang="en-US" sz="2000" i="1" dirty="0"/>
              <a:t>keys </a:t>
            </a:r>
            <a:r>
              <a:rPr lang="en-US" sz="2000" dirty="0"/>
              <a:t>that point back to their tables of </a:t>
            </a:r>
            <a:r>
              <a:rPr lang="en-US" sz="2000" dirty="0" smtClean="0"/>
              <a:t>origin (just like a relationship in the stable translation)</a:t>
            </a:r>
            <a:endParaRPr lang="en-US" sz="2000" dirty="0"/>
          </a:p>
          <a:p>
            <a:pPr lvl="1" eaLnBrk="1" hangingPunct="1">
              <a:lnSpc>
                <a:spcPct val="90000"/>
              </a:lnSpc>
            </a:pPr>
            <a:r>
              <a:rPr lang="en-US" sz="2000" dirty="0" smtClean="0"/>
              <a:t>any other attributes of the relationship also added to the table</a:t>
            </a:r>
          </a:p>
          <a:p>
            <a:pPr eaLnBrk="1" hangingPunct="1">
              <a:lnSpc>
                <a:spcPct val="150000"/>
              </a:lnSpc>
              <a:spcBef>
                <a:spcPct val="0"/>
              </a:spcBef>
              <a:buClrTx/>
              <a:buSzTx/>
              <a:buFontTx/>
              <a:buNone/>
            </a:pPr>
            <a:endParaRPr lang="en-US" sz="20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6F018F-23A9-465C-9420-781D15403F34}" type="slidenum">
              <a:rPr lang="en-US">
                <a:latin typeface="Arial Black" panose="020B0A04020102020204" pitchFamily="34" charset="0"/>
              </a:rPr>
              <a:pPr/>
              <a:t>36</a:t>
            </a:fld>
            <a:endParaRPr lang="en-US">
              <a:latin typeface="Arial Black" panose="020B0A04020102020204" pitchFamily="34" charset="0"/>
            </a:endParaRPr>
          </a:p>
        </p:txBody>
      </p:sp>
      <p:sp>
        <p:nvSpPr>
          <p:cNvPr id="36868"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36869" name="Rectangle 3"/>
          <p:cNvSpPr>
            <a:spLocks noGrp="1" noChangeArrowheads="1"/>
          </p:cNvSpPr>
          <p:nvPr>
            <p:ph type="body" idx="1"/>
          </p:nvPr>
        </p:nvSpPr>
        <p:spPr>
          <a:xfrm>
            <a:off x="457200" y="1295400"/>
            <a:ext cx="8229600" cy="4876800"/>
          </a:xfrm>
        </p:spPr>
        <p:txBody>
          <a:bodyPr/>
          <a:lstStyle/>
          <a:p>
            <a:pPr eaLnBrk="1" hangingPunct="1"/>
            <a:r>
              <a:rPr lang="en-US" sz="2800" smtClean="0"/>
              <a:t> </a:t>
            </a:r>
            <a:r>
              <a:rPr lang="en-US" sz="2800" b="1" smtClean="0"/>
              <a:t>Mapped Translation</a:t>
            </a:r>
            <a:r>
              <a:rPr lang="en-US" sz="2800" smtClean="0"/>
              <a:t> (continued):</a:t>
            </a:r>
          </a:p>
          <a:p>
            <a:pPr lvl="1" eaLnBrk="1" hangingPunct="1"/>
            <a:r>
              <a:rPr lang="en-US" sz="2400" smtClean="0"/>
              <a:t> </a:t>
            </a:r>
            <a:r>
              <a:rPr lang="en-US" sz="2400" smtClean="0">
                <a:solidFill>
                  <a:srgbClr val="FF0000"/>
                </a:solidFill>
              </a:rPr>
              <a:t>a 1:1 relationship can be combined with the entity on either side</a:t>
            </a:r>
            <a:r>
              <a:rPr lang="en-US" sz="2400" smtClean="0"/>
              <a:t>, and brings along with it the primary key of the entity from the other side</a:t>
            </a:r>
          </a:p>
          <a:p>
            <a:pPr lvl="1" eaLnBrk="1" hangingPunct="1"/>
            <a:r>
              <a:rPr lang="en-US" sz="2400" smtClean="0"/>
              <a:t> should try to minimize null values here (in 1:1 situation), choosing a side with mandatory participation as the host of the primary key from the other side</a:t>
            </a:r>
          </a:p>
          <a:p>
            <a:pPr lvl="1" eaLnBrk="1" hangingPunct="1"/>
            <a:r>
              <a:rPr lang="en-US" sz="2400" smtClean="0"/>
              <a:t> again, transplanted attributes are </a:t>
            </a:r>
            <a:r>
              <a:rPr lang="en-US" sz="2400" b="1" smtClean="0"/>
              <a:t>foreign keys</a:t>
            </a:r>
            <a:r>
              <a:rPr lang="en-US" sz="2400" smtClean="0"/>
              <a:t> that point back to their respective tables of origin</a:t>
            </a:r>
          </a:p>
          <a:p>
            <a:pPr eaLnBrk="1" hangingPunct="1">
              <a:lnSpc>
                <a:spcPct val="150000"/>
              </a:lnSpc>
              <a:spcBef>
                <a:spcPct val="0"/>
              </a:spcBef>
              <a:buClrTx/>
              <a:buSzTx/>
              <a:buFontTx/>
              <a:buNone/>
            </a:pPr>
            <a:endParaRPr lang="en-US" sz="20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789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EFECF0-1959-433E-BB0E-17ACB508941E}" type="slidenum">
              <a:rPr lang="en-US">
                <a:latin typeface="Arial Black" panose="020B0A04020102020204" pitchFamily="34" charset="0"/>
              </a:rPr>
              <a:pPr/>
              <a:t>37</a:t>
            </a:fld>
            <a:endParaRPr lang="en-US">
              <a:latin typeface="Arial Black" panose="020B0A04020102020204" pitchFamily="34" charset="0"/>
            </a:endParaRPr>
          </a:p>
        </p:txBody>
      </p:sp>
      <p:sp>
        <p:nvSpPr>
          <p:cNvPr id="37892"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37893" name="Rectangle 3"/>
          <p:cNvSpPr>
            <a:spLocks noGrp="1" noChangeArrowheads="1"/>
          </p:cNvSpPr>
          <p:nvPr>
            <p:ph type="body" sz="half" idx="1"/>
          </p:nvPr>
        </p:nvSpPr>
        <p:spPr>
          <a:xfrm>
            <a:off x="457200" y="1447800"/>
            <a:ext cx="8382000" cy="914400"/>
          </a:xfrm>
        </p:spPr>
        <p:txBody>
          <a:bodyPr/>
          <a:lstStyle/>
          <a:p>
            <a:pPr eaLnBrk="1" hangingPunct="1">
              <a:lnSpc>
                <a:spcPct val="90000"/>
              </a:lnSpc>
            </a:pPr>
            <a:r>
              <a:rPr lang="en-US" sz="2800" smtClean="0"/>
              <a:t> </a:t>
            </a:r>
            <a:r>
              <a:rPr lang="en-US" sz="2400" b="1" smtClean="0"/>
              <a:t>Mapped Translation</a:t>
            </a:r>
            <a:r>
              <a:rPr lang="en-US" sz="2400" smtClean="0"/>
              <a:t> (continued):</a:t>
            </a:r>
          </a:p>
          <a:p>
            <a:pPr eaLnBrk="1" hangingPunct="1">
              <a:lnSpc>
                <a:spcPct val="90000"/>
              </a:lnSpc>
              <a:buFont typeface="Wingdings" panose="05000000000000000000" pitchFamily="2" charset="2"/>
              <a:buNone/>
            </a:pPr>
            <a:r>
              <a:rPr lang="en-US" sz="2400" smtClean="0"/>
              <a:t>   (convert this ERD to a relational database schema)</a:t>
            </a:r>
          </a:p>
          <a:p>
            <a:pPr eaLnBrk="1" hangingPunct="1">
              <a:lnSpc>
                <a:spcPct val="150000"/>
              </a:lnSpc>
              <a:spcBef>
                <a:spcPct val="0"/>
              </a:spcBef>
              <a:buClrTx/>
              <a:buSzTx/>
              <a:buFontTx/>
              <a:buNone/>
            </a:pPr>
            <a:endParaRPr lang="en-US" sz="2400" smtClean="0"/>
          </a:p>
        </p:txBody>
      </p:sp>
      <p:graphicFrame>
        <p:nvGraphicFramePr>
          <p:cNvPr id="37894" name="Object 6"/>
          <p:cNvGraphicFramePr>
            <a:graphicFrameLocks noGrp="1" noChangeAspect="1"/>
          </p:cNvGraphicFramePr>
          <p:nvPr>
            <p:ph sz="half" idx="2"/>
          </p:nvPr>
        </p:nvGraphicFramePr>
        <p:xfrm>
          <a:off x="609600" y="2536825"/>
          <a:ext cx="7620000" cy="3681413"/>
        </p:xfrm>
        <a:graphic>
          <a:graphicData uri="http://schemas.openxmlformats.org/presentationml/2006/ole">
            <mc:AlternateContent xmlns:mc="http://schemas.openxmlformats.org/markup-compatibility/2006">
              <mc:Choice xmlns:v="urn:schemas-microsoft-com:vml" Requires="v">
                <p:oleObj spid="_x0000_s37901" name="VISIO" r:id="rId3" imgW="5754624" imgH="2775204" progId="Visio.Drawing.6">
                  <p:embed/>
                </p:oleObj>
              </mc:Choice>
              <mc:Fallback>
                <p:oleObj name="VISIO" r:id="rId3" imgW="5754624" imgH="2775204"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36825"/>
                        <a:ext cx="76200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891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9EFD61-985F-4A18-86AF-1392E9CFE34A}" type="slidenum">
              <a:rPr lang="en-US">
                <a:latin typeface="Arial Black" panose="020B0A04020102020204" pitchFamily="34" charset="0"/>
              </a:rPr>
              <a:pPr/>
              <a:t>38</a:t>
            </a:fld>
            <a:endParaRPr lang="en-US">
              <a:latin typeface="Arial Black" panose="020B0A04020102020204" pitchFamily="34" charset="0"/>
            </a:endParaRPr>
          </a:p>
        </p:txBody>
      </p:sp>
      <p:sp>
        <p:nvSpPr>
          <p:cNvPr id="38916"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38917" name="Rectangle 3"/>
          <p:cNvSpPr>
            <a:spLocks noGrp="1" noChangeArrowheads="1"/>
          </p:cNvSpPr>
          <p:nvPr>
            <p:ph type="body" sz="half" idx="1"/>
          </p:nvPr>
        </p:nvSpPr>
        <p:spPr>
          <a:xfrm>
            <a:off x="457200" y="1447800"/>
            <a:ext cx="8382000" cy="914400"/>
          </a:xfrm>
        </p:spPr>
        <p:txBody>
          <a:bodyPr/>
          <a:lstStyle/>
          <a:p>
            <a:pPr eaLnBrk="1" hangingPunct="1">
              <a:lnSpc>
                <a:spcPct val="90000"/>
              </a:lnSpc>
            </a:pPr>
            <a:r>
              <a:rPr lang="en-US" sz="2800" smtClean="0"/>
              <a:t> </a:t>
            </a:r>
            <a:r>
              <a:rPr lang="en-US" sz="2400" b="1" smtClean="0"/>
              <a:t>Mapped Translation</a:t>
            </a:r>
            <a:r>
              <a:rPr lang="en-US" sz="2400" smtClean="0"/>
              <a:t> (continued):</a:t>
            </a:r>
          </a:p>
          <a:p>
            <a:pPr eaLnBrk="1" hangingPunct="1">
              <a:lnSpc>
                <a:spcPct val="90000"/>
              </a:lnSpc>
              <a:buFont typeface="Wingdings" panose="05000000000000000000" pitchFamily="2" charset="2"/>
              <a:buNone/>
            </a:pPr>
            <a:r>
              <a:rPr lang="en-US" sz="2400" smtClean="0"/>
              <a:t>   (resulting schema)</a:t>
            </a:r>
          </a:p>
          <a:p>
            <a:pPr eaLnBrk="1" hangingPunct="1">
              <a:lnSpc>
                <a:spcPct val="150000"/>
              </a:lnSpc>
              <a:spcBef>
                <a:spcPct val="0"/>
              </a:spcBef>
              <a:buClrTx/>
              <a:buSzTx/>
              <a:buFontTx/>
              <a:buNone/>
            </a:pPr>
            <a:endParaRPr lang="en-US" sz="2400" smtClean="0"/>
          </a:p>
        </p:txBody>
      </p:sp>
      <p:graphicFrame>
        <p:nvGraphicFramePr>
          <p:cNvPr id="38918" name="Object 6"/>
          <p:cNvGraphicFramePr>
            <a:graphicFrameLocks noGrp="1" noChangeAspect="1"/>
          </p:cNvGraphicFramePr>
          <p:nvPr>
            <p:ph sz="half" idx="2"/>
            <p:extLst>
              <p:ext uri="{D42A27DB-BD31-4B8C-83A1-F6EECF244321}">
                <p14:modId xmlns:p14="http://schemas.microsoft.com/office/powerpoint/2010/main" val="2009252578"/>
              </p:ext>
            </p:extLst>
          </p:nvPr>
        </p:nvGraphicFramePr>
        <p:xfrm>
          <a:off x="2209800" y="2443163"/>
          <a:ext cx="6629400" cy="3797300"/>
        </p:xfrm>
        <a:graphic>
          <a:graphicData uri="http://schemas.openxmlformats.org/presentationml/2006/ole">
            <mc:AlternateContent xmlns:mc="http://schemas.openxmlformats.org/markup-compatibility/2006">
              <mc:Choice xmlns:v="urn:schemas-microsoft-com:vml" Requires="v">
                <p:oleObj spid="_x0000_s38927" name="Visio" r:id="rId3" imgW="4838661" imgH="2771691" progId="Visio.Drawing.11">
                  <p:embed/>
                </p:oleObj>
              </mc:Choice>
              <mc:Fallback>
                <p:oleObj name="Visio" r:id="rId3" imgW="4838661" imgH="2771691" progId="Visio.Drawing.11">
                  <p:embed/>
                  <p:pic>
                    <p:nvPicPr>
                      <p:cNvPr id="0" name="Object 6"/>
                      <p:cNvPicPr>
                        <a:picLocks noChangeAspect="1" noChangeArrowheads="1"/>
                      </p:cNvPicPr>
                      <p:nvPr/>
                    </p:nvPicPr>
                    <p:blipFill>
                      <a:blip r:embed="rId4"/>
                      <a:srcRect/>
                      <a:stretch>
                        <a:fillRect/>
                      </a:stretch>
                    </p:blipFill>
                    <p:spPr bwMode="auto">
                      <a:xfrm>
                        <a:off x="2209800" y="2443163"/>
                        <a:ext cx="66294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Arrow Connector 2"/>
          <p:cNvCxnSpPr/>
          <p:nvPr/>
        </p:nvCxnSpPr>
        <p:spPr bwMode="auto">
          <a:xfrm flipH="1" flipV="1">
            <a:off x="3962400" y="4038600"/>
            <a:ext cx="2362200" cy="38417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9" name="Straight Arrow Connector 8"/>
          <p:cNvCxnSpPr/>
          <p:nvPr/>
        </p:nvCxnSpPr>
        <p:spPr bwMode="auto">
          <a:xfrm flipH="1" flipV="1">
            <a:off x="4419600" y="3424237"/>
            <a:ext cx="3124200" cy="917575"/>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flipV="1">
            <a:off x="3892216" y="4578351"/>
            <a:ext cx="1251284" cy="37782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8" name="Straight Arrow Connector 17"/>
          <p:cNvCxnSpPr/>
          <p:nvPr/>
        </p:nvCxnSpPr>
        <p:spPr bwMode="auto">
          <a:xfrm flipV="1">
            <a:off x="3581400" y="4038600"/>
            <a:ext cx="44116" cy="925513"/>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CEE22D-27A0-45C1-B6F5-24FFC00C62D7}" type="slidenum">
              <a:rPr lang="en-US">
                <a:latin typeface="Arial Black" panose="020B0A04020102020204" pitchFamily="34" charset="0"/>
              </a:rPr>
              <a:pPr/>
              <a:t>39</a:t>
            </a:fld>
            <a:endParaRPr lang="en-US">
              <a:latin typeface="Arial Black" panose="020B0A04020102020204" pitchFamily="34" charset="0"/>
            </a:endParaRPr>
          </a:p>
        </p:txBody>
      </p:sp>
      <p:sp>
        <p:nvSpPr>
          <p:cNvPr id="39940" name="Rectangle 2"/>
          <p:cNvSpPr>
            <a:spLocks noGrp="1" noChangeArrowheads="1"/>
          </p:cNvSpPr>
          <p:nvPr>
            <p:ph type="title"/>
          </p:nvPr>
        </p:nvSpPr>
        <p:spPr>
          <a:xfrm>
            <a:off x="457200" y="457200"/>
            <a:ext cx="8229600" cy="609600"/>
          </a:xfrm>
        </p:spPr>
        <p:txBody>
          <a:bodyPr/>
          <a:lstStyle/>
          <a:p>
            <a:pPr eaLnBrk="1" hangingPunct="1"/>
            <a:r>
              <a:rPr lang="en-US" sz="3200" smtClean="0"/>
              <a:t>Translating ERDs to Relational Schemas</a:t>
            </a:r>
          </a:p>
        </p:txBody>
      </p:sp>
      <p:sp>
        <p:nvSpPr>
          <p:cNvPr id="39941" name="Rectangle 3"/>
          <p:cNvSpPr>
            <a:spLocks noGrp="1" noChangeArrowheads="1"/>
          </p:cNvSpPr>
          <p:nvPr>
            <p:ph type="body" idx="1"/>
          </p:nvPr>
        </p:nvSpPr>
        <p:spPr>
          <a:xfrm>
            <a:off x="457200" y="1295400"/>
            <a:ext cx="8458200" cy="4876800"/>
          </a:xfrm>
        </p:spPr>
        <p:txBody>
          <a:bodyPr/>
          <a:lstStyle/>
          <a:p>
            <a:pPr eaLnBrk="1" hangingPunct="1"/>
            <a:r>
              <a:rPr lang="en-US" dirty="0" smtClean="0"/>
              <a:t>  </a:t>
            </a:r>
            <a:r>
              <a:rPr lang="en-US" b="1" dirty="0" smtClean="0"/>
              <a:t>Null-Sensitive</a:t>
            </a:r>
            <a:r>
              <a:rPr lang="en-US" dirty="0" smtClean="0"/>
              <a:t>:</a:t>
            </a:r>
          </a:p>
          <a:p>
            <a:pPr lvl="1" eaLnBrk="1" hangingPunct="1"/>
            <a:r>
              <a:rPr lang="en-US" dirty="0" smtClean="0"/>
              <a:t> use same technique as mapped translation, except </a:t>
            </a:r>
            <a:r>
              <a:rPr lang="en-US" dirty="0" smtClean="0">
                <a:solidFill>
                  <a:srgbClr val="FF0000"/>
                </a:solidFill>
              </a:rPr>
              <a:t>do not combine a 1:N relationship with the N-side entity if the N-side entity has partial participation</a:t>
            </a:r>
          </a:p>
          <a:p>
            <a:pPr lvl="1" eaLnBrk="1" hangingPunct="1"/>
            <a:r>
              <a:rPr lang="en-US" dirty="0" smtClean="0"/>
              <a:t> such a relationship becomes its own table, and the primary key of this table is the primary key of the N-side entity (which makes it a foreign key as well)</a:t>
            </a:r>
          </a:p>
          <a:p>
            <a:pPr lvl="1" eaLnBrk="1" hangingPunct="1"/>
            <a:r>
              <a:rPr lang="en-US" dirty="0" smtClean="0"/>
              <a:t> this is to avoid null values in </a:t>
            </a:r>
            <a:r>
              <a:rPr lang="en-US" b="1" dirty="0" smtClean="0"/>
              <a:t>foreign keys</a:t>
            </a:r>
          </a:p>
          <a:p>
            <a:pPr eaLnBrk="1" hangingPunct="1">
              <a:lnSpc>
                <a:spcPct val="150000"/>
              </a:lnSpc>
              <a:spcBef>
                <a:spcPct val="0"/>
              </a:spcBef>
              <a:buClrTx/>
              <a:buSzTx/>
              <a:buFontTx/>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52C7DB-4702-4D52-A74D-74C33C23AA7B}" type="slidenum">
              <a:rPr lang="en-US">
                <a:latin typeface="Arial Black" panose="020B0A04020102020204" pitchFamily="34" charset="0"/>
              </a:rPr>
              <a:pPr/>
              <a:t>4</a:t>
            </a:fld>
            <a:endParaRPr lang="en-US">
              <a:latin typeface="Arial Black" panose="020B0A04020102020204" pitchFamily="34" charset="0"/>
            </a:endParaRPr>
          </a:p>
        </p:txBody>
      </p:sp>
      <p:sp>
        <p:nvSpPr>
          <p:cNvPr id="6148" name="Rectangle 2"/>
          <p:cNvSpPr>
            <a:spLocks noGrp="1" noChangeArrowheads="1"/>
          </p:cNvSpPr>
          <p:nvPr>
            <p:ph type="title"/>
          </p:nvPr>
        </p:nvSpPr>
        <p:spPr>
          <a:xfrm>
            <a:off x="457200" y="457200"/>
            <a:ext cx="8229600" cy="609600"/>
          </a:xfrm>
        </p:spPr>
        <p:txBody>
          <a:bodyPr/>
          <a:lstStyle/>
          <a:p>
            <a:pPr eaLnBrk="1" hangingPunct="1"/>
            <a:r>
              <a:rPr lang="en-US" sz="4000" smtClean="0"/>
              <a:t>More on EIDs</a:t>
            </a:r>
          </a:p>
        </p:txBody>
      </p:sp>
      <p:sp>
        <p:nvSpPr>
          <p:cNvPr id="6149" name="Rectangle 3"/>
          <p:cNvSpPr>
            <a:spLocks noGrp="1" noChangeArrowheads="1"/>
          </p:cNvSpPr>
          <p:nvPr>
            <p:ph type="body" idx="1"/>
          </p:nvPr>
        </p:nvSpPr>
        <p:spPr>
          <a:xfrm>
            <a:off x="457200" y="1295400"/>
            <a:ext cx="8229600" cy="4572000"/>
          </a:xfrm>
        </p:spPr>
        <p:txBody>
          <a:bodyPr/>
          <a:lstStyle/>
          <a:p>
            <a:pPr eaLnBrk="1" hangingPunct="1">
              <a:lnSpc>
                <a:spcPct val="90000"/>
              </a:lnSpc>
            </a:pPr>
            <a:r>
              <a:rPr lang="en-US" sz="2400" b="1" smtClean="0"/>
              <a:t>EID</a:t>
            </a:r>
            <a:r>
              <a:rPr lang="en-US" sz="2400" smtClean="0"/>
              <a:t> (“entity identifier”) – identifying attributes of entities that serve to uniquely specify single instances of an entity class</a:t>
            </a:r>
          </a:p>
          <a:p>
            <a:pPr eaLnBrk="1" hangingPunct="1">
              <a:lnSpc>
                <a:spcPct val="90000"/>
              </a:lnSpc>
            </a:pPr>
            <a:r>
              <a:rPr lang="en-US" sz="2400" smtClean="0"/>
              <a:t> may be a single attribute (e.g., </a:t>
            </a:r>
            <a:r>
              <a:rPr lang="en-US" sz="2400" u="sng" smtClean="0"/>
              <a:t>SSN</a:t>
            </a:r>
            <a:r>
              <a:rPr lang="en-US" sz="2400" smtClean="0"/>
              <a:t>) or combination of attributes (e.g., </a:t>
            </a:r>
            <a:r>
              <a:rPr lang="en-US" sz="2400" u="sng" smtClean="0"/>
              <a:t>County</a:t>
            </a:r>
            <a:r>
              <a:rPr lang="en-US" sz="2400" smtClean="0"/>
              <a:t> and </a:t>
            </a:r>
            <a:r>
              <a:rPr lang="en-US" sz="2400" u="sng" smtClean="0"/>
              <a:t>Name</a:t>
            </a:r>
            <a:r>
              <a:rPr lang="en-US" sz="2400" smtClean="0"/>
              <a:t> </a:t>
            </a:r>
            <a:r>
              <a:rPr lang="en-US" sz="2400" i="1" smtClean="0"/>
              <a:t>together </a:t>
            </a:r>
            <a:r>
              <a:rPr lang="en-US" sz="2400" smtClean="0"/>
              <a:t>should uniquely identify a town in Pennsylvania)</a:t>
            </a:r>
          </a:p>
          <a:p>
            <a:pPr eaLnBrk="1" hangingPunct="1">
              <a:lnSpc>
                <a:spcPct val="90000"/>
              </a:lnSpc>
            </a:pPr>
            <a:r>
              <a:rPr lang="en-US" sz="2400" smtClean="0"/>
              <a:t> </a:t>
            </a:r>
            <a:r>
              <a:rPr lang="en-US" sz="2400" u="sng" smtClean="0"/>
              <a:t>uniqueness</a:t>
            </a:r>
            <a:r>
              <a:rPr lang="en-US" sz="2400" smtClean="0"/>
              <a:t> – no two instances of an entity class should have identical sets of EID attributes</a:t>
            </a:r>
          </a:p>
          <a:p>
            <a:pPr eaLnBrk="1" hangingPunct="1">
              <a:lnSpc>
                <a:spcPct val="90000"/>
              </a:lnSpc>
            </a:pPr>
            <a:r>
              <a:rPr lang="en-US" sz="2400" smtClean="0"/>
              <a:t> </a:t>
            </a:r>
            <a:r>
              <a:rPr lang="en-US" sz="2400" u="sng" smtClean="0"/>
              <a:t>minimality</a:t>
            </a:r>
            <a:r>
              <a:rPr lang="en-US" sz="2400" smtClean="0"/>
              <a:t> – the EID should have no more attributes than necessary to guarantee uniqueness (e.g., </a:t>
            </a:r>
            <a:r>
              <a:rPr lang="en-US" sz="2400" i="1" smtClean="0"/>
              <a:t>SSN</a:t>
            </a:r>
            <a:r>
              <a:rPr lang="en-US" sz="2400" smtClean="0"/>
              <a:t> and </a:t>
            </a:r>
            <a:r>
              <a:rPr lang="en-US" sz="2400" i="1" smtClean="0"/>
              <a:t>Gender </a:t>
            </a:r>
            <a:r>
              <a:rPr lang="en-US" sz="2400" smtClean="0"/>
              <a:t>guarantee uniqueness, but so does </a:t>
            </a:r>
            <a:r>
              <a:rPr lang="en-US" sz="2400" i="1" smtClean="0"/>
              <a:t>SSN</a:t>
            </a:r>
            <a:r>
              <a:rPr lang="en-US" sz="2400" smtClean="0"/>
              <a:t> alone)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096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CC431C-70CB-41EB-B72D-8FDD168168AA}" type="slidenum">
              <a:rPr lang="en-US">
                <a:latin typeface="Arial Black" panose="020B0A04020102020204" pitchFamily="34" charset="0"/>
              </a:rPr>
              <a:pPr/>
              <a:t>40</a:t>
            </a:fld>
            <a:endParaRPr lang="en-US">
              <a:latin typeface="Arial Black" panose="020B0A04020102020204" pitchFamily="34" charset="0"/>
            </a:endParaRPr>
          </a:p>
        </p:txBody>
      </p:sp>
      <p:sp>
        <p:nvSpPr>
          <p:cNvPr id="40964"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40965" name="Rectangle 3"/>
          <p:cNvSpPr>
            <a:spLocks noGrp="1" noChangeArrowheads="1"/>
          </p:cNvSpPr>
          <p:nvPr>
            <p:ph type="body" sz="half" idx="1"/>
          </p:nvPr>
        </p:nvSpPr>
        <p:spPr>
          <a:xfrm>
            <a:off x="457200" y="1447800"/>
            <a:ext cx="8382000" cy="914400"/>
          </a:xfrm>
        </p:spPr>
        <p:txBody>
          <a:bodyPr/>
          <a:lstStyle/>
          <a:p>
            <a:pPr eaLnBrk="1" hangingPunct="1">
              <a:lnSpc>
                <a:spcPct val="90000"/>
              </a:lnSpc>
            </a:pPr>
            <a:r>
              <a:rPr lang="en-US" sz="2400" b="1" dirty="0" smtClean="0"/>
              <a:t>Null-Sensitive Translation</a:t>
            </a:r>
            <a:r>
              <a:rPr lang="en-US" sz="2400" dirty="0" smtClean="0"/>
              <a:t> (continued):</a:t>
            </a:r>
          </a:p>
          <a:p>
            <a:pPr eaLnBrk="1" hangingPunct="1">
              <a:lnSpc>
                <a:spcPct val="90000"/>
              </a:lnSpc>
              <a:buFont typeface="Wingdings" panose="05000000000000000000" pitchFamily="2" charset="2"/>
              <a:buNone/>
            </a:pPr>
            <a:r>
              <a:rPr lang="en-US" sz="2400" dirty="0" smtClean="0"/>
              <a:t>   (convert this ERD to a relational database schema)</a:t>
            </a:r>
          </a:p>
          <a:p>
            <a:pPr eaLnBrk="1" hangingPunct="1">
              <a:lnSpc>
                <a:spcPct val="150000"/>
              </a:lnSpc>
              <a:spcBef>
                <a:spcPct val="0"/>
              </a:spcBef>
              <a:buClrTx/>
              <a:buSzTx/>
              <a:buFontTx/>
              <a:buNone/>
            </a:pPr>
            <a:endParaRPr lang="en-US" sz="2400" dirty="0" smtClean="0"/>
          </a:p>
        </p:txBody>
      </p:sp>
      <p:graphicFrame>
        <p:nvGraphicFramePr>
          <p:cNvPr id="40966" name="Object 4"/>
          <p:cNvGraphicFramePr>
            <a:graphicFrameLocks noGrp="1" noChangeAspect="1"/>
          </p:cNvGraphicFramePr>
          <p:nvPr>
            <p:ph sz="half" idx="2"/>
          </p:nvPr>
        </p:nvGraphicFramePr>
        <p:xfrm>
          <a:off x="609600" y="2536825"/>
          <a:ext cx="7620000" cy="3681413"/>
        </p:xfrm>
        <a:graphic>
          <a:graphicData uri="http://schemas.openxmlformats.org/presentationml/2006/ole">
            <mc:AlternateContent xmlns:mc="http://schemas.openxmlformats.org/markup-compatibility/2006">
              <mc:Choice xmlns:v="urn:schemas-microsoft-com:vml" Requires="v">
                <p:oleObj spid="_x0000_s40974" name="VISIO" r:id="rId3" imgW="5754624" imgH="2775204" progId="Visio.Drawing.6">
                  <p:embed/>
                </p:oleObj>
              </mc:Choice>
              <mc:Fallback>
                <p:oleObj name="VISIO" r:id="rId3" imgW="5754624" imgH="2775204"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36825"/>
                        <a:ext cx="76200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198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493B62-9637-415C-9200-0C3A16B7D3E4}" type="slidenum">
              <a:rPr lang="en-US">
                <a:latin typeface="Arial Black" panose="020B0A04020102020204" pitchFamily="34" charset="0"/>
              </a:rPr>
              <a:pPr/>
              <a:t>41</a:t>
            </a:fld>
            <a:endParaRPr lang="en-US">
              <a:latin typeface="Arial Black" panose="020B0A04020102020204" pitchFamily="34" charset="0"/>
            </a:endParaRPr>
          </a:p>
        </p:txBody>
      </p:sp>
      <p:sp>
        <p:nvSpPr>
          <p:cNvPr id="41988" name="Rectangle 2"/>
          <p:cNvSpPr>
            <a:spLocks noGrp="1" noChangeArrowheads="1"/>
          </p:cNvSpPr>
          <p:nvPr>
            <p:ph type="title"/>
          </p:nvPr>
        </p:nvSpPr>
        <p:spPr/>
        <p:txBody>
          <a:bodyPr/>
          <a:lstStyle/>
          <a:p>
            <a:pPr eaLnBrk="1" hangingPunct="1"/>
            <a:r>
              <a:rPr lang="en-US" sz="3200" smtClean="0"/>
              <a:t>Translating ERDs to Relational Schemas</a:t>
            </a:r>
          </a:p>
        </p:txBody>
      </p:sp>
      <p:sp>
        <p:nvSpPr>
          <p:cNvPr id="41989" name="Rectangle 3"/>
          <p:cNvSpPr>
            <a:spLocks noGrp="1" noChangeArrowheads="1"/>
          </p:cNvSpPr>
          <p:nvPr>
            <p:ph type="body" sz="half" idx="1"/>
          </p:nvPr>
        </p:nvSpPr>
        <p:spPr>
          <a:xfrm>
            <a:off x="457200" y="1447800"/>
            <a:ext cx="8382000" cy="914400"/>
          </a:xfrm>
        </p:spPr>
        <p:txBody>
          <a:bodyPr/>
          <a:lstStyle/>
          <a:p>
            <a:pPr eaLnBrk="1" hangingPunct="1">
              <a:lnSpc>
                <a:spcPct val="90000"/>
              </a:lnSpc>
            </a:pPr>
            <a:r>
              <a:rPr lang="en-US" sz="2800" dirty="0" smtClean="0"/>
              <a:t> </a:t>
            </a:r>
            <a:r>
              <a:rPr lang="en-US" sz="2400" b="1" dirty="0" smtClean="0"/>
              <a:t>Null-Sensitive Translation</a:t>
            </a:r>
            <a:r>
              <a:rPr lang="en-US" sz="2400" dirty="0" smtClean="0"/>
              <a:t> (continued):</a:t>
            </a:r>
          </a:p>
          <a:p>
            <a:pPr eaLnBrk="1" hangingPunct="1">
              <a:lnSpc>
                <a:spcPct val="90000"/>
              </a:lnSpc>
              <a:buFont typeface="Wingdings" panose="05000000000000000000" pitchFamily="2" charset="2"/>
              <a:buNone/>
            </a:pPr>
            <a:r>
              <a:rPr lang="en-US" sz="2400" dirty="0" smtClean="0"/>
              <a:t>   (resulting schema)</a:t>
            </a:r>
          </a:p>
          <a:p>
            <a:pPr eaLnBrk="1" hangingPunct="1">
              <a:lnSpc>
                <a:spcPct val="150000"/>
              </a:lnSpc>
              <a:spcBef>
                <a:spcPct val="0"/>
              </a:spcBef>
              <a:buClrTx/>
              <a:buSzTx/>
              <a:buFontTx/>
              <a:buNone/>
            </a:pPr>
            <a:endParaRPr lang="en-US" sz="2400" dirty="0" smtClean="0"/>
          </a:p>
        </p:txBody>
      </p:sp>
      <p:graphicFrame>
        <p:nvGraphicFramePr>
          <p:cNvPr id="41990" name="Object 6"/>
          <p:cNvGraphicFramePr>
            <a:graphicFrameLocks noGrp="1" noChangeAspect="1"/>
          </p:cNvGraphicFramePr>
          <p:nvPr>
            <p:ph sz="half" idx="2"/>
          </p:nvPr>
        </p:nvGraphicFramePr>
        <p:xfrm>
          <a:off x="2057400" y="2362200"/>
          <a:ext cx="7086600" cy="4071938"/>
        </p:xfrm>
        <a:graphic>
          <a:graphicData uri="http://schemas.openxmlformats.org/presentationml/2006/ole">
            <mc:AlternateContent xmlns:mc="http://schemas.openxmlformats.org/markup-compatibility/2006">
              <mc:Choice xmlns:v="urn:schemas-microsoft-com:vml" Requires="v">
                <p:oleObj spid="_x0000_s41998" name="Visio" r:id="rId3" imgW="4856988" imgH="2790139" progId="Visio.Drawing.11">
                  <p:embed/>
                </p:oleObj>
              </mc:Choice>
              <mc:Fallback>
                <p:oleObj name="Visio" r:id="rId3" imgW="4856988" imgH="2790139"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7086600"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Arrow Connector 2"/>
          <p:cNvCxnSpPr/>
          <p:nvPr/>
        </p:nvCxnSpPr>
        <p:spPr bwMode="auto">
          <a:xfrm flipV="1">
            <a:off x="3352800" y="3276600"/>
            <a:ext cx="76200" cy="16764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9" name="Straight Arrow Connector 8"/>
          <p:cNvCxnSpPr/>
          <p:nvPr/>
        </p:nvCxnSpPr>
        <p:spPr bwMode="auto">
          <a:xfrm flipV="1">
            <a:off x="3593432" y="4495800"/>
            <a:ext cx="0" cy="108409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0" name="Straight Arrow Connector 9"/>
          <p:cNvCxnSpPr/>
          <p:nvPr/>
        </p:nvCxnSpPr>
        <p:spPr bwMode="auto">
          <a:xfrm flipH="1" flipV="1">
            <a:off x="4102768" y="4495800"/>
            <a:ext cx="469232" cy="451184"/>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1" name="Straight Arrow Connector 10"/>
          <p:cNvCxnSpPr/>
          <p:nvPr/>
        </p:nvCxnSpPr>
        <p:spPr bwMode="auto">
          <a:xfrm flipH="1" flipV="1">
            <a:off x="4457700" y="3962400"/>
            <a:ext cx="499311" cy="1578769"/>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6" name="Straight Arrow Connector 15"/>
          <p:cNvCxnSpPr/>
          <p:nvPr/>
        </p:nvCxnSpPr>
        <p:spPr bwMode="auto">
          <a:xfrm flipH="1" flipV="1">
            <a:off x="4337384" y="3352800"/>
            <a:ext cx="2463467" cy="944417"/>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31C3F7-3D46-41B6-AF02-9F2D0E449F9C}" type="slidenum">
              <a:rPr lang="en-US">
                <a:latin typeface="Arial Black" panose="020B0A04020102020204" pitchFamily="34" charset="0"/>
              </a:rPr>
              <a:pPr/>
              <a:t>42</a:t>
            </a:fld>
            <a:endParaRPr lang="en-US">
              <a:latin typeface="Arial Black" panose="020B0A04020102020204" pitchFamily="34" charset="0"/>
            </a:endParaRPr>
          </a:p>
        </p:txBody>
      </p:sp>
      <p:sp>
        <p:nvSpPr>
          <p:cNvPr id="45060" name="Rectangle 2"/>
          <p:cNvSpPr>
            <a:spLocks noGrp="1" noChangeArrowheads="1"/>
          </p:cNvSpPr>
          <p:nvPr>
            <p:ph type="title"/>
          </p:nvPr>
        </p:nvSpPr>
        <p:spPr>
          <a:xfrm>
            <a:off x="457200" y="457200"/>
            <a:ext cx="8229600" cy="609600"/>
          </a:xfrm>
        </p:spPr>
        <p:txBody>
          <a:bodyPr/>
          <a:lstStyle/>
          <a:p>
            <a:pPr eaLnBrk="1" hangingPunct="1"/>
            <a:r>
              <a:rPr lang="en-US" sz="3600" dirty="0" smtClean="0"/>
              <a:t>How Does this Prevent Nulls in FKs?</a:t>
            </a:r>
          </a:p>
        </p:txBody>
      </p:sp>
      <p:sp>
        <p:nvSpPr>
          <p:cNvPr id="45061" name="Rectangle 3"/>
          <p:cNvSpPr>
            <a:spLocks noGrp="1" noChangeArrowheads="1"/>
          </p:cNvSpPr>
          <p:nvPr>
            <p:ph type="body" idx="1"/>
          </p:nvPr>
        </p:nvSpPr>
        <p:spPr>
          <a:xfrm>
            <a:off x="457200" y="1066800"/>
            <a:ext cx="8458200" cy="5334000"/>
          </a:xfrm>
        </p:spPr>
        <p:txBody>
          <a:bodyPr/>
          <a:lstStyle/>
          <a:p>
            <a:pPr eaLnBrk="1" hangingPunct="1">
              <a:lnSpc>
                <a:spcPct val="80000"/>
              </a:lnSpc>
            </a:pPr>
            <a:r>
              <a:rPr lang="en-US" sz="2400" dirty="0" smtClean="0"/>
              <a:t>The Controls relationship is optional on N-side (a project might not have any controlling department)</a:t>
            </a:r>
          </a:p>
          <a:p>
            <a:pPr eaLnBrk="1" hangingPunct="1">
              <a:lnSpc>
                <a:spcPct val="80000"/>
              </a:lnSpc>
            </a:pPr>
            <a:r>
              <a:rPr lang="en-US" sz="2400" dirty="0" smtClean="0"/>
              <a:t>In </a:t>
            </a:r>
            <a:r>
              <a:rPr lang="en-US" sz="2400" i="1" dirty="0" smtClean="0"/>
              <a:t>mapped</a:t>
            </a:r>
            <a:r>
              <a:rPr lang="en-US" sz="2400" dirty="0" smtClean="0"/>
              <a:t>, we would have a foreign key in the Project table that represents the controlling Department – for projects without a controlling Department, this foreign key would be null</a:t>
            </a:r>
          </a:p>
          <a:p>
            <a:pPr eaLnBrk="1" hangingPunct="1">
              <a:lnSpc>
                <a:spcPct val="80000"/>
              </a:lnSpc>
            </a:pPr>
            <a:r>
              <a:rPr lang="en-US" sz="2400" dirty="0" smtClean="0"/>
              <a:t>In </a:t>
            </a:r>
            <a:r>
              <a:rPr lang="en-US" sz="2400" i="1" dirty="0" smtClean="0"/>
              <a:t>null-sensitive</a:t>
            </a:r>
            <a:r>
              <a:rPr lang="en-US" sz="2400" dirty="0" smtClean="0"/>
              <a:t>, we have given Controls its own table – each row represents the conjunction of a Project and its controlling Department</a:t>
            </a:r>
          </a:p>
          <a:p>
            <a:pPr eaLnBrk="1" hangingPunct="1">
              <a:lnSpc>
                <a:spcPct val="80000"/>
              </a:lnSpc>
            </a:pPr>
            <a:r>
              <a:rPr lang="en-US" sz="2400" dirty="0" smtClean="0"/>
              <a:t>If a Project has no controlling Department, we just don’t bother to create a row in this table</a:t>
            </a:r>
          </a:p>
          <a:p>
            <a:pPr eaLnBrk="1" hangingPunct="1">
              <a:lnSpc>
                <a:spcPct val="80000"/>
              </a:lnSpc>
            </a:pPr>
            <a:r>
              <a:rPr lang="en-US" sz="2400" dirty="0" smtClean="0"/>
              <a:t>We </a:t>
            </a:r>
            <a:r>
              <a:rPr lang="en-US" sz="2400" dirty="0"/>
              <a:t>h</a:t>
            </a:r>
            <a:r>
              <a:rPr lang="en-US" sz="2400" dirty="0" smtClean="0"/>
              <a:t>ave traded a null value in a record for the absence of a complete record in another table, and so have minimized null values</a:t>
            </a:r>
          </a:p>
          <a:p>
            <a:pPr eaLnBrk="1" hangingPunct="1">
              <a:lnSpc>
                <a:spcPct val="80000"/>
              </a:lnSpc>
            </a:pPr>
            <a:endParaRPr 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31C3F7-3D46-41B6-AF02-9F2D0E449F9C}" type="slidenum">
              <a:rPr lang="en-US">
                <a:latin typeface="Arial Black" panose="020B0A04020102020204" pitchFamily="34" charset="0"/>
              </a:rPr>
              <a:pPr/>
              <a:t>43</a:t>
            </a:fld>
            <a:endParaRPr lang="en-US">
              <a:latin typeface="Arial Black" panose="020B0A04020102020204" pitchFamily="34" charset="0"/>
            </a:endParaRPr>
          </a:p>
        </p:txBody>
      </p:sp>
      <p:sp>
        <p:nvSpPr>
          <p:cNvPr id="45060" name="Rectangle 2"/>
          <p:cNvSpPr>
            <a:spLocks noGrp="1" noChangeArrowheads="1"/>
          </p:cNvSpPr>
          <p:nvPr>
            <p:ph type="title"/>
          </p:nvPr>
        </p:nvSpPr>
        <p:spPr>
          <a:xfrm>
            <a:off x="457200" y="457200"/>
            <a:ext cx="8229600" cy="609600"/>
          </a:xfrm>
        </p:spPr>
        <p:txBody>
          <a:bodyPr/>
          <a:lstStyle/>
          <a:p>
            <a:pPr eaLnBrk="1" hangingPunct="1"/>
            <a:r>
              <a:rPr lang="en-US" sz="3600" dirty="0" smtClean="0"/>
              <a:t>One Last Time – Names and Use</a:t>
            </a:r>
          </a:p>
        </p:txBody>
      </p:sp>
      <p:sp>
        <p:nvSpPr>
          <p:cNvPr id="45061" name="Rectangle 3"/>
          <p:cNvSpPr>
            <a:spLocks noGrp="1" noChangeArrowheads="1"/>
          </p:cNvSpPr>
          <p:nvPr>
            <p:ph type="body" idx="1"/>
          </p:nvPr>
        </p:nvSpPr>
        <p:spPr>
          <a:xfrm>
            <a:off x="457200" y="1066800"/>
            <a:ext cx="8458200" cy="5334000"/>
          </a:xfrm>
        </p:spPr>
        <p:txBody>
          <a:bodyPr/>
          <a:lstStyle/>
          <a:p>
            <a:pPr eaLnBrk="1" hangingPunct="1">
              <a:lnSpc>
                <a:spcPct val="80000"/>
              </a:lnSpc>
            </a:pPr>
            <a:r>
              <a:rPr lang="en-US" sz="2400" dirty="0" smtClean="0"/>
              <a:t>Remember, the </a:t>
            </a:r>
            <a:r>
              <a:rPr lang="en-US" sz="2400" i="1" dirty="0" smtClean="0"/>
              <a:t>technique names are made up </a:t>
            </a:r>
            <a:r>
              <a:rPr lang="en-US" sz="2400" dirty="0" smtClean="0"/>
              <a:t>– the point is to convey techniques that accommodate volatile requirements (stable), ordinary use (mapped), and minimize nulls (null-sensitive)</a:t>
            </a:r>
          </a:p>
          <a:p>
            <a:pPr eaLnBrk="1" hangingPunct="1">
              <a:lnSpc>
                <a:spcPct val="80000"/>
              </a:lnSpc>
            </a:pPr>
            <a:r>
              <a:rPr lang="en-US" sz="2400" i="1" dirty="0" smtClean="0"/>
              <a:t>Mapped</a:t>
            </a:r>
            <a:r>
              <a:rPr lang="en-US" sz="2400" dirty="0" smtClean="0"/>
              <a:t> is probably used 90% of the time – some modeling tools/notations and many textbooks basically assume that you will always use mapped</a:t>
            </a:r>
          </a:p>
          <a:p>
            <a:pPr eaLnBrk="1" hangingPunct="1">
              <a:lnSpc>
                <a:spcPct val="80000"/>
              </a:lnSpc>
            </a:pPr>
            <a:r>
              <a:rPr lang="en-US" sz="2400" dirty="0" smtClean="0"/>
              <a:t>In professional work, </a:t>
            </a:r>
            <a:r>
              <a:rPr lang="en-US" sz="2400" dirty="0"/>
              <a:t>y</a:t>
            </a:r>
            <a:r>
              <a:rPr lang="en-US" sz="2400" dirty="0" smtClean="0"/>
              <a:t>ou would probably use mapped for most parts of a database, and then selectively employ stable for unclear relationships or null-sensitive for cases in which you want to minimize nulls in foreign keys; You would make this choice one relationship at a time</a:t>
            </a:r>
          </a:p>
          <a:p>
            <a:pPr eaLnBrk="1" hangingPunct="1">
              <a:lnSpc>
                <a:spcPct val="80000"/>
              </a:lnSpc>
            </a:pPr>
            <a:r>
              <a:rPr lang="en-US" sz="2400" dirty="0" smtClean="0"/>
              <a:t>However, for our exercises and exams, I will typically ask you to translate an entire ERD using one of the three techniques – this is just for the sake of convenience and clarity</a:t>
            </a:r>
          </a:p>
        </p:txBody>
      </p:sp>
    </p:spTree>
    <p:extLst>
      <p:ext uri="{BB962C8B-B14F-4D97-AF65-F5344CB8AC3E}">
        <p14:creationId xmlns:p14="http://schemas.microsoft.com/office/powerpoint/2010/main" val="3230809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403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082334-4ADA-4216-93C2-DD1172CE95A8}" type="slidenum">
              <a:rPr lang="en-US">
                <a:latin typeface="Arial Black" panose="020B0A04020102020204" pitchFamily="34" charset="0"/>
              </a:rPr>
              <a:pPr/>
              <a:t>44</a:t>
            </a:fld>
            <a:endParaRPr lang="en-US">
              <a:latin typeface="Arial Black" panose="020B0A04020102020204" pitchFamily="34" charset="0"/>
            </a:endParaRPr>
          </a:p>
        </p:txBody>
      </p:sp>
      <p:sp>
        <p:nvSpPr>
          <p:cNvPr id="44036" name="Rectangle 2"/>
          <p:cNvSpPr>
            <a:spLocks noGrp="1" noChangeArrowheads="1"/>
          </p:cNvSpPr>
          <p:nvPr>
            <p:ph type="title"/>
          </p:nvPr>
        </p:nvSpPr>
        <p:spPr>
          <a:xfrm>
            <a:off x="457200" y="457200"/>
            <a:ext cx="8229600" cy="838200"/>
          </a:xfrm>
        </p:spPr>
        <p:txBody>
          <a:bodyPr/>
          <a:lstStyle/>
          <a:p>
            <a:pPr eaLnBrk="1" hangingPunct="1"/>
            <a:r>
              <a:rPr lang="en-US" sz="3200" dirty="0" smtClean="0"/>
              <a:t>Translation Practice</a:t>
            </a:r>
          </a:p>
        </p:txBody>
      </p:sp>
      <p:sp>
        <p:nvSpPr>
          <p:cNvPr id="44037" name="Rectangle 3"/>
          <p:cNvSpPr>
            <a:spLocks noGrp="1" noChangeArrowheads="1"/>
          </p:cNvSpPr>
          <p:nvPr>
            <p:ph type="body" sz="half" idx="1"/>
          </p:nvPr>
        </p:nvSpPr>
        <p:spPr>
          <a:xfrm>
            <a:off x="457200" y="1219200"/>
            <a:ext cx="8382000" cy="1143000"/>
          </a:xfrm>
        </p:spPr>
        <p:txBody>
          <a:bodyPr/>
          <a:lstStyle/>
          <a:p>
            <a:pPr eaLnBrk="1" hangingPunct="1">
              <a:lnSpc>
                <a:spcPct val="90000"/>
              </a:lnSpc>
            </a:pPr>
            <a:r>
              <a:rPr lang="en-US" sz="2000" dirty="0" smtClean="0"/>
              <a:t> Try to translate this ERD to a database schema using the stable, mapped and null-sensitive techniques:</a:t>
            </a:r>
          </a:p>
        </p:txBody>
      </p:sp>
      <p:graphicFrame>
        <p:nvGraphicFramePr>
          <p:cNvPr id="44038" name="Object 6"/>
          <p:cNvGraphicFramePr>
            <a:graphicFrameLocks noGrp="1" noChangeAspect="1"/>
          </p:cNvGraphicFramePr>
          <p:nvPr>
            <p:ph sz="half" idx="2"/>
          </p:nvPr>
        </p:nvGraphicFramePr>
        <p:xfrm>
          <a:off x="838200" y="1905000"/>
          <a:ext cx="7620000" cy="4573588"/>
        </p:xfrm>
        <a:graphic>
          <a:graphicData uri="http://schemas.openxmlformats.org/presentationml/2006/ole">
            <mc:AlternateContent xmlns:mc="http://schemas.openxmlformats.org/markup-compatibility/2006">
              <mc:Choice xmlns:v="urn:schemas-microsoft-com:vml" Requires="v">
                <p:oleObj spid="_x0000_s44046" name="VISIO" r:id="rId3" imgW="5449824" imgH="3265932" progId="Visio.Drawing.6">
                  <p:embed/>
                </p:oleObj>
              </mc:Choice>
              <mc:Fallback>
                <p:oleObj name="VISIO" r:id="rId3" imgW="5449824" imgH="3265932"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7620000"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608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5D1D4E-8AE0-46CB-B5B2-81977746A81D}" type="slidenum">
              <a:rPr lang="en-US">
                <a:latin typeface="Arial Black" panose="020B0A04020102020204" pitchFamily="34" charset="0"/>
              </a:rPr>
              <a:pPr/>
              <a:t>45</a:t>
            </a:fld>
            <a:endParaRPr lang="en-US">
              <a:latin typeface="Arial Black" panose="020B0A04020102020204" pitchFamily="34" charset="0"/>
            </a:endParaRPr>
          </a:p>
        </p:txBody>
      </p:sp>
      <p:sp>
        <p:nvSpPr>
          <p:cNvPr id="46084" name="Rectangle 2"/>
          <p:cNvSpPr>
            <a:spLocks noGrp="1" noChangeArrowheads="1"/>
          </p:cNvSpPr>
          <p:nvPr>
            <p:ph type="title"/>
          </p:nvPr>
        </p:nvSpPr>
        <p:spPr>
          <a:xfrm>
            <a:off x="457200" y="457200"/>
            <a:ext cx="8229600" cy="838200"/>
          </a:xfrm>
        </p:spPr>
        <p:txBody>
          <a:bodyPr/>
          <a:lstStyle/>
          <a:p>
            <a:pPr eaLnBrk="1" hangingPunct="1"/>
            <a:r>
              <a:rPr lang="en-US" sz="3600" smtClean="0"/>
              <a:t>Translating Weak Entities</a:t>
            </a:r>
          </a:p>
        </p:txBody>
      </p:sp>
      <p:sp>
        <p:nvSpPr>
          <p:cNvPr id="46085" name="Rectangle 3"/>
          <p:cNvSpPr>
            <a:spLocks noGrp="1" noChangeArrowheads="1"/>
          </p:cNvSpPr>
          <p:nvPr>
            <p:ph type="body" sz="half" idx="1"/>
          </p:nvPr>
        </p:nvSpPr>
        <p:spPr>
          <a:xfrm>
            <a:off x="457200" y="1295400"/>
            <a:ext cx="8305800" cy="533400"/>
          </a:xfrm>
        </p:spPr>
        <p:txBody>
          <a:bodyPr/>
          <a:lstStyle/>
          <a:p>
            <a:pPr eaLnBrk="1" hangingPunct="1">
              <a:buFont typeface="Wingdings" panose="05000000000000000000" pitchFamily="2" charset="2"/>
              <a:buNone/>
            </a:pPr>
            <a:r>
              <a:rPr lang="en-US" sz="2800" dirty="0" smtClean="0"/>
              <a:t>	Example:</a:t>
            </a:r>
            <a:endParaRPr lang="en-US" dirty="0" smtClean="0"/>
          </a:p>
        </p:txBody>
      </p:sp>
      <p:graphicFrame>
        <p:nvGraphicFramePr>
          <p:cNvPr id="46086" name="Object 4"/>
          <p:cNvGraphicFramePr>
            <a:graphicFrameLocks noGrp="1" noChangeAspect="1"/>
          </p:cNvGraphicFramePr>
          <p:nvPr>
            <p:ph sz="half" idx="2"/>
          </p:nvPr>
        </p:nvGraphicFramePr>
        <p:xfrm>
          <a:off x="152400" y="1905000"/>
          <a:ext cx="8763000" cy="1546225"/>
        </p:xfrm>
        <a:graphic>
          <a:graphicData uri="http://schemas.openxmlformats.org/presentationml/2006/ole">
            <mc:AlternateContent xmlns:mc="http://schemas.openxmlformats.org/markup-compatibility/2006">
              <mc:Choice xmlns:v="urn:schemas-microsoft-com:vml" Requires="v">
                <p:oleObj spid="_x0000_s46096" name="VISIO" r:id="rId3" imgW="6121080" imgH="1080360" progId="Visio.Drawing.6">
                  <p:embed/>
                </p:oleObj>
              </mc:Choice>
              <mc:Fallback>
                <p:oleObj name="VISIO" r:id="rId3" imgW="6121080" imgH="10803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05000"/>
                        <a:ext cx="8763000"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7" name="Text Box 6"/>
          <p:cNvSpPr txBox="1">
            <a:spLocks noChangeArrowheads="1"/>
          </p:cNvSpPr>
          <p:nvPr/>
        </p:nvSpPr>
        <p:spPr bwMode="auto">
          <a:xfrm>
            <a:off x="1219200" y="3733800"/>
            <a:ext cx="759855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dirty="0"/>
              <a:t>Course(</a:t>
            </a:r>
            <a:r>
              <a:rPr lang="en-US" u="sng" dirty="0" err="1"/>
              <a:t>CourseNumber</a:t>
            </a:r>
            <a:r>
              <a:rPr lang="en-US" dirty="0" err="1"/>
              <a:t>,Description</a:t>
            </a:r>
            <a:r>
              <a:rPr lang="en-US" dirty="0"/>
              <a:t>)</a:t>
            </a:r>
          </a:p>
          <a:p>
            <a:pPr eaLnBrk="1" hangingPunct="1"/>
            <a:endParaRPr lang="en-US" dirty="0"/>
          </a:p>
          <a:p>
            <a:pPr eaLnBrk="1" hangingPunct="1"/>
            <a:r>
              <a:rPr lang="en-US" dirty="0"/>
              <a:t>Section(</a:t>
            </a:r>
            <a:r>
              <a:rPr lang="en-US" u="sng" dirty="0" err="1"/>
              <a:t>Course,SectionNumber</a:t>
            </a:r>
            <a:r>
              <a:rPr lang="en-US" dirty="0" err="1"/>
              <a:t>,Instructor,OpenDate</a:t>
            </a:r>
            <a:r>
              <a:rPr lang="en-US" dirty="0" smtClean="0"/>
              <a:t>)</a:t>
            </a:r>
          </a:p>
          <a:p>
            <a:pPr eaLnBrk="1" hangingPunct="1"/>
            <a:endParaRPr lang="en-US" dirty="0"/>
          </a:p>
          <a:p>
            <a:pPr eaLnBrk="1" hangingPunct="1"/>
            <a:endParaRPr lang="en-US" dirty="0" smtClean="0"/>
          </a:p>
          <a:p>
            <a:pPr eaLnBrk="1" hangingPunct="1"/>
            <a:r>
              <a:rPr lang="en-US" sz="2400" dirty="0" smtClean="0"/>
              <a:t>This will be the </a:t>
            </a:r>
            <a:r>
              <a:rPr lang="en-US" sz="2400" i="1" dirty="0" smtClean="0"/>
              <a:t>same approach </a:t>
            </a:r>
            <a:r>
              <a:rPr lang="en-US" sz="2400" dirty="0" smtClean="0"/>
              <a:t>in all three techniques.</a:t>
            </a:r>
            <a:endParaRPr lang="en-US" sz="2400" dirty="0"/>
          </a:p>
        </p:txBody>
      </p:sp>
      <p:sp>
        <p:nvSpPr>
          <p:cNvPr id="46088" name="Line 7"/>
          <p:cNvSpPr>
            <a:spLocks noChangeShapeType="1"/>
          </p:cNvSpPr>
          <p:nvPr/>
        </p:nvSpPr>
        <p:spPr bwMode="auto">
          <a:xfrm flipV="1">
            <a:off x="2667000" y="3886200"/>
            <a:ext cx="76200" cy="609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710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61E596-A14D-4ACB-9012-AD5E0936A522}" type="slidenum">
              <a:rPr lang="en-US">
                <a:latin typeface="Arial Black" panose="020B0A04020102020204" pitchFamily="34" charset="0"/>
              </a:rPr>
              <a:pPr/>
              <a:t>46</a:t>
            </a:fld>
            <a:endParaRPr lang="en-US">
              <a:latin typeface="Arial Black" panose="020B0A04020102020204" pitchFamily="34" charset="0"/>
            </a:endParaRPr>
          </a:p>
        </p:txBody>
      </p:sp>
      <p:sp>
        <p:nvSpPr>
          <p:cNvPr id="47108" name="Rectangle 2"/>
          <p:cNvSpPr>
            <a:spLocks noGrp="1" noChangeArrowheads="1"/>
          </p:cNvSpPr>
          <p:nvPr>
            <p:ph type="title"/>
          </p:nvPr>
        </p:nvSpPr>
        <p:spPr>
          <a:xfrm>
            <a:off x="457200" y="457200"/>
            <a:ext cx="8229600" cy="685800"/>
          </a:xfrm>
        </p:spPr>
        <p:txBody>
          <a:bodyPr/>
          <a:lstStyle/>
          <a:p>
            <a:pPr eaLnBrk="1" hangingPunct="1"/>
            <a:r>
              <a:rPr lang="en-US" sz="3600" smtClean="0"/>
              <a:t>Translating Weak Entities</a:t>
            </a:r>
          </a:p>
        </p:txBody>
      </p:sp>
      <p:sp>
        <p:nvSpPr>
          <p:cNvPr id="47109" name="Rectangle 3"/>
          <p:cNvSpPr>
            <a:spLocks noGrp="1" noChangeArrowheads="1"/>
          </p:cNvSpPr>
          <p:nvPr>
            <p:ph type="body" sz="half" idx="1"/>
          </p:nvPr>
        </p:nvSpPr>
        <p:spPr>
          <a:xfrm>
            <a:off x="457200" y="1066800"/>
            <a:ext cx="8305800" cy="533400"/>
          </a:xfrm>
        </p:spPr>
        <p:txBody>
          <a:bodyPr/>
          <a:lstStyle/>
          <a:p>
            <a:pPr eaLnBrk="1" hangingPunct="1">
              <a:buSzTx/>
              <a:buFont typeface="Wingdings" panose="05000000000000000000" pitchFamily="2" charset="2"/>
              <a:buChar char="§"/>
            </a:pPr>
            <a:r>
              <a:rPr lang="en-US" sz="2400" smtClean="0"/>
              <a:t>For nested weak entities, continue to propagate the key: </a:t>
            </a:r>
          </a:p>
        </p:txBody>
      </p:sp>
      <p:graphicFrame>
        <p:nvGraphicFramePr>
          <p:cNvPr id="47110" name="Object 8"/>
          <p:cNvGraphicFramePr>
            <a:graphicFrameLocks noGrp="1" noChangeAspect="1"/>
          </p:cNvGraphicFramePr>
          <p:nvPr>
            <p:ph sz="half" idx="2"/>
          </p:nvPr>
        </p:nvGraphicFramePr>
        <p:xfrm>
          <a:off x="609600" y="1524000"/>
          <a:ext cx="7772400" cy="3343275"/>
        </p:xfrm>
        <a:graphic>
          <a:graphicData uri="http://schemas.openxmlformats.org/presentationml/2006/ole">
            <mc:AlternateContent xmlns:mc="http://schemas.openxmlformats.org/markup-compatibility/2006">
              <mc:Choice xmlns:v="urn:schemas-microsoft-com:vml" Requires="v">
                <p:oleObj spid="_x0000_s47121" name="VISIO" r:id="rId3" imgW="6121080" imgH="2634840" progId="Visio.Drawing.6">
                  <p:embed/>
                </p:oleObj>
              </mc:Choice>
              <mc:Fallback>
                <p:oleObj name="VISIO" r:id="rId3" imgW="6121080" imgH="263484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24000"/>
                        <a:ext cx="777240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Text Box 10"/>
          <p:cNvSpPr txBox="1">
            <a:spLocks noChangeArrowheads="1"/>
          </p:cNvSpPr>
          <p:nvPr/>
        </p:nvSpPr>
        <p:spPr bwMode="auto">
          <a:xfrm>
            <a:off x="1905000" y="5029200"/>
            <a:ext cx="57848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Course(</a:t>
            </a:r>
            <a:r>
              <a:rPr lang="en-US" u="sng"/>
              <a:t>CourseNumber</a:t>
            </a:r>
            <a:r>
              <a:rPr lang="en-US"/>
              <a:t>,Description)</a:t>
            </a:r>
          </a:p>
          <a:p>
            <a:pPr eaLnBrk="1" hangingPunct="1"/>
            <a:endParaRPr lang="en-US"/>
          </a:p>
          <a:p>
            <a:pPr eaLnBrk="1" hangingPunct="1"/>
            <a:r>
              <a:rPr lang="en-US"/>
              <a:t>Section(</a:t>
            </a:r>
            <a:r>
              <a:rPr lang="en-US" u="sng"/>
              <a:t>Course,SectionNumber</a:t>
            </a:r>
            <a:r>
              <a:rPr lang="en-US"/>
              <a:t>,Instructor,OpenDate)</a:t>
            </a:r>
          </a:p>
          <a:p>
            <a:pPr eaLnBrk="1" hangingPunct="1"/>
            <a:endParaRPr lang="en-US"/>
          </a:p>
          <a:p>
            <a:pPr eaLnBrk="1" hangingPunct="1"/>
            <a:r>
              <a:rPr lang="en-US"/>
              <a:t>Seat(</a:t>
            </a:r>
            <a:r>
              <a:rPr lang="en-US" u="sng"/>
              <a:t>Course,Section,SeatNumber</a:t>
            </a:r>
            <a:r>
              <a:rPr lang="en-US"/>
              <a:t>,IsReservedforSenior</a:t>
            </a:r>
          </a:p>
        </p:txBody>
      </p:sp>
      <p:sp>
        <p:nvSpPr>
          <p:cNvPr id="47112" name="Line 11"/>
          <p:cNvSpPr>
            <a:spLocks noChangeShapeType="1"/>
          </p:cNvSpPr>
          <p:nvPr/>
        </p:nvSpPr>
        <p:spPr bwMode="auto">
          <a:xfrm flipV="1">
            <a:off x="3048000" y="5257800"/>
            <a:ext cx="76200" cy="609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3" name="Line 12"/>
          <p:cNvSpPr>
            <a:spLocks noChangeShapeType="1"/>
          </p:cNvSpPr>
          <p:nvPr/>
        </p:nvSpPr>
        <p:spPr bwMode="auto">
          <a:xfrm flipV="1">
            <a:off x="2971800" y="5791200"/>
            <a:ext cx="2286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14" name="Line 13"/>
          <p:cNvSpPr>
            <a:spLocks noChangeShapeType="1"/>
          </p:cNvSpPr>
          <p:nvPr/>
        </p:nvSpPr>
        <p:spPr bwMode="auto">
          <a:xfrm flipV="1">
            <a:off x="3657600" y="5791200"/>
            <a:ext cx="1524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813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40949F-C976-4ECA-A898-A2848B51C762}" type="slidenum">
              <a:rPr lang="en-US">
                <a:latin typeface="Arial Black" panose="020B0A04020102020204" pitchFamily="34" charset="0"/>
              </a:rPr>
              <a:pPr/>
              <a:t>47</a:t>
            </a:fld>
            <a:endParaRPr lang="en-US">
              <a:latin typeface="Arial Black" panose="020B0A04020102020204" pitchFamily="34" charset="0"/>
            </a:endParaRPr>
          </a:p>
        </p:txBody>
      </p:sp>
      <p:sp>
        <p:nvSpPr>
          <p:cNvPr id="48132" name="Rectangle 2"/>
          <p:cNvSpPr>
            <a:spLocks noGrp="1" noChangeArrowheads="1"/>
          </p:cNvSpPr>
          <p:nvPr>
            <p:ph type="title"/>
          </p:nvPr>
        </p:nvSpPr>
        <p:spPr>
          <a:xfrm>
            <a:off x="457200" y="457200"/>
            <a:ext cx="8229600" cy="609600"/>
          </a:xfrm>
        </p:spPr>
        <p:txBody>
          <a:bodyPr/>
          <a:lstStyle/>
          <a:p>
            <a:pPr eaLnBrk="1" hangingPunct="1"/>
            <a:r>
              <a:rPr lang="en-US" sz="3600" smtClean="0"/>
              <a:t>Non-atomic attributes</a:t>
            </a:r>
          </a:p>
        </p:txBody>
      </p:sp>
      <p:sp>
        <p:nvSpPr>
          <p:cNvPr id="48133" name="Rectangle 3"/>
          <p:cNvSpPr>
            <a:spLocks noGrp="1" noChangeArrowheads="1"/>
          </p:cNvSpPr>
          <p:nvPr>
            <p:ph type="body" sz="half" idx="1"/>
          </p:nvPr>
        </p:nvSpPr>
        <p:spPr>
          <a:xfrm>
            <a:off x="457200" y="1143000"/>
            <a:ext cx="8382000" cy="4724400"/>
          </a:xfrm>
        </p:spPr>
        <p:txBody>
          <a:bodyPr/>
          <a:lstStyle/>
          <a:p>
            <a:pPr eaLnBrk="1" hangingPunct="1"/>
            <a:r>
              <a:rPr lang="en-US" sz="2400" smtClean="0"/>
              <a:t>For </a:t>
            </a:r>
            <a:r>
              <a:rPr lang="en-US" sz="2400" i="1" smtClean="0"/>
              <a:t>composite</a:t>
            </a:r>
            <a:r>
              <a:rPr lang="en-US" sz="2400" smtClean="0"/>
              <a:t> attributes, most granular articulations become attributes of relations; naming can reflect the “umbrella” attribute that is composite </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r>
              <a:rPr lang="en-US" sz="2400" smtClean="0"/>
              <a:t>Student(</a:t>
            </a:r>
            <a:r>
              <a:rPr lang="en-US" sz="2400" u="sng" smtClean="0"/>
              <a:t>SSN</a:t>
            </a:r>
            <a:r>
              <a:rPr lang="en-US" sz="2400" smtClean="0"/>
              <a:t>,AddressStreet,AddressCity,AddressState, AddressZip)</a:t>
            </a:r>
          </a:p>
        </p:txBody>
      </p:sp>
      <p:graphicFrame>
        <p:nvGraphicFramePr>
          <p:cNvPr id="48134" name="Object 4"/>
          <p:cNvGraphicFramePr>
            <a:graphicFrameLocks noGrp="1" noChangeAspect="1"/>
          </p:cNvGraphicFramePr>
          <p:nvPr>
            <p:ph sz="half" idx="2"/>
          </p:nvPr>
        </p:nvGraphicFramePr>
        <p:xfrm>
          <a:off x="1219200" y="2362200"/>
          <a:ext cx="6629400" cy="2598738"/>
        </p:xfrm>
        <a:graphic>
          <a:graphicData uri="http://schemas.openxmlformats.org/presentationml/2006/ole">
            <mc:AlternateContent xmlns:mc="http://schemas.openxmlformats.org/markup-compatibility/2006">
              <mc:Choice xmlns:v="urn:schemas-microsoft-com:vml" Requires="v">
                <p:oleObj spid="_x0000_s48141" name="VISIO" r:id="rId3" imgW="3215880" imgH="1260000" progId="Visio.Drawing.6">
                  <p:embed/>
                </p:oleObj>
              </mc:Choice>
              <mc:Fallback>
                <p:oleObj name="VISIO" r:id="rId3" imgW="3215880" imgH="12600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362200"/>
                        <a:ext cx="6629400" cy="259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4915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636F8D-D5E9-47C1-B6F8-9D91FAA2AE4C}" type="slidenum">
              <a:rPr lang="en-US">
                <a:latin typeface="Arial Black" panose="020B0A04020102020204" pitchFamily="34" charset="0"/>
              </a:rPr>
              <a:pPr/>
              <a:t>48</a:t>
            </a:fld>
            <a:endParaRPr lang="en-US">
              <a:latin typeface="Arial Black" panose="020B0A04020102020204" pitchFamily="34" charset="0"/>
            </a:endParaRPr>
          </a:p>
        </p:txBody>
      </p:sp>
      <p:sp>
        <p:nvSpPr>
          <p:cNvPr id="49156" name="Rectangle 2"/>
          <p:cNvSpPr>
            <a:spLocks noGrp="1" noChangeArrowheads="1"/>
          </p:cNvSpPr>
          <p:nvPr>
            <p:ph type="title"/>
          </p:nvPr>
        </p:nvSpPr>
        <p:spPr>
          <a:xfrm>
            <a:off x="457200" y="457200"/>
            <a:ext cx="8229600" cy="609600"/>
          </a:xfrm>
        </p:spPr>
        <p:txBody>
          <a:bodyPr/>
          <a:lstStyle/>
          <a:p>
            <a:pPr eaLnBrk="1" hangingPunct="1"/>
            <a:r>
              <a:rPr lang="en-US" sz="3600" smtClean="0"/>
              <a:t>Non-atomic attributes</a:t>
            </a:r>
          </a:p>
        </p:txBody>
      </p:sp>
      <p:sp>
        <p:nvSpPr>
          <p:cNvPr id="49157" name="Rectangle 3"/>
          <p:cNvSpPr>
            <a:spLocks noGrp="1" noChangeArrowheads="1"/>
          </p:cNvSpPr>
          <p:nvPr>
            <p:ph type="body" sz="half" idx="1"/>
          </p:nvPr>
        </p:nvSpPr>
        <p:spPr>
          <a:xfrm>
            <a:off x="457200" y="1143000"/>
            <a:ext cx="8382000" cy="4724400"/>
          </a:xfrm>
        </p:spPr>
        <p:txBody>
          <a:bodyPr/>
          <a:lstStyle/>
          <a:p>
            <a:pPr eaLnBrk="1" hangingPunct="1"/>
            <a:r>
              <a:rPr lang="en-US" sz="2800" i="1" smtClean="0"/>
              <a:t>Derived</a:t>
            </a:r>
            <a:r>
              <a:rPr lang="en-US" sz="2800" smtClean="0"/>
              <a:t> attributes do not become attributes of relations, since they are calculated from other values and need not be stored</a:t>
            </a:r>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endParaRPr lang="en-US" sz="2800" smtClean="0"/>
          </a:p>
          <a:p>
            <a:pPr eaLnBrk="1" hangingPunct="1"/>
            <a:r>
              <a:rPr lang="en-US" sz="2800" smtClean="0"/>
              <a:t>Student(</a:t>
            </a:r>
            <a:r>
              <a:rPr lang="en-US" sz="2800" u="sng" smtClean="0"/>
              <a:t>SSN</a:t>
            </a:r>
            <a:r>
              <a:rPr lang="en-US" sz="2800" smtClean="0"/>
              <a:t>,Birthdate)</a:t>
            </a:r>
          </a:p>
        </p:txBody>
      </p:sp>
      <p:graphicFrame>
        <p:nvGraphicFramePr>
          <p:cNvPr id="49158" name="Object 6"/>
          <p:cNvGraphicFramePr>
            <a:graphicFrameLocks noGrp="1" noChangeAspect="1"/>
          </p:cNvGraphicFramePr>
          <p:nvPr>
            <p:ph sz="half" idx="2"/>
          </p:nvPr>
        </p:nvGraphicFramePr>
        <p:xfrm>
          <a:off x="838200" y="2667000"/>
          <a:ext cx="7315200" cy="1677988"/>
        </p:xfrm>
        <a:graphic>
          <a:graphicData uri="http://schemas.openxmlformats.org/presentationml/2006/ole">
            <mc:AlternateContent xmlns:mc="http://schemas.openxmlformats.org/markup-compatibility/2006">
              <mc:Choice xmlns:v="urn:schemas-microsoft-com:vml" Requires="v">
                <p:oleObj spid="_x0000_s49165" name="VISIO" r:id="rId3" imgW="2892240" imgH="663480" progId="Visio.Drawing.6">
                  <p:embed/>
                </p:oleObj>
              </mc:Choice>
              <mc:Fallback>
                <p:oleObj name="VISIO" r:id="rId3" imgW="2892240" imgH="66348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67000"/>
                        <a:ext cx="731520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5017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8FD0525-7E42-4C1D-8680-4599040F8B55}" type="slidenum">
              <a:rPr lang="en-US">
                <a:latin typeface="Arial Black" panose="020B0A04020102020204" pitchFamily="34" charset="0"/>
              </a:rPr>
              <a:pPr/>
              <a:t>49</a:t>
            </a:fld>
            <a:endParaRPr lang="en-US">
              <a:latin typeface="Arial Black" panose="020B0A04020102020204" pitchFamily="34" charset="0"/>
            </a:endParaRPr>
          </a:p>
        </p:txBody>
      </p:sp>
      <p:sp>
        <p:nvSpPr>
          <p:cNvPr id="50180" name="Rectangle 2"/>
          <p:cNvSpPr>
            <a:spLocks noGrp="1" noChangeArrowheads="1"/>
          </p:cNvSpPr>
          <p:nvPr>
            <p:ph type="title"/>
          </p:nvPr>
        </p:nvSpPr>
        <p:spPr>
          <a:xfrm>
            <a:off x="457200" y="457200"/>
            <a:ext cx="8229600" cy="609600"/>
          </a:xfrm>
        </p:spPr>
        <p:txBody>
          <a:bodyPr/>
          <a:lstStyle/>
          <a:p>
            <a:pPr eaLnBrk="1" hangingPunct="1"/>
            <a:r>
              <a:rPr lang="en-US" sz="3600" smtClean="0"/>
              <a:t>Non-atomic attributes</a:t>
            </a:r>
          </a:p>
        </p:txBody>
      </p:sp>
      <p:sp>
        <p:nvSpPr>
          <p:cNvPr id="50181" name="Rectangle 3"/>
          <p:cNvSpPr>
            <a:spLocks noGrp="1" noChangeArrowheads="1"/>
          </p:cNvSpPr>
          <p:nvPr>
            <p:ph type="body" sz="half" idx="1"/>
          </p:nvPr>
        </p:nvSpPr>
        <p:spPr>
          <a:xfrm>
            <a:off x="457200" y="1143000"/>
            <a:ext cx="8382000" cy="4724400"/>
          </a:xfrm>
        </p:spPr>
        <p:txBody>
          <a:bodyPr/>
          <a:lstStyle/>
          <a:p>
            <a:pPr eaLnBrk="1" hangingPunct="1">
              <a:lnSpc>
                <a:spcPct val="90000"/>
              </a:lnSpc>
            </a:pPr>
            <a:r>
              <a:rPr lang="en-US" sz="2800" i="1" smtClean="0"/>
              <a:t>Multi-valued</a:t>
            </a:r>
            <a:r>
              <a:rPr lang="en-US" sz="2800" smtClean="0"/>
              <a:t> attributes are translated as if they were weak entities, with the discriminator being the value of the attribute</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buFont typeface="Wingdings" panose="05000000000000000000" pitchFamily="2" charset="2"/>
              <a:buNone/>
            </a:pPr>
            <a:r>
              <a:rPr lang="en-US" sz="2800" smtClean="0"/>
              <a:t>	Student(</a:t>
            </a:r>
            <a:r>
              <a:rPr lang="en-US" sz="2800" u="sng" smtClean="0"/>
              <a:t>SSN</a:t>
            </a:r>
            <a:r>
              <a:rPr lang="en-US" sz="2800" smtClean="0"/>
              <a:t>,Birthdate)</a:t>
            </a:r>
          </a:p>
          <a:p>
            <a:pPr eaLnBrk="1" hangingPunct="1">
              <a:lnSpc>
                <a:spcPct val="90000"/>
              </a:lnSpc>
              <a:buFont typeface="Wingdings" panose="05000000000000000000" pitchFamily="2" charset="2"/>
              <a:buNone/>
            </a:pPr>
            <a:r>
              <a:rPr lang="en-US" sz="2800" smtClean="0"/>
              <a:t>	StudentAlias(</a:t>
            </a:r>
            <a:r>
              <a:rPr lang="en-US" sz="2800" u="sng" smtClean="0"/>
              <a:t>Student,EmailAlias</a:t>
            </a:r>
            <a:r>
              <a:rPr lang="en-US" sz="2800" smtClean="0"/>
              <a:t>)</a:t>
            </a:r>
          </a:p>
        </p:txBody>
      </p:sp>
      <p:graphicFrame>
        <p:nvGraphicFramePr>
          <p:cNvPr id="50182" name="Object 6"/>
          <p:cNvGraphicFramePr>
            <a:graphicFrameLocks noGrp="1" noChangeAspect="1"/>
          </p:cNvGraphicFramePr>
          <p:nvPr>
            <p:ph sz="half" idx="2"/>
          </p:nvPr>
        </p:nvGraphicFramePr>
        <p:xfrm>
          <a:off x="762000" y="2438400"/>
          <a:ext cx="7772400" cy="1747838"/>
        </p:xfrm>
        <a:graphic>
          <a:graphicData uri="http://schemas.openxmlformats.org/presentationml/2006/ole">
            <mc:AlternateContent xmlns:mc="http://schemas.openxmlformats.org/markup-compatibility/2006">
              <mc:Choice xmlns:v="urn:schemas-microsoft-com:vml" Requires="v">
                <p:oleObj spid="_x0000_s50190" name="VISIO" r:id="rId3" imgW="2949480" imgH="663480" progId="Visio.Drawing.6">
                  <p:embed/>
                </p:oleObj>
              </mc:Choice>
              <mc:Fallback>
                <p:oleObj name="VISIO" r:id="rId3" imgW="2949480" imgH="66348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438400"/>
                        <a:ext cx="7772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3" name="Line 8"/>
          <p:cNvSpPr>
            <a:spLocks noChangeShapeType="1"/>
          </p:cNvSpPr>
          <p:nvPr/>
        </p:nvSpPr>
        <p:spPr bwMode="auto">
          <a:xfrm flipH="1" flipV="1">
            <a:off x="2819400" y="5029200"/>
            <a:ext cx="6096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AA4EF0-4915-4DD8-A95E-0045F29B641B}" type="slidenum">
              <a:rPr lang="en-US">
                <a:latin typeface="Arial Black" panose="020B0A04020102020204" pitchFamily="34" charset="0"/>
              </a:rPr>
              <a:pPr/>
              <a:t>5</a:t>
            </a:fld>
            <a:endParaRPr lang="en-US">
              <a:latin typeface="Arial Black" panose="020B0A04020102020204" pitchFamily="34" charset="0"/>
            </a:endParaRPr>
          </a:p>
        </p:txBody>
      </p:sp>
      <p:sp>
        <p:nvSpPr>
          <p:cNvPr id="7172" name="Rectangle 2"/>
          <p:cNvSpPr>
            <a:spLocks noGrp="1" noChangeArrowheads="1"/>
          </p:cNvSpPr>
          <p:nvPr>
            <p:ph type="title"/>
          </p:nvPr>
        </p:nvSpPr>
        <p:spPr>
          <a:xfrm>
            <a:off x="457200" y="457200"/>
            <a:ext cx="8229600" cy="609600"/>
          </a:xfrm>
        </p:spPr>
        <p:txBody>
          <a:bodyPr/>
          <a:lstStyle/>
          <a:p>
            <a:pPr eaLnBrk="1" hangingPunct="1"/>
            <a:r>
              <a:rPr lang="en-US" sz="4000" smtClean="0"/>
              <a:t>More on EIDs</a:t>
            </a:r>
          </a:p>
        </p:txBody>
      </p:sp>
      <p:sp>
        <p:nvSpPr>
          <p:cNvPr id="7173" name="Rectangle 3"/>
          <p:cNvSpPr>
            <a:spLocks noGrp="1" noChangeArrowheads="1"/>
          </p:cNvSpPr>
          <p:nvPr>
            <p:ph type="body" idx="1"/>
          </p:nvPr>
        </p:nvSpPr>
        <p:spPr>
          <a:xfrm>
            <a:off x="457200" y="1295400"/>
            <a:ext cx="8229600" cy="4572000"/>
          </a:xfrm>
        </p:spPr>
        <p:txBody>
          <a:bodyPr/>
          <a:lstStyle/>
          <a:p>
            <a:pPr eaLnBrk="1" hangingPunct="1">
              <a:lnSpc>
                <a:spcPct val="90000"/>
              </a:lnSpc>
            </a:pPr>
            <a:r>
              <a:rPr lang="en-US" sz="2400" smtClean="0"/>
              <a:t>EIDs will become primary keys when we translate ER model into relational model</a:t>
            </a:r>
          </a:p>
          <a:p>
            <a:pPr eaLnBrk="1" hangingPunct="1">
              <a:lnSpc>
                <a:spcPct val="90000"/>
              </a:lnSpc>
            </a:pPr>
            <a:endParaRPr lang="en-US" sz="2400" smtClean="0"/>
          </a:p>
          <a:p>
            <a:pPr eaLnBrk="1" hangingPunct="1">
              <a:lnSpc>
                <a:spcPct val="90000"/>
              </a:lnSpc>
            </a:pPr>
            <a:r>
              <a:rPr lang="en-US" sz="2400" smtClean="0"/>
              <a:t> no attribute that is part of the EID should ever be null (blank), even in multi-attribute EIDs </a:t>
            </a:r>
            <a:r>
              <a:rPr lang="en-US" sz="2400" smtClean="0">
                <a:sym typeface="Wingdings" panose="05000000000000000000" pitchFamily="2" charset="2"/>
              </a:rPr>
              <a:t> “</a:t>
            </a:r>
            <a:r>
              <a:rPr lang="en-US" sz="2400" b="1" smtClean="0">
                <a:sym typeface="Wingdings" panose="05000000000000000000" pitchFamily="2" charset="2"/>
              </a:rPr>
              <a:t>entity constraint</a:t>
            </a:r>
            <a:r>
              <a:rPr lang="en-US" sz="2400" smtClean="0">
                <a:sym typeface="Wingdings" panose="05000000000000000000" pitchFamily="2" charset="2"/>
              </a:rPr>
              <a:t>”</a:t>
            </a:r>
            <a:endParaRPr lang="en-US" sz="2400" smtClean="0"/>
          </a:p>
          <a:p>
            <a:pPr eaLnBrk="1" hangingPunct="1">
              <a:lnSpc>
                <a:spcPct val="90000"/>
              </a:lnSpc>
            </a:pPr>
            <a:endParaRPr lang="en-US" sz="2400" smtClean="0"/>
          </a:p>
          <a:p>
            <a:pPr eaLnBrk="1" hangingPunct="1">
              <a:lnSpc>
                <a:spcPct val="90000"/>
              </a:lnSpc>
            </a:pPr>
            <a:r>
              <a:rPr lang="en-US" sz="2400" smtClean="0"/>
              <a:t> EIDs should have values that do not change over the lifetime of an entity (used to refer consistently to that entity)</a:t>
            </a:r>
          </a:p>
          <a:p>
            <a:pPr eaLnBrk="1" hangingPunct="1">
              <a:lnSpc>
                <a:spcPct val="90000"/>
              </a:lnSpc>
            </a:pPr>
            <a:endParaRPr lang="en-US" sz="2400" smtClean="0"/>
          </a:p>
          <a:p>
            <a:pPr eaLnBrk="1" hangingPunct="1">
              <a:lnSpc>
                <a:spcPct val="90000"/>
              </a:lnSpc>
            </a:pPr>
            <a:r>
              <a:rPr lang="en-US" sz="2400" smtClean="0"/>
              <a:t> </a:t>
            </a:r>
            <a:r>
              <a:rPr lang="en-US" sz="2400" b="1" smtClean="0"/>
              <a:t>every entity must have one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5120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34CB5-A493-4BBD-8A33-53EA334A3640}" type="slidenum">
              <a:rPr lang="en-US">
                <a:latin typeface="Arial Black" panose="020B0A04020102020204" pitchFamily="34" charset="0"/>
              </a:rPr>
              <a:pPr/>
              <a:t>50</a:t>
            </a:fld>
            <a:endParaRPr lang="en-US">
              <a:latin typeface="Arial Black" panose="020B0A04020102020204" pitchFamily="34" charset="0"/>
            </a:endParaRPr>
          </a:p>
        </p:txBody>
      </p:sp>
      <p:sp>
        <p:nvSpPr>
          <p:cNvPr id="51204" name="Rectangle 2"/>
          <p:cNvSpPr>
            <a:spLocks noGrp="1" noChangeArrowheads="1"/>
          </p:cNvSpPr>
          <p:nvPr>
            <p:ph type="title"/>
          </p:nvPr>
        </p:nvSpPr>
        <p:spPr>
          <a:xfrm>
            <a:off x="457200" y="457200"/>
            <a:ext cx="8229600" cy="609600"/>
          </a:xfrm>
        </p:spPr>
        <p:txBody>
          <a:bodyPr/>
          <a:lstStyle/>
          <a:p>
            <a:pPr eaLnBrk="1" hangingPunct="1"/>
            <a:r>
              <a:rPr lang="en-US" sz="3600" smtClean="0"/>
              <a:t>Questions?</a:t>
            </a:r>
          </a:p>
        </p:txBody>
      </p:sp>
      <p:sp>
        <p:nvSpPr>
          <p:cNvPr id="51205" name="Rectangle 3"/>
          <p:cNvSpPr>
            <a:spLocks noGrp="1" noChangeArrowheads="1"/>
          </p:cNvSpPr>
          <p:nvPr>
            <p:ph type="body" sz="half" idx="1"/>
          </p:nvPr>
        </p:nvSpPr>
        <p:spPr>
          <a:xfrm>
            <a:off x="457200" y="1143000"/>
            <a:ext cx="8382000" cy="4724400"/>
          </a:xfrm>
        </p:spPr>
        <p:txBody>
          <a:bodyPr/>
          <a:lstStyle/>
          <a:p>
            <a:pPr eaLnBrk="1" hangingPunct="1">
              <a:lnSpc>
                <a:spcPct val="90000"/>
              </a:lnSpc>
              <a:buFont typeface="Wingdings" panose="05000000000000000000" pitchFamily="2" charset="2"/>
              <a:buNone/>
            </a:pPr>
            <a:endParaRPr lang="en-US" sz="2800" smtClean="0"/>
          </a:p>
          <a:p>
            <a:pPr eaLnBrk="1" hangingPunct="1">
              <a:lnSpc>
                <a:spcPct val="90000"/>
              </a:lnSpc>
              <a:buFont typeface="Wingdings" panose="05000000000000000000" pitchFamily="2" charset="2"/>
              <a:buNone/>
            </a:pPr>
            <a:endParaRPr lang="en-US" sz="2800" smtClean="0"/>
          </a:p>
          <a:p>
            <a:pPr eaLnBrk="1" hangingPunct="1">
              <a:lnSpc>
                <a:spcPct val="90000"/>
              </a:lnSpc>
              <a:buFont typeface="Wingdings" panose="05000000000000000000" pitchFamily="2" charset="2"/>
              <a:buNone/>
            </a:pPr>
            <a:endParaRPr lang="en-US" sz="2800" smtClean="0"/>
          </a:p>
          <a:p>
            <a:pPr algn="ctr" eaLnBrk="1" hangingPunct="1">
              <a:lnSpc>
                <a:spcPct val="90000"/>
              </a:lnSpc>
              <a:buFont typeface="Wingdings" panose="05000000000000000000" pitchFamily="2" charset="2"/>
              <a:buNone/>
            </a:pPr>
            <a:r>
              <a:rPr lang="en-US" sz="280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CA91F5-DC92-4AD1-958F-AB30C48D9D7D}" type="slidenum">
              <a:rPr lang="en-US">
                <a:latin typeface="Arial Black" panose="020B0A04020102020204" pitchFamily="34" charset="0"/>
              </a:rPr>
              <a:pPr/>
              <a:t>6</a:t>
            </a:fld>
            <a:endParaRPr lang="en-US">
              <a:latin typeface="Arial Black" panose="020B0A04020102020204" pitchFamily="34" charset="0"/>
            </a:endParaRPr>
          </a:p>
        </p:txBody>
      </p:sp>
      <p:sp>
        <p:nvSpPr>
          <p:cNvPr id="8196" name="Rectangle 2"/>
          <p:cNvSpPr>
            <a:spLocks noGrp="1" noChangeArrowheads="1"/>
          </p:cNvSpPr>
          <p:nvPr>
            <p:ph type="title"/>
          </p:nvPr>
        </p:nvSpPr>
        <p:spPr>
          <a:xfrm>
            <a:off x="457200" y="457200"/>
            <a:ext cx="8229600" cy="609600"/>
          </a:xfrm>
        </p:spPr>
        <p:txBody>
          <a:bodyPr/>
          <a:lstStyle/>
          <a:p>
            <a:pPr eaLnBrk="1" hangingPunct="1"/>
            <a:r>
              <a:rPr lang="en-US" sz="4000" smtClean="0"/>
              <a:t>More on EIDs</a:t>
            </a:r>
          </a:p>
        </p:txBody>
      </p:sp>
      <p:sp>
        <p:nvSpPr>
          <p:cNvPr id="8197"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800" smtClean="0"/>
              <a:t>Sometimes, we use a surrogate attribute because no combination of “natural” values is acceptable for uniquely identifying instances of an entity (e.g. Drexel ID)</a:t>
            </a:r>
          </a:p>
          <a:p>
            <a:pPr eaLnBrk="1" hangingPunct="1">
              <a:lnSpc>
                <a:spcPct val="80000"/>
              </a:lnSpc>
            </a:pPr>
            <a:endParaRPr lang="en-US" sz="2800" smtClean="0"/>
          </a:p>
          <a:p>
            <a:pPr eaLnBrk="1" hangingPunct="1">
              <a:lnSpc>
                <a:spcPct val="80000"/>
              </a:lnSpc>
            </a:pPr>
            <a:r>
              <a:rPr lang="en-US" sz="2800" smtClean="0"/>
              <a:t> Here, “natural” means something like “associated meaningfully with the entity outside the context of our database model”</a:t>
            </a:r>
          </a:p>
          <a:p>
            <a:pPr eaLnBrk="1" hangingPunct="1">
              <a:lnSpc>
                <a:spcPct val="80000"/>
              </a:lnSpc>
            </a:pPr>
            <a:endParaRPr lang="en-US" sz="2800" smtClean="0"/>
          </a:p>
          <a:p>
            <a:pPr eaLnBrk="1" hangingPunct="1">
              <a:lnSpc>
                <a:spcPct val="80000"/>
              </a:lnSpc>
            </a:pPr>
            <a:r>
              <a:rPr lang="en-US" sz="2800" smtClean="0"/>
              <a:t>Surrogate EIDs can be very useful, but also have some drawbacks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CB0A76-3B3E-4CAD-B11D-E46E0D8C272D}" type="slidenum">
              <a:rPr lang="en-US">
                <a:latin typeface="Arial Black" panose="020B0A04020102020204" pitchFamily="34" charset="0"/>
              </a:rPr>
              <a:pPr/>
              <a:t>7</a:t>
            </a:fld>
            <a:endParaRPr lang="en-US">
              <a:latin typeface="Arial Black" panose="020B0A04020102020204" pitchFamily="34" charset="0"/>
            </a:endParaRPr>
          </a:p>
        </p:txBody>
      </p:sp>
      <p:sp>
        <p:nvSpPr>
          <p:cNvPr id="9220" name="Rectangle 2"/>
          <p:cNvSpPr>
            <a:spLocks noGrp="1" noChangeArrowheads="1"/>
          </p:cNvSpPr>
          <p:nvPr>
            <p:ph type="title"/>
          </p:nvPr>
        </p:nvSpPr>
        <p:spPr>
          <a:xfrm>
            <a:off x="457200" y="457200"/>
            <a:ext cx="8229600" cy="609600"/>
          </a:xfrm>
        </p:spPr>
        <p:txBody>
          <a:bodyPr/>
          <a:lstStyle/>
          <a:p>
            <a:pPr eaLnBrk="1" hangingPunct="1"/>
            <a:r>
              <a:rPr lang="en-US" sz="4000" smtClean="0"/>
              <a:t>More on EIDs</a:t>
            </a:r>
          </a:p>
        </p:txBody>
      </p:sp>
      <p:sp>
        <p:nvSpPr>
          <p:cNvPr id="9221" name="Rectangle 3"/>
          <p:cNvSpPr>
            <a:spLocks noGrp="1" noChangeArrowheads="1"/>
          </p:cNvSpPr>
          <p:nvPr>
            <p:ph type="body" idx="1"/>
          </p:nvPr>
        </p:nvSpPr>
        <p:spPr>
          <a:xfrm>
            <a:off x="457200" y="3962400"/>
            <a:ext cx="8229600" cy="2209800"/>
          </a:xfrm>
        </p:spPr>
        <p:txBody>
          <a:bodyPr/>
          <a:lstStyle/>
          <a:p>
            <a:pPr eaLnBrk="1" hangingPunct="1">
              <a:lnSpc>
                <a:spcPct val="80000"/>
              </a:lnSpc>
            </a:pPr>
            <a:r>
              <a:rPr lang="en-US" sz="2400" smtClean="0"/>
              <a:t>Combination of </a:t>
            </a:r>
            <a:r>
              <a:rPr lang="en-US" sz="2400" i="1" smtClean="0"/>
              <a:t>BuildingName</a:t>
            </a:r>
            <a:r>
              <a:rPr lang="en-US" sz="2400" smtClean="0"/>
              <a:t> and </a:t>
            </a:r>
            <a:r>
              <a:rPr lang="en-US" sz="2400" i="1" smtClean="0"/>
              <a:t>RoomNumber</a:t>
            </a:r>
            <a:r>
              <a:rPr lang="en-US" sz="2400" smtClean="0"/>
              <a:t> would make good EID, but surrogate EID </a:t>
            </a:r>
            <a:r>
              <a:rPr lang="en-US" sz="2400" i="1" smtClean="0"/>
              <a:t>RoomId</a:t>
            </a:r>
            <a:r>
              <a:rPr lang="en-US" sz="2400" smtClean="0"/>
              <a:t> was created</a:t>
            </a:r>
          </a:p>
          <a:p>
            <a:pPr eaLnBrk="1" hangingPunct="1">
              <a:lnSpc>
                <a:spcPct val="80000"/>
              </a:lnSpc>
            </a:pPr>
            <a:r>
              <a:rPr lang="en-US" sz="2400" smtClean="0"/>
              <a:t>Bad data gets in, allowed because </a:t>
            </a:r>
            <a:r>
              <a:rPr lang="en-US" sz="2400" i="1" smtClean="0"/>
              <a:t>RoomId</a:t>
            </a:r>
            <a:r>
              <a:rPr lang="en-US" sz="2400" smtClean="0"/>
              <a:t> remains unique</a:t>
            </a:r>
          </a:p>
          <a:p>
            <a:pPr eaLnBrk="1" hangingPunct="1">
              <a:lnSpc>
                <a:spcPct val="80000"/>
              </a:lnSpc>
            </a:pPr>
            <a:r>
              <a:rPr lang="en-US" sz="2400" smtClean="0"/>
              <a:t>EID chosen is not meaningful in real world; now database identifies rooms differently than people do</a:t>
            </a:r>
          </a:p>
        </p:txBody>
      </p:sp>
      <p:sp>
        <p:nvSpPr>
          <p:cNvPr id="9222" name="Text Box 4"/>
          <p:cNvSpPr txBox="1">
            <a:spLocks noChangeArrowheads="1"/>
          </p:cNvSpPr>
          <p:nvPr/>
        </p:nvSpPr>
        <p:spPr bwMode="auto">
          <a:xfrm>
            <a:off x="457200" y="990600"/>
            <a:ext cx="8397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buFont typeface="Wingdings" panose="05000000000000000000" pitchFamily="2" charset="2"/>
              <a:buChar char="§"/>
            </a:pPr>
            <a:r>
              <a:rPr lang="en-US" sz="2400"/>
              <a:t> Example of potentially improper use of surrogate EID:</a:t>
            </a:r>
            <a:endParaRPr lang="en-US" sz="2400" i="1" u="sng"/>
          </a:p>
        </p:txBody>
      </p:sp>
      <p:pic>
        <p:nvPicPr>
          <p:cNvPr id="92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57150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85730F-B7AF-4C63-AB05-2D28C24EB156}" type="slidenum">
              <a:rPr lang="en-US">
                <a:latin typeface="Arial Black" panose="020B0A04020102020204" pitchFamily="34" charset="0"/>
              </a:rPr>
              <a:pPr/>
              <a:t>8</a:t>
            </a:fld>
            <a:endParaRPr lang="en-US">
              <a:latin typeface="Arial Black" panose="020B0A04020102020204" pitchFamily="34" charset="0"/>
            </a:endParaRPr>
          </a:p>
        </p:txBody>
      </p:sp>
      <p:sp>
        <p:nvSpPr>
          <p:cNvPr id="10244"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0245"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800" smtClean="0"/>
              <a:t> Recall the three levels of data modeling we have discussed:</a:t>
            </a:r>
          </a:p>
          <a:p>
            <a:pPr lvl="1" eaLnBrk="1" hangingPunct="1">
              <a:lnSpc>
                <a:spcPct val="80000"/>
              </a:lnSpc>
            </a:pPr>
            <a:r>
              <a:rPr lang="en-US" sz="2400" smtClean="0"/>
              <a:t> </a:t>
            </a:r>
            <a:r>
              <a:rPr lang="en-US" sz="2400" i="1" u="sng" smtClean="0"/>
              <a:t>conceptual</a:t>
            </a:r>
            <a:r>
              <a:rPr lang="en-US" sz="2400" smtClean="0"/>
              <a:t>: high-level, implementation independent and user-oriented model that is based on the “real world” (e.g., ER diagrams)</a:t>
            </a:r>
          </a:p>
          <a:p>
            <a:pPr lvl="1" eaLnBrk="1" hangingPunct="1">
              <a:lnSpc>
                <a:spcPct val="80000"/>
              </a:lnSpc>
            </a:pPr>
            <a:r>
              <a:rPr lang="en-US" sz="2400" smtClean="0"/>
              <a:t> </a:t>
            </a:r>
            <a:r>
              <a:rPr lang="en-US" sz="2400" i="1" u="sng" smtClean="0"/>
              <a:t>logical / implementation</a:t>
            </a:r>
            <a:r>
              <a:rPr lang="en-US" sz="2400" smtClean="0"/>
              <a:t>: describes the structure of a database system; translates the conceptual model into a series of objects based on a particular approach to data representation (e.g., tables in relational model)</a:t>
            </a:r>
          </a:p>
          <a:p>
            <a:pPr lvl="1" eaLnBrk="1" hangingPunct="1">
              <a:lnSpc>
                <a:spcPct val="80000"/>
              </a:lnSpc>
            </a:pPr>
            <a:r>
              <a:rPr lang="en-US" sz="2400" smtClean="0"/>
              <a:t> </a:t>
            </a:r>
            <a:r>
              <a:rPr lang="en-US" sz="2400" i="1" u="sng" smtClean="0"/>
              <a:t>physical</a:t>
            </a:r>
            <a:r>
              <a:rPr lang="en-US" sz="2400" smtClean="0"/>
              <a:t>: shows how the logical model will be implemented and accessed as bytes on disk (e.g., files, indexes)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mtClean="0"/>
              <a:t>INFO 605 - Week 3</a:t>
            </a:r>
            <a:endParaRPr lang="en-US" dirty="0" smtClean="0"/>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12756D-AAE5-4C83-B093-2E634571D0D0}" type="slidenum">
              <a:rPr lang="en-US">
                <a:latin typeface="Arial Black" panose="020B0A04020102020204" pitchFamily="34" charset="0"/>
              </a:rPr>
              <a:pPr/>
              <a:t>9</a:t>
            </a:fld>
            <a:endParaRPr lang="en-US">
              <a:latin typeface="Arial Black" panose="020B0A04020102020204" pitchFamily="34" charset="0"/>
            </a:endParaRPr>
          </a:p>
        </p:txBody>
      </p:sp>
      <p:sp>
        <p:nvSpPr>
          <p:cNvPr id="11268" name="Rectangle 2"/>
          <p:cNvSpPr>
            <a:spLocks noGrp="1" noChangeArrowheads="1"/>
          </p:cNvSpPr>
          <p:nvPr>
            <p:ph type="title"/>
          </p:nvPr>
        </p:nvSpPr>
        <p:spPr>
          <a:xfrm>
            <a:off x="457200" y="457200"/>
            <a:ext cx="8229600" cy="609600"/>
          </a:xfrm>
        </p:spPr>
        <p:txBody>
          <a:bodyPr/>
          <a:lstStyle/>
          <a:p>
            <a:pPr eaLnBrk="1" hangingPunct="1"/>
            <a:r>
              <a:rPr lang="en-US" sz="4000" smtClean="0"/>
              <a:t>Relational Model</a:t>
            </a:r>
          </a:p>
        </p:txBody>
      </p:sp>
      <p:sp>
        <p:nvSpPr>
          <p:cNvPr id="11269" name="Rectangle 3"/>
          <p:cNvSpPr>
            <a:spLocks noGrp="1" noChangeArrowheads="1"/>
          </p:cNvSpPr>
          <p:nvPr>
            <p:ph type="body" idx="1"/>
          </p:nvPr>
        </p:nvSpPr>
        <p:spPr>
          <a:xfrm>
            <a:off x="457200" y="1295400"/>
            <a:ext cx="8229600" cy="4572000"/>
          </a:xfrm>
        </p:spPr>
        <p:txBody>
          <a:bodyPr/>
          <a:lstStyle/>
          <a:p>
            <a:pPr eaLnBrk="1" hangingPunct="1">
              <a:lnSpc>
                <a:spcPct val="80000"/>
              </a:lnSpc>
            </a:pPr>
            <a:r>
              <a:rPr lang="en-US" sz="2800" smtClean="0"/>
              <a:t>We just developed some ER models, which are conceptual models</a:t>
            </a:r>
          </a:p>
          <a:p>
            <a:pPr eaLnBrk="1" hangingPunct="1">
              <a:lnSpc>
                <a:spcPct val="80000"/>
              </a:lnSpc>
            </a:pPr>
            <a:r>
              <a:rPr lang="en-US" sz="2800" smtClean="0"/>
              <a:t>Now we are ready to translate those models into the relational model, which is the type of logical model used by a RDBMS</a:t>
            </a:r>
          </a:p>
          <a:p>
            <a:pPr eaLnBrk="1" hangingPunct="1">
              <a:lnSpc>
                <a:spcPct val="80000"/>
              </a:lnSpc>
            </a:pPr>
            <a:r>
              <a:rPr lang="en-US" sz="2800" smtClean="0"/>
              <a:t>This amounts to defining tables (i.e., relations) that represent the information (entities and relationships) documented in the conceptual model</a:t>
            </a:r>
          </a:p>
          <a:p>
            <a:pPr eaLnBrk="1" hangingPunct="1">
              <a:lnSpc>
                <a:spcPct val="80000"/>
              </a:lnSpc>
            </a:pPr>
            <a:r>
              <a:rPr lang="en-US" sz="2800" smtClean="0"/>
              <a:t>The next step thereafter will be to implement these tables and manipulate their contents using SQL (second half of course)</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1884</TotalTime>
  <Words>3291</Words>
  <Application>Microsoft Office PowerPoint</Application>
  <PresentationFormat>On-screen Show (4:3)</PresentationFormat>
  <Paragraphs>398</Paragraphs>
  <Slides>50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7" baseType="lpstr">
      <vt:lpstr>Arial</vt:lpstr>
      <vt:lpstr>Arial Black</vt:lpstr>
      <vt:lpstr>Times New Roman</vt:lpstr>
      <vt:lpstr>Wingdings</vt:lpstr>
      <vt:lpstr>Pixel</vt:lpstr>
      <vt:lpstr>VISIO</vt:lpstr>
      <vt:lpstr>Visio</vt:lpstr>
      <vt:lpstr>Week 3: Relational Schemas</vt:lpstr>
      <vt:lpstr>Overview of This Week</vt:lpstr>
      <vt:lpstr>Review of Last Week </vt:lpstr>
      <vt:lpstr>More on EIDs</vt:lpstr>
      <vt:lpstr>More on EIDs</vt:lpstr>
      <vt:lpstr>More on EIDs</vt:lpstr>
      <vt:lpstr>More on EIDs</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Null Values</vt:lpstr>
      <vt:lpstr>Null Values</vt:lpstr>
      <vt:lpstr>Null Values</vt:lpstr>
      <vt:lpstr>Foreign Keys</vt:lpstr>
      <vt:lpstr>Foreign Keys</vt:lpstr>
      <vt:lpstr>Foreign Keys</vt:lpstr>
      <vt:lpstr>Foreign Keys</vt:lpstr>
      <vt:lpstr>Translating ERDs to Relational Schemas</vt:lpstr>
      <vt:lpstr>Translating ERDs to Relational Schemas</vt:lpstr>
      <vt:lpstr>Translating ERDs to Relational Schemas</vt:lpstr>
      <vt:lpstr>Translating ERDs to Relational Schemas</vt:lpstr>
      <vt:lpstr>About These Techniques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Translating ERDs to Relational Schemas</vt:lpstr>
      <vt:lpstr>How Does this Prevent Nulls in FKs?</vt:lpstr>
      <vt:lpstr>One Last Time – Names and Use</vt:lpstr>
      <vt:lpstr>Translation Practice</vt:lpstr>
      <vt:lpstr>Translating Weak Entities</vt:lpstr>
      <vt:lpstr>Translating Weak Entities</vt:lpstr>
      <vt:lpstr>Non-atomic attributes</vt:lpstr>
      <vt:lpstr>Non-atomic attributes</vt:lpstr>
      <vt:lpstr>Non-atomic attributes</vt:lpstr>
      <vt:lpstr>Questions?</vt:lpstr>
    </vt:vector>
  </TitlesOfParts>
  <Company>fms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sfrein</dc:creator>
  <cp:lastModifiedBy>Frein, Stephen</cp:lastModifiedBy>
  <cp:revision>118</cp:revision>
  <cp:lastPrinted>1601-01-01T00:00:00Z</cp:lastPrinted>
  <dcterms:created xsi:type="dcterms:W3CDTF">2006-09-25T16:41:19Z</dcterms:created>
  <dcterms:modified xsi:type="dcterms:W3CDTF">2016-07-03T23:29:36Z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