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20"/>
  </p:notesMasterIdLst>
  <p:sldIdLst>
    <p:sldId id="256" r:id="rId2"/>
    <p:sldId id="324" r:id="rId3"/>
    <p:sldId id="354" r:id="rId4"/>
    <p:sldId id="327" r:id="rId5"/>
    <p:sldId id="340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5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70" d="100"/>
          <a:sy n="70" d="100"/>
        </p:scale>
        <p:origin x="4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7041622-7191-4A1C-8DC3-522AECD37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42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8E0786-C1A3-454A-BD84-9B8126727981}" type="slidenum">
              <a:rPr lang="en-US"/>
              <a:pPr/>
              <a:t>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941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41622-7191-4A1C-8DC3-522AECD37B9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3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962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62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 605 - Week 3</a:t>
            </a:r>
            <a:endParaRPr lang="en-US" dirty="0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3C9472-199A-499F-B401-43662902C4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 605 - Week 3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0B7AA-B4BA-48BC-8D1A-AB5BD765453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5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 605 - Week 3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D28CB-CCF7-49E0-82DE-A0D686A724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27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 605 - Week 3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08362-FA04-48F6-A6FD-18E206457F8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8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 605 - Week 3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0A319-4F66-4B75-A5E7-F252F6E272C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4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 605 - Week 3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A86F93-AD72-4319-A0EF-A95EE454C6A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2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 605 - Week 3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D6A99-5E1B-4B6F-8388-B13C024EE17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2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 605 - Week 3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9544CB-ED64-4AAA-BA36-AD9AD724C5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4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 605 - Week 3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5D5D01-1EF7-4F0E-BC89-EAB51375D65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1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 605 - Week 3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9A626B-18BC-441B-8EB9-4726ED34CD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8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 605 - Week 3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38AD85-8B4D-4C67-A73C-6B062C2F789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8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 605 - Week 3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6B6448-D71D-4ADA-946C-14CFAAF99FA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5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INFO 605 - Week 3</a:t>
            </a:r>
            <a:endParaRPr lang="en-US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FA78BC04-55C6-486C-A9B7-2A26797E2D7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52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z="3600" dirty="0" smtClean="0"/>
              <a:t>Week 3:</a:t>
            </a:r>
            <a:br>
              <a:rPr lang="en-US" sz="3600" dirty="0" smtClean="0"/>
            </a:br>
            <a:r>
              <a:rPr lang="en-US" sz="3600" dirty="0" smtClean="0"/>
              <a:t>Translations Supplement</a:t>
            </a:r>
            <a:endParaRPr lang="en-US" sz="36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INFO 605 – </a:t>
            </a:r>
            <a:r>
              <a:rPr lang="en-US" altLang="en-US" sz="2000" dirty="0"/>
              <a:t>Database Management </a:t>
            </a:r>
            <a:r>
              <a:rPr lang="en-US" altLang="en-US" sz="2000" dirty="0" smtClean="0"/>
              <a:t>Systems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Stephen Frein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316" y="2092720"/>
            <a:ext cx="4955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</a:t>
            </a:r>
            <a:r>
              <a:rPr lang="en-US" dirty="0" smtClean="0"/>
              <a:t> (</a:t>
            </a:r>
            <a:r>
              <a:rPr lang="en-US" u="sng" dirty="0" err="1" smtClean="0"/>
              <a:t>DeptNum</a:t>
            </a:r>
            <a:r>
              <a:rPr lang="en-US" dirty="0" smtClean="0"/>
              <a:t>, </a:t>
            </a:r>
            <a:r>
              <a:rPr lang="en-US" dirty="0" err="1" smtClean="0"/>
              <a:t>DeptName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Project</a:t>
            </a:r>
            <a:r>
              <a:rPr lang="en-US" dirty="0" smtClean="0"/>
              <a:t>(</a:t>
            </a:r>
            <a:r>
              <a:rPr lang="en-US" u="sng" dirty="0" err="1" smtClean="0"/>
              <a:t>ProjectCode</a:t>
            </a:r>
            <a:r>
              <a:rPr lang="en-US" dirty="0" smtClean="0"/>
              <a:t>, </a:t>
            </a:r>
            <a:r>
              <a:rPr lang="en-US" dirty="0" err="1" smtClean="0"/>
              <a:t>ProjectName</a:t>
            </a:r>
            <a:r>
              <a:rPr lang="en-US" dirty="0" smtClean="0"/>
              <a:t>, </a:t>
            </a:r>
            <a:r>
              <a:rPr lang="en-US" dirty="0" err="1" smtClean="0"/>
              <a:t>DeptNum</a:t>
            </a:r>
            <a:r>
              <a:rPr lang="en-US" dirty="0" smtClean="0"/>
              <a:t>)</a:t>
            </a:r>
          </a:p>
          <a:p>
            <a:endParaRPr lang="en-US" b="1" dirty="0" smtClean="0"/>
          </a:p>
        </p:txBody>
      </p:sp>
      <p:sp>
        <p:nvSpPr>
          <p:cNvPr id="348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INFO 605 - Week 3</a:t>
            </a:r>
            <a:endParaRPr lang="en-US" dirty="0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Mapped Translation and Data</a:t>
            </a:r>
            <a:endParaRPr lang="en-US" sz="3200" dirty="0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382000" cy="91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 smtClean="0"/>
              <a:t>(for the part in red)</a:t>
            </a:r>
            <a:endParaRPr lang="en-US" sz="2400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400" dirty="0" smtClean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2590800" y="2514600"/>
            <a:ext cx="2057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7281" y="3849783"/>
          <a:ext cx="25959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319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DeptNum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Accounting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873965"/>
              </p:ext>
            </p:extLst>
          </p:nvPr>
        </p:nvGraphicFramePr>
        <p:xfrm>
          <a:off x="2974643" y="3849783"/>
          <a:ext cx="46453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424"/>
                <a:gridCol w="1549467"/>
                <a:gridCol w="15494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sng" dirty="0" err="1" smtClean="0"/>
                        <a:t>ProjectCode</a:t>
                      </a:r>
                      <a:endParaRPr 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ProjectName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DeptNum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Thunderbolt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Jigglypuff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74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INFO 605 - Week 3</a:t>
            </a:r>
            <a:endParaRPr lang="en-US" dirty="0" smtClean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0FE314-8938-42AA-BBB5-040332A83836}" type="slidenum">
              <a:rPr lang="en-US">
                <a:latin typeface="Arial Black" panose="020B0A04020102020204" pitchFamily="34" charset="0"/>
              </a:rPr>
              <a:pPr/>
              <a:t>11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More Strictly Reflects Business Rules</a:t>
            </a:r>
            <a:endParaRPr lang="en-US" sz="3200" dirty="0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This design (and data) again support my business rule – any project is controlled by only one department, but a department could control more than one project</a:t>
            </a:r>
          </a:p>
          <a:p>
            <a:pPr eaLnBrk="1" hangingPunct="1"/>
            <a:r>
              <a:rPr lang="en-US" dirty="0" smtClean="0"/>
              <a:t>However, if my business rule changes (a project comes along that will be jointly controlled by multiple departments), I can’t accommodate without changing the design</a:t>
            </a:r>
          </a:p>
        </p:txBody>
      </p:sp>
    </p:spTree>
    <p:extLst>
      <p:ext uri="{BB962C8B-B14F-4D97-AF65-F5344CB8AC3E}">
        <p14:creationId xmlns:p14="http://schemas.microsoft.com/office/powerpoint/2010/main" val="254334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316" y="2092720"/>
            <a:ext cx="4955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</a:t>
            </a:r>
            <a:r>
              <a:rPr lang="en-US" dirty="0" smtClean="0"/>
              <a:t> (</a:t>
            </a:r>
            <a:r>
              <a:rPr lang="en-US" u="sng" dirty="0" err="1" smtClean="0"/>
              <a:t>DeptNum</a:t>
            </a:r>
            <a:r>
              <a:rPr lang="en-US" dirty="0" smtClean="0"/>
              <a:t>, </a:t>
            </a:r>
            <a:r>
              <a:rPr lang="en-US" dirty="0" err="1" smtClean="0"/>
              <a:t>DeptName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Project</a:t>
            </a:r>
            <a:r>
              <a:rPr lang="en-US" dirty="0" smtClean="0"/>
              <a:t>(</a:t>
            </a:r>
            <a:r>
              <a:rPr lang="en-US" u="sng" dirty="0" err="1" smtClean="0"/>
              <a:t>ProjectCode</a:t>
            </a:r>
            <a:r>
              <a:rPr lang="en-US" dirty="0" smtClean="0"/>
              <a:t>, </a:t>
            </a:r>
            <a:r>
              <a:rPr lang="en-US" dirty="0" err="1" smtClean="0"/>
              <a:t>ProjectName</a:t>
            </a:r>
            <a:r>
              <a:rPr lang="en-US" dirty="0" smtClean="0"/>
              <a:t>, </a:t>
            </a:r>
            <a:r>
              <a:rPr lang="en-US" dirty="0" err="1" smtClean="0"/>
              <a:t>DeptNum</a:t>
            </a:r>
            <a:r>
              <a:rPr lang="en-US" dirty="0" smtClean="0"/>
              <a:t>)</a:t>
            </a:r>
          </a:p>
          <a:p>
            <a:endParaRPr lang="en-US" b="1" dirty="0" smtClean="0"/>
          </a:p>
        </p:txBody>
      </p:sp>
      <p:sp>
        <p:nvSpPr>
          <p:cNvPr id="348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INFO 605 - Week 3</a:t>
            </a:r>
            <a:endParaRPr lang="en-US" dirty="0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If the Rules Change . . . </a:t>
            </a:r>
            <a:endParaRPr lang="en-US" sz="3200" dirty="0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28180" y="5562600"/>
            <a:ext cx="8382000" cy="91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 smtClean="0"/>
              <a:t>. . . nowhere to reflect joint ownership.</a:t>
            </a:r>
            <a:endParaRPr lang="en-US" sz="2400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400" dirty="0" smtClean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2590800" y="2514600"/>
            <a:ext cx="2057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7281" y="3849783"/>
          <a:ext cx="25959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319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DeptNum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Accounting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921239"/>
              </p:ext>
            </p:extLst>
          </p:nvPr>
        </p:nvGraphicFramePr>
        <p:xfrm>
          <a:off x="2974643" y="3849783"/>
          <a:ext cx="46453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424"/>
                <a:gridCol w="1549467"/>
                <a:gridCol w="15494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sng" dirty="0" err="1" smtClean="0"/>
                        <a:t>ProjectCode</a:t>
                      </a:r>
                      <a:endParaRPr 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ProjectName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DeptNum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Thunderbolt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Jigglypuff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300, </a:t>
                      </a:r>
                      <a:r>
                        <a:rPr lang="en-US" sz="1600" b="1" strike="noStrike" dirty="0" smtClean="0">
                          <a:solidFill>
                            <a:srgbClr val="FF0000"/>
                          </a:solidFill>
                        </a:rPr>
                        <a:t>200</a:t>
                      </a:r>
                      <a:endParaRPr lang="en-US" sz="1600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3607" y="2052935"/>
            <a:ext cx="3262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Can’t do that!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Cell value no longer atomic!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Very, very naughty!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6940407" y="2976265"/>
            <a:ext cx="564416" cy="2052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8180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INFO 605 - Week 3</a:t>
            </a:r>
            <a:endParaRPr lang="en-US" dirty="0" smtClean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0FE314-8938-42AA-BBB5-040332A83836}" type="slidenum">
              <a:rPr lang="en-US">
                <a:latin typeface="Arial Black" panose="020B0A04020102020204" pitchFamily="34" charset="0"/>
              </a:rPr>
              <a:pPr/>
              <a:t>13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Mapped is Not Flexible</a:t>
            </a:r>
            <a:endParaRPr lang="en-US" sz="3200" dirty="0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In a 1:N or 1:1, have room to record only one instance from the 1-side, since I have </a:t>
            </a:r>
            <a:r>
              <a:rPr lang="en-US" b="1" i="1" dirty="0" smtClean="0"/>
              <a:t>mapped</a:t>
            </a:r>
            <a:r>
              <a:rPr lang="en-US" dirty="0" smtClean="0"/>
              <a:t> the relationship to the N-side</a:t>
            </a:r>
            <a:endParaRPr lang="en-US" dirty="0" smtClean="0"/>
          </a:p>
          <a:p>
            <a:pPr eaLnBrk="1" hangingPunct="1"/>
            <a:r>
              <a:rPr lang="en-US" dirty="0" smtClean="0"/>
              <a:t>If it turns out I need more than one, I have to change schema (design not </a:t>
            </a:r>
            <a:r>
              <a:rPr lang="en-US" i="1" dirty="0" smtClean="0"/>
              <a:t>stable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This restrictiveness makes for a smaller, faster database (fewer tables to stitch together), and also protects from bad data</a:t>
            </a:r>
            <a:endParaRPr lang="en-US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88951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316" y="2092720"/>
            <a:ext cx="38908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</a:t>
            </a:r>
            <a:r>
              <a:rPr lang="en-US" dirty="0" smtClean="0"/>
              <a:t> (</a:t>
            </a:r>
            <a:r>
              <a:rPr lang="en-US" u="sng" dirty="0" err="1" smtClean="0"/>
              <a:t>DeptNum</a:t>
            </a:r>
            <a:r>
              <a:rPr lang="en-US" dirty="0" smtClean="0"/>
              <a:t>, </a:t>
            </a:r>
            <a:r>
              <a:rPr lang="en-US" dirty="0" err="1" smtClean="0"/>
              <a:t>DeptName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Project</a:t>
            </a:r>
            <a:r>
              <a:rPr lang="en-US" dirty="0" smtClean="0"/>
              <a:t>(</a:t>
            </a:r>
            <a:r>
              <a:rPr lang="en-US" u="sng" dirty="0" err="1" smtClean="0"/>
              <a:t>ProjectCode</a:t>
            </a:r>
            <a:r>
              <a:rPr lang="en-US" dirty="0" smtClean="0"/>
              <a:t>, </a:t>
            </a:r>
            <a:r>
              <a:rPr lang="en-US" dirty="0" err="1" smtClean="0"/>
              <a:t>ProjectName</a:t>
            </a:r>
            <a:r>
              <a:rPr lang="en-US" dirty="0" smtClean="0"/>
              <a:t>)</a:t>
            </a:r>
          </a:p>
          <a:p>
            <a:endParaRPr lang="en-US" b="1" dirty="0" smtClean="0"/>
          </a:p>
          <a:p>
            <a:r>
              <a:rPr lang="en-US" b="1" dirty="0" smtClean="0"/>
              <a:t>Controls</a:t>
            </a:r>
            <a:r>
              <a:rPr lang="en-US" dirty="0" smtClean="0"/>
              <a:t>(</a:t>
            </a:r>
            <a:r>
              <a:rPr lang="en-US" u="sng" dirty="0" err="1" smtClean="0"/>
              <a:t>ProjectCode</a:t>
            </a:r>
            <a:r>
              <a:rPr lang="en-US" dirty="0" smtClean="0"/>
              <a:t>, </a:t>
            </a:r>
            <a:r>
              <a:rPr lang="en-US" dirty="0" err="1" smtClean="0"/>
              <a:t>DeptNum</a:t>
            </a:r>
            <a:r>
              <a:rPr lang="en-US" dirty="0" smtClean="0"/>
              <a:t>)</a:t>
            </a:r>
          </a:p>
        </p:txBody>
      </p:sp>
      <p:sp>
        <p:nvSpPr>
          <p:cNvPr id="348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INFO 605 - Week 3</a:t>
            </a:r>
            <a:endParaRPr lang="en-US" dirty="0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Null-Sensitive Translation and Data</a:t>
            </a:r>
            <a:endParaRPr lang="en-US" sz="3200" dirty="0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382000" cy="91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 smtClean="0"/>
              <a:t>(for the part in red)</a:t>
            </a:r>
            <a:endParaRPr lang="en-US" sz="2400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400" dirty="0" smtClean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057400" y="3007120"/>
            <a:ext cx="152400" cy="3092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2659068" y="2398970"/>
            <a:ext cx="617532" cy="917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7281" y="3849783"/>
          <a:ext cx="25959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319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DeptNum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Accounting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974643" y="3849783"/>
          <a:ext cx="28927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957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sng" dirty="0" err="1" smtClean="0"/>
                        <a:t>ProjectCode</a:t>
                      </a:r>
                      <a:endParaRPr 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ProjectName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Titan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Thunderbolt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Jigglypuff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247465"/>
              </p:ext>
            </p:extLst>
          </p:nvPr>
        </p:nvGraphicFramePr>
        <p:xfrm>
          <a:off x="6098843" y="3823602"/>
          <a:ext cx="27403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957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sng" dirty="0" err="1" smtClean="0"/>
                        <a:t>ProjectCode</a:t>
                      </a:r>
                      <a:endParaRPr 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 dirty="0" err="1" smtClean="0"/>
                        <a:t>DeptNum</a:t>
                      </a:r>
                      <a:endParaRPr lang="en-US" sz="160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00600" y="2092720"/>
            <a:ext cx="40446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Looks like Stable, except </a:t>
            </a:r>
            <a:r>
              <a:rPr lang="en-US" dirty="0" err="1" smtClean="0"/>
              <a:t>DeptNum</a:t>
            </a:r>
            <a:r>
              <a:rPr lang="en-US" dirty="0" smtClean="0"/>
              <a:t> in</a:t>
            </a:r>
          </a:p>
          <a:p>
            <a:r>
              <a:rPr lang="en-US" dirty="0" smtClean="0"/>
              <a:t>Controls no longer part of the PK</a:t>
            </a:r>
          </a:p>
          <a:p>
            <a:endParaRPr lang="en-US" dirty="0"/>
          </a:p>
          <a:p>
            <a:r>
              <a:rPr lang="en-US" dirty="0" smtClean="0"/>
              <a:t>Controls has optional participation on </a:t>
            </a:r>
          </a:p>
          <a:p>
            <a:r>
              <a:rPr lang="en-US" dirty="0" smtClean="0"/>
              <a:t>N-side, so it gets its own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51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INFO 605 - Week 3</a:t>
            </a:r>
            <a:endParaRPr lang="en-US" dirty="0" smtClean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0FE314-8938-42AA-BBB5-040332A83836}" type="slidenum">
              <a:rPr lang="en-US">
                <a:latin typeface="Arial Black" panose="020B0A04020102020204" pitchFamily="34" charset="0"/>
              </a:rPr>
              <a:pPr/>
              <a:t>15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Now, Change the Data</a:t>
            </a:r>
            <a:endParaRPr lang="en-US" sz="3200" dirty="0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Since a Project doesn’t have to be controlled by a Department, what happens if Project GHI no longer has any department controlling it?</a:t>
            </a:r>
            <a:endParaRPr lang="en-US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8929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316" y="2092720"/>
            <a:ext cx="38908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</a:t>
            </a:r>
            <a:r>
              <a:rPr lang="en-US" dirty="0" smtClean="0"/>
              <a:t> (</a:t>
            </a:r>
            <a:r>
              <a:rPr lang="en-US" u="sng" dirty="0" err="1" smtClean="0"/>
              <a:t>DeptNum</a:t>
            </a:r>
            <a:r>
              <a:rPr lang="en-US" dirty="0" smtClean="0"/>
              <a:t>, </a:t>
            </a:r>
            <a:r>
              <a:rPr lang="en-US" dirty="0" err="1" smtClean="0"/>
              <a:t>DeptName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Project</a:t>
            </a:r>
            <a:r>
              <a:rPr lang="en-US" dirty="0" smtClean="0"/>
              <a:t>(</a:t>
            </a:r>
            <a:r>
              <a:rPr lang="en-US" u="sng" dirty="0" err="1" smtClean="0"/>
              <a:t>ProjectCode</a:t>
            </a:r>
            <a:r>
              <a:rPr lang="en-US" dirty="0" smtClean="0"/>
              <a:t>, </a:t>
            </a:r>
            <a:r>
              <a:rPr lang="en-US" dirty="0" err="1" smtClean="0"/>
              <a:t>ProjectName</a:t>
            </a:r>
            <a:r>
              <a:rPr lang="en-US" dirty="0" smtClean="0"/>
              <a:t>)</a:t>
            </a:r>
          </a:p>
          <a:p>
            <a:endParaRPr lang="en-US" b="1" dirty="0" smtClean="0"/>
          </a:p>
          <a:p>
            <a:r>
              <a:rPr lang="en-US" b="1" dirty="0" smtClean="0"/>
              <a:t>Controls</a:t>
            </a:r>
            <a:r>
              <a:rPr lang="en-US" dirty="0" smtClean="0"/>
              <a:t>(</a:t>
            </a:r>
            <a:r>
              <a:rPr lang="en-US" u="sng" dirty="0" err="1" smtClean="0"/>
              <a:t>ProjectCode</a:t>
            </a:r>
            <a:r>
              <a:rPr lang="en-US" dirty="0" smtClean="0"/>
              <a:t>, </a:t>
            </a:r>
            <a:r>
              <a:rPr lang="en-US" dirty="0" err="1" smtClean="0"/>
              <a:t>DeptNum</a:t>
            </a:r>
            <a:r>
              <a:rPr lang="en-US" dirty="0" smtClean="0"/>
              <a:t>)</a:t>
            </a:r>
          </a:p>
        </p:txBody>
      </p:sp>
      <p:sp>
        <p:nvSpPr>
          <p:cNvPr id="348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INFO 605 - Week 3</a:t>
            </a:r>
            <a:endParaRPr lang="en-US" dirty="0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Null-Sensitive Optional Participation</a:t>
            </a:r>
            <a:endParaRPr lang="en-US" sz="3200" dirty="0" smtClean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057400" y="3007120"/>
            <a:ext cx="152400" cy="3092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2659068" y="2398970"/>
            <a:ext cx="617532" cy="917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7281" y="3849783"/>
          <a:ext cx="25959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319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DeptNum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Accounting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974643" y="3849783"/>
          <a:ext cx="28927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957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sng" dirty="0" err="1" smtClean="0"/>
                        <a:t>ProjectCode</a:t>
                      </a:r>
                      <a:endParaRPr 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ProjectName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Titan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Thunderbolt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Jigglypuff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941330"/>
              </p:ext>
            </p:extLst>
          </p:nvPr>
        </p:nvGraphicFramePr>
        <p:xfrm>
          <a:off x="6098843" y="3823602"/>
          <a:ext cx="27403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957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sng" dirty="0" err="1" smtClean="0"/>
                        <a:t>ProjectCode</a:t>
                      </a:r>
                      <a:endParaRPr 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 dirty="0" err="1" smtClean="0"/>
                        <a:t>DeptNum</a:t>
                      </a:r>
                      <a:endParaRPr lang="en-US" sz="160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trike="sng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GHI</a:t>
                      </a:r>
                      <a:endParaRPr lang="en-US" sz="1600" strike="sngStrik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sng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300</a:t>
                      </a:r>
                      <a:endParaRPr lang="en-US" sz="1600" strike="sngStrik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00600" y="2092720"/>
            <a:ext cx="4108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Controls row for GHI goes away</a:t>
            </a:r>
          </a:p>
          <a:p>
            <a:r>
              <a:rPr lang="en-US" dirty="0" smtClean="0"/>
              <a:t>entirely – no null is left, just the total</a:t>
            </a:r>
          </a:p>
          <a:p>
            <a:r>
              <a:rPr lang="en-US" dirty="0"/>
              <a:t>a</a:t>
            </a:r>
            <a:r>
              <a:rPr lang="en-US" dirty="0" smtClean="0"/>
              <a:t>bsence of a row for that project in the</a:t>
            </a:r>
          </a:p>
          <a:p>
            <a:r>
              <a:rPr lang="en-US" dirty="0" smtClean="0"/>
              <a:t>Controls table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2066" y="5505271"/>
            <a:ext cx="8372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Schema still resists junk data – can’t violate the cardinality of the Controls relationship because PK of </a:t>
            </a:r>
            <a:r>
              <a:rPr lang="en-US" dirty="0" err="1" smtClean="0"/>
              <a:t>ProjectCode</a:t>
            </a:r>
            <a:r>
              <a:rPr lang="en-US" dirty="0" smtClean="0"/>
              <a:t> in Controls table means that any project appears only once in the table – schema not stable - will have to change if cardinality flips or becomes M:N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28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316" y="2092720"/>
            <a:ext cx="4955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</a:t>
            </a:r>
            <a:r>
              <a:rPr lang="en-US" dirty="0" smtClean="0"/>
              <a:t> (</a:t>
            </a:r>
            <a:r>
              <a:rPr lang="en-US" u="sng" dirty="0" err="1" smtClean="0"/>
              <a:t>DeptNum</a:t>
            </a:r>
            <a:r>
              <a:rPr lang="en-US" dirty="0" smtClean="0"/>
              <a:t>, </a:t>
            </a:r>
            <a:r>
              <a:rPr lang="en-US" dirty="0" err="1" smtClean="0"/>
              <a:t>DeptName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Project</a:t>
            </a:r>
            <a:r>
              <a:rPr lang="en-US" dirty="0" smtClean="0"/>
              <a:t>(</a:t>
            </a:r>
            <a:r>
              <a:rPr lang="en-US" u="sng" dirty="0" err="1" smtClean="0"/>
              <a:t>ProjectCode</a:t>
            </a:r>
            <a:r>
              <a:rPr lang="en-US" dirty="0" smtClean="0"/>
              <a:t>, </a:t>
            </a:r>
            <a:r>
              <a:rPr lang="en-US" dirty="0" err="1" smtClean="0"/>
              <a:t>ProjectName</a:t>
            </a:r>
            <a:r>
              <a:rPr lang="en-US" dirty="0" smtClean="0"/>
              <a:t>, </a:t>
            </a:r>
            <a:r>
              <a:rPr lang="en-US" dirty="0" err="1" smtClean="0"/>
              <a:t>DeptNum</a:t>
            </a:r>
            <a:r>
              <a:rPr lang="en-US" dirty="0" smtClean="0"/>
              <a:t>)</a:t>
            </a:r>
          </a:p>
          <a:p>
            <a:endParaRPr lang="en-US" b="1" dirty="0" smtClean="0"/>
          </a:p>
        </p:txBody>
      </p:sp>
      <p:sp>
        <p:nvSpPr>
          <p:cNvPr id="348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INFO 605 - Week 3</a:t>
            </a:r>
            <a:endParaRPr lang="en-US" dirty="0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What Would Have Happened in Mapped?</a:t>
            </a:r>
            <a:endParaRPr lang="en-US" sz="3200" dirty="0" smtClean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2590800" y="2514600"/>
            <a:ext cx="2057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7281" y="3849783"/>
          <a:ext cx="25959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319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DeptNum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Accounting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272828"/>
              </p:ext>
            </p:extLst>
          </p:nvPr>
        </p:nvGraphicFramePr>
        <p:xfrm>
          <a:off x="2974643" y="3849783"/>
          <a:ext cx="46453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424"/>
                <a:gridCol w="1549467"/>
                <a:gridCol w="15494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sng" dirty="0" err="1" smtClean="0"/>
                        <a:t>ProjectCode</a:t>
                      </a:r>
                      <a:endParaRPr 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ProjectName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DeptNum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Thunderbolt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Jigglypuff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&lt;null&gt;</a:t>
                      </a:r>
                      <a:endParaRPr lang="en-US" sz="1600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805" y="5705211"/>
            <a:ext cx="9093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Would have had </a:t>
            </a:r>
            <a:r>
              <a:rPr lang="en-US" b="1" dirty="0" smtClean="0"/>
              <a:t>null values in foreign key </a:t>
            </a:r>
            <a:r>
              <a:rPr lang="en-US" dirty="0" smtClean="0"/>
              <a:t>for Projects not Controlled by Departments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7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INFO 605 - Week 3</a:t>
            </a:r>
            <a:endParaRPr lang="en-US" dirty="0" smtClean="0"/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634CB5-A493-4BBD-8A33-53EA334A3640}" type="slidenum">
              <a:rPr lang="en-US">
                <a:latin typeface="Arial Black" panose="020B0A04020102020204" pitchFamily="34" charset="0"/>
              </a:rPr>
              <a:pPr/>
              <a:t>18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sz="3600" smtClean="0"/>
              <a:t>Questions?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382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 smtClean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smtClean="0"/>
              <a:t>???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INFO 605 - Week 3</a:t>
            </a:r>
            <a:endParaRPr lang="en-US" dirty="0" smtClean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0FE314-8938-42AA-BBB5-040332A83836}" type="slidenum">
              <a:rPr lang="en-US">
                <a:latin typeface="Arial Black" panose="020B0A04020102020204" pitchFamily="34" charset="0"/>
              </a:rPr>
              <a:pPr/>
              <a:t>2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Recall Our 3 Techniques and Motivations</a:t>
            </a:r>
            <a:endParaRPr lang="en-US" sz="3200" dirty="0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 </a:t>
            </a:r>
            <a:r>
              <a:rPr lang="en-US" u="sng" dirty="0" smtClean="0"/>
              <a:t>3 translation techniques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 </a:t>
            </a:r>
            <a:r>
              <a:rPr lang="en-US" b="1" dirty="0" smtClean="0"/>
              <a:t>Stable</a:t>
            </a:r>
            <a:r>
              <a:rPr lang="en-US" dirty="0" smtClean="0"/>
              <a:t> – useful when business rules are uncertain or potentially dynamic; many tables with great stability in the overall database schema</a:t>
            </a:r>
          </a:p>
          <a:p>
            <a:pPr lvl="1" eaLnBrk="1" hangingPunct="1"/>
            <a:r>
              <a:rPr lang="en-US" dirty="0" smtClean="0"/>
              <a:t> </a:t>
            </a:r>
            <a:r>
              <a:rPr lang="en-US" b="1" dirty="0" smtClean="0"/>
              <a:t>Mapped</a:t>
            </a:r>
            <a:r>
              <a:rPr lang="en-US" dirty="0" smtClean="0"/>
              <a:t> – produces small number of tables for fast query processing</a:t>
            </a:r>
          </a:p>
          <a:p>
            <a:pPr lvl="1" eaLnBrk="1" hangingPunct="1"/>
            <a:r>
              <a:rPr lang="en-US" dirty="0" smtClean="0"/>
              <a:t> </a:t>
            </a:r>
            <a:r>
              <a:rPr lang="en-US" b="1" dirty="0" smtClean="0"/>
              <a:t>Null-Sensitive </a:t>
            </a:r>
            <a:r>
              <a:rPr lang="en-US" dirty="0" smtClean="0"/>
              <a:t>– produces relatively small number of tables while also minimizing the number of nulls in foreign keys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INFO 605 - Week 3</a:t>
            </a:r>
            <a:endParaRPr lang="en-US" dirty="0" smtClean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0FE314-8938-42AA-BBB5-040332A83836}" type="slidenum">
              <a:rPr lang="en-US">
                <a:latin typeface="Arial Black" panose="020B0A04020102020204" pitchFamily="34" charset="0"/>
              </a:rPr>
              <a:pPr/>
              <a:t>3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Understanding the Translations</a:t>
            </a:r>
            <a:endParaRPr lang="en-US" sz="3200" dirty="0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You know the rules for th</a:t>
            </a:r>
            <a:r>
              <a:rPr lang="en-US" dirty="0" smtClean="0"/>
              <a:t>e translations</a:t>
            </a:r>
          </a:p>
          <a:p>
            <a:pPr eaLnBrk="1" hangingPunct="1"/>
            <a:r>
              <a:rPr lang="en-US" dirty="0" smtClean="0"/>
              <a:t>Let’s make sure we understand how those rules support these goals</a:t>
            </a:r>
            <a:endParaRPr lang="en-US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5847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INFO 605 - Week 3</a:t>
            </a:r>
            <a:endParaRPr lang="en-US" dirty="0" smtClean="0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200159-4425-4C75-9E7D-2BCFCF8B3AFE}" type="slidenum">
              <a:rPr lang="en-US">
                <a:latin typeface="Arial Black" panose="020B0A04020102020204" pitchFamily="34" charset="0"/>
              </a:rPr>
              <a:pPr/>
              <a:t>4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Remember Our Sample ERD</a:t>
            </a:r>
            <a:endParaRPr lang="en-US" sz="3200" dirty="0" smtClean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382000" cy="91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We’ll focus on the part outlined in red to show how the translations support different goals</a:t>
            </a:r>
            <a:endParaRPr lang="en-US" sz="2400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400" dirty="0" smtClean="0"/>
          </a:p>
        </p:txBody>
      </p:sp>
      <p:graphicFrame>
        <p:nvGraphicFramePr>
          <p:cNvPr id="3379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09600" y="2463800"/>
          <a:ext cx="7772400" cy="375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VISIO" r:id="rId3" imgW="5754624" imgH="2775204" progId="Visio.Drawing.6">
                  <p:embed/>
                </p:oleObj>
              </mc:Choice>
              <mc:Fallback>
                <p:oleObj name="VISIO" r:id="rId3" imgW="5754624" imgH="277520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63800"/>
                        <a:ext cx="7772400" cy="375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5638800" y="2463800"/>
            <a:ext cx="2895600" cy="3784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INFO 605 - Week 3</a:t>
            </a:r>
            <a:endParaRPr lang="en-US" dirty="0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Assume These Departments and Projects</a:t>
            </a:r>
            <a:endParaRPr lang="en-US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436" y="2485030"/>
            <a:ext cx="27655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Departments</a:t>
            </a:r>
          </a:p>
          <a:p>
            <a:endParaRPr lang="en-US" sz="2400" dirty="0"/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 Accounting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200 HR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 Sales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36954" y="2485030"/>
            <a:ext cx="29498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Projects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 Titan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Thunderbolt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GHI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Jigglypuff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>
            <a:endCxn id="21" idx="1"/>
          </p:cNvCxnSpPr>
          <p:nvPr/>
        </p:nvCxnSpPr>
        <p:spPr bwMode="auto">
          <a:xfrm>
            <a:off x="3124200" y="3454526"/>
            <a:ext cx="261275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3124200" y="3461266"/>
            <a:ext cx="2612754" cy="3383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124200" y="4101593"/>
            <a:ext cx="2612754" cy="91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548596" y="290143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Controls</a:t>
            </a:r>
            <a:endParaRPr lang="en-US" b="1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316" y="2092720"/>
            <a:ext cx="38908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</a:t>
            </a:r>
            <a:r>
              <a:rPr lang="en-US" dirty="0" smtClean="0"/>
              <a:t> (</a:t>
            </a:r>
            <a:r>
              <a:rPr lang="en-US" u="sng" dirty="0" err="1" smtClean="0"/>
              <a:t>DeptNum</a:t>
            </a:r>
            <a:r>
              <a:rPr lang="en-US" dirty="0" smtClean="0"/>
              <a:t>, </a:t>
            </a:r>
            <a:r>
              <a:rPr lang="en-US" dirty="0" err="1" smtClean="0"/>
              <a:t>DeptName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Project</a:t>
            </a:r>
            <a:r>
              <a:rPr lang="en-US" dirty="0" smtClean="0"/>
              <a:t>(</a:t>
            </a:r>
            <a:r>
              <a:rPr lang="en-US" u="sng" dirty="0" err="1" smtClean="0"/>
              <a:t>ProjectCode</a:t>
            </a:r>
            <a:r>
              <a:rPr lang="en-US" dirty="0" smtClean="0"/>
              <a:t>, </a:t>
            </a:r>
            <a:r>
              <a:rPr lang="en-US" dirty="0" err="1" smtClean="0"/>
              <a:t>ProjectName</a:t>
            </a:r>
            <a:r>
              <a:rPr lang="en-US" dirty="0" smtClean="0"/>
              <a:t>)</a:t>
            </a:r>
          </a:p>
          <a:p>
            <a:endParaRPr lang="en-US" b="1" dirty="0" smtClean="0"/>
          </a:p>
          <a:p>
            <a:r>
              <a:rPr lang="en-US" b="1" dirty="0" smtClean="0"/>
              <a:t>Controls</a:t>
            </a:r>
            <a:r>
              <a:rPr lang="en-US" dirty="0" smtClean="0"/>
              <a:t>(</a:t>
            </a:r>
            <a:r>
              <a:rPr lang="en-US" u="sng" dirty="0" err="1" smtClean="0"/>
              <a:t>ProjectCode</a:t>
            </a:r>
            <a:r>
              <a:rPr lang="en-US" dirty="0" smtClean="0"/>
              <a:t>, </a:t>
            </a:r>
            <a:r>
              <a:rPr lang="en-US" u="sng" dirty="0" err="1" smtClean="0"/>
              <a:t>DeptNum</a:t>
            </a:r>
            <a:r>
              <a:rPr lang="en-US" dirty="0" smtClean="0"/>
              <a:t>)</a:t>
            </a:r>
          </a:p>
        </p:txBody>
      </p:sp>
      <p:sp>
        <p:nvSpPr>
          <p:cNvPr id="348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INFO 605 - Week 3</a:t>
            </a:r>
            <a:endParaRPr lang="en-US" dirty="0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Associated Stable Translation and Data</a:t>
            </a:r>
            <a:endParaRPr lang="en-US" sz="3200" dirty="0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382000" cy="91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 smtClean="0"/>
              <a:t>(for the part in red)</a:t>
            </a:r>
            <a:endParaRPr lang="en-US" sz="2400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400" dirty="0" smtClean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057400" y="3007120"/>
            <a:ext cx="152400" cy="3092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2659068" y="2398970"/>
            <a:ext cx="617532" cy="917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677559"/>
              </p:ext>
            </p:extLst>
          </p:nvPr>
        </p:nvGraphicFramePr>
        <p:xfrm>
          <a:off x="147281" y="3849783"/>
          <a:ext cx="25959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319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DeptNum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Accounting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688981"/>
              </p:ext>
            </p:extLst>
          </p:nvPr>
        </p:nvGraphicFramePr>
        <p:xfrm>
          <a:off x="2974643" y="3849783"/>
          <a:ext cx="28927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957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sng" dirty="0" err="1" smtClean="0"/>
                        <a:t>ProjectCode</a:t>
                      </a:r>
                      <a:endParaRPr 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ProjectName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Titan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Thunderbolt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Jigglypuff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94824"/>
              </p:ext>
            </p:extLst>
          </p:nvPr>
        </p:nvGraphicFramePr>
        <p:xfrm>
          <a:off x="6098843" y="3823602"/>
          <a:ext cx="27403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957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sng" dirty="0" err="1" smtClean="0"/>
                        <a:t>ProjectCode</a:t>
                      </a:r>
                      <a:endParaRPr 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err="1" smtClean="0"/>
                        <a:t>DeptNum</a:t>
                      </a:r>
                      <a:endParaRPr lang="en-US" sz="1600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58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INFO 605 - Week 3</a:t>
            </a:r>
            <a:endParaRPr lang="en-US" dirty="0" smtClean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0FE314-8938-42AA-BBB5-040332A83836}" type="slidenum">
              <a:rPr lang="en-US">
                <a:latin typeface="Arial Black" panose="020B0A04020102020204" pitchFamily="34" charset="0"/>
              </a:rPr>
              <a:pPr/>
              <a:t>7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Reflects Business Rules</a:t>
            </a:r>
            <a:endParaRPr lang="en-US" sz="3200" dirty="0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This design (and data) support my business rule – any project is controlled by only one department, but a department could control more than one project</a:t>
            </a:r>
          </a:p>
          <a:p>
            <a:pPr eaLnBrk="1" hangingPunct="1"/>
            <a:r>
              <a:rPr lang="en-US" dirty="0" smtClean="0"/>
              <a:t>However, what if my business rule changes? What if a project comes along that will be jointly controlled by multiple departments?</a:t>
            </a:r>
          </a:p>
          <a:p>
            <a:pPr eaLnBrk="1" hangingPunct="1"/>
            <a:r>
              <a:rPr lang="en-US" dirty="0" smtClean="0"/>
              <a:t>E.g., </a:t>
            </a:r>
            <a:r>
              <a:rPr lang="en-US" dirty="0" err="1" smtClean="0"/>
              <a:t>Dept</a:t>
            </a:r>
            <a:r>
              <a:rPr lang="en-US" dirty="0" smtClean="0"/>
              <a:t> 200 will now also control GHI, along with </a:t>
            </a:r>
            <a:r>
              <a:rPr lang="en-US" dirty="0" err="1" smtClean="0"/>
              <a:t>Dept</a:t>
            </a:r>
            <a:r>
              <a:rPr lang="en-US" dirty="0" smtClean="0"/>
              <a:t> 300</a:t>
            </a:r>
            <a:endParaRPr lang="en-US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2125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INFO 605 - Week 3</a:t>
            </a:r>
            <a:endParaRPr lang="en-US" dirty="0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If the Rules Change . . .</a:t>
            </a:r>
            <a:endParaRPr lang="en-US" sz="3200" dirty="0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382000" cy="91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4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7281" y="3849783"/>
          <a:ext cx="25959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319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DeptNum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Accounting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974643" y="3849783"/>
          <a:ext cx="28927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957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sng" dirty="0" err="1" smtClean="0"/>
                        <a:t>ProjectCode</a:t>
                      </a:r>
                      <a:endParaRPr 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ProjectName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Titan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Thunderbolt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Jigglypuff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5715000"/>
            <a:ext cx="318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. . . just add another row.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33316" y="2092720"/>
            <a:ext cx="38908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</a:t>
            </a:r>
            <a:r>
              <a:rPr lang="en-US" dirty="0" smtClean="0"/>
              <a:t> (</a:t>
            </a:r>
            <a:r>
              <a:rPr lang="en-US" u="sng" dirty="0" err="1" smtClean="0"/>
              <a:t>DeptNum</a:t>
            </a:r>
            <a:r>
              <a:rPr lang="en-US" dirty="0" smtClean="0"/>
              <a:t>, </a:t>
            </a:r>
            <a:r>
              <a:rPr lang="en-US" dirty="0" err="1" smtClean="0"/>
              <a:t>DeptName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Project</a:t>
            </a:r>
            <a:r>
              <a:rPr lang="en-US" dirty="0" smtClean="0"/>
              <a:t>(</a:t>
            </a:r>
            <a:r>
              <a:rPr lang="en-US" u="sng" dirty="0" err="1" smtClean="0"/>
              <a:t>ProjectCode</a:t>
            </a:r>
            <a:r>
              <a:rPr lang="en-US" dirty="0" smtClean="0"/>
              <a:t>, </a:t>
            </a:r>
            <a:r>
              <a:rPr lang="en-US" dirty="0" err="1" smtClean="0"/>
              <a:t>ProjectName</a:t>
            </a:r>
            <a:r>
              <a:rPr lang="en-US" dirty="0" smtClean="0"/>
              <a:t>)</a:t>
            </a:r>
          </a:p>
          <a:p>
            <a:endParaRPr lang="en-US" b="1" dirty="0" smtClean="0"/>
          </a:p>
          <a:p>
            <a:r>
              <a:rPr lang="en-US" b="1" dirty="0" smtClean="0"/>
              <a:t>Controls</a:t>
            </a:r>
            <a:r>
              <a:rPr lang="en-US" dirty="0" smtClean="0"/>
              <a:t>(</a:t>
            </a:r>
            <a:r>
              <a:rPr lang="en-US" u="sng" dirty="0" err="1" smtClean="0"/>
              <a:t>ProjectCode</a:t>
            </a:r>
            <a:r>
              <a:rPr lang="en-US" dirty="0" smtClean="0"/>
              <a:t>, </a:t>
            </a:r>
            <a:r>
              <a:rPr lang="en-US" u="sng" dirty="0" err="1" smtClean="0"/>
              <a:t>DeptNum</a:t>
            </a:r>
            <a:r>
              <a:rPr lang="en-US" dirty="0" smtClean="0"/>
              <a:t>)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2057400" y="3007120"/>
            <a:ext cx="152400" cy="3092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2659068" y="2398970"/>
            <a:ext cx="617532" cy="917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713445"/>
              </p:ext>
            </p:extLst>
          </p:nvPr>
        </p:nvGraphicFramePr>
        <p:xfrm>
          <a:off x="6098843" y="3823602"/>
          <a:ext cx="274035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957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sng" dirty="0" err="1" smtClean="0"/>
                        <a:t>ProjectCode</a:t>
                      </a:r>
                      <a:endParaRPr 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err="1" smtClean="0"/>
                        <a:t>DeptNum</a:t>
                      </a:r>
                      <a:endParaRPr lang="en-US" sz="1600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GHI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200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56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INFO 605 - Week 3</a:t>
            </a:r>
            <a:endParaRPr lang="en-US" dirty="0" smtClean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0FE314-8938-42AA-BBB5-040332A83836}" type="slidenum">
              <a:rPr lang="en-US">
                <a:latin typeface="Arial Black" panose="020B0A04020102020204" pitchFamily="34" charset="0"/>
              </a:rPr>
              <a:pPr/>
              <a:t>9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Stable is Flexible</a:t>
            </a:r>
            <a:endParaRPr lang="en-US" sz="3200" dirty="0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In stable, all relationships are modeled like a M:N, making them maximally flexible</a:t>
            </a:r>
          </a:p>
          <a:p>
            <a:pPr eaLnBrk="1" hangingPunct="1"/>
            <a:r>
              <a:rPr lang="en-US" dirty="0"/>
              <a:t>C</a:t>
            </a:r>
            <a:r>
              <a:rPr lang="en-US" dirty="0" smtClean="0"/>
              <a:t>an add any unique combination of project and department; even if I have th</a:t>
            </a:r>
            <a:r>
              <a:rPr lang="en-US" dirty="0" smtClean="0"/>
              <a:t>e cardinality backwards (1 and N on opposite side of where they should be), can still add data without changing my design at all (design remains </a:t>
            </a:r>
            <a:r>
              <a:rPr lang="en-US" b="1" i="1" dirty="0" smtClean="0"/>
              <a:t>stable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This permissiveness also gives less protection against bad data</a:t>
            </a:r>
            <a:endParaRPr lang="en-US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07482917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2166</TotalTime>
  <Words>1002</Words>
  <Application>Microsoft Office PowerPoint</Application>
  <PresentationFormat>On-screen Show (4:3)</PresentationFormat>
  <Paragraphs>288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Courier New</vt:lpstr>
      <vt:lpstr>Times New Roman</vt:lpstr>
      <vt:lpstr>Wingdings</vt:lpstr>
      <vt:lpstr>Pixel</vt:lpstr>
      <vt:lpstr>VISIO</vt:lpstr>
      <vt:lpstr>Week 3: Translations Supplement</vt:lpstr>
      <vt:lpstr>Recall Our 3 Techniques and Motivations</vt:lpstr>
      <vt:lpstr>Understanding the Translations</vt:lpstr>
      <vt:lpstr>Remember Our Sample ERD</vt:lpstr>
      <vt:lpstr>Assume These Departments and Projects</vt:lpstr>
      <vt:lpstr>Associated Stable Translation and Data</vt:lpstr>
      <vt:lpstr>Reflects Business Rules</vt:lpstr>
      <vt:lpstr>If the Rules Change . . .</vt:lpstr>
      <vt:lpstr>Stable is Flexible</vt:lpstr>
      <vt:lpstr>Mapped Translation and Data</vt:lpstr>
      <vt:lpstr>More Strictly Reflects Business Rules</vt:lpstr>
      <vt:lpstr>If the Rules Change . . . </vt:lpstr>
      <vt:lpstr>Mapped is Not Flexible</vt:lpstr>
      <vt:lpstr>Null-Sensitive Translation and Data</vt:lpstr>
      <vt:lpstr>Now, Change the Data</vt:lpstr>
      <vt:lpstr>Null-Sensitive Optional Participation</vt:lpstr>
      <vt:lpstr>What Would Have Happened in Mapped?</vt:lpstr>
      <vt:lpstr>Questions?</vt:lpstr>
    </vt:vector>
  </TitlesOfParts>
  <Company>fms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sfrein</dc:creator>
  <cp:lastModifiedBy>Frein, Stephen</cp:lastModifiedBy>
  <cp:revision>131</cp:revision>
  <cp:lastPrinted>1601-01-01T00:00:00Z</cp:lastPrinted>
  <dcterms:created xsi:type="dcterms:W3CDTF">2006-09-25T16:41:19Z</dcterms:created>
  <dcterms:modified xsi:type="dcterms:W3CDTF">2016-07-15T14:37:54Z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