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46"/>
  </p:notesMasterIdLst>
  <p:sldIdLst>
    <p:sldId id="256" r:id="rId2"/>
    <p:sldId id="257" r:id="rId3"/>
    <p:sldId id="353" r:id="rId4"/>
    <p:sldId id="358" r:id="rId5"/>
    <p:sldId id="370" r:id="rId6"/>
    <p:sldId id="373" r:id="rId7"/>
    <p:sldId id="374" r:id="rId8"/>
    <p:sldId id="372" r:id="rId9"/>
    <p:sldId id="375" r:id="rId10"/>
    <p:sldId id="376" r:id="rId11"/>
    <p:sldId id="377" r:id="rId12"/>
    <p:sldId id="381" r:id="rId13"/>
    <p:sldId id="378" r:id="rId14"/>
    <p:sldId id="379" r:id="rId15"/>
    <p:sldId id="394" r:id="rId16"/>
    <p:sldId id="380" r:id="rId17"/>
    <p:sldId id="396" r:id="rId18"/>
    <p:sldId id="395" r:id="rId19"/>
    <p:sldId id="397" r:id="rId20"/>
    <p:sldId id="382" r:id="rId21"/>
    <p:sldId id="383" r:id="rId22"/>
    <p:sldId id="384" r:id="rId23"/>
    <p:sldId id="401" r:id="rId24"/>
    <p:sldId id="399" r:id="rId25"/>
    <p:sldId id="385" r:id="rId26"/>
    <p:sldId id="386" r:id="rId27"/>
    <p:sldId id="387" r:id="rId28"/>
    <p:sldId id="400" r:id="rId29"/>
    <p:sldId id="388" r:id="rId30"/>
    <p:sldId id="389" r:id="rId31"/>
    <p:sldId id="390" r:id="rId32"/>
    <p:sldId id="391" r:id="rId33"/>
    <p:sldId id="392" r:id="rId34"/>
    <p:sldId id="371" r:id="rId35"/>
    <p:sldId id="359" r:id="rId36"/>
    <p:sldId id="360" r:id="rId37"/>
    <p:sldId id="361" r:id="rId38"/>
    <p:sldId id="362" r:id="rId39"/>
    <p:sldId id="363" r:id="rId40"/>
    <p:sldId id="364" r:id="rId41"/>
    <p:sldId id="365" r:id="rId42"/>
    <p:sldId id="366" r:id="rId43"/>
    <p:sldId id="367" r:id="rId44"/>
    <p:sldId id="368"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60" autoAdjust="0"/>
  </p:normalViewPr>
  <p:slideViewPr>
    <p:cSldViewPr>
      <p:cViewPr varScale="1">
        <p:scale>
          <a:sx n="75" d="100"/>
          <a:sy n="75" d="100"/>
        </p:scale>
        <p:origin x="101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983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83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983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14A391F-685C-423F-AF45-FE0E0298D0D0}" type="slidenum">
              <a:rPr lang="en-US" altLang="en-US"/>
              <a:pPr/>
              <a:t>‹#›</a:t>
            </a:fld>
            <a:endParaRPr lang="en-US" altLang="en-US"/>
          </a:p>
        </p:txBody>
      </p:sp>
    </p:spTree>
    <p:extLst>
      <p:ext uri="{BB962C8B-B14F-4D97-AF65-F5344CB8AC3E}">
        <p14:creationId xmlns:p14="http://schemas.microsoft.com/office/powerpoint/2010/main" val="4117952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761763E-B1F9-4E1B-AAA2-5ABF7F7F7DC4}" type="slidenum">
              <a:rPr lang="en-US" altLang="en-US"/>
              <a:pPr/>
              <a:t>1</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66087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grpSp>
      <p:sp>
        <p:nvSpPr>
          <p:cNvPr id="962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962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r>
              <a:rPr lang="en-US"/>
              <a:t>INFO 605 - Week 4</a:t>
            </a:r>
          </a:p>
        </p:txBody>
      </p:sp>
      <p:sp>
        <p:nvSpPr>
          <p:cNvPr id="20" name="Rectangle 18"/>
          <p:cNvSpPr>
            <a:spLocks noGrp="1" noChangeArrowheads="1"/>
          </p:cNvSpPr>
          <p:nvPr>
            <p:ph type="sldNum" sz="quarter" idx="12"/>
          </p:nvPr>
        </p:nvSpPr>
        <p:spPr/>
        <p:txBody>
          <a:bodyPr/>
          <a:lstStyle>
            <a:lvl1pPr>
              <a:defRPr/>
            </a:lvl1pPr>
          </a:lstStyle>
          <a:p>
            <a:fld id="{68181CB9-127E-4F5D-BAE8-37B53E149884}" type="slidenum">
              <a:rPr lang="en-US" altLang="en-US"/>
              <a:pPr/>
              <a:t>‹#›</a:t>
            </a:fld>
            <a:endParaRPr lang="en-US" altLang="en-US"/>
          </a:p>
        </p:txBody>
      </p:sp>
    </p:spTree>
    <p:extLst>
      <p:ext uri="{BB962C8B-B14F-4D97-AF65-F5344CB8AC3E}">
        <p14:creationId xmlns:p14="http://schemas.microsoft.com/office/powerpoint/2010/main" val="1383998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INFO 605 - Week 4</a:t>
            </a:r>
          </a:p>
        </p:txBody>
      </p:sp>
      <p:sp>
        <p:nvSpPr>
          <p:cNvPr id="5" name="Rectangle 3"/>
          <p:cNvSpPr>
            <a:spLocks noGrp="1" noChangeArrowheads="1"/>
          </p:cNvSpPr>
          <p:nvPr>
            <p:ph type="sldNum" sz="quarter" idx="11"/>
          </p:nvPr>
        </p:nvSpPr>
        <p:spPr>
          <a:ln/>
        </p:spPr>
        <p:txBody>
          <a:bodyPr/>
          <a:lstStyle>
            <a:lvl1pPr>
              <a:defRPr/>
            </a:lvl1pPr>
          </a:lstStyle>
          <a:p>
            <a:fld id="{32990730-2ECB-4C48-A222-BDDAB1EC3A87}"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8136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INFO 605 - Week 4</a:t>
            </a:r>
          </a:p>
        </p:txBody>
      </p:sp>
      <p:sp>
        <p:nvSpPr>
          <p:cNvPr id="5" name="Rectangle 3"/>
          <p:cNvSpPr>
            <a:spLocks noGrp="1" noChangeArrowheads="1"/>
          </p:cNvSpPr>
          <p:nvPr>
            <p:ph type="sldNum" sz="quarter" idx="11"/>
          </p:nvPr>
        </p:nvSpPr>
        <p:spPr>
          <a:ln/>
        </p:spPr>
        <p:txBody>
          <a:bodyPr/>
          <a:lstStyle>
            <a:lvl1pPr>
              <a:defRPr/>
            </a:lvl1pPr>
          </a:lstStyle>
          <a:p>
            <a:fld id="{5D8DA848-92C2-488A-84B4-E2A08E193499}"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05460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t>INFO 605 - Week 4</a:t>
            </a:r>
          </a:p>
        </p:txBody>
      </p:sp>
      <p:sp>
        <p:nvSpPr>
          <p:cNvPr id="6" name="Rectangle 3"/>
          <p:cNvSpPr>
            <a:spLocks noGrp="1" noChangeArrowheads="1"/>
          </p:cNvSpPr>
          <p:nvPr>
            <p:ph type="sldNum" sz="quarter" idx="11"/>
          </p:nvPr>
        </p:nvSpPr>
        <p:spPr>
          <a:ln/>
        </p:spPr>
        <p:txBody>
          <a:bodyPr/>
          <a:lstStyle>
            <a:lvl1pPr>
              <a:defRPr/>
            </a:lvl1pPr>
          </a:lstStyle>
          <a:p>
            <a:fld id="{90C3C984-4F79-4533-9AAB-DBB9560A88B5}"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28996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INFO 605 - Week 4</a:t>
            </a:r>
          </a:p>
        </p:txBody>
      </p:sp>
      <p:sp>
        <p:nvSpPr>
          <p:cNvPr id="5" name="Rectangle 3"/>
          <p:cNvSpPr>
            <a:spLocks noGrp="1" noChangeArrowheads="1"/>
          </p:cNvSpPr>
          <p:nvPr>
            <p:ph type="sldNum" sz="quarter" idx="11"/>
          </p:nvPr>
        </p:nvSpPr>
        <p:spPr>
          <a:ln/>
        </p:spPr>
        <p:txBody>
          <a:bodyPr/>
          <a:lstStyle>
            <a:lvl1pPr>
              <a:defRPr/>
            </a:lvl1pPr>
          </a:lstStyle>
          <a:p>
            <a:fld id="{A41841B6-8B66-4C05-899D-CD5754EA26D1}"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1606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INFO 605 - Week 4</a:t>
            </a:r>
          </a:p>
        </p:txBody>
      </p:sp>
      <p:sp>
        <p:nvSpPr>
          <p:cNvPr id="5" name="Rectangle 3"/>
          <p:cNvSpPr>
            <a:spLocks noGrp="1" noChangeArrowheads="1"/>
          </p:cNvSpPr>
          <p:nvPr>
            <p:ph type="sldNum" sz="quarter" idx="11"/>
          </p:nvPr>
        </p:nvSpPr>
        <p:spPr>
          <a:ln/>
        </p:spPr>
        <p:txBody>
          <a:bodyPr/>
          <a:lstStyle>
            <a:lvl1pPr>
              <a:defRPr/>
            </a:lvl1pPr>
          </a:lstStyle>
          <a:p>
            <a:fld id="{106243EC-9B57-44E1-BA66-8CDC37B978DC}"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6484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t>INFO 605 - Week 4</a:t>
            </a:r>
          </a:p>
        </p:txBody>
      </p:sp>
      <p:sp>
        <p:nvSpPr>
          <p:cNvPr id="6" name="Rectangle 3"/>
          <p:cNvSpPr>
            <a:spLocks noGrp="1" noChangeArrowheads="1"/>
          </p:cNvSpPr>
          <p:nvPr>
            <p:ph type="sldNum" sz="quarter" idx="11"/>
          </p:nvPr>
        </p:nvSpPr>
        <p:spPr>
          <a:ln/>
        </p:spPr>
        <p:txBody>
          <a:bodyPr/>
          <a:lstStyle>
            <a:lvl1pPr>
              <a:defRPr/>
            </a:lvl1pPr>
          </a:lstStyle>
          <a:p>
            <a:fld id="{6908D4A8-F723-429D-B3D3-E5CE19DAED90}"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92885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t>INFO 605 - Week 4</a:t>
            </a:r>
          </a:p>
        </p:txBody>
      </p:sp>
      <p:sp>
        <p:nvSpPr>
          <p:cNvPr id="8" name="Rectangle 3"/>
          <p:cNvSpPr>
            <a:spLocks noGrp="1" noChangeArrowheads="1"/>
          </p:cNvSpPr>
          <p:nvPr>
            <p:ph type="sldNum" sz="quarter" idx="11"/>
          </p:nvPr>
        </p:nvSpPr>
        <p:spPr>
          <a:ln/>
        </p:spPr>
        <p:txBody>
          <a:bodyPr/>
          <a:lstStyle>
            <a:lvl1pPr>
              <a:defRPr/>
            </a:lvl1pPr>
          </a:lstStyle>
          <a:p>
            <a:fld id="{7F038C8C-D29C-4D61-9667-AB647762F465}" type="slidenum">
              <a:rPr lang="en-US" altLang="en-US"/>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9087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a:t>INFO 605 - Week 4</a:t>
            </a:r>
          </a:p>
        </p:txBody>
      </p:sp>
      <p:sp>
        <p:nvSpPr>
          <p:cNvPr id="4" name="Rectangle 3"/>
          <p:cNvSpPr>
            <a:spLocks noGrp="1" noChangeArrowheads="1"/>
          </p:cNvSpPr>
          <p:nvPr>
            <p:ph type="sldNum" sz="quarter" idx="11"/>
          </p:nvPr>
        </p:nvSpPr>
        <p:spPr>
          <a:ln/>
        </p:spPr>
        <p:txBody>
          <a:bodyPr/>
          <a:lstStyle>
            <a:lvl1pPr>
              <a:defRPr/>
            </a:lvl1pPr>
          </a:lstStyle>
          <a:p>
            <a:fld id="{2151FE65-48D0-487F-A797-51543936D884}" type="slidenum">
              <a:rPr lang="en-US" altLang="en-US"/>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8687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t>INFO 605 - Week 4</a:t>
            </a:r>
          </a:p>
        </p:txBody>
      </p:sp>
      <p:sp>
        <p:nvSpPr>
          <p:cNvPr id="3" name="Rectangle 3"/>
          <p:cNvSpPr>
            <a:spLocks noGrp="1" noChangeArrowheads="1"/>
          </p:cNvSpPr>
          <p:nvPr>
            <p:ph type="sldNum" sz="quarter" idx="11"/>
          </p:nvPr>
        </p:nvSpPr>
        <p:spPr>
          <a:ln/>
        </p:spPr>
        <p:txBody>
          <a:bodyPr/>
          <a:lstStyle>
            <a:lvl1pPr>
              <a:defRPr/>
            </a:lvl1pPr>
          </a:lstStyle>
          <a:p>
            <a:fld id="{1BFB0B3F-3761-4EA7-8C87-97BB632EAB03}" type="slidenum">
              <a:rPr lang="en-US" altLang="en-US"/>
              <a:pPr/>
              <a:t>‹#›</a:t>
            </a:fld>
            <a:endParaRPr lang="en-US" alt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44420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INFO 605 - Week 4</a:t>
            </a:r>
          </a:p>
        </p:txBody>
      </p:sp>
      <p:sp>
        <p:nvSpPr>
          <p:cNvPr id="6" name="Rectangle 3"/>
          <p:cNvSpPr>
            <a:spLocks noGrp="1" noChangeArrowheads="1"/>
          </p:cNvSpPr>
          <p:nvPr>
            <p:ph type="sldNum" sz="quarter" idx="11"/>
          </p:nvPr>
        </p:nvSpPr>
        <p:spPr>
          <a:ln/>
        </p:spPr>
        <p:txBody>
          <a:bodyPr/>
          <a:lstStyle>
            <a:lvl1pPr>
              <a:defRPr/>
            </a:lvl1pPr>
          </a:lstStyle>
          <a:p>
            <a:fld id="{431E9CCB-EB91-4684-ABE9-A6CAB65CEADF}"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3424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INFO 605 - Week 4</a:t>
            </a:r>
          </a:p>
        </p:txBody>
      </p:sp>
      <p:sp>
        <p:nvSpPr>
          <p:cNvPr id="6" name="Rectangle 3"/>
          <p:cNvSpPr>
            <a:spLocks noGrp="1" noChangeArrowheads="1"/>
          </p:cNvSpPr>
          <p:nvPr>
            <p:ph type="sldNum" sz="quarter" idx="11"/>
          </p:nvPr>
        </p:nvSpPr>
        <p:spPr>
          <a:ln/>
        </p:spPr>
        <p:txBody>
          <a:bodyPr/>
          <a:lstStyle>
            <a:lvl1pPr>
              <a:defRPr/>
            </a:lvl1pPr>
          </a:lstStyle>
          <a:p>
            <a:fld id="{EB5F162D-B782-4721-A0B3-9EA62B72A554}"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36533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r>
              <a:rPr lang="en-US"/>
              <a:t>INFO 605 - Week 4</a:t>
            </a:r>
          </a:p>
        </p:txBody>
      </p:sp>
      <p:sp>
        <p:nvSpPr>
          <p:cNvPr id="9523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7F19692C-8731-4F6A-81FC-555EA35AC94F}" type="slidenum">
              <a:rPr lang="en-US" altLang="en-US"/>
              <a:pPr/>
              <a:t>‹#›</a:t>
            </a:fld>
            <a:endParaRPr lang="en-US"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524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03"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7.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8.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sz="3600" smtClean="0"/>
              <a:t>Week 4:</a:t>
            </a:r>
            <a:br>
              <a:rPr lang="en-US" altLang="en-US" sz="3600" smtClean="0"/>
            </a:br>
            <a:r>
              <a:rPr lang="en-US" altLang="en-US" sz="3600" smtClean="0"/>
              <a:t>Advanced Modeling</a:t>
            </a:r>
            <a:br>
              <a:rPr lang="en-US" altLang="en-US" sz="3600" smtClean="0"/>
            </a:br>
            <a:r>
              <a:rPr lang="en-US" altLang="en-US" sz="3600" smtClean="0"/>
              <a:t>and Design</a:t>
            </a:r>
          </a:p>
        </p:txBody>
      </p:sp>
      <p:sp>
        <p:nvSpPr>
          <p:cNvPr id="3075" name="Rectangle 3"/>
          <p:cNvSpPr>
            <a:spLocks noGrp="1" noChangeArrowheads="1"/>
          </p:cNvSpPr>
          <p:nvPr>
            <p:ph type="subTitle" idx="1"/>
          </p:nvPr>
        </p:nvSpPr>
        <p:spPr/>
        <p:txBody>
          <a:bodyPr/>
          <a:lstStyle/>
          <a:p>
            <a:pPr eaLnBrk="1" hangingPunct="1"/>
            <a:r>
              <a:rPr lang="en-US" altLang="en-US" sz="2000" smtClean="0"/>
              <a:t>INFO 605 – Database Management Systems</a:t>
            </a:r>
          </a:p>
          <a:p>
            <a:pPr eaLnBrk="1" hangingPunct="1"/>
            <a:r>
              <a:rPr lang="en-US" altLang="en-US" sz="2000" smtClean="0"/>
              <a:t>Stephen Frein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122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7DB6CDF-87ED-4707-8C65-956D8AB9E432}" type="slidenum">
              <a:rPr lang="en-US" altLang="en-US" sz="1200">
                <a:latin typeface="Arial Black" panose="020B0A04020102020204" pitchFamily="34" charset="0"/>
              </a:rPr>
              <a:pPr>
                <a:spcBef>
                  <a:spcPct val="0"/>
                </a:spcBef>
                <a:buClrTx/>
                <a:buSzTx/>
                <a:buFontTx/>
                <a:buNone/>
              </a:pPr>
              <a:t>10</a:t>
            </a:fld>
            <a:endParaRPr lang="en-US" altLang="en-US" sz="1200">
              <a:latin typeface="Arial Black" panose="020B0A04020102020204" pitchFamily="34" charset="0"/>
            </a:endParaRPr>
          </a:p>
        </p:txBody>
      </p:sp>
      <p:sp>
        <p:nvSpPr>
          <p:cNvPr id="12292" name="Rectangle 2"/>
          <p:cNvSpPr>
            <a:spLocks noGrp="1" noChangeArrowheads="1"/>
          </p:cNvSpPr>
          <p:nvPr>
            <p:ph type="title"/>
          </p:nvPr>
        </p:nvSpPr>
        <p:spPr>
          <a:xfrm>
            <a:off x="457200" y="457200"/>
            <a:ext cx="8229600" cy="609600"/>
          </a:xfrm>
        </p:spPr>
        <p:txBody>
          <a:bodyPr/>
          <a:lstStyle/>
          <a:p>
            <a:pPr eaLnBrk="1" hangingPunct="1"/>
            <a:r>
              <a:rPr lang="en-US" altLang="en-US" sz="4000" smtClean="0"/>
              <a:t>Ternary Relationships</a:t>
            </a:r>
          </a:p>
        </p:txBody>
      </p:sp>
      <p:sp>
        <p:nvSpPr>
          <p:cNvPr id="12293" name="Rectangle 3"/>
          <p:cNvSpPr>
            <a:spLocks noGrp="1" noChangeArrowheads="1"/>
          </p:cNvSpPr>
          <p:nvPr>
            <p:ph type="body" idx="1"/>
          </p:nvPr>
        </p:nvSpPr>
        <p:spPr>
          <a:xfrm>
            <a:off x="457200" y="1295400"/>
            <a:ext cx="8229600" cy="4724400"/>
          </a:xfrm>
        </p:spPr>
        <p:txBody>
          <a:bodyPr/>
          <a:lstStyle/>
          <a:p>
            <a:pPr eaLnBrk="1" hangingPunct="1"/>
            <a:r>
              <a:rPr lang="en-US" altLang="en-US" smtClean="0"/>
              <a:t>To translate a ternary relationship into the relational model, first convert ternary relationship into binary relationships</a:t>
            </a:r>
          </a:p>
          <a:p>
            <a:pPr eaLnBrk="1" hangingPunct="1"/>
            <a:endParaRPr lang="en-US" altLang="en-US" smtClean="0"/>
          </a:p>
          <a:p>
            <a:pPr eaLnBrk="1" hangingPunct="1"/>
            <a:r>
              <a:rPr lang="en-US" altLang="en-US" smtClean="0"/>
              <a:t> Then apply normal binary translation rules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1331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878FB72-0D00-4CA0-9A7B-1F741D1FB49A}" type="slidenum">
              <a:rPr lang="en-US" altLang="en-US" sz="1200">
                <a:latin typeface="Arial Black" panose="020B0A04020102020204" pitchFamily="34" charset="0"/>
              </a:rPr>
              <a:pPr>
                <a:spcBef>
                  <a:spcPct val="0"/>
                </a:spcBef>
                <a:buClrTx/>
                <a:buSzTx/>
                <a:buFontTx/>
                <a:buNone/>
              </a:pPr>
              <a:t>11</a:t>
            </a:fld>
            <a:endParaRPr lang="en-US" altLang="en-US" sz="1200">
              <a:latin typeface="Arial Black" panose="020B0A04020102020204" pitchFamily="34" charset="0"/>
            </a:endParaRPr>
          </a:p>
        </p:txBody>
      </p:sp>
      <p:sp>
        <p:nvSpPr>
          <p:cNvPr id="13316" name="Rectangle 2"/>
          <p:cNvSpPr>
            <a:spLocks noGrp="1" noChangeArrowheads="1"/>
          </p:cNvSpPr>
          <p:nvPr>
            <p:ph type="title"/>
          </p:nvPr>
        </p:nvSpPr>
        <p:spPr>
          <a:xfrm>
            <a:off x="457200" y="457200"/>
            <a:ext cx="8229600" cy="685800"/>
          </a:xfrm>
        </p:spPr>
        <p:txBody>
          <a:bodyPr/>
          <a:lstStyle/>
          <a:p>
            <a:pPr eaLnBrk="1" hangingPunct="1"/>
            <a:r>
              <a:rPr lang="en-US" altLang="en-US" sz="4000" smtClean="0"/>
              <a:t>Ternary Relationships</a:t>
            </a:r>
          </a:p>
        </p:txBody>
      </p:sp>
      <p:sp>
        <p:nvSpPr>
          <p:cNvPr id="13317" name="Rectangle 3"/>
          <p:cNvSpPr>
            <a:spLocks noGrp="1" noChangeArrowheads="1"/>
          </p:cNvSpPr>
          <p:nvPr>
            <p:ph type="body" sz="half" idx="1"/>
          </p:nvPr>
        </p:nvSpPr>
        <p:spPr>
          <a:xfrm>
            <a:off x="457200" y="1219200"/>
            <a:ext cx="8382000" cy="762000"/>
          </a:xfrm>
        </p:spPr>
        <p:txBody>
          <a:bodyPr/>
          <a:lstStyle/>
          <a:p>
            <a:pPr eaLnBrk="1" hangingPunct="1">
              <a:lnSpc>
                <a:spcPct val="150000"/>
              </a:lnSpc>
              <a:spcBef>
                <a:spcPct val="0"/>
              </a:spcBef>
              <a:buClrTx/>
              <a:buSzTx/>
              <a:buFontTx/>
              <a:buChar char="•"/>
            </a:pPr>
            <a:r>
              <a:rPr lang="en-US" altLang="en-US" sz="2800" smtClean="0"/>
              <a:t>Example ternary relationship:</a:t>
            </a:r>
          </a:p>
          <a:p>
            <a:pPr eaLnBrk="1" hangingPunct="1">
              <a:lnSpc>
                <a:spcPct val="150000"/>
              </a:lnSpc>
              <a:spcBef>
                <a:spcPct val="0"/>
              </a:spcBef>
              <a:buClrTx/>
              <a:buSzTx/>
              <a:buFontTx/>
              <a:buChar char="•"/>
            </a:pPr>
            <a:endParaRPr lang="en-US" altLang="en-US" sz="2800" smtClean="0"/>
          </a:p>
        </p:txBody>
      </p:sp>
      <p:graphicFrame>
        <p:nvGraphicFramePr>
          <p:cNvPr id="13318" name="Object 5"/>
          <p:cNvGraphicFramePr>
            <a:graphicFrameLocks noGrp="1" noChangeAspect="1"/>
          </p:cNvGraphicFramePr>
          <p:nvPr>
            <p:ph sz="half" idx="2"/>
          </p:nvPr>
        </p:nvGraphicFramePr>
        <p:xfrm>
          <a:off x="1295400" y="1981200"/>
          <a:ext cx="6629400" cy="4102100"/>
        </p:xfrm>
        <a:graphic>
          <a:graphicData uri="http://schemas.openxmlformats.org/presentationml/2006/ole">
            <mc:AlternateContent xmlns:mc="http://schemas.openxmlformats.org/markup-compatibility/2006">
              <mc:Choice xmlns:v="urn:schemas-microsoft-com:vml" Requires="v">
                <p:oleObj spid="_x0000_s13320" name="VISIO" r:id="rId3" imgW="6923160" imgH="4282560" progId="Visio.Drawing.6">
                  <p:embed/>
                </p:oleObj>
              </mc:Choice>
              <mc:Fallback>
                <p:oleObj name="VISIO" r:id="rId3" imgW="6923160" imgH="428256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81200"/>
                        <a:ext cx="6629400"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1433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89D3C56-954D-4217-9826-46C1AD651287}" type="slidenum">
              <a:rPr lang="en-US" altLang="en-US" sz="1200">
                <a:latin typeface="Arial Black" panose="020B0A04020102020204" pitchFamily="34" charset="0"/>
              </a:rPr>
              <a:pPr>
                <a:spcBef>
                  <a:spcPct val="0"/>
                </a:spcBef>
                <a:buClrTx/>
                <a:buSzTx/>
                <a:buFontTx/>
                <a:buNone/>
              </a:pPr>
              <a:t>12</a:t>
            </a:fld>
            <a:endParaRPr lang="en-US" altLang="en-US" sz="1200">
              <a:latin typeface="Arial Black" panose="020B0A04020102020204" pitchFamily="34" charset="0"/>
            </a:endParaRPr>
          </a:p>
        </p:txBody>
      </p:sp>
      <p:sp>
        <p:nvSpPr>
          <p:cNvPr id="14340" name="Rectangle 2"/>
          <p:cNvSpPr>
            <a:spLocks noGrp="1" noChangeArrowheads="1"/>
          </p:cNvSpPr>
          <p:nvPr>
            <p:ph type="title"/>
          </p:nvPr>
        </p:nvSpPr>
        <p:spPr>
          <a:xfrm>
            <a:off x="457200" y="457200"/>
            <a:ext cx="8229600" cy="685800"/>
          </a:xfrm>
        </p:spPr>
        <p:txBody>
          <a:bodyPr/>
          <a:lstStyle/>
          <a:p>
            <a:pPr eaLnBrk="1" hangingPunct="1"/>
            <a:r>
              <a:rPr lang="en-US" altLang="en-US" sz="4000" smtClean="0"/>
              <a:t>Ternary Relationships</a:t>
            </a:r>
          </a:p>
        </p:txBody>
      </p:sp>
      <p:sp>
        <p:nvSpPr>
          <p:cNvPr id="14341" name="Rectangle 3"/>
          <p:cNvSpPr>
            <a:spLocks noGrp="1" noChangeArrowheads="1"/>
          </p:cNvSpPr>
          <p:nvPr>
            <p:ph type="body" sz="half" idx="1"/>
          </p:nvPr>
        </p:nvSpPr>
        <p:spPr>
          <a:xfrm>
            <a:off x="457200" y="1219200"/>
            <a:ext cx="8382000" cy="762000"/>
          </a:xfrm>
        </p:spPr>
        <p:txBody>
          <a:bodyPr/>
          <a:lstStyle/>
          <a:p>
            <a:pPr eaLnBrk="1" hangingPunct="1">
              <a:lnSpc>
                <a:spcPct val="150000"/>
              </a:lnSpc>
              <a:spcBef>
                <a:spcPct val="0"/>
              </a:spcBef>
              <a:buClrTx/>
              <a:buSzTx/>
              <a:buFontTx/>
              <a:buChar char="•"/>
            </a:pPr>
            <a:r>
              <a:rPr lang="en-US" altLang="en-US" sz="2800" smtClean="0"/>
              <a:t>Translate into binary relationships:</a:t>
            </a:r>
          </a:p>
          <a:p>
            <a:pPr eaLnBrk="1" hangingPunct="1">
              <a:lnSpc>
                <a:spcPct val="150000"/>
              </a:lnSpc>
              <a:spcBef>
                <a:spcPct val="0"/>
              </a:spcBef>
              <a:buClrTx/>
              <a:buSzTx/>
              <a:buFontTx/>
              <a:buChar char="•"/>
            </a:pPr>
            <a:endParaRPr lang="en-US" altLang="en-US" sz="2800" smtClean="0"/>
          </a:p>
        </p:txBody>
      </p:sp>
      <p:graphicFrame>
        <p:nvGraphicFramePr>
          <p:cNvPr id="14342" name="Object 6"/>
          <p:cNvGraphicFramePr>
            <a:graphicFrameLocks noGrp="1" noChangeAspect="1"/>
          </p:cNvGraphicFramePr>
          <p:nvPr>
            <p:ph sz="half" idx="2"/>
          </p:nvPr>
        </p:nvGraphicFramePr>
        <p:xfrm>
          <a:off x="304800" y="2667000"/>
          <a:ext cx="8686800" cy="3186113"/>
        </p:xfrm>
        <a:graphic>
          <a:graphicData uri="http://schemas.openxmlformats.org/presentationml/2006/ole">
            <mc:AlternateContent xmlns:mc="http://schemas.openxmlformats.org/markup-compatibility/2006">
              <mc:Choice xmlns:v="urn:schemas-microsoft-com:vml" Requires="v">
                <p:oleObj spid="_x0000_s14344" name="VISIO" r:id="rId3" imgW="6092640" imgH="2234880" progId="Visio.Drawing.6">
                  <p:embed/>
                </p:oleObj>
              </mc:Choice>
              <mc:Fallback>
                <p:oleObj name="VISIO" r:id="rId3" imgW="6092640" imgH="223488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667000"/>
                        <a:ext cx="8686800" cy="318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153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CAD6756-8DF5-4E67-BD87-20A08029A7E1}" type="slidenum">
              <a:rPr lang="en-US" altLang="en-US" sz="1200">
                <a:latin typeface="Arial Black" panose="020B0A04020102020204" pitchFamily="34" charset="0"/>
              </a:rPr>
              <a:pPr>
                <a:spcBef>
                  <a:spcPct val="0"/>
                </a:spcBef>
                <a:buClrTx/>
                <a:buSzTx/>
                <a:buFontTx/>
                <a:buNone/>
              </a:pPr>
              <a:t>13</a:t>
            </a:fld>
            <a:endParaRPr lang="en-US" altLang="en-US" sz="1200">
              <a:latin typeface="Arial Black" panose="020B0A04020102020204" pitchFamily="34" charset="0"/>
            </a:endParaRPr>
          </a:p>
        </p:txBody>
      </p:sp>
      <p:sp>
        <p:nvSpPr>
          <p:cNvPr id="15364" name="Rectangle 2"/>
          <p:cNvSpPr>
            <a:spLocks noGrp="1" noChangeArrowheads="1"/>
          </p:cNvSpPr>
          <p:nvPr>
            <p:ph type="title"/>
          </p:nvPr>
        </p:nvSpPr>
        <p:spPr>
          <a:xfrm>
            <a:off x="457200" y="457200"/>
            <a:ext cx="8229600" cy="609600"/>
          </a:xfrm>
        </p:spPr>
        <p:txBody>
          <a:bodyPr/>
          <a:lstStyle/>
          <a:p>
            <a:pPr eaLnBrk="1" hangingPunct="1"/>
            <a:r>
              <a:rPr lang="en-US" altLang="en-US" sz="4000" smtClean="0"/>
              <a:t>Ternary Relationships</a:t>
            </a:r>
          </a:p>
        </p:txBody>
      </p:sp>
      <p:sp>
        <p:nvSpPr>
          <p:cNvPr id="15365" name="Rectangle 3"/>
          <p:cNvSpPr>
            <a:spLocks noGrp="1" noChangeArrowheads="1"/>
          </p:cNvSpPr>
          <p:nvPr>
            <p:ph type="body" idx="1"/>
          </p:nvPr>
        </p:nvSpPr>
        <p:spPr>
          <a:xfrm>
            <a:off x="457200" y="1295400"/>
            <a:ext cx="8229600" cy="4724400"/>
          </a:xfrm>
        </p:spPr>
        <p:txBody>
          <a:bodyPr/>
          <a:lstStyle/>
          <a:p>
            <a:pPr eaLnBrk="1" hangingPunct="1">
              <a:lnSpc>
                <a:spcPct val="90000"/>
              </a:lnSpc>
            </a:pPr>
            <a:r>
              <a:rPr lang="en-US" altLang="en-US" sz="2800" smtClean="0"/>
              <a:t> And then into a relational schema (this will be the same for all translation techniques):</a:t>
            </a:r>
          </a:p>
          <a:p>
            <a:pPr eaLnBrk="1" hangingPunct="1">
              <a:lnSpc>
                <a:spcPct val="90000"/>
              </a:lnSpc>
            </a:pPr>
            <a:endParaRPr lang="en-US" altLang="en-US" sz="2800" smtClean="0"/>
          </a:p>
          <a:p>
            <a:pPr eaLnBrk="1" hangingPunct="1">
              <a:lnSpc>
                <a:spcPct val="90000"/>
              </a:lnSpc>
              <a:buFont typeface="Wingdings" panose="05000000000000000000" pitchFamily="2" charset="2"/>
              <a:buNone/>
            </a:pPr>
            <a:r>
              <a:rPr lang="en-US" altLang="en-US" sz="2800" smtClean="0"/>
              <a:t>	Dealer(</a:t>
            </a:r>
            <a:r>
              <a:rPr lang="en-US" altLang="en-US" sz="2800" u="sng" smtClean="0"/>
              <a:t>Nickname</a:t>
            </a:r>
            <a:r>
              <a:rPr lang="en-US" altLang="en-US" sz="2800" smtClean="0"/>
              <a:t>,Corner)</a:t>
            </a:r>
          </a:p>
          <a:p>
            <a:pPr eaLnBrk="1" hangingPunct="1">
              <a:lnSpc>
                <a:spcPct val="90000"/>
              </a:lnSpc>
              <a:buFont typeface="Wingdings" panose="05000000000000000000" pitchFamily="2" charset="2"/>
              <a:buNone/>
            </a:pPr>
            <a:endParaRPr lang="en-US" altLang="en-US" sz="2800" smtClean="0"/>
          </a:p>
          <a:p>
            <a:pPr eaLnBrk="1" hangingPunct="1">
              <a:lnSpc>
                <a:spcPct val="90000"/>
              </a:lnSpc>
              <a:buFont typeface="Wingdings" panose="05000000000000000000" pitchFamily="2" charset="2"/>
              <a:buNone/>
            </a:pPr>
            <a:r>
              <a:rPr lang="en-US" altLang="en-US" sz="2800" smtClean="0"/>
              <a:t>	Drug(</a:t>
            </a:r>
            <a:r>
              <a:rPr lang="en-US" altLang="en-US" sz="2800" u="sng" smtClean="0"/>
              <a:t>StreetName</a:t>
            </a:r>
            <a:r>
              <a:rPr lang="en-US" altLang="en-US" sz="2800" smtClean="0"/>
              <a:t>,Purity)</a:t>
            </a:r>
          </a:p>
          <a:p>
            <a:pPr eaLnBrk="1" hangingPunct="1">
              <a:lnSpc>
                <a:spcPct val="90000"/>
              </a:lnSpc>
              <a:buFont typeface="Wingdings" panose="05000000000000000000" pitchFamily="2" charset="2"/>
              <a:buNone/>
            </a:pPr>
            <a:endParaRPr lang="en-US" altLang="en-US" sz="2800" smtClean="0"/>
          </a:p>
          <a:p>
            <a:pPr eaLnBrk="1" hangingPunct="1">
              <a:lnSpc>
                <a:spcPct val="90000"/>
              </a:lnSpc>
              <a:buFont typeface="Wingdings" panose="05000000000000000000" pitchFamily="2" charset="2"/>
              <a:buNone/>
            </a:pPr>
            <a:r>
              <a:rPr lang="en-US" altLang="en-US" sz="2800" smtClean="0"/>
              <a:t>	User(</a:t>
            </a:r>
            <a:r>
              <a:rPr lang="en-US" altLang="en-US" sz="2800" u="sng" smtClean="0"/>
              <a:t>NotACopNumber</a:t>
            </a:r>
            <a:r>
              <a:rPr lang="en-US" altLang="en-US" sz="2800" smtClean="0"/>
              <a:t>,LastName)</a:t>
            </a:r>
          </a:p>
          <a:p>
            <a:pPr eaLnBrk="1" hangingPunct="1">
              <a:lnSpc>
                <a:spcPct val="90000"/>
              </a:lnSpc>
              <a:buFont typeface="Wingdings" panose="05000000000000000000" pitchFamily="2" charset="2"/>
              <a:buNone/>
            </a:pPr>
            <a:endParaRPr lang="en-US" altLang="en-US" sz="2800" smtClean="0"/>
          </a:p>
          <a:p>
            <a:pPr eaLnBrk="1" hangingPunct="1">
              <a:lnSpc>
                <a:spcPct val="90000"/>
              </a:lnSpc>
              <a:buFont typeface="Wingdings" panose="05000000000000000000" pitchFamily="2" charset="2"/>
              <a:buNone/>
            </a:pPr>
            <a:r>
              <a:rPr lang="en-US" altLang="en-US" sz="2800" smtClean="0"/>
              <a:t>	Sale(</a:t>
            </a:r>
            <a:r>
              <a:rPr lang="en-US" altLang="en-US" sz="2800" u="sng" smtClean="0"/>
              <a:t>Dealer,Drug,User</a:t>
            </a:r>
            <a:r>
              <a:rPr lang="en-US" altLang="en-US" sz="2800" smtClean="0"/>
              <a:t>)</a:t>
            </a:r>
          </a:p>
          <a:p>
            <a:pPr eaLnBrk="1" hangingPunct="1">
              <a:lnSpc>
                <a:spcPct val="150000"/>
              </a:lnSpc>
              <a:spcBef>
                <a:spcPct val="0"/>
              </a:spcBef>
              <a:buClrTx/>
              <a:buSzTx/>
              <a:buFontTx/>
              <a:buNone/>
            </a:pPr>
            <a:endParaRPr lang="en-US" altLang="en-US" sz="28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163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B404184-FEF4-44FC-A09F-769E5569204D}" type="slidenum">
              <a:rPr lang="en-US" altLang="en-US" sz="1200">
                <a:latin typeface="Arial Black" panose="020B0A04020102020204" pitchFamily="34" charset="0"/>
              </a:rPr>
              <a:pPr>
                <a:spcBef>
                  <a:spcPct val="0"/>
                </a:spcBef>
                <a:buClrTx/>
                <a:buSzTx/>
                <a:buFontTx/>
                <a:buNone/>
              </a:pPr>
              <a:t>14</a:t>
            </a:fld>
            <a:endParaRPr lang="en-US" altLang="en-US" sz="1200">
              <a:latin typeface="Arial Black" panose="020B0A04020102020204" pitchFamily="34" charset="0"/>
            </a:endParaRPr>
          </a:p>
        </p:txBody>
      </p:sp>
      <p:sp>
        <p:nvSpPr>
          <p:cNvPr id="16388" name="Rectangle 2"/>
          <p:cNvSpPr>
            <a:spLocks noGrp="1" noChangeArrowheads="1"/>
          </p:cNvSpPr>
          <p:nvPr>
            <p:ph type="title"/>
          </p:nvPr>
        </p:nvSpPr>
        <p:spPr>
          <a:xfrm>
            <a:off x="457200" y="457200"/>
            <a:ext cx="8229600" cy="609600"/>
          </a:xfrm>
        </p:spPr>
        <p:txBody>
          <a:bodyPr/>
          <a:lstStyle/>
          <a:p>
            <a:pPr eaLnBrk="1" hangingPunct="1"/>
            <a:r>
              <a:rPr lang="en-US" altLang="en-US" sz="4000" smtClean="0"/>
              <a:t>Ternary Relationships</a:t>
            </a:r>
          </a:p>
        </p:txBody>
      </p:sp>
      <p:sp>
        <p:nvSpPr>
          <p:cNvPr id="16389" name="Rectangle 3"/>
          <p:cNvSpPr>
            <a:spLocks noGrp="1" noChangeArrowheads="1"/>
          </p:cNvSpPr>
          <p:nvPr>
            <p:ph type="body" idx="1"/>
          </p:nvPr>
        </p:nvSpPr>
        <p:spPr>
          <a:xfrm>
            <a:off x="457200" y="1295400"/>
            <a:ext cx="8229600" cy="4724400"/>
          </a:xfrm>
        </p:spPr>
        <p:txBody>
          <a:bodyPr/>
          <a:lstStyle/>
          <a:p>
            <a:pPr eaLnBrk="1" hangingPunct="1">
              <a:lnSpc>
                <a:spcPct val="90000"/>
              </a:lnSpc>
              <a:buFont typeface="Wingdings" panose="05000000000000000000" pitchFamily="2" charset="2"/>
              <a:buNone/>
            </a:pPr>
            <a:r>
              <a:rPr lang="en-US" altLang="en-US" sz="2400" smtClean="0"/>
              <a:t>Example problem:</a:t>
            </a:r>
          </a:p>
          <a:p>
            <a:pPr eaLnBrk="1" hangingPunct="1">
              <a:lnSpc>
                <a:spcPct val="90000"/>
              </a:lnSpc>
              <a:buFont typeface="Wingdings" panose="05000000000000000000" pitchFamily="2" charset="2"/>
              <a:buNone/>
            </a:pPr>
            <a:endParaRPr lang="en-US" altLang="en-US" sz="2400" smtClean="0"/>
          </a:p>
          <a:p>
            <a:pPr eaLnBrk="1" hangingPunct="1">
              <a:lnSpc>
                <a:spcPct val="90000"/>
              </a:lnSpc>
              <a:buFont typeface="Wingdings" panose="05000000000000000000" pitchFamily="2" charset="2"/>
              <a:buNone/>
            </a:pPr>
            <a:r>
              <a:rPr lang="en-US" altLang="en-US" sz="2400" smtClean="0"/>
              <a:t>	A bookstore chain needs help tracking its complicated system of rotating managers. There are several managers in the company, and they manage different stores depending on the month of the year. For a given pair of manager and month, there are many stores. For a given pair of manager and store, there are many months. For a given pair of store and month, there are many managers.</a:t>
            </a:r>
          </a:p>
          <a:p>
            <a:pPr eaLnBrk="1" hangingPunct="1">
              <a:lnSpc>
                <a:spcPct val="90000"/>
              </a:lnSpc>
              <a:buFont typeface="Wingdings" panose="05000000000000000000" pitchFamily="2" charset="2"/>
              <a:buNone/>
            </a:pPr>
            <a:r>
              <a:rPr lang="en-US" altLang="en-US" sz="2400" smtClean="0"/>
              <a:t>	</a:t>
            </a:r>
          </a:p>
          <a:p>
            <a:pPr eaLnBrk="1" hangingPunct="1">
              <a:lnSpc>
                <a:spcPct val="90000"/>
              </a:lnSpc>
              <a:buFont typeface="Wingdings" panose="05000000000000000000" pitchFamily="2" charset="2"/>
              <a:buNone/>
            </a:pPr>
            <a:r>
              <a:rPr lang="en-US" altLang="en-US" sz="2400" smtClean="0"/>
              <a:t>	Model this ternary relationship, and then convert it to a series of binary relationships.</a:t>
            </a:r>
          </a:p>
          <a:p>
            <a:pPr eaLnBrk="1" hangingPunct="1">
              <a:lnSpc>
                <a:spcPct val="150000"/>
              </a:lnSpc>
              <a:spcBef>
                <a:spcPct val="0"/>
              </a:spcBef>
              <a:buClrTx/>
              <a:buSzTx/>
              <a:buFontTx/>
              <a:buNone/>
            </a:pPr>
            <a:endParaRPr lang="en-US" altLang="en-US" sz="24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30484EA-FBFC-47FE-9D43-21B77044F6C8}" type="slidenum">
              <a:rPr lang="en-US" altLang="en-US" sz="1200">
                <a:latin typeface="Arial Black" panose="020B0A04020102020204" pitchFamily="34" charset="0"/>
              </a:rPr>
              <a:pPr>
                <a:spcBef>
                  <a:spcPct val="0"/>
                </a:spcBef>
                <a:buClrTx/>
                <a:buSzTx/>
                <a:buFontTx/>
                <a:buNone/>
              </a:pPr>
              <a:t>15</a:t>
            </a:fld>
            <a:endParaRPr lang="en-US" altLang="en-US" sz="1200">
              <a:latin typeface="Arial Black" panose="020B0A04020102020204" pitchFamily="34" charset="0"/>
            </a:endParaRPr>
          </a:p>
        </p:txBody>
      </p:sp>
      <p:sp>
        <p:nvSpPr>
          <p:cNvPr id="17412"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Hierarchies (Inheritance)</a:t>
            </a:r>
          </a:p>
        </p:txBody>
      </p:sp>
      <p:sp>
        <p:nvSpPr>
          <p:cNvPr id="17413" name="Rectangle 3"/>
          <p:cNvSpPr>
            <a:spLocks noGrp="1" noChangeArrowheads="1"/>
          </p:cNvSpPr>
          <p:nvPr>
            <p:ph type="body" idx="1"/>
          </p:nvPr>
        </p:nvSpPr>
        <p:spPr>
          <a:xfrm>
            <a:off x="457200" y="1295400"/>
            <a:ext cx="8229600" cy="4724400"/>
          </a:xfrm>
        </p:spPr>
        <p:txBody>
          <a:bodyPr/>
          <a:lstStyle/>
          <a:p>
            <a:pPr eaLnBrk="1" hangingPunct="1">
              <a:lnSpc>
                <a:spcPct val="80000"/>
              </a:lnSpc>
            </a:pPr>
            <a:r>
              <a:rPr lang="en-US" altLang="en-US" sz="2800" smtClean="0"/>
              <a:t>Sometimes it is appropriate to organize entity types in inheritance hierarchies, wherein multiple entity types can all be described as articulations of some basic entity type</a:t>
            </a:r>
          </a:p>
          <a:p>
            <a:pPr eaLnBrk="1" hangingPunct="1">
              <a:lnSpc>
                <a:spcPct val="80000"/>
              </a:lnSpc>
            </a:pPr>
            <a:r>
              <a:rPr lang="en-US" altLang="en-US" sz="2800" smtClean="0"/>
              <a:t>The basic entity type is called a </a:t>
            </a:r>
            <a:r>
              <a:rPr lang="en-US" altLang="en-US" sz="2800" b="1" i="1" smtClean="0"/>
              <a:t>superclass</a:t>
            </a:r>
            <a:r>
              <a:rPr lang="en-US" altLang="en-US" sz="2800" smtClean="0"/>
              <a:t> – it defines a set of attributes common to a variety of related entity types (this is also known as a </a:t>
            </a:r>
            <a:r>
              <a:rPr lang="en-US" altLang="en-US" sz="2800" b="1" i="1" smtClean="0"/>
              <a:t>generalization</a:t>
            </a:r>
            <a:r>
              <a:rPr lang="en-US" altLang="en-US" sz="2800" smtClean="0"/>
              <a:t>)</a:t>
            </a:r>
          </a:p>
          <a:p>
            <a:pPr eaLnBrk="1" hangingPunct="1">
              <a:lnSpc>
                <a:spcPct val="80000"/>
              </a:lnSpc>
            </a:pPr>
            <a:r>
              <a:rPr lang="en-US" altLang="en-US" sz="2800" smtClean="0"/>
              <a:t>The entity types that extend (i.e., </a:t>
            </a:r>
            <a:r>
              <a:rPr lang="en-US" altLang="en-US" sz="2800" b="1" smtClean="0"/>
              <a:t>inherit</a:t>
            </a:r>
            <a:r>
              <a:rPr lang="en-US" altLang="en-US" sz="2800" smtClean="0"/>
              <a:t> from) this superclass with additional attributes are called </a:t>
            </a:r>
            <a:r>
              <a:rPr lang="en-US" altLang="en-US" sz="2800" b="1" i="1" smtClean="0"/>
              <a:t>subclasses</a:t>
            </a:r>
            <a:r>
              <a:rPr lang="en-US" altLang="en-US" sz="2800" smtClean="0"/>
              <a:t> (subclasses are known as </a:t>
            </a:r>
            <a:r>
              <a:rPr lang="en-US" altLang="en-US" sz="2800" b="1" i="1" smtClean="0"/>
              <a:t>specializations</a:t>
            </a:r>
            <a:r>
              <a:rPr lang="en-US" altLang="en-US" sz="2800" smtClean="0"/>
              <a:t> of the superclass)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184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09488A1-2879-4D27-924D-39C53D914B9F}" type="slidenum">
              <a:rPr lang="en-US" altLang="en-US" sz="1200">
                <a:latin typeface="Arial Black" panose="020B0A04020102020204" pitchFamily="34" charset="0"/>
              </a:rPr>
              <a:pPr>
                <a:spcBef>
                  <a:spcPct val="0"/>
                </a:spcBef>
                <a:buClrTx/>
                <a:buSzTx/>
                <a:buFontTx/>
                <a:buNone/>
              </a:pPr>
              <a:t>16</a:t>
            </a:fld>
            <a:endParaRPr lang="en-US" altLang="en-US" sz="1200">
              <a:latin typeface="Arial Black" panose="020B0A04020102020204" pitchFamily="34" charset="0"/>
            </a:endParaRPr>
          </a:p>
        </p:txBody>
      </p:sp>
      <p:sp>
        <p:nvSpPr>
          <p:cNvPr id="18436"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Hierarchies (Inheritance)</a:t>
            </a:r>
          </a:p>
        </p:txBody>
      </p:sp>
      <p:sp>
        <p:nvSpPr>
          <p:cNvPr id="18437" name="Rectangle 3"/>
          <p:cNvSpPr>
            <a:spLocks noGrp="1" noChangeArrowheads="1"/>
          </p:cNvSpPr>
          <p:nvPr>
            <p:ph type="body" idx="1"/>
          </p:nvPr>
        </p:nvSpPr>
        <p:spPr>
          <a:xfrm>
            <a:off x="457200" y="1295400"/>
            <a:ext cx="8229600" cy="4953000"/>
          </a:xfrm>
        </p:spPr>
        <p:txBody>
          <a:bodyPr/>
          <a:lstStyle/>
          <a:p>
            <a:pPr eaLnBrk="1" hangingPunct="1">
              <a:lnSpc>
                <a:spcPct val="80000"/>
              </a:lnSpc>
            </a:pPr>
            <a:r>
              <a:rPr lang="en-US" altLang="en-US" sz="2800" smtClean="0"/>
              <a:t>For example, every </a:t>
            </a:r>
            <a:r>
              <a:rPr lang="en-US" altLang="en-US" sz="2800" b="1" i="1" smtClean="0"/>
              <a:t>Employee </a:t>
            </a:r>
            <a:r>
              <a:rPr lang="en-US" altLang="en-US" sz="2800" smtClean="0"/>
              <a:t>has a first name, last name, SSN, and start date</a:t>
            </a:r>
          </a:p>
          <a:p>
            <a:pPr eaLnBrk="1" hangingPunct="1">
              <a:lnSpc>
                <a:spcPct val="80000"/>
              </a:lnSpc>
            </a:pPr>
            <a:r>
              <a:rPr lang="en-US" altLang="en-US" sz="2800" smtClean="0"/>
              <a:t>Some employees are paid by the hour, and we want to track the hourly wage these employees make</a:t>
            </a:r>
          </a:p>
          <a:p>
            <a:pPr eaLnBrk="1" hangingPunct="1">
              <a:lnSpc>
                <a:spcPct val="80000"/>
              </a:lnSpc>
            </a:pPr>
            <a:r>
              <a:rPr lang="en-US" altLang="en-US" sz="2800" smtClean="0"/>
              <a:t>Other employees are paid an annual salary (regardless of the hours they work), and we want to track this salary</a:t>
            </a:r>
          </a:p>
          <a:p>
            <a:pPr eaLnBrk="1" hangingPunct="1">
              <a:lnSpc>
                <a:spcPct val="80000"/>
              </a:lnSpc>
            </a:pPr>
            <a:r>
              <a:rPr lang="en-US" altLang="en-US" sz="2800" smtClean="0"/>
              <a:t>Both hourly and salaried employees have all the attributes of an Employee (which is a superclass), but each of these subclasses adds its own specific attributes to the basic set of attributes defined in Employee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1945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D7BA674-C5FC-4612-88FF-E1AA6B455661}" type="slidenum">
              <a:rPr lang="en-US" altLang="en-US" sz="1200">
                <a:latin typeface="Arial Black" panose="020B0A04020102020204" pitchFamily="34" charset="0"/>
              </a:rPr>
              <a:pPr>
                <a:spcBef>
                  <a:spcPct val="0"/>
                </a:spcBef>
                <a:buClrTx/>
                <a:buSzTx/>
                <a:buFontTx/>
                <a:buNone/>
              </a:pPr>
              <a:t>17</a:t>
            </a:fld>
            <a:endParaRPr lang="en-US" altLang="en-US" sz="1200">
              <a:latin typeface="Arial Black" panose="020B0A04020102020204" pitchFamily="34" charset="0"/>
            </a:endParaRPr>
          </a:p>
        </p:txBody>
      </p:sp>
      <p:sp>
        <p:nvSpPr>
          <p:cNvPr id="19460" name="Rectangle 2"/>
          <p:cNvSpPr>
            <a:spLocks noGrp="1" noChangeArrowheads="1"/>
          </p:cNvSpPr>
          <p:nvPr>
            <p:ph type="title"/>
          </p:nvPr>
        </p:nvSpPr>
        <p:spPr>
          <a:xfrm>
            <a:off x="457200" y="457200"/>
            <a:ext cx="8229600" cy="533400"/>
          </a:xfrm>
        </p:spPr>
        <p:txBody>
          <a:bodyPr/>
          <a:lstStyle/>
          <a:p>
            <a:pPr eaLnBrk="1" hangingPunct="1"/>
            <a:r>
              <a:rPr lang="en-US" altLang="en-US" sz="4000" smtClean="0"/>
              <a:t>Hierarchies (Inheritance)</a:t>
            </a:r>
          </a:p>
        </p:txBody>
      </p:sp>
      <p:sp>
        <p:nvSpPr>
          <p:cNvPr id="19461" name="Rectangle 3"/>
          <p:cNvSpPr>
            <a:spLocks noGrp="1" noChangeArrowheads="1"/>
          </p:cNvSpPr>
          <p:nvPr>
            <p:ph type="body" sz="half" idx="1"/>
          </p:nvPr>
        </p:nvSpPr>
        <p:spPr>
          <a:xfrm>
            <a:off x="457200" y="1066800"/>
            <a:ext cx="8458200" cy="838200"/>
          </a:xfrm>
        </p:spPr>
        <p:txBody>
          <a:bodyPr/>
          <a:lstStyle/>
          <a:p>
            <a:pPr eaLnBrk="1" hangingPunct="1"/>
            <a:r>
              <a:rPr lang="en-US" altLang="en-US" sz="2000" smtClean="0"/>
              <a:t>Example ER diagram depicting Employee, HourlyEmployee and SalariedEmployee in an inheritance hierarchy:</a:t>
            </a:r>
          </a:p>
        </p:txBody>
      </p:sp>
      <p:graphicFrame>
        <p:nvGraphicFramePr>
          <p:cNvPr id="19462" name="Object 4"/>
          <p:cNvGraphicFramePr>
            <a:graphicFrameLocks noGrp="1" noChangeAspect="1"/>
          </p:cNvGraphicFramePr>
          <p:nvPr>
            <p:ph sz="half" idx="2"/>
          </p:nvPr>
        </p:nvGraphicFramePr>
        <p:xfrm>
          <a:off x="914400" y="1828800"/>
          <a:ext cx="7620000" cy="4157663"/>
        </p:xfrm>
        <a:graphic>
          <a:graphicData uri="http://schemas.openxmlformats.org/presentationml/2006/ole">
            <mc:AlternateContent xmlns:mc="http://schemas.openxmlformats.org/markup-compatibility/2006">
              <mc:Choice xmlns:v="urn:schemas-microsoft-com:vml" Requires="v">
                <p:oleObj spid="_x0000_s19464" name="VISIO" r:id="rId3" imgW="4463640" imgH="2435040" progId="Visio.Drawing.6">
                  <p:embed/>
                </p:oleObj>
              </mc:Choice>
              <mc:Fallback>
                <p:oleObj name="VISIO" r:id="rId3" imgW="4463640" imgH="243504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828800"/>
                        <a:ext cx="7620000"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2048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2EAE252-C704-4E79-95F4-EDC00B2A770A}" type="slidenum">
              <a:rPr lang="en-US" altLang="en-US" sz="1200">
                <a:latin typeface="Arial Black" panose="020B0A04020102020204" pitchFamily="34" charset="0"/>
              </a:rPr>
              <a:pPr>
                <a:spcBef>
                  <a:spcPct val="0"/>
                </a:spcBef>
                <a:buClrTx/>
                <a:buSzTx/>
                <a:buFontTx/>
                <a:buNone/>
              </a:pPr>
              <a:t>18</a:t>
            </a:fld>
            <a:endParaRPr lang="en-US" altLang="en-US" sz="1200">
              <a:latin typeface="Arial Black" panose="020B0A04020102020204" pitchFamily="34" charset="0"/>
            </a:endParaRPr>
          </a:p>
        </p:txBody>
      </p:sp>
      <p:sp>
        <p:nvSpPr>
          <p:cNvPr id="20484" name="Rectangle 2"/>
          <p:cNvSpPr>
            <a:spLocks noGrp="1" noChangeArrowheads="1"/>
          </p:cNvSpPr>
          <p:nvPr>
            <p:ph type="title"/>
          </p:nvPr>
        </p:nvSpPr>
        <p:spPr>
          <a:xfrm>
            <a:off x="457200" y="457200"/>
            <a:ext cx="8229600" cy="533400"/>
          </a:xfrm>
        </p:spPr>
        <p:txBody>
          <a:bodyPr/>
          <a:lstStyle/>
          <a:p>
            <a:pPr eaLnBrk="1" hangingPunct="1"/>
            <a:r>
              <a:rPr lang="en-US" altLang="en-US" sz="4000" smtClean="0"/>
              <a:t>Hierarchies (Inheritance)</a:t>
            </a:r>
          </a:p>
        </p:txBody>
      </p:sp>
      <p:sp>
        <p:nvSpPr>
          <p:cNvPr id="20485" name="Rectangle 3"/>
          <p:cNvSpPr>
            <a:spLocks noGrp="1" noChangeArrowheads="1"/>
          </p:cNvSpPr>
          <p:nvPr>
            <p:ph type="body" sz="half" idx="1"/>
          </p:nvPr>
        </p:nvSpPr>
        <p:spPr>
          <a:xfrm>
            <a:off x="457200" y="1066800"/>
            <a:ext cx="8458200" cy="838200"/>
          </a:xfrm>
        </p:spPr>
        <p:txBody>
          <a:bodyPr/>
          <a:lstStyle/>
          <a:p>
            <a:pPr eaLnBrk="1" hangingPunct="1"/>
            <a:r>
              <a:rPr lang="en-US" altLang="en-US" sz="2000" smtClean="0"/>
              <a:t>Example ER diagram depicting Employee, HourlyEmployee and SalariedEmployee in an inheritance hierarchy:</a:t>
            </a:r>
          </a:p>
        </p:txBody>
      </p:sp>
      <p:graphicFrame>
        <p:nvGraphicFramePr>
          <p:cNvPr id="20486" name="Object 4"/>
          <p:cNvGraphicFramePr>
            <a:graphicFrameLocks noGrp="1" noChangeAspect="1"/>
          </p:cNvGraphicFramePr>
          <p:nvPr>
            <p:ph sz="half" idx="2"/>
          </p:nvPr>
        </p:nvGraphicFramePr>
        <p:xfrm>
          <a:off x="914400" y="1828800"/>
          <a:ext cx="7620000" cy="4157663"/>
        </p:xfrm>
        <a:graphic>
          <a:graphicData uri="http://schemas.openxmlformats.org/presentationml/2006/ole">
            <mc:AlternateContent xmlns:mc="http://schemas.openxmlformats.org/markup-compatibility/2006">
              <mc:Choice xmlns:v="urn:schemas-microsoft-com:vml" Requires="v">
                <p:oleObj spid="_x0000_s20495" name="VISIO" r:id="rId3" imgW="4463640" imgH="2435040" progId="Visio.Drawing.6">
                  <p:embed/>
                </p:oleObj>
              </mc:Choice>
              <mc:Fallback>
                <p:oleObj name="VISIO" r:id="rId3" imgW="4463640" imgH="243504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828800"/>
                        <a:ext cx="7620000"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Text Box 6"/>
          <p:cNvSpPr txBox="1">
            <a:spLocks noChangeArrowheads="1"/>
          </p:cNvSpPr>
          <p:nvPr/>
        </p:nvSpPr>
        <p:spPr bwMode="auto">
          <a:xfrm>
            <a:off x="5562600" y="3200400"/>
            <a:ext cx="304800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t>Inheritance symbol</a:t>
            </a:r>
            <a:r>
              <a:rPr lang="en-US" altLang="en-US" sz="1800"/>
              <a:t>: a “cup” with the top pointing at superclass and bottom pointing at subclass</a:t>
            </a:r>
          </a:p>
        </p:txBody>
      </p:sp>
      <p:sp>
        <p:nvSpPr>
          <p:cNvPr id="20488" name="Line 7"/>
          <p:cNvSpPr>
            <a:spLocks noChangeShapeType="1"/>
          </p:cNvSpPr>
          <p:nvPr/>
        </p:nvSpPr>
        <p:spPr bwMode="auto">
          <a:xfrm flipH="1">
            <a:off x="5562600" y="4419600"/>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9" name="Text Box 8"/>
          <p:cNvSpPr txBox="1">
            <a:spLocks noChangeArrowheads="1"/>
          </p:cNvSpPr>
          <p:nvPr/>
        </p:nvSpPr>
        <p:spPr bwMode="auto">
          <a:xfrm>
            <a:off x="228600" y="3124200"/>
            <a:ext cx="32766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t>Superclass / generalization</a:t>
            </a:r>
          </a:p>
        </p:txBody>
      </p:sp>
      <p:sp>
        <p:nvSpPr>
          <p:cNvPr id="20490" name="Line 9"/>
          <p:cNvSpPr>
            <a:spLocks noChangeShapeType="1"/>
          </p:cNvSpPr>
          <p:nvPr/>
        </p:nvSpPr>
        <p:spPr bwMode="auto">
          <a:xfrm>
            <a:off x="3429000" y="3352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1" name="Text Box 10"/>
          <p:cNvSpPr txBox="1">
            <a:spLocks noChangeArrowheads="1"/>
          </p:cNvSpPr>
          <p:nvPr/>
        </p:nvSpPr>
        <p:spPr bwMode="auto">
          <a:xfrm>
            <a:off x="3962400" y="6019800"/>
            <a:ext cx="30480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t>Subclass / specialization</a:t>
            </a:r>
          </a:p>
        </p:txBody>
      </p:sp>
      <p:sp>
        <p:nvSpPr>
          <p:cNvPr id="20492" name="Line 11"/>
          <p:cNvSpPr>
            <a:spLocks noChangeShapeType="1"/>
          </p:cNvSpPr>
          <p:nvPr/>
        </p:nvSpPr>
        <p:spPr bwMode="auto">
          <a:xfrm flipH="1" flipV="1">
            <a:off x="3581400" y="60198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3" name="Line 12"/>
          <p:cNvSpPr>
            <a:spLocks noChangeShapeType="1"/>
          </p:cNvSpPr>
          <p:nvPr/>
        </p:nvSpPr>
        <p:spPr bwMode="auto">
          <a:xfrm flipV="1">
            <a:off x="4648200" y="5638800"/>
            <a:ext cx="685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2150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E97FD9C-AA6A-4CA8-9AD9-F2B4200DC511}" type="slidenum">
              <a:rPr lang="en-US" altLang="en-US" sz="1200">
                <a:latin typeface="Arial Black" panose="020B0A04020102020204" pitchFamily="34" charset="0"/>
              </a:rPr>
              <a:pPr>
                <a:spcBef>
                  <a:spcPct val="0"/>
                </a:spcBef>
                <a:buClrTx/>
                <a:buSzTx/>
                <a:buFontTx/>
                <a:buNone/>
              </a:pPr>
              <a:t>19</a:t>
            </a:fld>
            <a:endParaRPr lang="en-US" altLang="en-US" sz="1200">
              <a:latin typeface="Arial Black" panose="020B0A04020102020204" pitchFamily="34" charset="0"/>
            </a:endParaRPr>
          </a:p>
        </p:txBody>
      </p:sp>
      <p:sp>
        <p:nvSpPr>
          <p:cNvPr id="21508" name="Rectangle 2"/>
          <p:cNvSpPr>
            <a:spLocks noGrp="1" noChangeArrowheads="1"/>
          </p:cNvSpPr>
          <p:nvPr>
            <p:ph type="title"/>
          </p:nvPr>
        </p:nvSpPr>
        <p:spPr>
          <a:xfrm>
            <a:off x="457200" y="457200"/>
            <a:ext cx="8229600" cy="533400"/>
          </a:xfrm>
        </p:spPr>
        <p:txBody>
          <a:bodyPr/>
          <a:lstStyle/>
          <a:p>
            <a:pPr eaLnBrk="1" hangingPunct="1"/>
            <a:r>
              <a:rPr lang="en-US" altLang="en-US" sz="4000" smtClean="0"/>
              <a:t>Hierarchies (Inheritance)</a:t>
            </a:r>
          </a:p>
        </p:txBody>
      </p:sp>
      <p:sp>
        <p:nvSpPr>
          <p:cNvPr id="21509" name="Rectangle 3"/>
          <p:cNvSpPr>
            <a:spLocks noGrp="1" noChangeArrowheads="1"/>
          </p:cNvSpPr>
          <p:nvPr>
            <p:ph type="body" sz="half" idx="1"/>
          </p:nvPr>
        </p:nvSpPr>
        <p:spPr>
          <a:xfrm>
            <a:off x="457200" y="1066800"/>
            <a:ext cx="8458200" cy="838200"/>
          </a:xfrm>
        </p:spPr>
        <p:txBody>
          <a:bodyPr/>
          <a:lstStyle/>
          <a:p>
            <a:pPr eaLnBrk="1" hangingPunct="1"/>
            <a:r>
              <a:rPr lang="en-US" altLang="en-US" sz="2000" smtClean="0"/>
              <a:t>Example ER diagram depicting Employee, HourlyEmployee and SalariedEmployee in an inheritance hierarchy:</a:t>
            </a:r>
          </a:p>
        </p:txBody>
      </p:sp>
      <p:graphicFrame>
        <p:nvGraphicFramePr>
          <p:cNvPr id="21510" name="Object 4"/>
          <p:cNvGraphicFramePr>
            <a:graphicFrameLocks noGrp="1" noChangeAspect="1"/>
          </p:cNvGraphicFramePr>
          <p:nvPr>
            <p:ph sz="half" idx="2"/>
          </p:nvPr>
        </p:nvGraphicFramePr>
        <p:xfrm>
          <a:off x="914400" y="1828800"/>
          <a:ext cx="7620000" cy="4157663"/>
        </p:xfrm>
        <a:graphic>
          <a:graphicData uri="http://schemas.openxmlformats.org/presentationml/2006/ole">
            <mc:AlternateContent xmlns:mc="http://schemas.openxmlformats.org/markup-compatibility/2006">
              <mc:Choice xmlns:v="urn:schemas-microsoft-com:vml" Requires="v">
                <p:oleObj spid="_x0000_s21519" name="VISIO" r:id="rId3" imgW="4463640" imgH="2435040" progId="Visio.Drawing.6">
                  <p:embed/>
                </p:oleObj>
              </mc:Choice>
              <mc:Fallback>
                <p:oleObj name="VISIO" r:id="rId3" imgW="4463640" imgH="243504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828800"/>
                        <a:ext cx="7620000"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1" name="Text Box 5"/>
          <p:cNvSpPr txBox="1">
            <a:spLocks noChangeArrowheads="1"/>
          </p:cNvSpPr>
          <p:nvPr/>
        </p:nvSpPr>
        <p:spPr bwMode="auto">
          <a:xfrm>
            <a:off x="228600" y="3505200"/>
            <a:ext cx="3482975"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t>Specialization circle</a:t>
            </a:r>
            <a:r>
              <a:rPr lang="en-US" altLang="en-US" sz="1800"/>
              <a:t>: use when</a:t>
            </a:r>
          </a:p>
          <a:p>
            <a:pPr eaLnBrk="1" hangingPunct="1">
              <a:spcBef>
                <a:spcPct val="0"/>
              </a:spcBef>
              <a:buClrTx/>
              <a:buSzTx/>
              <a:buFontTx/>
              <a:buNone/>
            </a:pPr>
            <a:r>
              <a:rPr lang="en-US" altLang="en-US" sz="1800"/>
              <a:t>there are multiple subclasses </a:t>
            </a:r>
          </a:p>
        </p:txBody>
      </p:sp>
      <p:sp>
        <p:nvSpPr>
          <p:cNvPr id="21512" name="Line 6"/>
          <p:cNvSpPr>
            <a:spLocks noChangeShapeType="1"/>
          </p:cNvSpPr>
          <p:nvPr/>
        </p:nvSpPr>
        <p:spPr bwMode="auto">
          <a:xfrm>
            <a:off x="3581400" y="4038600"/>
            <a:ext cx="685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3" name="Text Box 7"/>
          <p:cNvSpPr txBox="1">
            <a:spLocks noChangeArrowheads="1"/>
          </p:cNvSpPr>
          <p:nvPr/>
        </p:nvSpPr>
        <p:spPr bwMode="auto">
          <a:xfrm>
            <a:off x="5562600" y="3200400"/>
            <a:ext cx="3305175"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t>Completeness constraint</a:t>
            </a:r>
            <a:r>
              <a:rPr lang="en-US" altLang="en-US" sz="1800"/>
              <a:t>:</a:t>
            </a:r>
          </a:p>
          <a:p>
            <a:pPr eaLnBrk="1" hangingPunct="1">
              <a:spcBef>
                <a:spcPct val="0"/>
              </a:spcBef>
              <a:buClrTx/>
              <a:buSzTx/>
              <a:buFontTx/>
              <a:buNone/>
            </a:pPr>
            <a:r>
              <a:rPr lang="en-US" altLang="en-US" sz="1800"/>
              <a:t>double line if </a:t>
            </a:r>
            <a:r>
              <a:rPr lang="en-US" altLang="en-US" sz="1800" u="sng"/>
              <a:t>all</a:t>
            </a:r>
            <a:r>
              <a:rPr lang="en-US" altLang="en-US" sz="1800"/>
              <a:t> employees are either hourly or salaried; single line otherwise</a:t>
            </a:r>
          </a:p>
        </p:txBody>
      </p:sp>
      <p:sp>
        <p:nvSpPr>
          <p:cNvPr id="21514" name="Line 8"/>
          <p:cNvSpPr>
            <a:spLocks noChangeShapeType="1"/>
          </p:cNvSpPr>
          <p:nvPr/>
        </p:nvSpPr>
        <p:spPr bwMode="auto">
          <a:xfrm flipH="1">
            <a:off x="4800600" y="38862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5" name="Text Box 9"/>
          <p:cNvSpPr txBox="1">
            <a:spLocks noChangeArrowheads="1"/>
          </p:cNvSpPr>
          <p:nvPr/>
        </p:nvSpPr>
        <p:spPr bwMode="auto">
          <a:xfrm>
            <a:off x="3505200" y="6019800"/>
            <a:ext cx="35972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u="sng"/>
              <a:t>always</a:t>
            </a:r>
            <a:r>
              <a:rPr lang="en-US" altLang="en-US" sz="1800"/>
              <a:t> single lines to subclasses </a:t>
            </a:r>
          </a:p>
        </p:txBody>
      </p:sp>
      <p:sp>
        <p:nvSpPr>
          <p:cNvPr id="21516" name="Line 10"/>
          <p:cNvSpPr>
            <a:spLocks noChangeShapeType="1"/>
          </p:cNvSpPr>
          <p:nvPr/>
        </p:nvSpPr>
        <p:spPr bwMode="auto">
          <a:xfrm flipH="1" flipV="1">
            <a:off x="4114800" y="4876800"/>
            <a:ext cx="3048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7" name="Line 11"/>
          <p:cNvSpPr>
            <a:spLocks noChangeShapeType="1"/>
          </p:cNvSpPr>
          <p:nvPr/>
        </p:nvSpPr>
        <p:spPr bwMode="auto">
          <a:xfrm flipV="1">
            <a:off x="4648200" y="4800600"/>
            <a:ext cx="2286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40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7F3914C-84D0-4C27-AA98-ED9411140562}" type="slidenum">
              <a:rPr lang="en-US" altLang="en-US" sz="1200">
                <a:latin typeface="Arial Black" panose="020B0A04020102020204" pitchFamily="34" charset="0"/>
              </a:rPr>
              <a:pPr>
                <a:spcBef>
                  <a:spcPct val="0"/>
                </a:spcBef>
                <a:buClrTx/>
                <a:buSzTx/>
                <a:buFontTx/>
                <a:buNone/>
              </a:pPr>
              <a:t>2</a:t>
            </a:fld>
            <a:endParaRPr lang="en-US" altLang="en-US" sz="1200">
              <a:latin typeface="Arial Black" panose="020B0A04020102020204" pitchFamily="34" charset="0"/>
            </a:endParaRPr>
          </a:p>
        </p:txBody>
      </p:sp>
      <p:sp>
        <p:nvSpPr>
          <p:cNvPr id="4100" name="Rectangle 2"/>
          <p:cNvSpPr>
            <a:spLocks noGrp="1" noChangeArrowheads="1"/>
          </p:cNvSpPr>
          <p:nvPr>
            <p:ph type="title"/>
          </p:nvPr>
        </p:nvSpPr>
        <p:spPr>
          <a:xfrm>
            <a:off x="457200" y="457200"/>
            <a:ext cx="8229600" cy="609600"/>
          </a:xfrm>
        </p:spPr>
        <p:txBody>
          <a:bodyPr/>
          <a:lstStyle/>
          <a:p>
            <a:pPr eaLnBrk="1" hangingPunct="1"/>
            <a:r>
              <a:rPr lang="en-US" altLang="en-US" sz="4000" smtClean="0"/>
              <a:t>This Week</a:t>
            </a:r>
          </a:p>
        </p:txBody>
      </p:sp>
      <p:sp>
        <p:nvSpPr>
          <p:cNvPr id="4101" name="Rectangle 3"/>
          <p:cNvSpPr>
            <a:spLocks noGrp="1" noChangeArrowheads="1"/>
          </p:cNvSpPr>
          <p:nvPr>
            <p:ph type="body" idx="1"/>
          </p:nvPr>
        </p:nvSpPr>
        <p:spPr>
          <a:xfrm>
            <a:off x="457200" y="1295400"/>
            <a:ext cx="8229600" cy="4572000"/>
          </a:xfrm>
        </p:spPr>
        <p:txBody>
          <a:bodyPr/>
          <a:lstStyle/>
          <a:p>
            <a:pPr eaLnBrk="1" hangingPunct="1">
              <a:buSzTx/>
              <a:buFont typeface="Wingdings" panose="05000000000000000000" pitchFamily="2" charset="2"/>
              <a:buChar char="§"/>
            </a:pPr>
            <a:r>
              <a:rPr lang="en-US" altLang="en-US" smtClean="0"/>
              <a:t>Recursive relationships</a:t>
            </a:r>
          </a:p>
          <a:p>
            <a:pPr eaLnBrk="1" hangingPunct="1">
              <a:buSzTx/>
              <a:buFont typeface="Wingdings" panose="05000000000000000000" pitchFamily="2" charset="2"/>
              <a:buChar char="§"/>
            </a:pPr>
            <a:r>
              <a:rPr lang="en-US" altLang="en-US" smtClean="0"/>
              <a:t>Ternary Relationships</a:t>
            </a:r>
          </a:p>
          <a:p>
            <a:pPr eaLnBrk="1" hangingPunct="1">
              <a:buSzTx/>
              <a:buFont typeface="Wingdings" panose="05000000000000000000" pitchFamily="2" charset="2"/>
              <a:buChar char="§"/>
            </a:pPr>
            <a:r>
              <a:rPr lang="en-US" altLang="en-US" smtClean="0"/>
              <a:t>Hierarchies (Inheritance)</a:t>
            </a:r>
          </a:p>
          <a:p>
            <a:pPr eaLnBrk="1" hangingPunct="1">
              <a:buSzTx/>
              <a:buFont typeface="Wingdings" panose="05000000000000000000" pitchFamily="2" charset="2"/>
              <a:buChar char="§"/>
            </a:pPr>
            <a:r>
              <a:rPr lang="en-US" altLang="en-US" smtClean="0"/>
              <a:t>Rules to remember</a:t>
            </a:r>
          </a:p>
          <a:p>
            <a:pPr eaLnBrk="1" hangingPunct="1">
              <a:buSzTx/>
              <a:buFont typeface="Wingdings" panose="05000000000000000000" pitchFamily="2" charset="2"/>
              <a:buNone/>
            </a:pPr>
            <a:endParaRPr lang="en-US" altLang="en-US" smtClean="0"/>
          </a:p>
          <a:p>
            <a:pPr eaLnBrk="1" hangingPunct="1">
              <a:buFontTx/>
              <a:buNone/>
            </a:pPr>
            <a:endParaRPr lang="en-US" alt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225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A52157C-069D-44B4-993B-911468BB247D}" type="slidenum">
              <a:rPr lang="en-US" altLang="en-US" sz="1200">
                <a:latin typeface="Arial Black" panose="020B0A04020102020204" pitchFamily="34" charset="0"/>
              </a:rPr>
              <a:pPr>
                <a:spcBef>
                  <a:spcPct val="0"/>
                </a:spcBef>
                <a:buClrTx/>
                <a:buSzTx/>
                <a:buFontTx/>
                <a:buNone/>
              </a:pPr>
              <a:t>20</a:t>
            </a:fld>
            <a:endParaRPr lang="en-US" altLang="en-US" sz="1200">
              <a:latin typeface="Arial Black" panose="020B0A04020102020204" pitchFamily="34" charset="0"/>
            </a:endParaRPr>
          </a:p>
        </p:txBody>
      </p:sp>
      <p:sp>
        <p:nvSpPr>
          <p:cNvPr id="22532"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Hierarchies (Inheritance)</a:t>
            </a:r>
          </a:p>
        </p:txBody>
      </p:sp>
      <p:sp>
        <p:nvSpPr>
          <p:cNvPr id="22533" name="Rectangle 3"/>
          <p:cNvSpPr>
            <a:spLocks noGrp="1" noChangeArrowheads="1"/>
          </p:cNvSpPr>
          <p:nvPr>
            <p:ph type="body" idx="1"/>
          </p:nvPr>
        </p:nvSpPr>
        <p:spPr>
          <a:xfrm>
            <a:off x="457200" y="1295400"/>
            <a:ext cx="8229600" cy="4724400"/>
          </a:xfrm>
        </p:spPr>
        <p:txBody>
          <a:bodyPr/>
          <a:lstStyle/>
          <a:p>
            <a:pPr eaLnBrk="1" hangingPunct="1">
              <a:lnSpc>
                <a:spcPct val="80000"/>
              </a:lnSpc>
            </a:pPr>
            <a:r>
              <a:rPr lang="en-US" altLang="en-US" sz="2800" smtClean="0"/>
              <a:t>Specialization circle contains a letter (“d” or “o”) depending on whether the specialization is “disjoint” or “overlapping”</a:t>
            </a:r>
          </a:p>
          <a:p>
            <a:pPr eaLnBrk="1" hangingPunct="1">
              <a:lnSpc>
                <a:spcPct val="80000"/>
              </a:lnSpc>
            </a:pPr>
            <a:r>
              <a:rPr lang="en-US" altLang="en-US" sz="2800" b="1" smtClean="0"/>
              <a:t>Disjoint</a:t>
            </a:r>
            <a:r>
              <a:rPr lang="en-US" altLang="en-US" sz="2800" smtClean="0"/>
              <a:t> – a given instance can only be one of the subclass entity types (e.g., employees are either hourly or salaried, but never both</a:t>
            </a:r>
          </a:p>
          <a:p>
            <a:pPr eaLnBrk="1" hangingPunct="1">
              <a:lnSpc>
                <a:spcPct val="80000"/>
              </a:lnSpc>
            </a:pPr>
            <a:r>
              <a:rPr lang="en-US" altLang="en-US" sz="2800" b="1" smtClean="0"/>
              <a:t>Overlapping</a:t>
            </a:r>
            <a:r>
              <a:rPr lang="en-US" altLang="en-US" sz="2800" smtClean="0"/>
              <a:t>– a given instance can be more than one of the subclass entity types at the same time (e.g., imagine a hierarchy in which </a:t>
            </a:r>
            <a:r>
              <a:rPr lang="en-US" altLang="en-US" sz="2800" b="1" smtClean="0"/>
              <a:t>Person</a:t>
            </a:r>
            <a:r>
              <a:rPr lang="en-US" altLang="en-US" sz="2800" smtClean="0"/>
              <a:t> can be specialized into </a:t>
            </a:r>
            <a:r>
              <a:rPr lang="en-US" altLang="en-US" sz="2800" b="1" smtClean="0"/>
              <a:t>Student</a:t>
            </a:r>
            <a:r>
              <a:rPr lang="en-US" altLang="en-US" sz="2800" smtClean="0"/>
              <a:t> and </a:t>
            </a:r>
            <a:r>
              <a:rPr lang="en-US" altLang="en-US" sz="2800" b="1" smtClean="0"/>
              <a:t>Employee</a:t>
            </a:r>
            <a:r>
              <a:rPr lang="en-US" altLang="en-US" sz="2800" smtClean="0"/>
              <a:t>, and a given person can be both a student and an employee at the same time)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235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7C0DC29-B37F-424A-BE91-4A4B7CED98B8}" type="slidenum">
              <a:rPr lang="en-US" altLang="en-US" sz="1200">
                <a:latin typeface="Arial Black" panose="020B0A04020102020204" pitchFamily="34" charset="0"/>
              </a:rPr>
              <a:pPr>
                <a:spcBef>
                  <a:spcPct val="0"/>
                </a:spcBef>
                <a:buClrTx/>
                <a:buSzTx/>
                <a:buFontTx/>
                <a:buNone/>
              </a:pPr>
              <a:t>21</a:t>
            </a:fld>
            <a:endParaRPr lang="en-US" altLang="en-US" sz="1200">
              <a:latin typeface="Arial Black" panose="020B0A04020102020204" pitchFamily="34" charset="0"/>
            </a:endParaRPr>
          </a:p>
        </p:txBody>
      </p:sp>
      <p:sp>
        <p:nvSpPr>
          <p:cNvPr id="23556"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Hierarchies (Inheritance)</a:t>
            </a:r>
          </a:p>
        </p:txBody>
      </p:sp>
      <p:sp>
        <p:nvSpPr>
          <p:cNvPr id="23557" name="Rectangle 3"/>
          <p:cNvSpPr>
            <a:spLocks noGrp="1" noChangeArrowheads="1"/>
          </p:cNvSpPr>
          <p:nvPr>
            <p:ph type="body" idx="1"/>
          </p:nvPr>
        </p:nvSpPr>
        <p:spPr>
          <a:xfrm>
            <a:off x="457200" y="1295400"/>
            <a:ext cx="8229600" cy="4724400"/>
          </a:xfrm>
        </p:spPr>
        <p:txBody>
          <a:bodyPr/>
          <a:lstStyle/>
          <a:p>
            <a:pPr eaLnBrk="1" hangingPunct="1">
              <a:lnSpc>
                <a:spcPct val="80000"/>
              </a:lnSpc>
            </a:pPr>
            <a:r>
              <a:rPr lang="en-US" altLang="en-US" sz="2800" b="1" smtClean="0"/>
              <a:t>Completeness constraint</a:t>
            </a:r>
            <a:r>
              <a:rPr lang="en-US" altLang="en-US" sz="2800" smtClean="0"/>
              <a:t> – draw a double line from the superclass to the specialization circle if every entity that has the properties of the superclass will be an instance of one of the subclasses (e.g., all employees will be either hourly or salaried)</a:t>
            </a:r>
          </a:p>
          <a:p>
            <a:pPr eaLnBrk="1" hangingPunct="1">
              <a:lnSpc>
                <a:spcPct val="80000"/>
              </a:lnSpc>
            </a:pPr>
            <a:r>
              <a:rPr lang="en-US" altLang="en-US" sz="2800" smtClean="0"/>
              <a:t>Draw a single line here if entities can be instances of the superclass without being instances of any subclass (e.g., unpaid interns might be considered employees, but they would not be hourly or salaried employees, and so they would instantiate the superclass Employee directly)</a:t>
            </a:r>
            <a:endParaRPr lang="en-US" altLang="en-US" sz="2800" b="1" smtClean="0"/>
          </a:p>
          <a:p>
            <a:pPr eaLnBrk="1" hangingPunct="1">
              <a:lnSpc>
                <a:spcPct val="150000"/>
              </a:lnSpc>
              <a:spcBef>
                <a:spcPct val="0"/>
              </a:spcBef>
              <a:buClrTx/>
              <a:buSzTx/>
              <a:buFontTx/>
              <a:buChar char="•"/>
            </a:pPr>
            <a:endParaRPr lang="en-US" altLang="en-US" sz="28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FEAF11A-CF59-4ABD-B2DA-DEFB010A97CA}" type="slidenum">
              <a:rPr lang="en-US" altLang="en-US" sz="1200">
                <a:latin typeface="Arial Black" panose="020B0A04020102020204" pitchFamily="34" charset="0"/>
              </a:rPr>
              <a:pPr>
                <a:spcBef>
                  <a:spcPct val="0"/>
                </a:spcBef>
                <a:buClrTx/>
                <a:buSzTx/>
                <a:buFontTx/>
                <a:buNone/>
              </a:pPr>
              <a:t>22</a:t>
            </a:fld>
            <a:endParaRPr lang="en-US" altLang="en-US" sz="1200">
              <a:latin typeface="Arial Black" panose="020B0A04020102020204" pitchFamily="34" charset="0"/>
            </a:endParaRPr>
          </a:p>
        </p:txBody>
      </p:sp>
      <p:sp>
        <p:nvSpPr>
          <p:cNvPr id="24580"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Hierarchies (Inheritance)</a:t>
            </a:r>
          </a:p>
        </p:txBody>
      </p:sp>
      <p:sp>
        <p:nvSpPr>
          <p:cNvPr id="24581" name="Rectangle 3"/>
          <p:cNvSpPr>
            <a:spLocks noGrp="1" noChangeArrowheads="1"/>
          </p:cNvSpPr>
          <p:nvPr>
            <p:ph type="body" idx="1"/>
          </p:nvPr>
        </p:nvSpPr>
        <p:spPr>
          <a:xfrm>
            <a:off x="457200" y="1295400"/>
            <a:ext cx="8229600" cy="4724400"/>
          </a:xfrm>
        </p:spPr>
        <p:txBody>
          <a:bodyPr/>
          <a:lstStyle/>
          <a:p>
            <a:pPr eaLnBrk="1" hangingPunct="1">
              <a:lnSpc>
                <a:spcPct val="80000"/>
              </a:lnSpc>
            </a:pPr>
            <a:r>
              <a:rPr lang="en-US" altLang="en-US" sz="2800" b="1" smtClean="0"/>
              <a:t>Attribute-defined specialization</a:t>
            </a:r>
            <a:r>
              <a:rPr lang="en-US" altLang="en-US" sz="2800" smtClean="0"/>
              <a:t> – when the value of some attribute determines the subclass to which an instance belongs</a:t>
            </a:r>
          </a:p>
          <a:p>
            <a:pPr eaLnBrk="1" hangingPunct="1">
              <a:lnSpc>
                <a:spcPct val="80000"/>
              </a:lnSpc>
            </a:pPr>
            <a:r>
              <a:rPr lang="en-US" altLang="en-US" sz="2800" smtClean="0"/>
              <a:t>In the previous example, imagine an attribute </a:t>
            </a:r>
            <a:r>
              <a:rPr lang="en-US" altLang="en-US" sz="2800" i="1" smtClean="0"/>
              <a:t>WageType</a:t>
            </a:r>
            <a:r>
              <a:rPr lang="en-US" altLang="en-US" sz="2800" smtClean="0"/>
              <a:t> that has a domain of “hourly” and “salaried” and which reflects whether an employee is paid a salary or paid by the hour</a:t>
            </a:r>
          </a:p>
          <a:p>
            <a:pPr eaLnBrk="1" hangingPunct="1">
              <a:lnSpc>
                <a:spcPct val="80000"/>
              </a:lnSpc>
            </a:pPr>
            <a:r>
              <a:rPr lang="en-US" altLang="en-US" sz="2800" smtClean="0"/>
              <a:t>On the ER diagram, note the name of the </a:t>
            </a:r>
            <a:r>
              <a:rPr lang="en-US" altLang="en-US" sz="2800" i="1" smtClean="0"/>
              <a:t>defining attribute</a:t>
            </a:r>
            <a:r>
              <a:rPr lang="en-US" altLang="en-US" sz="2800" smtClean="0"/>
              <a:t> next to the specialization circle, and write the corresponding domain value next to the connector which runs from the specialization circle to each subclass (i.e., specialization)</a:t>
            </a:r>
            <a:endParaRPr lang="en-US" altLang="en-US" sz="2800" b="1" smtClean="0"/>
          </a:p>
          <a:p>
            <a:pPr eaLnBrk="1" hangingPunct="1">
              <a:lnSpc>
                <a:spcPct val="150000"/>
              </a:lnSpc>
              <a:spcBef>
                <a:spcPct val="0"/>
              </a:spcBef>
              <a:buClrTx/>
              <a:buSzTx/>
              <a:buFontTx/>
              <a:buChar char="•"/>
            </a:pPr>
            <a:endParaRPr lang="en-US" altLang="en-US" sz="28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2867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859C26E-FAE8-4607-B75A-8B9A7EA71287}" type="slidenum">
              <a:rPr lang="en-US" altLang="en-US" sz="1200" smtClean="0">
                <a:latin typeface="Arial Black" panose="020B0A04020102020204" pitchFamily="34" charset="0"/>
              </a:rPr>
              <a:pPr>
                <a:spcBef>
                  <a:spcPct val="0"/>
                </a:spcBef>
                <a:buClrTx/>
                <a:buSzTx/>
                <a:buFontTx/>
                <a:buNone/>
              </a:pPr>
              <a:t>23</a:t>
            </a:fld>
            <a:endParaRPr lang="en-US" altLang="en-US" sz="1200" smtClean="0">
              <a:latin typeface="Arial Black" panose="020B0A04020102020204" pitchFamily="34" charset="0"/>
            </a:endParaRPr>
          </a:p>
        </p:txBody>
      </p:sp>
      <p:sp>
        <p:nvSpPr>
          <p:cNvPr id="28676" name="Rectangle 2"/>
          <p:cNvSpPr>
            <a:spLocks noGrp="1" noChangeArrowheads="1"/>
          </p:cNvSpPr>
          <p:nvPr>
            <p:ph type="title"/>
          </p:nvPr>
        </p:nvSpPr>
        <p:spPr>
          <a:xfrm>
            <a:off x="457200" y="457200"/>
            <a:ext cx="8229600" cy="533400"/>
          </a:xfrm>
        </p:spPr>
        <p:txBody>
          <a:bodyPr/>
          <a:lstStyle/>
          <a:p>
            <a:pPr eaLnBrk="1" hangingPunct="1"/>
            <a:r>
              <a:rPr lang="en-US" altLang="en-US" sz="4000" smtClean="0"/>
              <a:t>Hierarchies (Inheritance)</a:t>
            </a:r>
          </a:p>
        </p:txBody>
      </p:sp>
      <p:sp>
        <p:nvSpPr>
          <p:cNvPr id="28677" name="Rectangle 3"/>
          <p:cNvSpPr>
            <a:spLocks noGrp="1" noChangeArrowheads="1"/>
          </p:cNvSpPr>
          <p:nvPr>
            <p:ph type="body" sz="half" idx="1"/>
          </p:nvPr>
        </p:nvSpPr>
        <p:spPr>
          <a:xfrm>
            <a:off x="457200" y="1066800"/>
            <a:ext cx="8458200" cy="838200"/>
          </a:xfrm>
        </p:spPr>
        <p:txBody>
          <a:bodyPr/>
          <a:lstStyle/>
          <a:p>
            <a:pPr eaLnBrk="1" hangingPunct="1"/>
            <a:r>
              <a:rPr lang="en-US" altLang="en-US" sz="2400" smtClean="0"/>
              <a:t>Example of noting the defining attribute on ER diagram:</a:t>
            </a:r>
          </a:p>
        </p:txBody>
      </p:sp>
      <p:graphicFrame>
        <p:nvGraphicFramePr>
          <p:cNvPr id="28678" name="Object 13"/>
          <p:cNvGraphicFramePr>
            <a:graphicFrameLocks noChangeAspect="1"/>
          </p:cNvGraphicFramePr>
          <p:nvPr/>
        </p:nvGraphicFramePr>
        <p:xfrm>
          <a:off x="838200" y="1600200"/>
          <a:ext cx="7391400" cy="4032250"/>
        </p:xfrm>
        <a:graphic>
          <a:graphicData uri="http://schemas.openxmlformats.org/presentationml/2006/ole">
            <mc:AlternateContent xmlns:mc="http://schemas.openxmlformats.org/markup-compatibility/2006">
              <mc:Choice xmlns:v="urn:schemas-microsoft-com:vml" Requires="v">
                <p:oleObj spid="_x0000_s48130" name="VISIO" r:id="rId3" imgW="4463640" imgH="2435040" progId="Visio.Drawing.6">
                  <p:embed/>
                </p:oleObj>
              </mc:Choice>
              <mc:Fallback>
                <p:oleObj name="VISIO" r:id="rId3" imgW="4463640" imgH="24350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00200"/>
                        <a:ext cx="73914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9" name="Text Box 14"/>
          <p:cNvSpPr txBox="1">
            <a:spLocks noChangeArrowheads="1"/>
          </p:cNvSpPr>
          <p:nvPr/>
        </p:nvSpPr>
        <p:spPr bwMode="auto">
          <a:xfrm>
            <a:off x="3200400" y="3810000"/>
            <a:ext cx="104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solidFill>
                  <a:srgbClr val="FF3300"/>
                </a:solidFill>
              </a:rPr>
              <a:t>WageType</a:t>
            </a:r>
          </a:p>
        </p:txBody>
      </p:sp>
      <p:sp>
        <p:nvSpPr>
          <p:cNvPr id="28680" name="Text Box 15"/>
          <p:cNvSpPr txBox="1">
            <a:spLocks noChangeArrowheads="1"/>
          </p:cNvSpPr>
          <p:nvPr/>
        </p:nvSpPr>
        <p:spPr bwMode="auto">
          <a:xfrm>
            <a:off x="2514600" y="4394200"/>
            <a:ext cx="78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solidFill>
                  <a:srgbClr val="FF3300"/>
                </a:solidFill>
              </a:rPr>
              <a:t>“hourly”</a:t>
            </a:r>
          </a:p>
        </p:txBody>
      </p:sp>
      <p:sp>
        <p:nvSpPr>
          <p:cNvPr id="28681" name="Text Box 16"/>
          <p:cNvSpPr txBox="1">
            <a:spLocks noChangeArrowheads="1"/>
          </p:cNvSpPr>
          <p:nvPr/>
        </p:nvSpPr>
        <p:spPr bwMode="auto">
          <a:xfrm>
            <a:off x="5334000" y="4343400"/>
            <a:ext cx="922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solidFill>
                  <a:srgbClr val="FF3300"/>
                </a:solidFill>
              </a:rPr>
              <a:t>“salaried”</a:t>
            </a:r>
          </a:p>
        </p:txBody>
      </p:sp>
      <p:sp>
        <p:nvSpPr>
          <p:cNvPr id="2" name="Oval 1"/>
          <p:cNvSpPr/>
          <p:nvPr/>
        </p:nvSpPr>
        <p:spPr bwMode="auto">
          <a:xfrm>
            <a:off x="5791200" y="2895600"/>
            <a:ext cx="1524000" cy="457200"/>
          </a:xfrm>
          <a:prstGeom prst="ellipse">
            <a:avLst/>
          </a:prstGeom>
          <a:ln w="317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r>
              <a:rPr lang="en-US" sz="1400" dirty="0">
                <a:solidFill>
                  <a:schemeClr val="tx1"/>
                </a:solidFill>
              </a:rPr>
              <a:t>WageType</a:t>
            </a:r>
          </a:p>
        </p:txBody>
      </p:sp>
      <p:cxnSp>
        <p:nvCxnSpPr>
          <p:cNvPr id="28683" name="Straight Connector 3"/>
          <p:cNvCxnSpPr>
            <a:cxnSpLocks noChangeShapeType="1"/>
            <a:endCxn id="2" idx="2"/>
          </p:cNvCxnSpPr>
          <p:nvPr/>
        </p:nvCxnSpPr>
        <p:spPr bwMode="auto">
          <a:xfrm>
            <a:off x="5257800" y="3048000"/>
            <a:ext cx="533400" cy="76200"/>
          </a:xfrm>
          <a:prstGeom prst="line">
            <a:avLst/>
          </a:prstGeom>
          <a:noFill/>
          <a:ln w="9525" algn="ctr">
            <a:solidFill>
              <a:schemeClr val="tx1"/>
            </a:solidFill>
            <a:round/>
            <a:headEnd/>
            <a:tailEnd/>
          </a:ln>
        </p:spPr>
      </p:cxnSp>
    </p:spTree>
    <p:extLst>
      <p:ext uri="{BB962C8B-B14F-4D97-AF65-F5344CB8AC3E}">
        <p14:creationId xmlns:p14="http://schemas.microsoft.com/office/powerpoint/2010/main" val="140984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2662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52254AB-AB32-4F24-8765-B2900FA3A7CF}" type="slidenum">
              <a:rPr lang="en-US" altLang="en-US" sz="1200">
                <a:latin typeface="Arial Black" panose="020B0A04020102020204" pitchFamily="34" charset="0"/>
              </a:rPr>
              <a:pPr>
                <a:spcBef>
                  <a:spcPct val="0"/>
                </a:spcBef>
                <a:buClrTx/>
                <a:buSzTx/>
                <a:buFontTx/>
                <a:buNone/>
              </a:pPr>
              <a:t>24</a:t>
            </a:fld>
            <a:endParaRPr lang="en-US" altLang="en-US" sz="1200">
              <a:latin typeface="Arial Black" panose="020B0A04020102020204" pitchFamily="34" charset="0"/>
            </a:endParaRPr>
          </a:p>
        </p:txBody>
      </p:sp>
      <p:sp>
        <p:nvSpPr>
          <p:cNvPr id="26628" name="Rectangle 2"/>
          <p:cNvSpPr>
            <a:spLocks noGrp="1" noChangeArrowheads="1"/>
          </p:cNvSpPr>
          <p:nvPr>
            <p:ph type="title"/>
          </p:nvPr>
        </p:nvSpPr>
        <p:spPr>
          <a:xfrm>
            <a:off x="457200" y="457200"/>
            <a:ext cx="8229600" cy="533400"/>
          </a:xfrm>
        </p:spPr>
        <p:txBody>
          <a:bodyPr/>
          <a:lstStyle/>
          <a:p>
            <a:pPr eaLnBrk="1" hangingPunct="1"/>
            <a:r>
              <a:rPr lang="en-US" altLang="en-US" sz="4000" smtClean="0"/>
              <a:t>Hierarchies (Inheritance)</a:t>
            </a:r>
          </a:p>
        </p:txBody>
      </p:sp>
      <p:sp>
        <p:nvSpPr>
          <p:cNvPr id="26629" name="Rectangle 3"/>
          <p:cNvSpPr>
            <a:spLocks noGrp="1" noChangeArrowheads="1"/>
          </p:cNvSpPr>
          <p:nvPr>
            <p:ph type="body" sz="half" idx="1"/>
          </p:nvPr>
        </p:nvSpPr>
        <p:spPr>
          <a:xfrm>
            <a:off x="457200" y="1066800"/>
            <a:ext cx="8458200" cy="838200"/>
          </a:xfrm>
        </p:spPr>
        <p:txBody>
          <a:bodyPr/>
          <a:lstStyle/>
          <a:p>
            <a:pPr eaLnBrk="1" hangingPunct="1"/>
            <a:r>
              <a:rPr lang="en-US" altLang="en-US" sz="2400" smtClean="0"/>
              <a:t>Don’t bother with the specialization circle if the superclass has only one subclass:</a:t>
            </a:r>
          </a:p>
        </p:txBody>
      </p:sp>
      <p:graphicFrame>
        <p:nvGraphicFramePr>
          <p:cNvPr id="26630" name="Object 8"/>
          <p:cNvGraphicFramePr>
            <a:graphicFrameLocks noGrp="1" noChangeAspect="1"/>
          </p:cNvGraphicFramePr>
          <p:nvPr>
            <p:ph sz="half" idx="2"/>
          </p:nvPr>
        </p:nvGraphicFramePr>
        <p:xfrm>
          <a:off x="1371600" y="2133600"/>
          <a:ext cx="7010400" cy="3876675"/>
        </p:xfrm>
        <a:graphic>
          <a:graphicData uri="http://schemas.openxmlformats.org/presentationml/2006/ole">
            <mc:AlternateContent xmlns:mc="http://schemas.openxmlformats.org/markup-compatibility/2006">
              <mc:Choice xmlns:v="urn:schemas-microsoft-com:vml" Requires="v">
                <p:oleObj spid="_x0000_s26632" name="VISIO" r:id="rId3" imgW="3920760" imgH="2168280" progId="Visio.Drawing.6">
                  <p:embed/>
                </p:oleObj>
              </mc:Choice>
              <mc:Fallback>
                <p:oleObj name="VISIO" r:id="rId3" imgW="3920760" imgH="2168280" progId="Visio.Drawing.6">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133600"/>
                        <a:ext cx="701040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276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00D1087-39E3-4C28-908F-BD716F1FBC83}" type="slidenum">
              <a:rPr lang="en-US" altLang="en-US" sz="1200">
                <a:latin typeface="Arial Black" panose="020B0A04020102020204" pitchFamily="34" charset="0"/>
              </a:rPr>
              <a:pPr>
                <a:spcBef>
                  <a:spcPct val="0"/>
                </a:spcBef>
                <a:buClrTx/>
                <a:buSzTx/>
                <a:buFontTx/>
                <a:buNone/>
              </a:pPr>
              <a:t>25</a:t>
            </a:fld>
            <a:endParaRPr lang="en-US" altLang="en-US" sz="1200">
              <a:latin typeface="Arial Black" panose="020B0A04020102020204" pitchFamily="34" charset="0"/>
            </a:endParaRPr>
          </a:p>
        </p:txBody>
      </p:sp>
      <p:sp>
        <p:nvSpPr>
          <p:cNvPr id="27652"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Hierarchies (Inheritance)</a:t>
            </a:r>
          </a:p>
        </p:txBody>
      </p:sp>
      <p:sp>
        <p:nvSpPr>
          <p:cNvPr id="27653" name="Rectangle 3"/>
          <p:cNvSpPr>
            <a:spLocks noGrp="1" noChangeArrowheads="1"/>
          </p:cNvSpPr>
          <p:nvPr>
            <p:ph type="body" idx="1"/>
          </p:nvPr>
        </p:nvSpPr>
        <p:spPr>
          <a:xfrm>
            <a:off x="457200" y="1295400"/>
            <a:ext cx="8229600" cy="4724400"/>
          </a:xfrm>
        </p:spPr>
        <p:txBody>
          <a:bodyPr/>
          <a:lstStyle/>
          <a:p>
            <a:pPr eaLnBrk="1" hangingPunct="1">
              <a:lnSpc>
                <a:spcPct val="80000"/>
              </a:lnSpc>
            </a:pPr>
            <a:r>
              <a:rPr lang="en-US" altLang="en-US" sz="2800" smtClean="0"/>
              <a:t>How does a hierarchy participate in a relationship?</a:t>
            </a:r>
          </a:p>
          <a:p>
            <a:pPr eaLnBrk="1" hangingPunct="1">
              <a:lnSpc>
                <a:spcPct val="80000"/>
              </a:lnSpc>
            </a:pPr>
            <a:r>
              <a:rPr lang="en-US" altLang="en-US" sz="2800" smtClean="0"/>
              <a:t>In previous example, if we had a relationship between departments and employees, we would draw the relationship between the </a:t>
            </a:r>
            <a:r>
              <a:rPr lang="en-US" altLang="en-US" sz="2800" b="1" smtClean="0"/>
              <a:t>Department </a:t>
            </a:r>
            <a:r>
              <a:rPr lang="en-US" altLang="en-US" sz="2800" smtClean="0"/>
              <a:t>entity (not pictured in the example) and the superclass (generalization) </a:t>
            </a:r>
            <a:r>
              <a:rPr lang="en-US" altLang="en-US" sz="2800" b="1" smtClean="0"/>
              <a:t>Employee</a:t>
            </a:r>
          </a:p>
          <a:p>
            <a:pPr eaLnBrk="1" hangingPunct="1">
              <a:lnSpc>
                <a:spcPct val="80000"/>
              </a:lnSpc>
            </a:pPr>
            <a:r>
              <a:rPr lang="en-US" altLang="en-US" sz="2800" smtClean="0"/>
              <a:t>Draw a relationship to subclasses (specializations) when not all subclasses participate in the relationship (e.g., </a:t>
            </a:r>
            <a:r>
              <a:rPr lang="en-US" altLang="en-US" sz="2800" b="1" smtClean="0"/>
              <a:t>SalariedEmployee</a:t>
            </a:r>
            <a:r>
              <a:rPr lang="en-US" altLang="en-US" sz="2800" smtClean="0"/>
              <a:t> might have a relationship to </a:t>
            </a:r>
            <a:r>
              <a:rPr lang="en-US" altLang="en-US" sz="2800" b="1" smtClean="0"/>
              <a:t>ParkingSpace</a:t>
            </a:r>
            <a:r>
              <a:rPr lang="en-US" altLang="en-US" sz="2800" smtClean="0"/>
              <a:t>)</a:t>
            </a:r>
          </a:p>
          <a:p>
            <a:pPr eaLnBrk="1" hangingPunct="1">
              <a:lnSpc>
                <a:spcPct val="150000"/>
              </a:lnSpc>
              <a:spcBef>
                <a:spcPct val="0"/>
              </a:spcBef>
              <a:buClrTx/>
              <a:buSzTx/>
              <a:buFontTx/>
              <a:buChar char="•"/>
            </a:pPr>
            <a:endParaRPr lang="en-US" altLang="en-US" sz="28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286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D9C84AA-6DF9-40F8-A398-ADD1F4093731}" type="slidenum">
              <a:rPr lang="en-US" altLang="en-US" sz="1200">
                <a:latin typeface="Arial Black" panose="020B0A04020102020204" pitchFamily="34" charset="0"/>
              </a:rPr>
              <a:pPr>
                <a:spcBef>
                  <a:spcPct val="0"/>
                </a:spcBef>
                <a:buClrTx/>
                <a:buSzTx/>
                <a:buFontTx/>
                <a:buNone/>
              </a:pPr>
              <a:t>26</a:t>
            </a:fld>
            <a:endParaRPr lang="en-US" altLang="en-US" sz="1200">
              <a:latin typeface="Arial Black" panose="020B0A04020102020204" pitchFamily="34" charset="0"/>
            </a:endParaRPr>
          </a:p>
        </p:txBody>
      </p:sp>
      <p:sp>
        <p:nvSpPr>
          <p:cNvPr id="28676"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Hierarchies (Inheritance)</a:t>
            </a:r>
          </a:p>
        </p:txBody>
      </p:sp>
      <p:sp>
        <p:nvSpPr>
          <p:cNvPr id="28677" name="Rectangle 3"/>
          <p:cNvSpPr>
            <a:spLocks noGrp="1" noChangeArrowheads="1"/>
          </p:cNvSpPr>
          <p:nvPr>
            <p:ph type="body" idx="1"/>
          </p:nvPr>
        </p:nvSpPr>
        <p:spPr>
          <a:xfrm>
            <a:off x="457200" y="1295400"/>
            <a:ext cx="8229600" cy="4724400"/>
          </a:xfrm>
        </p:spPr>
        <p:txBody>
          <a:bodyPr/>
          <a:lstStyle/>
          <a:p>
            <a:pPr eaLnBrk="1" hangingPunct="1">
              <a:lnSpc>
                <a:spcPct val="80000"/>
              </a:lnSpc>
              <a:buFont typeface="Wingdings" panose="05000000000000000000" pitchFamily="2" charset="2"/>
              <a:buNone/>
            </a:pPr>
            <a:r>
              <a:rPr lang="en-US" altLang="en-US" sz="2400" smtClean="0"/>
              <a:t>Example problem:</a:t>
            </a:r>
          </a:p>
          <a:p>
            <a:pPr eaLnBrk="1" hangingPunct="1">
              <a:lnSpc>
                <a:spcPct val="80000"/>
              </a:lnSpc>
              <a:buFont typeface="Wingdings" panose="05000000000000000000" pitchFamily="2" charset="2"/>
              <a:buNone/>
            </a:pPr>
            <a:endParaRPr lang="en-US" altLang="en-US" sz="2400" smtClean="0"/>
          </a:p>
          <a:p>
            <a:pPr eaLnBrk="1" hangingPunct="1">
              <a:lnSpc>
                <a:spcPct val="80000"/>
              </a:lnSpc>
              <a:buFont typeface="Wingdings" panose="05000000000000000000" pitchFamily="2" charset="2"/>
              <a:buNone/>
            </a:pPr>
            <a:r>
              <a:rPr lang="en-US" altLang="en-US" sz="2400" smtClean="0"/>
              <a:t>	A medical supply business sells medical items. All medical items have a manufacturer name, part number, and price. Some medical items are considered “pharmaceutical” items while others are considered “surgical” items. Pharmaceutical items have a national drug code and a generic equivalency code. Surgical items have a sterilization code and a commercial grade code. The “ItemType” of a medical item will tell whether it is a pharmaceutical product (ItemType = “pharm”) or a surgical product (ItemType = “surg”).</a:t>
            </a:r>
          </a:p>
          <a:p>
            <a:pPr eaLnBrk="1" hangingPunct="1">
              <a:lnSpc>
                <a:spcPct val="80000"/>
              </a:lnSpc>
              <a:buFont typeface="Wingdings" panose="05000000000000000000" pitchFamily="2" charset="2"/>
              <a:buNone/>
            </a:pPr>
            <a:endParaRPr lang="en-US" altLang="en-US" sz="2400" smtClean="0"/>
          </a:p>
          <a:p>
            <a:pPr eaLnBrk="1" hangingPunct="1">
              <a:lnSpc>
                <a:spcPct val="80000"/>
              </a:lnSpc>
              <a:buFont typeface="Wingdings" panose="05000000000000000000" pitchFamily="2" charset="2"/>
              <a:buNone/>
            </a:pPr>
            <a:r>
              <a:rPr lang="en-US" altLang="en-US" sz="2400" smtClean="0"/>
              <a:t>	Draw a corresponding ER diagram.</a:t>
            </a:r>
          </a:p>
          <a:p>
            <a:pPr eaLnBrk="1" hangingPunct="1">
              <a:lnSpc>
                <a:spcPct val="150000"/>
              </a:lnSpc>
              <a:spcBef>
                <a:spcPct val="0"/>
              </a:spcBef>
              <a:buClrTx/>
              <a:buSzTx/>
              <a:buFontTx/>
              <a:buNone/>
            </a:pPr>
            <a:endParaRPr lang="en-US" altLang="en-US" sz="24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296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8DCCDEE-9002-4504-9C9D-9D14014A3DF5}" type="slidenum">
              <a:rPr lang="en-US" altLang="en-US" sz="1200">
                <a:latin typeface="Arial Black" panose="020B0A04020102020204" pitchFamily="34" charset="0"/>
              </a:rPr>
              <a:pPr>
                <a:spcBef>
                  <a:spcPct val="0"/>
                </a:spcBef>
                <a:buClrTx/>
                <a:buSzTx/>
                <a:buFontTx/>
                <a:buNone/>
              </a:pPr>
              <a:t>27</a:t>
            </a:fld>
            <a:endParaRPr lang="en-US" altLang="en-US" sz="1200">
              <a:latin typeface="Arial Black" panose="020B0A04020102020204" pitchFamily="34" charset="0"/>
            </a:endParaRPr>
          </a:p>
        </p:txBody>
      </p:sp>
      <p:sp>
        <p:nvSpPr>
          <p:cNvPr id="29700"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Hierarchies (Inheritance)</a:t>
            </a:r>
          </a:p>
        </p:txBody>
      </p:sp>
      <p:sp>
        <p:nvSpPr>
          <p:cNvPr id="29701" name="Rectangle 3"/>
          <p:cNvSpPr>
            <a:spLocks noGrp="1" noChangeArrowheads="1"/>
          </p:cNvSpPr>
          <p:nvPr>
            <p:ph type="body" idx="1"/>
          </p:nvPr>
        </p:nvSpPr>
        <p:spPr>
          <a:xfrm>
            <a:off x="457200" y="1295400"/>
            <a:ext cx="8229600" cy="4724400"/>
          </a:xfrm>
        </p:spPr>
        <p:txBody>
          <a:bodyPr/>
          <a:lstStyle/>
          <a:p>
            <a:pPr eaLnBrk="1" hangingPunct="1"/>
            <a:r>
              <a:rPr lang="en-US" altLang="en-US" sz="2800" smtClean="0"/>
              <a:t>Four choices for translating hierarchies into relational schemas:</a:t>
            </a:r>
          </a:p>
          <a:p>
            <a:pPr lvl="1" eaLnBrk="1" hangingPunct="1"/>
            <a:r>
              <a:rPr lang="en-US" altLang="en-US" sz="2400" smtClean="0"/>
              <a:t> one table for the superclass and one table for each subclass</a:t>
            </a:r>
          </a:p>
          <a:p>
            <a:pPr lvl="1" eaLnBrk="1" hangingPunct="1"/>
            <a:r>
              <a:rPr lang="en-US" altLang="en-US" sz="2400" smtClean="0"/>
              <a:t> one table for each subclass</a:t>
            </a:r>
          </a:p>
          <a:p>
            <a:pPr lvl="1" eaLnBrk="1" hangingPunct="1"/>
            <a:r>
              <a:rPr lang="en-US" altLang="en-US" sz="2400" smtClean="0"/>
              <a:t> one table for the superclass and all subclasses, with subclass membership determined by identifying attribute</a:t>
            </a:r>
          </a:p>
          <a:p>
            <a:pPr lvl="1" eaLnBrk="1" hangingPunct="1"/>
            <a:r>
              <a:rPr lang="en-US" altLang="en-US" sz="2400" smtClean="0"/>
              <a:t> one table for the superclass and all subclasses, with a boolean field for determining membership in each subclass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3072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67F0638-403F-402A-AF58-15CDF8DB0279}" type="slidenum">
              <a:rPr lang="en-US" altLang="en-US" sz="1200">
                <a:latin typeface="Arial Black" panose="020B0A04020102020204" pitchFamily="34" charset="0"/>
              </a:rPr>
              <a:pPr>
                <a:spcBef>
                  <a:spcPct val="0"/>
                </a:spcBef>
                <a:buClrTx/>
                <a:buSzTx/>
                <a:buFontTx/>
                <a:buNone/>
              </a:pPr>
              <a:t>28</a:t>
            </a:fld>
            <a:endParaRPr lang="en-US" altLang="en-US" sz="1200">
              <a:latin typeface="Arial Black" panose="020B0A04020102020204" pitchFamily="34" charset="0"/>
            </a:endParaRPr>
          </a:p>
        </p:txBody>
      </p:sp>
      <p:sp>
        <p:nvSpPr>
          <p:cNvPr id="30724" name="Rectangle 2"/>
          <p:cNvSpPr>
            <a:spLocks noGrp="1" noChangeArrowheads="1"/>
          </p:cNvSpPr>
          <p:nvPr>
            <p:ph type="title"/>
          </p:nvPr>
        </p:nvSpPr>
        <p:spPr>
          <a:xfrm>
            <a:off x="457200" y="457200"/>
            <a:ext cx="8229600" cy="533400"/>
          </a:xfrm>
        </p:spPr>
        <p:txBody>
          <a:bodyPr/>
          <a:lstStyle/>
          <a:p>
            <a:pPr eaLnBrk="1" hangingPunct="1"/>
            <a:r>
              <a:rPr lang="en-US" altLang="en-US" sz="4000" smtClean="0"/>
              <a:t>Hierarchies (Inheritance)</a:t>
            </a:r>
          </a:p>
        </p:txBody>
      </p:sp>
      <p:sp>
        <p:nvSpPr>
          <p:cNvPr id="30725" name="Rectangle 3"/>
          <p:cNvSpPr>
            <a:spLocks noGrp="1" noChangeArrowheads="1"/>
          </p:cNvSpPr>
          <p:nvPr>
            <p:ph type="body" sz="half" idx="1"/>
          </p:nvPr>
        </p:nvSpPr>
        <p:spPr>
          <a:xfrm>
            <a:off x="457200" y="1066800"/>
            <a:ext cx="8458200" cy="838200"/>
          </a:xfrm>
        </p:spPr>
        <p:txBody>
          <a:bodyPr/>
          <a:lstStyle/>
          <a:p>
            <a:pPr eaLnBrk="1" hangingPunct="1"/>
            <a:r>
              <a:rPr lang="en-US" altLang="en-US" sz="2800" smtClean="0"/>
              <a:t>Example hierarchy</a:t>
            </a:r>
          </a:p>
        </p:txBody>
      </p:sp>
      <p:graphicFrame>
        <p:nvGraphicFramePr>
          <p:cNvPr id="12" name="Object 13"/>
          <p:cNvGraphicFramePr>
            <a:graphicFrameLocks noChangeAspect="1"/>
          </p:cNvGraphicFramePr>
          <p:nvPr/>
        </p:nvGraphicFramePr>
        <p:xfrm>
          <a:off x="838200" y="1600200"/>
          <a:ext cx="7391400" cy="4032250"/>
        </p:xfrm>
        <a:graphic>
          <a:graphicData uri="http://schemas.openxmlformats.org/presentationml/2006/ole">
            <mc:AlternateContent xmlns:mc="http://schemas.openxmlformats.org/markup-compatibility/2006">
              <mc:Choice xmlns:v="urn:schemas-microsoft-com:vml" Requires="v">
                <p:oleObj spid="_x0000_s30731" name="VISIO" r:id="rId3" imgW="4463640" imgH="2435040" progId="Visio.Drawing.6">
                  <p:embed/>
                </p:oleObj>
              </mc:Choice>
              <mc:Fallback>
                <p:oleObj name="VISIO" r:id="rId3" imgW="4463640" imgH="24350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00200"/>
                        <a:ext cx="73914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14"/>
          <p:cNvSpPr txBox="1">
            <a:spLocks noChangeArrowheads="1"/>
          </p:cNvSpPr>
          <p:nvPr/>
        </p:nvSpPr>
        <p:spPr bwMode="auto">
          <a:xfrm>
            <a:off x="3200400" y="3810000"/>
            <a:ext cx="104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solidFill>
                  <a:srgbClr val="FF3300"/>
                </a:solidFill>
              </a:rPr>
              <a:t>WageType</a:t>
            </a:r>
          </a:p>
        </p:txBody>
      </p:sp>
      <p:sp>
        <p:nvSpPr>
          <p:cNvPr id="14" name="Text Box 15"/>
          <p:cNvSpPr txBox="1">
            <a:spLocks noChangeArrowheads="1"/>
          </p:cNvSpPr>
          <p:nvPr/>
        </p:nvSpPr>
        <p:spPr bwMode="auto">
          <a:xfrm>
            <a:off x="2514600" y="4394200"/>
            <a:ext cx="78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solidFill>
                  <a:srgbClr val="FF3300"/>
                </a:solidFill>
              </a:rPr>
              <a:t>“hourly”</a:t>
            </a:r>
          </a:p>
        </p:txBody>
      </p:sp>
      <p:sp>
        <p:nvSpPr>
          <p:cNvPr id="15" name="Text Box 16"/>
          <p:cNvSpPr txBox="1">
            <a:spLocks noChangeArrowheads="1"/>
          </p:cNvSpPr>
          <p:nvPr/>
        </p:nvSpPr>
        <p:spPr bwMode="auto">
          <a:xfrm>
            <a:off x="5334000" y="4343400"/>
            <a:ext cx="922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solidFill>
                  <a:srgbClr val="FF3300"/>
                </a:solidFill>
              </a:rPr>
              <a:t>“salaried”</a:t>
            </a:r>
          </a:p>
        </p:txBody>
      </p:sp>
      <p:sp>
        <p:nvSpPr>
          <p:cNvPr id="16" name="Oval 15"/>
          <p:cNvSpPr/>
          <p:nvPr/>
        </p:nvSpPr>
        <p:spPr bwMode="auto">
          <a:xfrm>
            <a:off x="5791200" y="2895600"/>
            <a:ext cx="1524000" cy="457200"/>
          </a:xfrm>
          <a:prstGeom prst="ellipse">
            <a:avLst/>
          </a:prstGeom>
          <a:ln w="317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r>
              <a:rPr lang="en-US" sz="1400" dirty="0">
                <a:solidFill>
                  <a:schemeClr val="tx1"/>
                </a:solidFill>
              </a:rPr>
              <a:t>WageType</a:t>
            </a:r>
          </a:p>
        </p:txBody>
      </p:sp>
      <p:cxnSp>
        <p:nvCxnSpPr>
          <p:cNvPr id="17" name="Straight Connector 3"/>
          <p:cNvCxnSpPr>
            <a:cxnSpLocks noChangeShapeType="1"/>
            <a:endCxn id="16" idx="2"/>
          </p:cNvCxnSpPr>
          <p:nvPr/>
        </p:nvCxnSpPr>
        <p:spPr bwMode="auto">
          <a:xfrm>
            <a:off x="5257800" y="3048000"/>
            <a:ext cx="533400" cy="76200"/>
          </a:xfrm>
          <a:prstGeom prst="line">
            <a:avLst/>
          </a:prstGeom>
          <a:noFill/>
          <a:ln w="9525" algn="ctr">
            <a:solidFill>
              <a:schemeClr val="tx1"/>
            </a:solidFill>
            <a:round/>
            <a:headEnd/>
            <a:tailEn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317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7B3403F-D0E2-4C7F-8C6A-66A7B19C6A44}" type="slidenum">
              <a:rPr lang="en-US" altLang="en-US" sz="1200">
                <a:latin typeface="Arial Black" panose="020B0A04020102020204" pitchFamily="34" charset="0"/>
              </a:rPr>
              <a:pPr>
                <a:spcBef>
                  <a:spcPct val="0"/>
                </a:spcBef>
                <a:buClrTx/>
                <a:buSzTx/>
                <a:buFontTx/>
                <a:buNone/>
              </a:pPr>
              <a:t>29</a:t>
            </a:fld>
            <a:endParaRPr lang="en-US" altLang="en-US" sz="1200">
              <a:latin typeface="Arial Black" panose="020B0A04020102020204" pitchFamily="34" charset="0"/>
            </a:endParaRPr>
          </a:p>
        </p:txBody>
      </p:sp>
      <p:sp>
        <p:nvSpPr>
          <p:cNvPr id="31748"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Hierarchies (Inheritance)</a:t>
            </a:r>
          </a:p>
        </p:txBody>
      </p:sp>
      <p:sp>
        <p:nvSpPr>
          <p:cNvPr id="31749" name="Rectangle 3"/>
          <p:cNvSpPr>
            <a:spLocks noGrp="1" noChangeArrowheads="1"/>
          </p:cNvSpPr>
          <p:nvPr>
            <p:ph type="body" idx="1"/>
          </p:nvPr>
        </p:nvSpPr>
        <p:spPr>
          <a:xfrm>
            <a:off x="457200" y="1295400"/>
            <a:ext cx="8382000" cy="4724400"/>
          </a:xfrm>
        </p:spPr>
        <p:txBody>
          <a:bodyPr/>
          <a:lstStyle/>
          <a:p>
            <a:pPr eaLnBrk="1" hangingPunct="1">
              <a:lnSpc>
                <a:spcPct val="80000"/>
              </a:lnSpc>
            </a:pPr>
            <a:r>
              <a:rPr lang="en-US" altLang="en-US" sz="2400" i="1" smtClean="0"/>
              <a:t>Method 1</a:t>
            </a:r>
            <a:r>
              <a:rPr lang="en-US" altLang="en-US" sz="2400" smtClean="0"/>
              <a:t>: create a table for the superclass and a table for each subclass, with subclass tables having the same primary key as the superclass table (can make this a FK, but don’t rename it if you do)</a:t>
            </a:r>
          </a:p>
          <a:p>
            <a:pPr eaLnBrk="1" hangingPunct="1">
              <a:lnSpc>
                <a:spcPct val="80000"/>
              </a:lnSpc>
            </a:pPr>
            <a:r>
              <a:rPr lang="en-US" altLang="en-US" sz="2400" smtClean="0"/>
              <a:t> All members of the superclass are visible in one table (the superclass table), and subclass tables have minimal nulls</a:t>
            </a:r>
          </a:p>
          <a:p>
            <a:pPr eaLnBrk="1" hangingPunct="1">
              <a:lnSpc>
                <a:spcPct val="80000"/>
              </a:lnSpc>
            </a:pPr>
            <a:r>
              <a:rPr lang="en-US" altLang="en-US" sz="2400" smtClean="0"/>
              <a:t> Must perform join to learn everything about a given employee</a:t>
            </a:r>
          </a:p>
          <a:p>
            <a:pPr eaLnBrk="1" hangingPunct="1">
              <a:lnSpc>
                <a:spcPct val="80000"/>
              </a:lnSpc>
            </a:pPr>
            <a:endParaRPr lang="en-US" altLang="en-US" sz="2400" smtClean="0"/>
          </a:p>
          <a:p>
            <a:pPr eaLnBrk="1" hangingPunct="1">
              <a:lnSpc>
                <a:spcPct val="80000"/>
              </a:lnSpc>
              <a:buFont typeface="Wingdings" panose="05000000000000000000" pitchFamily="2" charset="2"/>
              <a:buNone/>
            </a:pPr>
            <a:r>
              <a:rPr lang="en-US" altLang="en-US" sz="2400" smtClean="0"/>
              <a:t>Employee(</a:t>
            </a:r>
            <a:r>
              <a:rPr lang="en-US" altLang="en-US" sz="2400" u="sng" smtClean="0"/>
              <a:t>SSN</a:t>
            </a:r>
            <a:r>
              <a:rPr lang="en-US" altLang="en-US" sz="2400" smtClean="0"/>
              <a:t>,FirstName,LastName,StartDate,WageType)</a:t>
            </a:r>
          </a:p>
          <a:p>
            <a:pPr eaLnBrk="1" hangingPunct="1">
              <a:lnSpc>
                <a:spcPct val="80000"/>
              </a:lnSpc>
              <a:buFont typeface="Wingdings" panose="05000000000000000000" pitchFamily="2" charset="2"/>
              <a:buNone/>
            </a:pPr>
            <a:r>
              <a:rPr lang="en-US" altLang="en-US" sz="2400" smtClean="0"/>
              <a:t>HourlyEmployee(</a:t>
            </a:r>
            <a:r>
              <a:rPr lang="en-US" altLang="en-US" sz="2400" u="sng" smtClean="0"/>
              <a:t>SSN</a:t>
            </a:r>
            <a:r>
              <a:rPr lang="en-US" altLang="en-US" sz="2400" smtClean="0"/>
              <a:t>,HourlyWage)</a:t>
            </a:r>
          </a:p>
          <a:p>
            <a:pPr eaLnBrk="1" hangingPunct="1">
              <a:lnSpc>
                <a:spcPct val="80000"/>
              </a:lnSpc>
              <a:buFont typeface="Wingdings" panose="05000000000000000000" pitchFamily="2" charset="2"/>
              <a:buNone/>
            </a:pPr>
            <a:r>
              <a:rPr lang="en-US" altLang="en-US" sz="2400" smtClean="0"/>
              <a:t>SalariedEmployee(</a:t>
            </a:r>
            <a:r>
              <a:rPr lang="en-US" altLang="en-US" sz="2400" u="sng" smtClean="0"/>
              <a:t>SSN</a:t>
            </a:r>
            <a:r>
              <a:rPr lang="en-US" altLang="en-US" sz="2400" smtClean="0"/>
              <a:t>,AnnualSalary)</a:t>
            </a:r>
          </a:p>
          <a:p>
            <a:pPr eaLnBrk="1" hangingPunct="1">
              <a:lnSpc>
                <a:spcPct val="150000"/>
              </a:lnSpc>
              <a:spcBef>
                <a:spcPct val="0"/>
              </a:spcBef>
              <a:buClrTx/>
              <a:buSzTx/>
              <a:buFontTx/>
              <a:buNone/>
            </a:pPr>
            <a:endParaRPr lang="en-US" altLang="en-US" sz="2400" smtClean="0"/>
          </a:p>
        </p:txBody>
      </p:sp>
      <p:sp>
        <p:nvSpPr>
          <p:cNvPr id="31750" name="Line 4"/>
          <p:cNvSpPr>
            <a:spLocks noChangeShapeType="1"/>
          </p:cNvSpPr>
          <p:nvPr/>
        </p:nvSpPr>
        <p:spPr bwMode="auto">
          <a:xfrm flipH="1" flipV="1">
            <a:off x="2590800" y="4648200"/>
            <a:ext cx="533400" cy="5334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1" name="Line 5"/>
          <p:cNvSpPr>
            <a:spLocks noChangeShapeType="1"/>
          </p:cNvSpPr>
          <p:nvPr/>
        </p:nvSpPr>
        <p:spPr bwMode="auto">
          <a:xfrm flipH="1" flipV="1">
            <a:off x="2362200" y="4648200"/>
            <a:ext cx="914400" cy="9144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512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723B6AA-641F-4428-91A7-408B40B7AF42}" type="slidenum">
              <a:rPr lang="en-US" altLang="en-US" sz="1200">
                <a:latin typeface="Arial Black" panose="020B0A04020102020204" pitchFamily="34" charset="0"/>
              </a:rPr>
              <a:pPr>
                <a:spcBef>
                  <a:spcPct val="0"/>
                </a:spcBef>
                <a:buClrTx/>
                <a:buSzTx/>
                <a:buFontTx/>
                <a:buNone/>
              </a:pPr>
              <a:t>3</a:t>
            </a:fld>
            <a:endParaRPr lang="en-US" altLang="en-US" sz="1200">
              <a:latin typeface="Arial Black" panose="020B0A04020102020204" pitchFamily="34" charset="0"/>
            </a:endParaRPr>
          </a:p>
        </p:txBody>
      </p:sp>
      <p:sp>
        <p:nvSpPr>
          <p:cNvPr id="5124" name="Rectangle 2"/>
          <p:cNvSpPr>
            <a:spLocks noGrp="1" noChangeArrowheads="1"/>
          </p:cNvSpPr>
          <p:nvPr>
            <p:ph type="title"/>
          </p:nvPr>
        </p:nvSpPr>
        <p:spPr>
          <a:xfrm>
            <a:off x="457200" y="457200"/>
            <a:ext cx="8229600" cy="685800"/>
          </a:xfrm>
        </p:spPr>
        <p:txBody>
          <a:bodyPr/>
          <a:lstStyle/>
          <a:p>
            <a:pPr eaLnBrk="1" hangingPunct="1"/>
            <a:r>
              <a:rPr lang="en-US" altLang="en-US" sz="4000" smtClean="0"/>
              <a:t>Recursive Relationships</a:t>
            </a:r>
          </a:p>
        </p:txBody>
      </p:sp>
      <p:sp>
        <p:nvSpPr>
          <p:cNvPr id="5125" name="Rectangle 3"/>
          <p:cNvSpPr>
            <a:spLocks noGrp="1" noChangeArrowheads="1"/>
          </p:cNvSpPr>
          <p:nvPr>
            <p:ph type="body" sz="half" idx="1"/>
          </p:nvPr>
        </p:nvSpPr>
        <p:spPr>
          <a:xfrm>
            <a:off x="457200" y="1143000"/>
            <a:ext cx="8382000" cy="2209800"/>
          </a:xfrm>
        </p:spPr>
        <p:txBody>
          <a:bodyPr/>
          <a:lstStyle/>
          <a:p>
            <a:pPr eaLnBrk="1" hangingPunct="1">
              <a:lnSpc>
                <a:spcPct val="90000"/>
              </a:lnSpc>
            </a:pPr>
            <a:r>
              <a:rPr lang="en-US" altLang="en-US" sz="2800" smtClean="0"/>
              <a:t>Translate these just like binary relationships, remembering that both “sides” are actually the same entity</a:t>
            </a:r>
          </a:p>
          <a:p>
            <a:pPr eaLnBrk="1" hangingPunct="1">
              <a:lnSpc>
                <a:spcPct val="90000"/>
              </a:lnSpc>
            </a:pPr>
            <a:r>
              <a:rPr lang="en-US" altLang="en-US" sz="2800" smtClean="0"/>
              <a:t> Here it is </a:t>
            </a:r>
            <a:r>
              <a:rPr lang="en-US" altLang="en-US" sz="2800" b="1" smtClean="0"/>
              <a:t>essential to rename the foreign keys</a:t>
            </a:r>
          </a:p>
          <a:p>
            <a:pPr eaLnBrk="1" hangingPunct="1">
              <a:lnSpc>
                <a:spcPct val="90000"/>
              </a:lnSpc>
            </a:pPr>
            <a:r>
              <a:rPr lang="en-US" altLang="en-US" sz="2800" b="1" smtClean="0"/>
              <a:t> </a:t>
            </a:r>
            <a:r>
              <a:rPr lang="en-US" altLang="en-US" sz="2800" smtClean="0"/>
              <a:t>Example diagram:</a:t>
            </a:r>
          </a:p>
        </p:txBody>
      </p:sp>
      <p:graphicFrame>
        <p:nvGraphicFramePr>
          <p:cNvPr id="5126" name="Object 4"/>
          <p:cNvGraphicFramePr>
            <a:graphicFrameLocks noGrp="1" noChangeAspect="1"/>
          </p:cNvGraphicFramePr>
          <p:nvPr>
            <p:ph sz="half" idx="2"/>
          </p:nvPr>
        </p:nvGraphicFramePr>
        <p:xfrm>
          <a:off x="1905000" y="3332163"/>
          <a:ext cx="5257800" cy="2997200"/>
        </p:xfrm>
        <a:graphic>
          <a:graphicData uri="http://schemas.openxmlformats.org/presentationml/2006/ole">
            <mc:AlternateContent xmlns:mc="http://schemas.openxmlformats.org/markup-compatibility/2006">
              <mc:Choice xmlns:v="urn:schemas-microsoft-com:vml" Requires="v">
                <p:oleObj spid="_x0000_s5128" name="VISIO" r:id="rId3" imgW="3069360" imgH="1749240" progId="Visio.Drawing.6">
                  <p:embed/>
                </p:oleObj>
              </mc:Choice>
              <mc:Fallback>
                <p:oleObj name="VISIO" r:id="rId3" imgW="3069360" imgH="174924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332163"/>
                        <a:ext cx="5257800"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327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E0C60C8-DE63-4C70-BC0C-E378C66982A1}" type="slidenum">
              <a:rPr lang="en-US" altLang="en-US" sz="1200">
                <a:latin typeface="Arial Black" panose="020B0A04020102020204" pitchFamily="34" charset="0"/>
              </a:rPr>
              <a:pPr>
                <a:spcBef>
                  <a:spcPct val="0"/>
                </a:spcBef>
                <a:buClrTx/>
                <a:buSzTx/>
                <a:buFontTx/>
                <a:buNone/>
              </a:pPr>
              <a:t>30</a:t>
            </a:fld>
            <a:endParaRPr lang="en-US" altLang="en-US" sz="1200">
              <a:latin typeface="Arial Black" panose="020B0A04020102020204" pitchFamily="34" charset="0"/>
            </a:endParaRPr>
          </a:p>
        </p:txBody>
      </p:sp>
      <p:sp>
        <p:nvSpPr>
          <p:cNvPr id="32772"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Hierarchies (Inheritance)</a:t>
            </a:r>
          </a:p>
        </p:txBody>
      </p:sp>
      <p:sp>
        <p:nvSpPr>
          <p:cNvPr id="32773" name="Rectangle 3"/>
          <p:cNvSpPr>
            <a:spLocks noGrp="1" noChangeArrowheads="1"/>
          </p:cNvSpPr>
          <p:nvPr>
            <p:ph type="body" idx="1"/>
          </p:nvPr>
        </p:nvSpPr>
        <p:spPr>
          <a:xfrm>
            <a:off x="457200" y="1295400"/>
            <a:ext cx="8305800" cy="5029200"/>
          </a:xfrm>
        </p:spPr>
        <p:txBody>
          <a:bodyPr/>
          <a:lstStyle/>
          <a:p>
            <a:pPr eaLnBrk="1" hangingPunct="1">
              <a:lnSpc>
                <a:spcPct val="80000"/>
              </a:lnSpc>
            </a:pPr>
            <a:r>
              <a:rPr lang="en-US" altLang="en-US" sz="2400" smtClean="0"/>
              <a:t> </a:t>
            </a:r>
            <a:r>
              <a:rPr lang="en-US" altLang="en-US" sz="2400" i="1" smtClean="0"/>
              <a:t>Method 2</a:t>
            </a:r>
            <a:r>
              <a:rPr lang="en-US" altLang="en-US" sz="2400" smtClean="0"/>
              <a:t>: create a table for each subclass by adding the attributes of the superclass</a:t>
            </a:r>
          </a:p>
          <a:p>
            <a:pPr eaLnBrk="1" hangingPunct="1">
              <a:lnSpc>
                <a:spcPct val="80000"/>
              </a:lnSpc>
            </a:pPr>
            <a:r>
              <a:rPr lang="en-US" altLang="en-US" sz="2400" smtClean="0"/>
              <a:t> the defining attribute can be dropped here, as its meaning is implied in the separation of tables</a:t>
            </a:r>
          </a:p>
          <a:p>
            <a:pPr eaLnBrk="1" hangingPunct="1">
              <a:lnSpc>
                <a:spcPct val="80000"/>
              </a:lnSpc>
            </a:pPr>
            <a:r>
              <a:rPr lang="en-US" altLang="en-US" sz="2400" smtClean="0"/>
              <a:t> all the information about a given employee is in one table</a:t>
            </a:r>
          </a:p>
          <a:p>
            <a:pPr eaLnBrk="1" hangingPunct="1">
              <a:lnSpc>
                <a:spcPct val="80000"/>
              </a:lnSpc>
            </a:pPr>
            <a:r>
              <a:rPr lang="en-US" altLang="en-US" sz="2400" smtClean="0"/>
              <a:t> must look across multiple tables to find info about all employees; won’t work for optional completeness constraint</a:t>
            </a:r>
          </a:p>
          <a:p>
            <a:pPr eaLnBrk="1" hangingPunct="1">
              <a:lnSpc>
                <a:spcPct val="80000"/>
              </a:lnSpc>
            </a:pPr>
            <a:endParaRPr lang="en-US" altLang="en-US" sz="2400" smtClean="0"/>
          </a:p>
          <a:p>
            <a:pPr eaLnBrk="1" hangingPunct="1">
              <a:lnSpc>
                <a:spcPct val="80000"/>
              </a:lnSpc>
              <a:buFont typeface="Wingdings" panose="05000000000000000000" pitchFamily="2" charset="2"/>
              <a:buNone/>
            </a:pPr>
            <a:r>
              <a:rPr lang="en-US" altLang="en-US" sz="2400" smtClean="0"/>
              <a:t>HourlyEmployee(</a:t>
            </a:r>
            <a:r>
              <a:rPr lang="en-US" altLang="en-US" sz="2400" u="sng" smtClean="0"/>
              <a:t>SSN</a:t>
            </a:r>
            <a:r>
              <a:rPr lang="en-US" altLang="en-US" sz="2400" smtClean="0"/>
              <a:t>,FirstName,LastName,StartDate,</a:t>
            </a:r>
          </a:p>
          <a:p>
            <a:pPr eaLnBrk="1" hangingPunct="1">
              <a:lnSpc>
                <a:spcPct val="80000"/>
              </a:lnSpc>
              <a:buFont typeface="Wingdings" panose="05000000000000000000" pitchFamily="2" charset="2"/>
              <a:buNone/>
            </a:pPr>
            <a:r>
              <a:rPr lang="en-US" altLang="en-US" sz="2400" smtClean="0"/>
              <a:t>	HourlyWage)</a:t>
            </a:r>
          </a:p>
          <a:p>
            <a:pPr eaLnBrk="1" hangingPunct="1">
              <a:lnSpc>
                <a:spcPct val="80000"/>
              </a:lnSpc>
              <a:buFont typeface="Wingdings" panose="05000000000000000000" pitchFamily="2" charset="2"/>
              <a:buNone/>
            </a:pPr>
            <a:r>
              <a:rPr lang="en-US" altLang="en-US" sz="2400" smtClean="0"/>
              <a:t>SalariedEmployee(</a:t>
            </a:r>
            <a:r>
              <a:rPr lang="en-US" altLang="en-US" sz="2400" u="sng" smtClean="0"/>
              <a:t>SSN</a:t>
            </a:r>
            <a:r>
              <a:rPr lang="en-US" altLang="en-US" sz="2400" smtClean="0"/>
              <a:t>,FirstName,LastName,StartDate,</a:t>
            </a:r>
          </a:p>
          <a:p>
            <a:pPr eaLnBrk="1" hangingPunct="1">
              <a:lnSpc>
                <a:spcPct val="80000"/>
              </a:lnSpc>
              <a:buFont typeface="Wingdings" panose="05000000000000000000" pitchFamily="2" charset="2"/>
              <a:buNone/>
            </a:pPr>
            <a:r>
              <a:rPr lang="en-US" altLang="en-US" sz="2400" smtClean="0"/>
              <a:t>	AnnualSalary)</a:t>
            </a:r>
          </a:p>
          <a:p>
            <a:pPr eaLnBrk="1" hangingPunct="1">
              <a:lnSpc>
                <a:spcPct val="150000"/>
              </a:lnSpc>
              <a:spcBef>
                <a:spcPct val="0"/>
              </a:spcBef>
              <a:buClrTx/>
              <a:buSzTx/>
              <a:buFontTx/>
              <a:buNone/>
            </a:pPr>
            <a:endParaRPr lang="en-US" altLang="en-US" sz="240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337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27D5533-034D-40A4-9761-2168C4D02DE9}" type="slidenum">
              <a:rPr lang="en-US" altLang="en-US" sz="1200">
                <a:latin typeface="Arial Black" panose="020B0A04020102020204" pitchFamily="34" charset="0"/>
              </a:rPr>
              <a:pPr>
                <a:spcBef>
                  <a:spcPct val="0"/>
                </a:spcBef>
                <a:buClrTx/>
                <a:buSzTx/>
                <a:buFontTx/>
                <a:buNone/>
              </a:pPr>
              <a:t>31</a:t>
            </a:fld>
            <a:endParaRPr lang="en-US" altLang="en-US" sz="1200">
              <a:latin typeface="Arial Black" panose="020B0A04020102020204" pitchFamily="34" charset="0"/>
            </a:endParaRPr>
          </a:p>
        </p:txBody>
      </p:sp>
      <p:sp>
        <p:nvSpPr>
          <p:cNvPr id="33796"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Hierarchies (Inheritance)</a:t>
            </a:r>
          </a:p>
        </p:txBody>
      </p:sp>
      <p:sp>
        <p:nvSpPr>
          <p:cNvPr id="33797" name="Rectangle 3"/>
          <p:cNvSpPr>
            <a:spLocks noGrp="1" noChangeArrowheads="1"/>
          </p:cNvSpPr>
          <p:nvPr>
            <p:ph type="body" idx="1"/>
          </p:nvPr>
        </p:nvSpPr>
        <p:spPr>
          <a:xfrm>
            <a:off x="457200" y="1295400"/>
            <a:ext cx="8229600" cy="4724400"/>
          </a:xfrm>
        </p:spPr>
        <p:txBody>
          <a:bodyPr/>
          <a:lstStyle/>
          <a:p>
            <a:pPr eaLnBrk="1" hangingPunct="1">
              <a:lnSpc>
                <a:spcPct val="90000"/>
              </a:lnSpc>
            </a:pPr>
            <a:r>
              <a:rPr lang="en-US" altLang="en-US" sz="2800" smtClean="0"/>
              <a:t> </a:t>
            </a:r>
            <a:r>
              <a:rPr lang="en-US" altLang="en-US" sz="2800" i="1" smtClean="0"/>
              <a:t>Method 3</a:t>
            </a:r>
            <a:r>
              <a:rPr lang="en-US" altLang="en-US" sz="2800" smtClean="0"/>
              <a:t>: create one table combining the superclass and all subclasses; uses identifying attribute to indicate subclass membership (and so not suitable for overlapping specializations)</a:t>
            </a:r>
          </a:p>
          <a:p>
            <a:pPr eaLnBrk="1" hangingPunct="1">
              <a:lnSpc>
                <a:spcPct val="90000"/>
              </a:lnSpc>
            </a:pPr>
            <a:r>
              <a:rPr lang="en-US" altLang="en-US" sz="2800" smtClean="0"/>
              <a:t> can see all members of the superclass and all info about these members in one table; null values for many attributes because only one subclass realized per row</a:t>
            </a:r>
          </a:p>
          <a:p>
            <a:pPr eaLnBrk="1" hangingPunct="1">
              <a:lnSpc>
                <a:spcPct val="90000"/>
              </a:lnSpc>
            </a:pPr>
            <a:endParaRPr lang="en-US" altLang="en-US" sz="2800" smtClean="0"/>
          </a:p>
          <a:p>
            <a:pPr eaLnBrk="1" hangingPunct="1">
              <a:lnSpc>
                <a:spcPct val="90000"/>
              </a:lnSpc>
              <a:buFont typeface="Wingdings" panose="05000000000000000000" pitchFamily="2" charset="2"/>
              <a:buNone/>
            </a:pPr>
            <a:r>
              <a:rPr lang="en-US" altLang="en-US" sz="2800" smtClean="0"/>
              <a:t>Employee(</a:t>
            </a:r>
            <a:r>
              <a:rPr lang="en-US" altLang="en-US" sz="2800" u="sng" smtClean="0"/>
              <a:t>SSN</a:t>
            </a:r>
            <a:r>
              <a:rPr lang="en-US" altLang="en-US" sz="2800" smtClean="0"/>
              <a:t>,FirstName,LastName,StartDate,</a:t>
            </a:r>
          </a:p>
          <a:p>
            <a:pPr eaLnBrk="1" hangingPunct="1">
              <a:lnSpc>
                <a:spcPct val="90000"/>
              </a:lnSpc>
              <a:buFont typeface="Wingdings" panose="05000000000000000000" pitchFamily="2" charset="2"/>
              <a:buNone/>
            </a:pPr>
            <a:r>
              <a:rPr lang="en-US" altLang="en-US" sz="2800" smtClean="0"/>
              <a:t>	WageType,HourlyWage,AnnualSalary)</a:t>
            </a:r>
          </a:p>
          <a:p>
            <a:pPr eaLnBrk="1" hangingPunct="1">
              <a:lnSpc>
                <a:spcPct val="150000"/>
              </a:lnSpc>
              <a:spcBef>
                <a:spcPct val="0"/>
              </a:spcBef>
              <a:buClrTx/>
              <a:buSzTx/>
              <a:buFontTx/>
              <a:buNone/>
            </a:pPr>
            <a:endParaRPr lang="en-US" altLang="en-US" sz="28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348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9FA4F2D-F9AA-49FC-97F9-4740FDFEFE28}" type="slidenum">
              <a:rPr lang="en-US" altLang="en-US" sz="1200">
                <a:latin typeface="Arial Black" panose="020B0A04020102020204" pitchFamily="34" charset="0"/>
              </a:rPr>
              <a:pPr>
                <a:spcBef>
                  <a:spcPct val="0"/>
                </a:spcBef>
                <a:buClrTx/>
                <a:buSzTx/>
                <a:buFontTx/>
                <a:buNone/>
              </a:pPr>
              <a:t>32</a:t>
            </a:fld>
            <a:endParaRPr lang="en-US" altLang="en-US" sz="1200">
              <a:latin typeface="Arial Black" panose="020B0A04020102020204" pitchFamily="34" charset="0"/>
            </a:endParaRPr>
          </a:p>
        </p:txBody>
      </p:sp>
      <p:sp>
        <p:nvSpPr>
          <p:cNvPr id="34820"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Hierarchies (Inheritance)</a:t>
            </a:r>
          </a:p>
        </p:txBody>
      </p:sp>
      <p:sp>
        <p:nvSpPr>
          <p:cNvPr id="34821" name="Rectangle 3"/>
          <p:cNvSpPr>
            <a:spLocks noGrp="1" noChangeArrowheads="1"/>
          </p:cNvSpPr>
          <p:nvPr>
            <p:ph type="body" idx="1"/>
          </p:nvPr>
        </p:nvSpPr>
        <p:spPr>
          <a:xfrm>
            <a:off x="457200" y="1295400"/>
            <a:ext cx="8229600" cy="4724400"/>
          </a:xfrm>
        </p:spPr>
        <p:txBody>
          <a:bodyPr/>
          <a:lstStyle/>
          <a:p>
            <a:pPr eaLnBrk="1" hangingPunct="1">
              <a:lnSpc>
                <a:spcPct val="90000"/>
              </a:lnSpc>
            </a:pPr>
            <a:r>
              <a:rPr lang="en-US" altLang="en-US" sz="2400" i="1" smtClean="0"/>
              <a:t>Method 4</a:t>
            </a:r>
            <a:r>
              <a:rPr lang="en-US" altLang="en-US" sz="2400" smtClean="0"/>
              <a:t>: create one table combining the superclass and all subclasses; uses boolean flags to indicate subclass membership (and so permits overlapping specializations)</a:t>
            </a:r>
          </a:p>
          <a:p>
            <a:pPr eaLnBrk="1" hangingPunct="1">
              <a:lnSpc>
                <a:spcPct val="90000"/>
              </a:lnSpc>
            </a:pPr>
            <a:r>
              <a:rPr lang="en-US" altLang="en-US" sz="2400" smtClean="0"/>
              <a:t> can see all members of the superclass and all info about these members in one table; may have many null values; must look in multiple columns to determine extent of subclass memberships</a:t>
            </a:r>
          </a:p>
          <a:p>
            <a:pPr eaLnBrk="1" hangingPunct="1">
              <a:lnSpc>
                <a:spcPct val="90000"/>
              </a:lnSpc>
            </a:pPr>
            <a:endParaRPr lang="en-US" altLang="en-US" sz="2400" smtClean="0"/>
          </a:p>
          <a:p>
            <a:pPr eaLnBrk="1" hangingPunct="1">
              <a:lnSpc>
                <a:spcPct val="90000"/>
              </a:lnSpc>
              <a:buFont typeface="Wingdings" panose="05000000000000000000" pitchFamily="2" charset="2"/>
              <a:buNone/>
            </a:pPr>
            <a:r>
              <a:rPr lang="en-US" altLang="en-US" sz="2400" smtClean="0"/>
              <a:t>Employee(</a:t>
            </a:r>
            <a:r>
              <a:rPr lang="en-US" altLang="en-US" sz="2400" u="sng" smtClean="0"/>
              <a:t>SSN</a:t>
            </a:r>
            <a:r>
              <a:rPr lang="en-US" altLang="en-US" sz="2400" smtClean="0"/>
              <a:t>,FirstName,LastName,StartDate,IsHourly,</a:t>
            </a:r>
          </a:p>
          <a:p>
            <a:pPr eaLnBrk="1" hangingPunct="1">
              <a:lnSpc>
                <a:spcPct val="90000"/>
              </a:lnSpc>
              <a:buFont typeface="Wingdings" panose="05000000000000000000" pitchFamily="2" charset="2"/>
              <a:buNone/>
            </a:pPr>
            <a:r>
              <a:rPr lang="en-US" altLang="en-US" sz="2400" smtClean="0"/>
              <a:t>	HourlyWage,IsSalaried,AnnualSalary)</a:t>
            </a:r>
          </a:p>
          <a:p>
            <a:pPr eaLnBrk="1" hangingPunct="1">
              <a:lnSpc>
                <a:spcPct val="150000"/>
              </a:lnSpc>
              <a:spcBef>
                <a:spcPct val="0"/>
              </a:spcBef>
              <a:buClrTx/>
              <a:buSzTx/>
              <a:buFontTx/>
              <a:buNone/>
            </a:pPr>
            <a:endParaRPr lang="en-US" altLang="en-US" sz="24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358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D1162FE-3DB7-49A2-A227-65A927694106}" type="slidenum">
              <a:rPr lang="en-US" altLang="en-US" sz="1200">
                <a:latin typeface="Arial Black" panose="020B0A04020102020204" pitchFamily="34" charset="0"/>
              </a:rPr>
              <a:pPr>
                <a:spcBef>
                  <a:spcPct val="0"/>
                </a:spcBef>
                <a:buClrTx/>
                <a:buSzTx/>
                <a:buFontTx/>
                <a:buNone/>
              </a:pPr>
              <a:t>33</a:t>
            </a:fld>
            <a:endParaRPr lang="en-US" altLang="en-US" sz="1200">
              <a:latin typeface="Arial Black" panose="020B0A04020102020204" pitchFamily="34" charset="0"/>
            </a:endParaRPr>
          </a:p>
        </p:txBody>
      </p:sp>
      <p:sp>
        <p:nvSpPr>
          <p:cNvPr id="35844" name="Rectangle 2"/>
          <p:cNvSpPr>
            <a:spLocks noGrp="1" noChangeArrowheads="1"/>
          </p:cNvSpPr>
          <p:nvPr>
            <p:ph type="title"/>
          </p:nvPr>
        </p:nvSpPr>
        <p:spPr>
          <a:xfrm>
            <a:off x="457200" y="457200"/>
            <a:ext cx="8229600" cy="609600"/>
          </a:xfrm>
        </p:spPr>
        <p:txBody>
          <a:bodyPr/>
          <a:lstStyle/>
          <a:p>
            <a:pPr eaLnBrk="1" hangingPunct="1"/>
            <a:r>
              <a:rPr lang="en-US" altLang="en-US" sz="4000" smtClean="0"/>
              <a:t>Hierarchies (Inheritance)</a:t>
            </a:r>
          </a:p>
        </p:txBody>
      </p:sp>
      <p:sp>
        <p:nvSpPr>
          <p:cNvPr id="35845" name="Rectangle 3"/>
          <p:cNvSpPr>
            <a:spLocks noGrp="1" noChangeArrowheads="1"/>
          </p:cNvSpPr>
          <p:nvPr>
            <p:ph type="body" idx="1"/>
          </p:nvPr>
        </p:nvSpPr>
        <p:spPr>
          <a:xfrm>
            <a:off x="457200" y="1295400"/>
            <a:ext cx="8229600" cy="4724400"/>
          </a:xfrm>
        </p:spPr>
        <p:txBody>
          <a:bodyPr/>
          <a:lstStyle/>
          <a:p>
            <a:pPr eaLnBrk="1" hangingPunct="1"/>
            <a:r>
              <a:rPr lang="en-US" altLang="en-US" smtClean="0"/>
              <a:t>Which translation is best?</a:t>
            </a:r>
          </a:p>
          <a:p>
            <a:pPr eaLnBrk="1" hangingPunct="1"/>
            <a:r>
              <a:rPr lang="en-US" altLang="en-US" smtClean="0"/>
              <a:t> Depends on problem domain and constraints; also depends on what would result in simplest / least application code, easier maintenance, etc.</a:t>
            </a:r>
          </a:p>
          <a:p>
            <a:pPr eaLnBrk="1" hangingPunct="1"/>
            <a:r>
              <a:rPr lang="en-US" altLang="en-US" smtClean="0"/>
              <a:t>If subclasses have separate relationships, probably best to have subclasses be in separate tables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368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EDE539A-6429-4D32-B836-950BE7B463E9}" type="slidenum">
              <a:rPr lang="en-US" altLang="en-US" sz="1200">
                <a:latin typeface="Arial Black" panose="020B0A04020102020204" pitchFamily="34" charset="0"/>
              </a:rPr>
              <a:pPr>
                <a:spcBef>
                  <a:spcPct val="0"/>
                </a:spcBef>
                <a:buClrTx/>
                <a:buSzTx/>
                <a:buFontTx/>
                <a:buNone/>
              </a:pPr>
              <a:t>34</a:t>
            </a:fld>
            <a:endParaRPr lang="en-US" altLang="en-US" sz="1200">
              <a:latin typeface="Arial Black" panose="020B0A04020102020204" pitchFamily="34" charset="0"/>
            </a:endParaRPr>
          </a:p>
        </p:txBody>
      </p:sp>
      <p:sp>
        <p:nvSpPr>
          <p:cNvPr id="36868" name="Rectangle 2"/>
          <p:cNvSpPr>
            <a:spLocks noGrp="1" noChangeArrowheads="1"/>
          </p:cNvSpPr>
          <p:nvPr>
            <p:ph type="title"/>
          </p:nvPr>
        </p:nvSpPr>
        <p:spPr>
          <a:xfrm>
            <a:off x="457200" y="457200"/>
            <a:ext cx="8229600" cy="609600"/>
          </a:xfrm>
        </p:spPr>
        <p:txBody>
          <a:bodyPr/>
          <a:lstStyle/>
          <a:p>
            <a:pPr eaLnBrk="1" hangingPunct="1"/>
            <a:r>
              <a:rPr lang="en-US" altLang="en-US" sz="4000" smtClean="0"/>
              <a:t>Rules to Remember</a:t>
            </a:r>
          </a:p>
        </p:txBody>
      </p:sp>
      <p:sp>
        <p:nvSpPr>
          <p:cNvPr id="36869" name="Rectangle 3"/>
          <p:cNvSpPr>
            <a:spLocks noGrp="1" noChangeArrowheads="1"/>
          </p:cNvSpPr>
          <p:nvPr>
            <p:ph type="body" idx="1"/>
          </p:nvPr>
        </p:nvSpPr>
        <p:spPr>
          <a:xfrm>
            <a:off x="457200" y="1295400"/>
            <a:ext cx="8229600" cy="4724400"/>
          </a:xfrm>
        </p:spPr>
        <p:txBody>
          <a:bodyPr/>
          <a:lstStyle/>
          <a:p>
            <a:pPr eaLnBrk="1" hangingPunct="1">
              <a:lnSpc>
                <a:spcPct val="90000"/>
              </a:lnSpc>
            </a:pPr>
            <a:r>
              <a:rPr lang="en-US" altLang="en-US" sz="2800" smtClean="0"/>
              <a:t>Every entity </a:t>
            </a:r>
            <a:r>
              <a:rPr lang="en-US" altLang="en-US" sz="2800" b="1" smtClean="0"/>
              <a:t>must have an EID</a:t>
            </a:r>
            <a:r>
              <a:rPr lang="en-US" altLang="en-US" sz="2800" smtClean="0"/>
              <a:t> – if you can’t find one, ask if this is a weak entity or a relationship between entities</a:t>
            </a:r>
          </a:p>
          <a:p>
            <a:pPr eaLnBrk="1" hangingPunct="1">
              <a:lnSpc>
                <a:spcPct val="90000"/>
              </a:lnSpc>
            </a:pPr>
            <a:endParaRPr lang="en-US" altLang="en-US" sz="2800" smtClean="0"/>
          </a:p>
          <a:p>
            <a:pPr eaLnBrk="1" hangingPunct="1">
              <a:lnSpc>
                <a:spcPct val="90000"/>
              </a:lnSpc>
            </a:pPr>
            <a:r>
              <a:rPr lang="en-US" altLang="en-US" sz="2800" smtClean="0"/>
              <a:t>Don’t make up EIDs unless you need to do so; try to use available attributes and the weak entity concept (if applicable) before you create a surrogate EID</a:t>
            </a:r>
          </a:p>
          <a:p>
            <a:pPr eaLnBrk="1" hangingPunct="1">
              <a:lnSpc>
                <a:spcPct val="90000"/>
              </a:lnSpc>
            </a:pPr>
            <a:endParaRPr lang="en-US" altLang="en-US" sz="2800" smtClean="0"/>
          </a:p>
          <a:p>
            <a:pPr eaLnBrk="1" hangingPunct="1">
              <a:lnSpc>
                <a:spcPct val="90000"/>
              </a:lnSpc>
            </a:pPr>
            <a:r>
              <a:rPr lang="en-US" altLang="en-US" sz="2800" smtClean="0"/>
              <a:t>Every entity should participate in some relationship (could be optional participation)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378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F32DC19-1186-4B44-8185-84AEE710501C}" type="slidenum">
              <a:rPr lang="en-US" altLang="en-US" sz="1200">
                <a:latin typeface="Arial Black" panose="020B0A04020102020204" pitchFamily="34" charset="0"/>
              </a:rPr>
              <a:pPr>
                <a:spcBef>
                  <a:spcPct val="0"/>
                </a:spcBef>
                <a:buClrTx/>
                <a:buSzTx/>
                <a:buFontTx/>
                <a:buNone/>
              </a:pPr>
              <a:t>35</a:t>
            </a:fld>
            <a:endParaRPr lang="en-US" altLang="en-US" sz="1200">
              <a:latin typeface="Arial Black" panose="020B0A04020102020204" pitchFamily="34" charset="0"/>
            </a:endParaRPr>
          </a:p>
        </p:txBody>
      </p:sp>
      <p:sp>
        <p:nvSpPr>
          <p:cNvPr id="37892" name="Rectangle 2"/>
          <p:cNvSpPr>
            <a:spLocks noGrp="1" noChangeArrowheads="1"/>
          </p:cNvSpPr>
          <p:nvPr>
            <p:ph type="title"/>
          </p:nvPr>
        </p:nvSpPr>
        <p:spPr>
          <a:xfrm>
            <a:off x="457200" y="457200"/>
            <a:ext cx="8229600" cy="609600"/>
          </a:xfrm>
        </p:spPr>
        <p:txBody>
          <a:bodyPr/>
          <a:lstStyle/>
          <a:p>
            <a:pPr eaLnBrk="1" hangingPunct="1"/>
            <a:r>
              <a:rPr lang="en-US" altLang="en-US" sz="4000" smtClean="0"/>
              <a:t>Rules to Remember</a:t>
            </a:r>
          </a:p>
        </p:txBody>
      </p:sp>
      <p:sp>
        <p:nvSpPr>
          <p:cNvPr id="37893" name="Rectangle 3"/>
          <p:cNvSpPr>
            <a:spLocks noGrp="1" noChangeArrowheads="1"/>
          </p:cNvSpPr>
          <p:nvPr>
            <p:ph type="body" idx="1"/>
          </p:nvPr>
        </p:nvSpPr>
        <p:spPr>
          <a:xfrm>
            <a:off x="457200" y="1295400"/>
            <a:ext cx="8229600" cy="4724400"/>
          </a:xfrm>
        </p:spPr>
        <p:txBody>
          <a:bodyPr/>
          <a:lstStyle/>
          <a:p>
            <a:pPr eaLnBrk="1" hangingPunct="1">
              <a:lnSpc>
                <a:spcPct val="150000"/>
              </a:lnSpc>
              <a:spcBef>
                <a:spcPct val="0"/>
              </a:spcBef>
              <a:buClrTx/>
              <a:buSzTx/>
              <a:buFontTx/>
              <a:buChar char="•"/>
            </a:pPr>
            <a:r>
              <a:rPr lang="en-US" altLang="en-US" sz="2400" smtClean="0"/>
              <a:t>Every attribute of an entity should be organically associated with that entity; if an apparent attribute of entity ABC seems to belong more naturally to entity DEF, then you should probably remove that attribute from ABC and establish a relationship between ABC and DEF; do not show EID of one entity in another entity or relationship (see next slide)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3891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FD41F3A-9965-414D-92BA-9683C2F7113A}" type="slidenum">
              <a:rPr lang="en-US" altLang="en-US" sz="1200">
                <a:latin typeface="Arial Black" panose="020B0A04020102020204" pitchFamily="34" charset="0"/>
              </a:rPr>
              <a:pPr>
                <a:spcBef>
                  <a:spcPct val="0"/>
                </a:spcBef>
                <a:buClrTx/>
                <a:buSzTx/>
                <a:buFontTx/>
                <a:buNone/>
              </a:pPr>
              <a:t>36</a:t>
            </a:fld>
            <a:endParaRPr lang="en-US" altLang="en-US" sz="1200">
              <a:latin typeface="Arial Black" panose="020B0A04020102020204" pitchFamily="34" charset="0"/>
            </a:endParaRPr>
          </a:p>
        </p:txBody>
      </p:sp>
      <p:sp>
        <p:nvSpPr>
          <p:cNvPr id="38916" name="Rectangle 2"/>
          <p:cNvSpPr>
            <a:spLocks noGrp="1" noChangeArrowheads="1"/>
          </p:cNvSpPr>
          <p:nvPr>
            <p:ph type="title"/>
          </p:nvPr>
        </p:nvSpPr>
        <p:spPr>
          <a:xfrm>
            <a:off x="457200" y="457200"/>
            <a:ext cx="8229600" cy="838200"/>
          </a:xfrm>
        </p:spPr>
        <p:txBody>
          <a:bodyPr/>
          <a:lstStyle/>
          <a:p>
            <a:pPr eaLnBrk="1" hangingPunct="1"/>
            <a:r>
              <a:rPr lang="en-US" altLang="en-US" sz="4000" smtClean="0"/>
              <a:t>Rules to Remember</a:t>
            </a:r>
          </a:p>
        </p:txBody>
      </p:sp>
      <p:sp>
        <p:nvSpPr>
          <p:cNvPr id="38917" name="Rectangle 3"/>
          <p:cNvSpPr>
            <a:spLocks noGrp="1" noChangeArrowheads="1"/>
          </p:cNvSpPr>
          <p:nvPr>
            <p:ph type="body" sz="half" idx="1"/>
          </p:nvPr>
        </p:nvSpPr>
        <p:spPr>
          <a:xfrm>
            <a:off x="457200" y="1219200"/>
            <a:ext cx="8229600" cy="1828800"/>
          </a:xfrm>
        </p:spPr>
        <p:txBody>
          <a:bodyPr/>
          <a:lstStyle/>
          <a:p>
            <a:pPr eaLnBrk="1" hangingPunct="1">
              <a:lnSpc>
                <a:spcPct val="150000"/>
              </a:lnSpc>
              <a:spcBef>
                <a:spcPct val="0"/>
              </a:spcBef>
              <a:buClrTx/>
              <a:buSzTx/>
              <a:buFontTx/>
              <a:buChar char="•"/>
            </a:pPr>
            <a:r>
              <a:rPr lang="en-US" altLang="en-US" sz="2400" smtClean="0"/>
              <a:t>The second model is preferable (offering department reflects a relationship with the department entity)</a:t>
            </a:r>
          </a:p>
          <a:p>
            <a:pPr eaLnBrk="1" hangingPunct="1">
              <a:lnSpc>
                <a:spcPct val="150000"/>
              </a:lnSpc>
              <a:spcBef>
                <a:spcPct val="0"/>
              </a:spcBef>
              <a:buClrTx/>
              <a:buSzTx/>
              <a:buFontTx/>
              <a:buChar char="•"/>
            </a:pPr>
            <a:r>
              <a:rPr lang="en-US" altLang="en-US" sz="2400" smtClean="0"/>
              <a:t>Why?</a:t>
            </a:r>
          </a:p>
        </p:txBody>
      </p:sp>
      <p:graphicFrame>
        <p:nvGraphicFramePr>
          <p:cNvPr id="38918" name="Object 5"/>
          <p:cNvGraphicFramePr>
            <a:graphicFrameLocks noGrp="1" noChangeAspect="1"/>
          </p:cNvGraphicFramePr>
          <p:nvPr>
            <p:ph sz="half" idx="2"/>
          </p:nvPr>
        </p:nvGraphicFramePr>
        <p:xfrm>
          <a:off x="1676400" y="2478088"/>
          <a:ext cx="6172200" cy="3754437"/>
        </p:xfrm>
        <a:graphic>
          <a:graphicData uri="http://schemas.openxmlformats.org/presentationml/2006/ole">
            <mc:AlternateContent xmlns:mc="http://schemas.openxmlformats.org/markup-compatibility/2006">
              <mc:Choice xmlns:v="urn:schemas-microsoft-com:vml" Requires="v">
                <p:oleObj spid="_x0000_s38920" name="VISIO" r:id="rId3" imgW="3924300" imgH="2382012" progId="Visio.Drawing.6">
                  <p:embed/>
                </p:oleObj>
              </mc:Choice>
              <mc:Fallback>
                <p:oleObj name="VISIO" r:id="rId3" imgW="3924300" imgH="2382012"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478088"/>
                        <a:ext cx="6172200" cy="375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399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C289728-9244-49BC-9D33-43BF049E02F3}" type="slidenum">
              <a:rPr lang="en-US" altLang="en-US" sz="1200">
                <a:latin typeface="Arial Black" panose="020B0A04020102020204" pitchFamily="34" charset="0"/>
              </a:rPr>
              <a:pPr>
                <a:spcBef>
                  <a:spcPct val="0"/>
                </a:spcBef>
                <a:buClrTx/>
                <a:buSzTx/>
                <a:buFontTx/>
                <a:buNone/>
              </a:pPr>
              <a:t>37</a:t>
            </a:fld>
            <a:endParaRPr lang="en-US" altLang="en-US" sz="1200">
              <a:latin typeface="Arial Black" panose="020B0A04020102020204" pitchFamily="34" charset="0"/>
            </a:endParaRPr>
          </a:p>
        </p:txBody>
      </p:sp>
      <p:sp>
        <p:nvSpPr>
          <p:cNvPr id="39940" name="Rectangle 2"/>
          <p:cNvSpPr>
            <a:spLocks noGrp="1" noChangeArrowheads="1"/>
          </p:cNvSpPr>
          <p:nvPr>
            <p:ph type="title"/>
          </p:nvPr>
        </p:nvSpPr>
        <p:spPr>
          <a:xfrm>
            <a:off x="457200" y="457200"/>
            <a:ext cx="8229600" cy="609600"/>
          </a:xfrm>
        </p:spPr>
        <p:txBody>
          <a:bodyPr/>
          <a:lstStyle/>
          <a:p>
            <a:pPr eaLnBrk="1" hangingPunct="1"/>
            <a:r>
              <a:rPr lang="en-US" altLang="en-US" sz="4000" smtClean="0"/>
              <a:t>Rules to Remember</a:t>
            </a:r>
          </a:p>
        </p:txBody>
      </p:sp>
      <p:sp>
        <p:nvSpPr>
          <p:cNvPr id="39941" name="Rectangle 3"/>
          <p:cNvSpPr>
            <a:spLocks noGrp="1" noChangeArrowheads="1"/>
          </p:cNvSpPr>
          <p:nvPr>
            <p:ph type="body" idx="1"/>
          </p:nvPr>
        </p:nvSpPr>
        <p:spPr>
          <a:xfrm>
            <a:off x="457200" y="1295400"/>
            <a:ext cx="8229600" cy="4724400"/>
          </a:xfrm>
        </p:spPr>
        <p:txBody>
          <a:bodyPr/>
          <a:lstStyle/>
          <a:p>
            <a:pPr eaLnBrk="1" hangingPunct="1">
              <a:lnSpc>
                <a:spcPct val="90000"/>
              </a:lnSpc>
            </a:pPr>
            <a:r>
              <a:rPr lang="en-US" altLang="en-US" sz="2800" smtClean="0"/>
              <a:t>But only do this is you have a Department entity already; don’t make one up just for this situation</a:t>
            </a:r>
          </a:p>
          <a:p>
            <a:pPr eaLnBrk="1" hangingPunct="1">
              <a:lnSpc>
                <a:spcPct val="90000"/>
              </a:lnSpc>
            </a:pPr>
            <a:r>
              <a:rPr lang="en-US" altLang="en-US" sz="2800" smtClean="0"/>
              <a:t>If we had a </a:t>
            </a:r>
            <a:r>
              <a:rPr lang="en-US" altLang="en-US" sz="2800" b="1" smtClean="0"/>
              <a:t>CourseSection</a:t>
            </a:r>
            <a:r>
              <a:rPr lang="en-US" altLang="en-US" sz="2800" smtClean="0"/>
              <a:t> entity, and our problem statement mentioned that we want to track the full name of the professor teaching that section, we wouldn’t make up a </a:t>
            </a:r>
            <a:r>
              <a:rPr lang="en-US" altLang="en-US" sz="2800" b="1" smtClean="0"/>
              <a:t>Professor </a:t>
            </a:r>
            <a:r>
              <a:rPr lang="en-US" altLang="en-US" sz="2800" smtClean="0"/>
              <a:t> entity just because it would be more “natural”</a:t>
            </a:r>
          </a:p>
          <a:p>
            <a:pPr eaLnBrk="1" hangingPunct="1">
              <a:lnSpc>
                <a:spcPct val="90000"/>
              </a:lnSpc>
            </a:pPr>
            <a:r>
              <a:rPr lang="en-US" altLang="en-US" sz="2800" smtClean="0"/>
              <a:t>If we already had a </a:t>
            </a:r>
            <a:r>
              <a:rPr lang="en-US" altLang="en-US" sz="2800" b="1" smtClean="0"/>
              <a:t>Professor</a:t>
            </a:r>
            <a:r>
              <a:rPr lang="en-US" altLang="en-US" sz="2800" smtClean="0"/>
              <a:t> entity because we were tracking other info about professors (e.g., phone number), then it would make sense to create a relationship</a:t>
            </a:r>
          </a:p>
          <a:p>
            <a:pPr eaLnBrk="1" hangingPunct="1">
              <a:lnSpc>
                <a:spcPct val="150000"/>
              </a:lnSpc>
              <a:spcBef>
                <a:spcPct val="0"/>
              </a:spcBef>
              <a:buClrTx/>
              <a:buSzTx/>
              <a:buFontTx/>
              <a:buChar char="•"/>
            </a:pPr>
            <a:endParaRPr lang="en-US" altLang="en-US" sz="28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409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B7261C3-B67A-4F52-8558-F4389F236146}" type="slidenum">
              <a:rPr lang="en-US" altLang="en-US" sz="1200">
                <a:latin typeface="Arial Black" panose="020B0A04020102020204" pitchFamily="34" charset="0"/>
              </a:rPr>
              <a:pPr>
                <a:spcBef>
                  <a:spcPct val="0"/>
                </a:spcBef>
                <a:buClrTx/>
                <a:buSzTx/>
                <a:buFontTx/>
                <a:buNone/>
              </a:pPr>
              <a:t>38</a:t>
            </a:fld>
            <a:endParaRPr lang="en-US" altLang="en-US" sz="1200">
              <a:latin typeface="Arial Black" panose="020B0A04020102020204" pitchFamily="34" charset="0"/>
            </a:endParaRPr>
          </a:p>
        </p:txBody>
      </p:sp>
      <p:sp>
        <p:nvSpPr>
          <p:cNvPr id="40964" name="Rectangle 2"/>
          <p:cNvSpPr>
            <a:spLocks noGrp="1" noChangeArrowheads="1"/>
          </p:cNvSpPr>
          <p:nvPr>
            <p:ph type="title"/>
          </p:nvPr>
        </p:nvSpPr>
        <p:spPr>
          <a:xfrm>
            <a:off x="457200" y="457200"/>
            <a:ext cx="8229600" cy="609600"/>
          </a:xfrm>
        </p:spPr>
        <p:txBody>
          <a:bodyPr/>
          <a:lstStyle/>
          <a:p>
            <a:pPr eaLnBrk="1" hangingPunct="1"/>
            <a:r>
              <a:rPr lang="en-US" altLang="en-US" sz="4000" smtClean="0"/>
              <a:t>Rules to Remember</a:t>
            </a:r>
          </a:p>
        </p:txBody>
      </p:sp>
      <p:sp>
        <p:nvSpPr>
          <p:cNvPr id="40965" name="Rectangle 3"/>
          <p:cNvSpPr>
            <a:spLocks noGrp="1" noChangeArrowheads="1"/>
          </p:cNvSpPr>
          <p:nvPr>
            <p:ph type="body" idx="1"/>
          </p:nvPr>
        </p:nvSpPr>
        <p:spPr>
          <a:xfrm>
            <a:off x="457200" y="1295400"/>
            <a:ext cx="8229600" cy="4724400"/>
          </a:xfrm>
        </p:spPr>
        <p:txBody>
          <a:bodyPr/>
          <a:lstStyle/>
          <a:p>
            <a:pPr eaLnBrk="1" hangingPunct="1">
              <a:lnSpc>
                <a:spcPct val="90000"/>
              </a:lnSpc>
            </a:pPr>
            <a:r>
              <a:rPr lang="en-US" altLang="en-US" sz="2800" smtClean="0"/>
              <a:t>This suggests a rule for identifying entities – if you have only one attribute to store about something, then that thing is probably not an entity in its own right but an attribute of something else</a:t>
            </a:r>
          </a:p>
          <a:p>
            <a:pPr eaLnBrk="1" hangingPunct="1">
              <a:lnSpc>
                <a:spcPct val="90000"/>
              </a:lnSpc>
            </a:pPr>
            <a:r>
              <a:rPr lang="en-US" altLang="en-US" sz="2800" smtClean="0"/>
              <a:t>If all we know (or need to know) about the professor is the professor’s name, then professor probably doesn’t qualify as an entity</a:t>
            </a:r>
          </a:p>
          <a:p>
            <a:pPr eaLnBrk="1" hangingPunct="1">
              <a:lnSpc>
                <a:spcPct val="90000"/>
              </a:lnSpc>
            </a:pPr>
            <a:r>
              <a:rPr lang="en-US" altLang="en-US" sz="2800" smtClean="0"/>
              <a:t>Could still make it a separate table if we wanted (a “lookup” table – will discuss later in the course)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419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31B5C60-BD1C-40D0-A105-98B597162C0F}" type="slidenum">
              <a:rPr lang="en-US" altLang="en-US" sz="1200">
                <a:latin typeface="Arial Black" panose="020B0A04020102020204" pitchFamily="34" charset="0"/>
              </a:rPr>
              <a:pPr>
                <a:spcBef>
                  <a:spcPct val="0"/>
                </a:spcBef>
                <a:buClrTx/>
                <a:buSzTx/>
                <a:buFontTx/>
                <a:buNone/>
              </a:pPr>
              <a:t>39</a:t>
            </a:fld>
            <a:endParaRPr lang="en-US" altLang="en-US" sz="1200">
              <a:latin typeface="Arial Black" panose="020B0A04020102020204" pitchFamily="34" charset="0"/>
            </a:endParaRPr>
          </a:p>
        </p:txBody>
      </p:sp>
      <p:sp>
        <p:nvSpPr>
          <p:cNvPr id="41988" name="Rectangle 2"/>
          <p:cNvSpPr>
            <a:spLocks noGrp="1" noChangeArrowheads="1"/>
          </p:cNvSpPr>
          <p:nvPr>
            <p:ph type="title"/>
          </p:nvPr>
        </p:nvSpPr>
        <p:spPr>
          <a:xfrm>
            <a:off x="457200" y="457200"/>
            <a:ext cx="8229600" cy="609600"/>
          </a:xfrm>
        </p:spPr>
        <p:txBody>
          <a:bodyPr/>
          <a:lstStyle/>
          <a:p>
            <a:pPr eaLnBrk="1" hangingPunct="1"/>
            <a:r>
              <a:rPr lang="en-US" altLang="en-US" sz="4000" smtClean="0"/>
              <a:t>Rules to Remember</a:t>
            </a:r>
          </a:p>
        </p:txBody>
      </p:sp>
      <p:sp>
        <p:nvSpPr>
          <p:cNvPr id="41989" name="Rectangle 3"/>
          <p:cNvSpPr>
            <a:spLocks noGrp="1" noChangeArrowheads="1"/>
          </p:cNvSpPr>
          <p:nvPr>
            <p:ph type="body" idx="1"/>
          </p:nvPr>
        </p:nvSpPr>
        <p:spPr>
          <a:xfrm>
            <a:off x="457200" y="1295400"/>
            <a:ext cx="8229600" cy="4724400"/>
          </a:xfrm>
        </p:spPr>
        <p:txBody>
          <a:bodyPr/>
          <a:lstStyle/>
          <a:p>
            <a:pPr eaLnBrk="1" hangingPunct="1">
              <a:lnSpc>
                <a:spcPct val="90000"/>
              </a:lnSpc>
            </a:pPr>
            <a:r>
              <a:rPr lang="en-US" altLang="en-US" smtClean="0"/>
              <a:t>In general, do not model something that will only ever have one instance as an entity – this is called a </a:t>
            </a:r>
            <a:r>
              <a:rPr lang="en-US" altLang="en-US" i="1" smtClean="0"/>
              <a:t>singleton</a:t>
            </a:r>
            <a:r>
              <a:rPr lang="en-US" altLang="en-US" smtClean="0"/>
              <a:t> and it is more of a context assumption than an entity</a:t>
            </a:r>
          </a:p>
          <a:p>
            <a:pPr eaLnBrk="1" hangingPunct="1">
              <a:lnSpc>
                <a:spcPct val="90000"/>
              </a:lnSpc>
            </a:pPr>
            <a:endParaRPr lang="en-US" altLang="en-US" smtClean="0"/>
          </a:p>
          <a:p>
            <a:pPr eaLnBrk="1" hangingPunct="1">
              <a:lnSpc>
                <a:spcPct val="90000"/>
              </a:lnSpc>
            </a:pPr>
            <a:r>
              <a:rPr lang="en-US" altLang="en-US" smtClean="0"/>
              <a:t>E.g., if you are building a database that will run the operations of a mom-and-pop hardware store, then do not model the hardware store itself as an entity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128CB39-9540-4A28-883F-C6F5D6352536}" type="slidenum">
              <a:rPr lang="en-US" altLang="en-US" sz="1200">
                <a:latin typeface="Arial Black" panose="020B0A04020102020204" pitchFamily="34" charset="0"/>
              </a:rPr>
              <a:pPr>
                <a:spcBef>
                  <a:spcPct val="0"/>
                </a:spcBef>
                <a:buClrTx/>
                <a:buSzTx/>
                <a:buFontTx/>
                <a:buNone/>
              </a:pPr>
              <a:t>4</a:t>
            </a:fld>
            <a:endParaRPr lang="en-US" altLang="en-US" sz="1200">
              <a:latin typeface="Arial Black" panose="020B0A04020102020204" pitchFamily="34" charset="0"/>
            </a:endParaRPr>
          </a:p>
        </p:txBody>
      </p:sp>
      <p:sp>
        <p:nvSpPr>
          <p:cNvPr id="6148" name="Rectangle 2"/>
          <p:cNvSpPr>
            <a:spLocks noGrp="1" noChangeArrowheads="1"/>
          </p:cNvSpPr>
          <p:nvPr>
            <p:ph type="title"/>
          </p:nvPr>
        </p:nvSpPr>
        <p:spPr>
          <a:xfrm>
            <a:off x="457200" y="457200"/>
            <a:ext cx="8229600" cy="609600"/>
          </a:xfrm>
        </p:spPr>
        <p:txBody>
          <a:bodyPr/>
          <a:lstStyle/>
          <a:p>
            <a:pPr eaLnBrk="1" hangingPunct="1"/>
            <a:r>
              <a:rPr lang="en-US" altLang="en-US" sz="4000" smtClean="0"/>
              <a:t>Recursive Relationships</a:t>
            </a:r>
          </a:p>
        </p:txBody>
      </p:sp>
      <p:sp>
        <p:nvSpPr>
          <p:cNvPr id="6149" name="Text Box 5"/>
          <p:cNvSpPr txBox="1">
            <a:spLocks noChangeArrowheads="1"/>
          </p:cNvSpPr>
          <p:nvPr/>
        </p:nvSpPr>
        <p:spPr bwMode="auto">
          <a:xfrm>
            <a:off x="228600" y="13716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6150" name="Text Box 6"/>
          <p:cNvSpPr txBox="1">
            <a:spLocks noChangeArrowheads="1"/>
          </p:cNvSpPr>
          <p:nvPr/>
        </p:nvSpPr>
        <p:spPr bwMode="auto">
          <a:xfrm>
            <a:off x="228600" y="1219200"/>
            <a:ext cx="8763000" cy="46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150000"/>
              </a:lnSpc>
              <a:spcBef>
                <a:spcPct val="0"/>
              </a:spcBef>
              <a:buClrTx/>
              <a:buSzTx/>
              <a:buFontTx/>
              <a:buNone/>
            </a:pPr>
            <a:r>
              <a:rPr lang="en-US" altLang="en-US" sz="2400" b="1"/>
              <a:t>Example (1:N)</a:t>
            </a:r>
          </a:p>
          <a:p>
            <a:pPr eaLnBrk="1" hangingPunct="1">
              <a:lnSpc>
                <a:spcPct val="150000"/>
              </a:lnSpc>
              <a:spcBef>
                <a:spcPct val="0"/>
              </a:spcBef>
              <a:buClrTx/>
              <a:buSzTx/>
              <a:buFontTx/>
              <a:buNone/>
            </a:pPr>
            <a:r>
              <a:rPr lang="en-US" altLang="en-US" sz="2400" i="1"/>
              <a:t>Stable</a:t>
            </a:r>
          </a:p>
          <a:p>
            <a:pPr eaLnBrk="1" hangingPunct="1">
              <a:lnSpc>
                <a:spcPct val="150000"/>
              </a:lnSpc>
              <a:spcBef>
                <a:spcPct val="0"/>
              </a:spcBef>
              <a:buClrTx/>
              <a:buSzTx/>
              <a:buFontTx/>
              <a:buNone/>
            </a:pPr>
            <a:r>
              <a:rPr lang="en-US" altLang="en-US" sz="2000"/>
              <a:t>	Employee(</a:t>
            </a:r>
            <a:r>
              <a:rPr lang="en-US" altLang="en-US" sz="2000" u="sng"/>
              <a:t>SSN</a:t>
            </a:r>
            <a:r>
              <a:rPr lang="en-US" altLang="en-US" sz="2000"/>
              <a:t>,LastName)</a:t>
            </a:r>
          </a:p>
          <a:p>
            <a:pPr eaLnBrk="1" hangingPunct="1">
              <a:lnSpc>
                <a:spcPct val="150000"/>
              </a:lnSpc>
              <a:spcBef>
                <a:spcPct val="0"/>
              </a:spcBef>
              <a:buClrTx/>
              <a:buSzTx/>
              <a:buFontTx/>
              <a:buNone/>
            </a:pPr>
            <a:r>
              <a:rPr lang="en-US" altLang="en-US" sz="2000"/>
              <a:t>	Supervises(</a:t>
            </a:r>
            <a:r>
              <a:rPr lang="en-US" altLang="en-US" sz="2000" u="sng"/>
              <a:t>Supervisee</a:t>
            </a:r>
            <a:r>
              <a:rPr lang="en-US" altLang="en-US" sz="2000"/>
              <a:t>,</a:t>
            </a:r>
            <a:r>
              <a:rPr lang="en-US" altLang="en-US" sz="2000" u="sng"/>
              <a:t>Supervisor</a:t>
            </a:r>
            <a:r>
              <a:rPr lang="en-US" altLang="en-US" sz="2000"/>
              <a:t>)</a:t>
            </a:r>
          </a:p>
          <a:p>
            <a:pPr eaLnBrk="1" hangingPunct="1">
              <a:lnSpc>
                <a:spcPct val="150000"/>
              </a:lnSpc>
              <a:spcBef>
                <a:spcPct val="0"/>
              </a:spcBef>
              <a:buClrTx/>
              <a:buSzTx/>
              <a:buFontTx/>
              <a:buNone/>
            </a:pPr>
            <a:r>
              <a:rPr lang="en-US" altLang="en-US" sz="2400"/>
              <a:t>Mapped</a:t>
            </a:r>
          </a:p>
          <a:p>
            <a:pPr eaLnBrk="1" hangingPunct="1">
              <a:lnSpc>
                <a:spcPct val="150000"/>
              </a:lnSpc>
              <a:spcBef>
                <a:spcPct val="0"/>
              </a:spcBef>
              <a:buClrTx/>
              <a:buSzTx/>
              <a:buFontTx/>
              <a:buNone/>
            </a:pPr>
            <a:r>
              <a:rPr lang="en-US" altLang="en-US" sz="2400"/>
              <a:t>	</a:t>
            </a:r>
            <a:r>
              <a:rPr lang="en-US" altLang="en-US" sz="2000"/>
              <a:t>Employee(</a:t>
            </a:r>
            <a:r>
              <a:rPr lang="en-US" altLang="en-US" sz="2000" u="sng"/>
              <a:t>SSN</a:t>
            </a:r>
            <a:r>
              <a:rPr lang="en-US" altLang="en-US" sz="2000"/>
              <a:t>,LastName,Supervisor)</a:t>
            </a:r>
          </a:p>
          <a:p>
            <a:pPr eaLnBrk="1" hangingPunct="1">
              <a:lnSpc>
                <a:spcPct val="150000"/>
              </a:lnSpc>
              <a:spcBef>
                <a:spcPct val="0"/>
              </a:spcBef>
              <a:buClrTx/>
              <a:buSzTx/>
              <a:buFontTx/>
              <a:buNone/>
            </a:pPr>
            <a:r>
              <a:rPr lang="en-US" altLang="en-US" sz="2400"/>
              <a:t>Mapped with Total / Partial</a:t>
            </a:r>
          </a:p>
          <a:p>
            <a:pPr eaLnBrk="1" hangingPunct="1">
              <a:lnSpc>
                <a:spcPct val="150000"/>
              </a:lnSpc>
              <a:spcBef>
                <a:spcPct val="0"/>
              </a:spcBef>
              <a:buClrTx/>
              <a:buSzTx/>
              <a:buFontTx/>
              <a:buNone/>
            </a:pPr>
            <a:r>
              <a:rPr lang="en-US" altLang="en-US" sz="1800"/>
              <a:t>	</a:t>
            </a:r>
            <a:r>
              <a:rPr lang="en-US" altLang="en-US" sz="2000"/>
              <a:t>Employee(</a:t>
            </a:r>
            <a:r>
              <a:rPr lang="en-US" altLang="en-US" sz="2000" u="sng"/>
              <a:t>SSN</a:t>
            </a:r>
            <a:r>
              <a:rPr lang="en-US" altLang="en-US" sz="2000"/>
              <a:t>,Lastname)</a:t>
            </a:r>
          </a:p>
          <a:p>
            <a:pPr eaLnBrk="1" hangingPunct="1">
              <a:lnSpc>
                <a:spcPct val="150000"/>
              </a:lnSpc>
              <a:spcBef>
                <a:spcPct val="0"/>
              </a:spcBef>
              <a:buClrTx/>
              <a:buSzTx/>
              <a:buFontTx/>
              <a:buNone/>
            </a:pPr>
            <a:r>
              <a:rPr lang="en-US" altLang="en-US" sz="2000"/>
              <a:t>	Supervises(</a:t>
            </a:r>
            <a:r>
              <a:rPr lang="en-US" altLang="en-US" sz="2000" u="sng"/>
              <a:t>Supervisee</a:t>
            </a:r>
            <a:r>
              <a:rPr lang="en-US" altLang="en-US" sz="2000"/>
              <a:t>,Supervisor)</a:t>
            </a:r>
          </a:p>
        </p:txBody>
      </p:sp>
      <p:sp>
        <p:nvSpPr>
          <p:cNvPr id="6151" name="Line 7"/>
          <p:cNvSpPr>
            <a:spLocks noChangeShapeType="1"/>
          </p:cNvSpPr>
          <p:nvPr/>
        </p:nvSpPr>
        <p:spPr bwMode="auto">
          <a:xfrm flipH="1" flipV="1">
            <a:off x="2590800" y="2667000"/>
            <a:ext cx="381000" cy="5334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2" name="Line 8"/>
          <p:cNvSpPr>
            <a:spLocks noChangeShapeType="1"/>
          </p:cNvSpPr>
          <p:nvPr/>
        </p:nvSpPr>
        <p:spPr bwMode="auto">
          <a:xfrm flipH="1" flipV="1">
            <a:off x="2819400" y="2590800"/>
            <a:ext cx="1524000" cy="6096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3" name="Freeform 9"/>
          <p:cNvSpPr>
            <a:spLocks/>
          </p:cNvSpPr>
          <p:nvPr/>
        </p:nvSpPr>
        <p:spPr bwMode="auto">
          <a:xfrm>
            <a:off x="2743200" y="3856038"/>
            <a:ext cx="1981200" cy="260350"/>
          </a:xfrm>
          <a:custGeom>
            <a:avLst/>
            <a:gdLst>
              <a:gd name="T0" fmla="*/ 1981200 w 1248"/>
              <a:gd name="T1" fmla="*/ 258763 h 164"/>
              <a:gd name="T2" fmla="*/ 941388 w 1248"/>
              <a:gd name="T3" fmla="*/ 0 h 164"/>
              <a:gd name="T4" fmla="*/ 0 w 1248"/>
              <a:gd name="T5" fmla="*/ 260350 h 164"/>
              <a:gd name="T6" fmla="*/ 0 60000 65536"/>
              <a:gd name="T7" fmla="*/ 0 60000 65536"/>
              <a:gd name="T8" fmla="*/ 0 60000 65536"/>
              <a:gd name="T9" fmla="*/ 0 w 1248"/>
              <a:gd name="T10" fmla="*/ 0 h 164"/>
              <a:gd name="T11" fmla="*/ 1248 w 1248"/>
              <a:gd name="T12" fmla="*/ 164 h 164"/>
            </a:gdLst>
            <a:ahLst/>
            <a:cxnLst>
              <a:cxn ang="T6">
                <a:pos x="T0" y="T1"/>
              </a:cxn>
              <a:cxn ang="T7">
                <a:pos x="T2" y="T3"/>
              </a:cxn>
              <a:cxn ang="T8">
                <a:pos x="T4" y="T5"/>
              </a:cxn>
            </a:cxnLst>
            <a:rect l="T9" t="T10" r="T11" b="T12"/>
            <a:pathLst>
              <a:path w="1248" h="164">
                <a:moveTo>
                  <a:pt x="1248" y="163"/>
                </a:moveTo>
                <a:lnTo>
                  <a:pt x="593" y="0"/>
                </a:lnTo>
                <a:lnTo>
                  <a:pt x="0" y="164"/>
                </a:lnTo>
              </a:path>
            </a:pathLst>
          </a:custGeom>
          <a:noFill/>
          <a:ln w="9525">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4" name="Line 10"/>
          <p:cNvSpPr>
            <a:spLocks noChangeShapeType="1"/>
          </p:cNvSpPr>
          <p:nvPr/>
        </p:nvSpPr>
        <p:spPr bwMode="auto">
          <a:xfrm flipH="1" flipV="1">
            <a:off x="2743200" y="5181600"/>
            <a:ext cx="381000" cy="5334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5" name="Line 11"/>
          <p:cNvSpPr>
            <a:spLocks noChangeShapeType="1"/>
          </p:cNvSpPr>
          <p:nvPr/>
        </p:nvSpPr>
        <p:spPr bwMode="auto">
          <a:xfrm flipH="1" flipV="1">
            <a:off x="2743200" y="5105400"/>
            <a:ext cx="1524000" cy="6096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430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D2B2ED6-78A0-4A1E-A41A-9AD7A5ACF3A3}" type="slidenum">
              <a:rPr lang="en-US" altLang="en-US" sz="1200">
                <a:latin typeface="Arial Black" panose="020B0A04020102020204" pitchFamily="34" charset="0"/>
              </a:rPr>
              <a:pPr>
                <a:spcBef>
                  <a:spcPct val="0"/>
                </a:spcBef>
                <a:buClrTx/>
                <a:buSzTx/>
                <a:buFontTx/>
                <a:buNone/>
              </a:pPr>
              <a:t>40</a:t>
            </a:fld>
            <a:endParaRPr lang="en-US" altLang="en-US" sz="1200">
              <a:latin typeface="Arial Black" panose="020B0A04020102020204" pitchFamily="34" charset="0"/>
            </a:endParaRPr>
          </a:p>
        </p:txBody>
      </p:sp>
      <p:sp>
        <p:nvSpPr>
          <p:cNvPr id="43012" name="Rectangle 2"/>
          <p:cNvSpPr>
            <a:spLocks noGrp="1" noChangeArrowheads="1"/>
          </p:cNvSpPr>
          <p:nvPr>
            <p:ph type="title"/>
          </p:nvPr>
        </p:nvSpPr>
        <p:spPr>
          <a:xfrm>
            <a:off x="457200" y="457200"/>
            <a:ext cx="8229600" cy="609600"/>
          </a:xfrm>
        </p:spPr>
        <p:txBody>
          <a:bodyPr/>
          <a:lstStyle/>
          <a:p>
            <a:pPr eaLnBrk="1" hangingPunct="1"/>
            <a:r>
              <a:rPr lang="en-US" altLang="en-US" sz="4000" smtClean="0"/>
              <a:t>Rules to Remember</a:t>
            </a:r>
          </a:p>
        </p:txBody>
      </p:sp>
      <p:sp>
        <p:nvSpPr>
          <p:cNvPr id="43013" name="Rectangle 3"/>
          <p:cNvSpPr>
            <a:spLocks noGrp="1" noChangeArrowheads="1"/>
          </p:cNvSpPr>
          <p:nvPr>
            <p:ph type="body" idx="1"/>
          </p:nvPr>
        </p:nvSpPr>
        <p:spPr>
          <a:xfrm>
            <a:off x="457200" y="1295400"/>
            <a:ext cx="8229600" cy="4724400"/>
          </a:xfrm>
        </p:spPr>
        <p:txBody>
          <a:bodyPr/>
          <a:lstStyle/>
          <a:p>
            <a:pPr eaLnBrk="1" hangingPunct="1">
              <a:lnSpc>
                <a:spcPct val="90000"/>
              </a:lnSpc>
            </a:pPr>
            <a:r>
              <a:rPr lang="en-US" altLang="en-US" smtClean="0"/>
              <a:t>If what appears to be a relationship has a unique identifier associated with it, then you should probably model it as an entity type</a:t>
            </a:r>
          </a:p>
          <a:p>
            <a:pPr eaLnBrk="1" hangingPunct="1">
              <a:lnSpc>
                <a:spcPct val="90000"/>
              </a:lnSpc>
            </a:pPr>
            <a:endParaRPr lang="en-US" altLang="en-US" smtClean="0"/>
          </a:p>
          <a:p>
            <a:pPr eaLnBrk="1" hangingPunct="1">
              <a:lnSpc>
                <a:spcPct val="90000"/>
              </a:lnSpc>
            </a:pPr>
            <a:r>
              <a:rPr lang="en-US" altLang="en-US" smtClean="0"/>
              <a:t>E.g., if a customer pays bills and every payment is assigned a payment number, then payments should be modeled as a </a:t>
            </a:r>
            <a:r>
              <a:rPr lang="en-US" altLang="en-US" b="1" smtClean="0"/>
              <a:t>Payment</a:t>
            </a:r>
            <a:r>
              <a:rPr lang="en-US" altLang="en-US" smtClean="0"/>
              <a:t> entity and not a </a:t>
            </a:r>
            <a:r>
              <a:rPr lang="en-US" altLang="en-US" b="1" smtClean="0"/>
              <a:t>Pays</a:t>
            </a:r>
            <a:r>
              <a:rPr lang="en-US" altLang="en-US" smtClean="0"/>
              <a:t> relationship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440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706C7DC-900B-4324-AC99-063D2F803273}" type="slidenum">
              <a:rPr lang="en-US" altLang="en-US" sz="1200">
                <a:latin typeface="Arial Black" panose="020B0A04020102020204" pitchFamily="34" charset="0"/>
              </a:rPr>
              <a:pPr>
                <a:spcBef>
                  <a:spcPct val="0"/>
                </a:spcBef>
                <a:buClrTx/>
                <a:buSzTx/>
                <a:buFontTx/>
                <a:buNone/>
              </a:pPr>
              <a:t>41</a:t>
            </a:fld>
            <a:endParaRPr lang="en-US" altLang="en-US" sz="1200">
              <a:latin typeface="Arial Black" panose="020B0A04020102020204" pitchFamily="34" charset="0"/>
            </a:endParaRPr>
          </a:p>
        </p:txBody>
      </p:sp>
      <p:sp>
        <p:nvSpPr>
          <p:cNvPr id="44036" name="Rectangle 2"/>
          <p:cNvSpPr>
            <a:spLocks noGrp="1" noChangeArrowheads="1"/>
          </p:cNvSpPr>
          <p:nvPr>
            <p:ph type="title"/>
          </p:nvPr>
        </p:nvSpPr>
        <p:spPr>
          <a:xfrm>
            <a:off x="457200" y="457200"/>
            <a:ext cx="8229600" cy="609600"/>
          </a:xfrm>
        </p:spPr>
        <p:txBody>
          <a:bodyPr/>
          <a:lstStyle/>
          <a:p>
            <a:pPr eaLnBrk="1" hangingPunct="1"/>
            <a:r>
              <a:rPr lang="en-US" altLang="en-US" sz="4000" smtClean="0"/>
              <a:t>Rules to Remember</a:t>
            </a:r>
          </a:p>
        </p:txBody>
      </p:sp>
      <p:sp>
        <p:nvSpPr>
          <p:cNvPr id="44037" name="Rectangle 3"/>
          <p:cNvSpPr>
            <a:spLocks noGrp="1" noChangeArrowheads="1"/>
          </p:cNvSpPr>
          <p:nvPr>
            <p:ph type="body" idx="1"/>
          </p:nvPr>
        </p:nvSpPr>
        <p:spPr>
          <a:xfrm>
            <a:off x="457200" y="1295400"/>
            <a:ext cx="8229600" cy="4724400"/>
          </a:xfrm>
        </p:spPr>
        <p:txBody>
          <a:bodyPr/>
          <a:lstStyle/>
          <a:p>
            <a:pPr eaLnBrk="1" hangingPunct="1"/>
            <a:r>
              <a:rPr lang="en-US" altLang="en-US" smtClean="0"/>
              <a:t>In general, every entity should represent </a:t>
            </a:r>
            <a:r>
              <a:rPr lang="en-US" altLang="en-US" u="sng" smtClean="0"/>
              <a:t>one concept</a:t>
            </a:r>
            <a:r>
              <a:rPr lang="en-US" altLang="en-US" smtClean="0"/>
              <a:t>; if you feel as though two or more distinct concepts are being mixed together, consider breaking up the entity</a:t>
            </a:r>
          </a:p>
          <a:p>
            <a:pPr eaLnBrk="1" hangingPunct="1"/>
            <a:endParaRPr lang="en-US" altLang="en-US" smtClean="0"/>
          </a:p>
          <a:p>
            <a:pPr eaLnBrk="1" hangingPunct="1"/>
            <a:r>
              <a:rPr lang="en-US" altLang="en-US" smtClean="0"/>
              <a:t>However, the mixture of distinct concepts can be okay if there is a one-to-one cardinality between the concepts and they always accompany one another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4505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07D3001-EF55-4647-A0FF-8946FC3D0BEE}" type="slidenum">
              <a:rPr lang="en-US" altLang="en-US" sz="1200">
                <a:latin typeface="Arial Black" panose="020B0A04020102020204" pitchFamily="34" charset="0"/>
              </a:rPr>
              <a:pPr>
                <a:spcBef>
                  <a:spcPct val="0"/>
                </a:spcBef>
                <a:buClrTx/>
                <a:buSzTx/>
                <a:buFontTx/>
                <a:buNone/>
              </a:pPr>
              <a:t>42</a:t>
            </a:fld>
            <a:endParaRPr lang="en-US" altLang="en-US" sz="1200">
              <a:latin typeface="Arial Black" panose="020B0A04020102020204" pitchFamily="34" charset="0"/>
            </a:endParaRPr>
          </a:p>
        </p:txBody>
      </p:sp>
      <p:sp>
        <p:nvSpPr>
          <p:cNvPr id="45060" name="Rectangle 2"/>
          <p:cNvSpPr>
            <a:spLocks noGrp="1" noChangeArrowheads="1"/>
          </p:cNvSpPr>
          <p:nvPr>
            <p:ph type="title"/>
          </p:nvPr>
        </p:nvSpPr>
        <p:spPr>
          <a:xfrm>
            <a:off x="457200" y="457200"/>
            <a:ext cx="8229600" cy="685800"/>
          </a:xfrm>
        </p:spPr>
        <p:txBody>
          <a:bodyPr/>
          <a:lstStyle/>
          <a:p>
            <a:pPr eaLnBrk="1" hangingPunct="1"/>
            <a:r>
              <a:rPr lang="en-US" altLang="en-US" sz="4000" smtClean="0"/>
              <a:t>Rules to Remember</a:t>
            </a:r>
          </a:p>
        </p:txBody>
      </p:sp>
      <p:sp>
        <p:nvSpPr>
          <p:cNvPr id="45061" name="Rectangle 3"/>
          <p:cNvSpPr>
            <a:spLocks noGrp="1" noChangeArrowheads="1"/>
          </p:cNvSpPr>
          <p:nvPr>
            <p:ph type="body" sz="half" idx="1"/>
          </p:nvPr>
        </p:nvSpPr>
        <p:spPr>
          <a:xfrm>
            <a:off x="457200" y="1143000"/>
            <a:ext cx="8382000" cy="1600200"/>
          </a:xfrm>
        </p:spPr>
        <p:txBody>
          <a:bodyPr/>
          <a:lstStyle/>
          <a:p>
            <a:pPr eaLnBrk="1" hangingPunct="1">
              <a:lnSpc>
                <a:spcPct val="150000"/>
              </a:lnSpc>
              <a:spcBef>
                <a:spcPct val="0"/>
              </a:spcBef>
              <a:buClrTx/>
              <a:buSzTx/>
              <a:buFontTx/>
              <a:buChar char="•"/>
            </a:pPr>
            <a:r>
              <a:rPr lang="en-US" altLang="en-US" sz="2400" smtClean="0"/>
              <a:t>Avoid modeling </a:t>
            </a:r>
            <a:r>
              <a:rPr lang="en-US" altLang="en-US" sz="2400" i="1" smtClean="0"/>
              <a:t>redundant relationships</a:t>
            </a:r>
            <a:r>
              <a:rPr lang="en-US" altLang="en-US" sz="2400" smtClean="0"/>
              <a:t> (i.e., those that can be inferred from other relationships in the diagram) </a:t>
            </a:r>
          </a:p>
          <a:p>
            <a:pPr eaLnBrk="1" hangingPunct="1">
              <a:lnSpc>
                <a:spcPct val="150000"/>
              </a:lnSpc>
              <a:spcBef>
                <a:spcPct val="0"/>
              </a:spcBef>
              <a:buClrTx/>
              <a:buSzTx/>
              <a:buFontTx/>
              <a:buChar char="•"/>
            </a:pPr>
            <a:endParaRPr lang="en-US" altLang="en-US" sz="2400" smtClean="0"/>
          </a:p>
        </p:txBody>
      </p:sp>
      <p:graphicFrame>
        <p:nvGraphicFramePr>
          <p:cNvPr id="45062" name="Object 4"/>
          <p:cNvGraphicFramePr>
            <a:graphicFrameLocks noGrp="1" noChangeAspect="1"/>
          </p:cNvGraphicFramePr>
          <p:nvPr>
            <p:ph sz="half" idx="2"/>
          </p:nvPr>
        </p:nvGraphicFramePr>
        <p:xfrm>
          <a:off x="838200" y="2420938"/>
          <a:ext cx="6705600" cy="3736975"/>
        </p:xfrm>
        <a:graphic>
          <a:graphicData uri="http://schemas.openxmlformats.org/presentationml/2006/ole">
            <mc:AlternateContent xmlns:mc="http://schemas.openxmlformats.org/markup-compatibility/2006">
              <mc:Choice xmlns:v="urn:schemas-microsoft-com:vml" Requires="v">
                <p:oleObj spid="_x0000_s45064" name="Visio" r:id="rId3" imgW="4368165" imgH="2435149" progId="Visio.Drawing.11">
                  <p:embed/>
                </p:oleObj>
              </mc:Choice>
              <mc:Fallback>
                <p:oleObj name="Visio" r:id="rId3" imgW="4368165" imgH="2435149"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420938"/>
                        <a:ext cx="6705600" cy="373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460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5363486-C105-4739-BB08-9852805CF269}" type="slidenum">
              <a:rPr lang="en-US" altLang="en-US" sz="1200">
                <a:latin typeface="Arial Black" panose="020B0A04020102020204" pitchFamily="34" charset="0"/>
              </a:rPr>
              <a:pPr>
                <a:spcBef>
                  <a:spcPct val="0"/>
                </a:spcBef>
                <a:buClrTx/>
                <a:buSzTx/>
                <a:buFontTx/>
                <a:buNone/>
              </a:pPr>
              <a:t>43</a:t>
            </a:fld>
            <a:endParaRPr lang="en-US" altLang="en-US" sz="1200">
              <a:latin typeface="Arial Black" panose="020B0A04020102020204" pitchFamily="34" charset="0"/>
            </a:endParaRPr>
          </a:p>
        </p:txBody>
      </p:sp>
      <p:sp>
        <p:nvSpPr>
          <p:cNvPr id="46084" name="Rectangle 2"/>
          <p:cNvSpPr>
            <a:spLocks noGrp="1" noChangeArrowheads="1"/>
          </p:cNvSpPr>
          <p:nvPr>
            <p:ph type="title"/>
          </p:nvPr>
        </p:nvSpPr>
        <p:spPr>
          <a:xfrm>
            <a:off x="457200" y="457200"/>
            <a:ext cx="8229600" cy="609600"/>
          </a:xfrm>
        </p:spPr>
        <p:txBody>
          <a:bodyPr/>
          <a:lstStyle/>
          <a:p>
            <a:pPr eaLnBrk="1" hangingPunct="1"/>
            <a:r>
              <a:rPr lang="en-US" altLang="en-US" sz="4000" smtClean="0"/>
              <a:t>Rules to Remember</a:t>
            </a:r>
          </a:p>
        </p:txBody>
      </p:sp>
      <p:sp>
        <p:nvSpPr>
          <p:cNvPr id="46085" name="Rectangle 3"/>
          <p:cNvSpPr>
            <a:spLocks noGrp="1" noChangeArrowheads="1"/>
          </p:cNvSpPr>
          <p:nvPr>
            <p:ph type="body" idx="1"/>
          </p:nvPr>
        </p:nvSpPr>
        <p:spPr>
          <a:xfrm>
            <a:off x="457200" y="1295400"/>
            <a:ext cx="8229600" cy="4724400"/>
          </a:xfrm>
        </p:spPr>
        <p:txBody>
          <a:bodyPr/>
          <a:lstStyle/>
          <a:p>
            <a:pPr eaLnBrk="1" hangingPunct="1">
              <a:lnSpc>
                <a:spcPct val="80000"/>
              </a:lnSpc>
            </a:pPr>
            <a:r>
              <a:rPr lang="en-US" altLang="en-US" sz="2800" smtClean="0"/>
              <a:t>In this example, we know what courses a student is taking (and what students are in a given course) by virtue of the relationships between </a:t>
            </a:r>
            <a:r>
              <a:rPr lang="en-US" altLang="en-US" sz="2800" b="1" smtClean="0"/>
              <a:t>Student</a:t>
            </a:r>
            <a:r>
              <a:rPr lang="en-US" altLang="en-US" sz="2800" smtClean="0"/>
              <a:t> and </a:t>
            </a:r>
            <a:r>
              <a:rPr lang="en-US" altLang="en-US" sz="2800" b="1" smtClean="0"/>
              <a:t>Section</a:t>
            </a:r>
            <a:r>
              <a:rPr lang="en-US" altLang="en-US" sz="2800" smtClean="0"/>
              <a:t> and between </a:t>
            </a:r>
            <a:r>
              <a:rPr lang="en-US" altLang="en-US" sz="2800" b="1" smtClean="0"/>
              <a:t>Section</a:t>
            </a:r>
            <a:r>
              <a:rPr lang="en-US" altLang="en-US" sz="2800" smtClean="0"/>
              <a:t> and </a:t>
            </a:r>
            <a:r>
              <a:rPr lang="en-US" altLang="en-US" sz="2800" b="1" smtClean="0"/>
              <a:t>Course</a:t>
            </a:r>
          </a:p>
          <a:p>
            <a:pPr eaLnBrk="1" hangingPunct="1">
              <a:lnSpc>
                <a:spcPct val="80000"/>
              </a:lnSpc>
            </a:pPr>
            <a:r>
              <a:rPr lang="en-US" altLang="en-US" sz="2800" smtClean="0"/>
              <a:t>The relationship between </a:t>
            </a:r>
            <a:r>
              <a:rPr lang="en-US" altLang="en-US" sz="2800" b="1" smtClean="0"/>
              <a:t>Student</a:t>
            </a:r>
            <a:r>
              <a:rPr lang="en-US" altLang="en-US" sz="2800" smtClean="0"/>
              <a:t> and </a:t>
            </a:r>
            <a:r>
              <a:rPr lang="en-US" altLang="en-US" sz="2800" b="1" smtClean="0"/>
              <a:t>Course</a:t>
            </a:r>
            <a:r>
              <a:rPr lang="en-US" altLang="en-US" sz="2800" smtClean="0"/>
              <a:t> doesn’t tell us anything we don’t already know, while the relationships between </a:t>
            </a:r>
            <a:r>
              <a:rPr lang="en-US" altLang="en-US" sz="2800" b="1" smtClean="0"/>
              <a:t>Student </a:t>
            </a:r>
            <a:r>
              <a:rPr lang="en-US" altLang="en-US" sz="2800" smtClean="0"/>
              <a:t>and</a:t>
            </a:r>
            <a:r>
              <a:rPr lang="en-US" altLang="en-US" sz="2800" b="1" smtClean="0"/>
              <a:t> Section </a:t>
            </a:r>
            <a:r>
              <a:rPr lang="en-US" altLang="en-US" sz="2800" smtClean="0"/>
              <a:t>and between </a:t>
            </a:r>
            <a:r>
              <a:rPr lang="en-US" altLang="en-US" sz="2800" b="1" smtClean="0"/>
              <a:t>Section </a:t>
            </a:r>
            <a:r>
              <a:rPr lang="en-US" altLang="en-US" sz="2800" smtClean="0"/>
              <a:t>and</a:t>
            </a:r>
            <a:r>
              <a:rPr lang="en-US" altLang="en-US" sz="2800" b="1" smtClean="0"/>
              <a:t> Course </a:t>
            </a:r>
            <a:r>
              <a:rPr lang="en-US" altLang="en-US" sz="2800" smtClean="0"/>
              <a:t>gives us information we can’t get from the relationship between </a:t>
            </a:r>
            <a:r>
              <a:rPr lang="en-US" altLang="en-US" sz="2800" b="1" smtClean="0"/>
              <a:t>Student</a:t>
            </a:r>
            <a:r>
              <a:rPr lang="en-US" altLang="en-US" sz="2800" smtClean="0"/>
              <a:t> and </a:t>
            </a:r>
            <a:r>
              <a:rPr lang="en-US" altLang="en-US" sz="2800" b="1" smtClean="0"/>
              <a:t>Course</a:t>
            </a:r>
          </a:p>
          <a:p>
            <a:pPr eaLnBrk="1" hangingPunct="1">
              <a:lnSpc>
                <a:spcPct val="80000"/>
              </a:lnSpc>
            </a:pPr>
            <a:r>
              <a:rPr lang="en-US" altLang="en-US" sz="2800" smtClean="0"/>
              <a:t>The Student / Course relationship is unnecessary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4710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C09A9F4-0201-4439-9A6C-CF1D9E843CE1}" type="slidenum">
              <a:rPr lang="en-US" altLang="en-US" sz="1200">
                <a:latin typeface="Arial Black" panose="020B0A04020102020204" pitchFamily="34" charset="0"/>
              </a:rPr>
              <a:pPr>
                <a:spcBef>
                  <a:spcPct val="0"/>
                </a:spcBef>
                <a:buClrTx/>
                <a:buSzTx/>
                <a:buFontTx/>
                <a:buNone/>
              </a:pPr>
              <a:t>44</a:t>
            </a:fld>
            <a:endParaRPr lang="en-US" altLang="en-US" sz="1200">
              <a:latin typeface="Arial Black" panose="020B0A04020102020204" pitchFamily="34" charset="0"/>
            </a:endParaRPr>
          </a:p>
        </p:txBody>
      </p:sp>
      <p:sp>
        <p:nvSpPr>
          <p:cNvPr id="47108" name="Rectangle 2"/>
          <p:cNvSpPr>
            <a:spLocks noGrp="1" noChangeArrowheads="1"/>
          </p:cNvSpPr>
          <p:nvPr>
            <p:ph type="title"/>
          </p:nvPr>
        </p:nvSpPr>
        <p:spPr>
          <a:xfrm>
            <a:off x="457200" y="457200"/>
            <a:ext cx="8229600" cy="685800"/>
          </a:xfrm>
        </p:spPr>
        <p:txBody>
          <a:bodyPr/>
          <a:lstStyle/>
          <a:p>
            <a:pPr eaLnBrk="1" hangingPunct="1"/>
            <a:r>
              <a:rPr lang="en-US" altLang="en-US" sz="4000" smtClean="0"/>
              <a:t>Rules to Remember</a:t>
            </a:r>
          </a:p>
        </p:txBody>
      </p:sp>
      <p:sp>
        <p:nvSpPr>
          <p:cNvPr id="47109" name="Rectangle 3"/>
          <p:cNvSpPr>
            <a:spLocks noGrp="1" noChangeArrowheads="1"/>
          </p:cNvSpPr>
          <p:nvPr>
            <p:ph type="body" sz="half" idx="1"/>
          </p:nvPr>
        </p:nvSpPr>
        <p:spPr>
          <a:xfrm>
            <a:off x="457200" y="1219200"/>
            <a:ext cx="8382000" cy="4648200"/>
          </a:xfrm>
        </p:spPr>
        <p:txBody>
          <a:bodyPr/>
          <a:lstStyle/>
          <a:p>
            <a:pPr eaLnBrk="1" hangingPunct="1">
              <a:lnSpc>
                <a:spcPct val="90000"/>
              </a:lnSpc>
            </a:pPr>
            <a:r>
              <a:rPr lang="en-US" altLang="en-US" sz="2400" smtClean="0"/>
              <a:t>Ultimately, designers must use common sense and tests of realism to prove out cardinality and participation constraints</a:t>
            </a:r>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r>
              <a:rPr lang="en-US" altLang="en-US" sz="2400" smtClean="0"/>
              <a:t>A given reservation associates one group and one room, but this says that any given group and any given room can only have one reservation recorded at a time</a:t>
            </a:r>
          </a:p>
          <a:p>
            <a:pPr eaLnBrk="1" hangingPunct="1">
              <a:lnSpc>
                <a:spcPct val="90000"/>
              </a:lnSpc>
            </a:pPr>
            <a:r>
              <a:rPr lang="en-US" altLang="en-US" sz="2400" smtClean="0"/>
              <a:t>Further, the participation constraints imply that we can’t store info about unreserved rooms or groups without reservations</a:t>
            </a:r>
          </a:p>
        </p:txBody>
      </p:sp>
      <p:graphicFrame>
        <p:nvGraphicFramePr>
          <p:cNvPr id="47110" name="Object 4"/>
          <p:cNvGraphicFramePr>
            <a:graphicFrameLocks noGrp="1" noChangeAspect="1"/>
          </p:cNvGraphicFramePr>
          <p:nvPr>
            <p:ph sz="half" idx="2"/>
          </p:nvPr>
        </p:nvGraphicFramePr>
        <p:xfrm>
          <a:off x="1066800" y="2362200"/>
          <a:ext cx="7162800" cy="895350"/>
        </p:xfrm>
        <a:graphic>
          <a:graphicData uri="http://schemas.openxmlformats.org/presentationml/2006/ole">
            <mc:AlternateContent xmlns:mc="http://schemas.openxmlformats.org/markup-compatibility/2006">
              <mc:Choice xmlns:v="urn:schemas-microsoft-com:vml" Requires="v">
                <p:oleObj spid="_x0000_s47112" name="VISIO" r:id="rId3" imgW="4497324" imgH="560832" progId="Visio.Drawing.6">
                  <p:embed/>
                </p:oleObj>
              </mc:Choice>
              <mc:Fallback>
                <p:oleObj name="VISIO" r:id="rId3" imgW="4497324" imgH="56083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362200"/>
                        <a:ext cx="71628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293FE13-0688-4511-86D2-8423331ABA8B}" type="slidenum">
              <a:rPr lang="en-US" altLang="en-US" sz="1200">
                <a:latin typeface="Arial Black" panose="020B0A04020102020204" pitchFamily="34" charset="0"/>
              </a:rPr>
              <a:pPr>
                <a:spcBef>
                  <a:spcPct val="0"/>
                </a:spcBef>
                <a:buClrTx/>
                <a:buSzTx/>
                <a:buFontTx/>
                <a:buNone/>
              </a:pPr>
              <a:t>5</a:t>
            </a:fld>
            <a:endParaRPr lang="en-US" altLang="en-US" sz="1200">
              <a:latin typeface="Arial Black" panose="020B0A04020102020204" pitchFamily="34" charset="0"/>
            </a:endParaRPr>
          </a:p>
        </p:txBody>
      </p:sp>
      <p:sp>
        <p:nvSpPr>
          <p:cNvPr id="7172" name="Rectangle 2"/>
          <p:cNvSpPr>
            <a:spLocks noGrp="1" noChangeArrowheads="1"/>
          </p:cNvSpPr>
          <p:nvPr>
            <p:ph type="title"/>
          </p:nvPr>
        </p:nvSpPr>
        <p:spPr>
          <a:xfrm>
            <a:off x="457200" y="457200"/>
            <a:ext cx="8229600" cy="609600"/>
          </a:xfrm>
        </p:spPr>
        <p:txBody>
          <a:bodyPr/>
          <a:lstStyle/>
          <a:p>
            <a:pPr eaLnBrk="1" hangingPunct="1"/>
            <a:r>
              <a:rPr lang="en-US" altLang="en-US" sz="4000" smtClean="0"/>
              <a:t>Ternary Relationships</a:t>
            </a:r>
          </a:p>
        </p:txBody>
      </p:sp>
      <p:sp>
        <p:nvSpPr>
          <p:cNvPr id="7173" name="Rectangle 3"/>
          <p:cNvSpPr>
            <a:spLocks noGrp="1" noChangeArrowheads="1"/>
          </p:cNvSpPr>
          <p:nvPr>
            <p:ph type="body" idx="1"/>
          </p:nvPr>
        </p:nvSpPr>
        <p:spPr>
          <a:xfrm>
            <a:off x="457200" y="1295400"/>
            <a:ext cx="8229600" cy="4724400"/>
          </a:xfrm>
        </p:spPr>
        <p:txBody>
          <a:bodyPr/>
          <a:lstStyle/>
          <a:p>
            <a:pPr eaLnBrk="1" hangingPunct="1">
              <a:lnSpc>
                <a:spcPct val="90000"/>
              </a:lnSpc>
            </a:pPr>
            <a:r>
              <a:rPr lang="en-US" altLang="en-US" sz="2400" smtClean="0"/>
              <a:t> Most of the relationships we have examined thus far have been </a:t>
            </a:r>
            <a:r>
              <a:rPr lang="en-US" altLang="en-US" sz="2400" b="1" smtClean="0"/>
              <a:t>binary</a:t>
            </a:r>
            <a:r>
              <a:rPr lang="en-US" altLang="en-US" sz="2400" smtClean="0"/>
              <a:t> (associations between two entities)</a:t>
            </a:r>
          </a:p>
          <a:p>
            <a:pPr eaLnBrk="1" hangingPunct="1">
              <a:lnSpc>
                <a:spcPct val="90000"/>
              </a:lnSpc>
            </a:pPr>
            <a:r>
              <a:rPr lang="en-US" altLang="en-US" sz="2400" smtClean="0"/>
              <a:t> It is possible to have associations of more than two entities, also known as </a:t>
            </a:r>
            <a:r>
              <a:rPr lang="en-US" altLang="en-US" sz="2400" i="1" smtClean="0"/>
              <a:t>n-ary</a:t>
            </a:r>
            <a:r>
              <a:rPr lang="en-US" altLang="en-US" sz="2400" smtClean="0"/>
              <a:t> relationships (already saw unary)</a:t>
            </a:r>
          </a:p>
          <a:p>
            <a:pPr eaLnBrk="1" hangingPunct="1">
              <a:lnSpc>
                <a:spcPct val="90000"/>
              </a:lnSpc>
            </a:pPr>
            <a:r>
              <a:rPr lang="en-US" altLang="en-US" sz="2400" smtClean="0"/>
              <a:t> Of these, we will confine ourselves to looking at </a:t>
            </a:r>
            <a:r>
              <a:rPr lang="en-US" altLang="en-US" sz="2400" b="1" i="1" smtClean="0"/>
              <a:t>ternary</a:t>
            </a:r>
            <a:r>
              <a:rPr lang="en-US" altLang="en-US" sz="2400" smtClean="0"/>
              <a:t> relationships, which involve </a:t>
            </a:r>
            <a:r>
              <a:rPr lang="en-US" altLang="en-US" sz="2400" i="1" smtClean="0"/>
              <a:t>three entities at the same time</a:t>
            </a:r>
          </a:p>
          <a:p>
            <a:pPr eaLnBrk="1" hangingPunct="1">
              <a:lnSpc>
                <a:spcPct val="90000"/>
              </a:lnSpc>
            </a:pPr>
            <a:r>
              <a:rPr lang="en-US" altLang="en-US" sz="2400" smtClean="0"/>
              <a:t> Ternary relationships are a little uncommon, but they do pop up here and there</a:t>
            </a:r>
          </a:p>
          <a:p>
            <a:pPr eaLnBrk="1" hangingPunct="1">
              <a:lnSpc>
                <a:spcPct val="90000"/>
              </a:lnSpc>
            </a:pPr>
            <a:r>
              <a:rPr lang="en-US" altLang="en-US" sz="2400" smtClean="0"/>
              <a:t> We use the term </a:t>
            </a:r>
            <a:r>
              <a:rPr lang="en-US" altLang="en-US" sz="2400" b="1" smtClean="0"/>
              <a:t>degree</a:t>
            </a:r>
            <a:r>
              <a:rPr lang="en-US" altLang="en-US" sz="2400" smtClean="0"/>
              <a:t> when we talk about whether a relationship is unary (i.e., recursive), binary, ternary, etc.</a:t>
            </a:r>
          </a:p>
          <a:p>
            <a:pPr eaLnBrk="1" hangingPunct="1">
              <a:lnSpc>
                <a:spcPct val="150000"/>
              </a:lnSpc>
              <a:spcBef>
                <a:spcPct val="0"/>
              </a:spcBef>
              <a:buClrTx/>
              <a:buSzTx/>
              <a:buFontTx/>
              <a:buChar char="•"/>
            </a:pPr>
            <a:endParaRPr lang="en-US" altLang="en-US" sz="24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819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3B73637-0251-4EA0-BB28-ADEBF5839F37}" type="slidenum">
              <a:rPr lang="en-US" altLang="en-US" sz="1200">
                <a:latin typeface="Arial Black" panose="020B0A04020102020204" pitchFamily="34" charset="0"/>
              </a:rPr>
              <a:pPr>
                <a:spcBef>
                  <a:spcPct val="0"/>
                </a:spcBef>
                <a:buClrTx/>
                <a:buSzTx/>
                <a:buFontTx/>
                <a:buNone/>
              </a:pPr>
              <a:t>6</a:t>
            </a:fld>
            <a:endParaRPr lang="en-US" altLang="en-US" sz="1200">
              <a:latin typeface="Arial Black" panose="020B0A04020102020204" pitchFamily="34" charset="0"/>
            </a:endParaRPr>
          </a:p>
        </p:txBody>
      </p:sp>
      <p:sp>
        <p:nvSpPr>
          <p:cNvPr id="8196" name="Rectangle 2"/>
          <p:cNvSpPr>
            <a:spLocks noGrp="1" noChangeArrowheads="1"/>
          </p:cNvSpPr>
          <p:nvPr>
            <p:ph type="title"/>
          </p:nvPr>
        </p:nvSpPr>
        <p:spPr>
          <a:xfrm>
            <a:off x="457200" y="457200"/>
            <a:ext cx="8229600" cy="609600"/>
          </a:xfrm>
        </p:spPr>
        <p:txBody>
          <a:bodyPr/>
          <a:lstStyle/>
          <a:p>
            <a:pPr eaLnBrk="1" hangingPunct="1"/>
            <a:r>
              <a:rPr lang="en-US" altLang="en-US" sz="4000" smtClean="0"/>
              <a:t>Ternary Relationships</a:t>
            </a:r>
          </a:p>
        </p:txBody>
      </p:sp>
      <p:sp>
        <p:nvSpPr>
          <p:cNvPr id="8197" name="Rectangle 3"/>
          <p:cNvSpPr>
            <a:spLocks noGrp="1" noChangeArrowheads="1"/>
          </p:cNvSpPr>
          <p:nvPr>
            <p:ph type="body" sz="half" idx="1"/>
          </p:nvPr>
        </p:nvSpPr>
        <p:spPr>
          <a:xfrm>
            <a:off x="457200" y="1066800"/>
            <a:ext cx="8305800" cy="457200"/>
          </a:xfrm>
        </p:spPr>
        <p:txBody>
          <a:bodyPr/>
          <a:lstStyle/>
          <a:p>
            <a:pPr eaLnBrk="1" hangingPunct="1"/>
            <a:r>
              <a:rPr lang="en-US" altLang="en-US" sz="2400" smtClean="0"/>
              <a:t> Example ternary relationship: *</a:t>
            </a:r>
          </a:p>
          <a:p>
            <a:pPr eaLnBrk="1" hangingPunct="1">
              <a:lnSpc>
                <a:spcPct val="150000"/>
              </a:lnSpc>
              <a:spcBef>
                <a:spcPct val="0"/>
              </a:spcBef>
              <a:buClrTx/>
              <a:buSzTx/>
              <a:buFontTx/>
              <a:buChar char="•"/>
            </a:pPr>
            <a:endParaRPr lang="en-US" altLang="en-US" sz="2400" smtClean="0"/>
          </a:p>
          <a:p>
            <a:pPr eaLnBrk="1" hangingPunct="1">
              <a:lnSpc>
                <a:spcPct val="150000"/>
              </a:lnSpc>
              <a:spcBef>
                <a:spcPct val="0"/>
              </a:spcBef>
              <a:buClrTx/>
              <a:buSzTx/>
              <a:buFontTx/>
              <a:buChar char="•"/>
            </a:pPr>
            <a:endParaRPr lang="en-US" altLang="en-US" sz="2400" smtClean="0"/>
          </a:p>
          <a:p>
            <a:pPr eaLnBrk="1" hangingPunct="1">
              <a:lnSpc>
                <a:spcPct val="150000"/>
              </a:lnSpc>
              <a:spcBef>
                <a:spcPct val="0"/>
              </a:spcBef>
              <a:buClrTx/>
              <a:buSzTx/>
              <a:buFontTx/>
              <a:buChar char="•"/>
            </a:pPr>
            <a:endParaRPr lang="en-US" altLang="en-US" sz="2400" smtClean="0"/>
          </a:p>
          <a:p>
            <a:pPr eaLnBrk="1" hangingPunct="1">
              <a:lnSpc>
                <a:spcPct val="150000"/>
              </a:lnSpc>
              <a:spcBef>
                <a:spcPct val="0"/>
              </a:spcBef>
              <a:buClrTx/>
              <a:buSzTx/>
              <a:buFontTx/>
              <a:buChar char="•"/>
            </a:pPr>
            <a:endParaRPr lang="en-US" altLang="en-US" sz="2400" smtClean="0"/>
          </a:p>
          <a:p>
            <a:pPr eaLnBrk="1" hangingPunct="1">
              <a:lnSpc>
                <a:spcPct val="150000"/>
              </a:lnSpc>
              <a:spcBef>
                <a:spcPct val="0"/>
              </a:spcBef>
              <a:buClrTx/>
              <a:buSzTx/>
              <a:buFontTx/>
              <a:buChar char="•"/>
            </a:pPr>
            <a:endParaRPr lang="en-US" altLang="en-US" sz="2400" smtClean="0"/>
          </a:p>
          <a:p>
            <a:pPr eaLnBrk="1" hangingPunct="1">
              <a:lnSpc>
                <a:spcPct val="150000"/>
              </a:lnSpc>
              <a:spcBef>
                <a:spcPct val="0"/>
              </a:spcBef>
              <a:buClrTx/>
              <a:buSzTx/>
              <a:buFontTx/>
              <a:buNone/>
            </a:pPr>
            <a:endParaRPr lang="en-US" altLang="en-US" sz="2400" smtClean="0"/>
          </a:p>
        </p:txBody>
      </p:sp>
      <p:sp>
        <p:nvSpPr>
          <p:cNvPr id="8198" name="Text Box 4"/>
          <p:cNvSpPr txBox="1">
            <a:spLocks noChangeArrowheads="1"/>
          </p:cNvSpPr>
          <p:nvPr/>
        </p:nvSpPr>
        <p:spPr bwMode="auto">
          <a:xfrm>
            <a:off x="365125" y="5562600"/>
            <a:ext cx="87788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t>* Disclaimer:</a:t>
            </a:r>
            <a:r>
              <a:rPr lang="en-US" altLang="en-US" sz="1800"/>
              <a:t> Of course, this is a serious topic (and a crime); neither I nor Drexel University endorse this behavior; this example was motivated by the fact that </a:t>
            </a:r>
            <a:r>
              <a:rPr lang="en-US" altLang="en-US" sz="1800" u="sng"/>
              <a:t>everybody</a:t>
            </a:r>
            <a:r>
              <a:rPr lang="en-US" altLang="en-US" sz="1800"/>
              <a:t> uses the same old supplier / part /  project example on Song p. 52 </a:t>
            </a:r>
          </a:p>
        </p:txBody>
      </p:sp>
      <p:graphicFrame>
        <p:nvGraphicFramePr>
          <p:cNvPr id="8199" name="Object 5"/>
          <p:cNvGraphicFramePr>
            <a:graphicFrameLocks noGrp="1" noChangeAspect="1"/>
          </p:cNvGraphicFramePr>
          <p:nvPr>
            <p:ph sz="half" idx="2"/>
          </p:nvPr>
        </p:nvGraphicFramePr>
        <p:xfrm>
          <a:off x="762000" y="1125538"/>
          <a:ext cx="7696200" cy="4762500"/>
        </p:xfrm>
        <a:graphic>
          <a:graphicData uri="http://schemas.openxmlformats.org/presentationml/2006/ole">
            <mc:AlternateContent xmlns:mc="http://schemas.openxmlformats.org/markup-compatibility/2006">
              <mc:Choice xmlns:v="urn:schemas-microsoft-com:vml" Requires="v">
                <p:oleObj spid="_x0000_s8201" name="Visio" r:id="rId3" imgW="6923151" imgH="4282643" progId="Visio.Drawing.11">
                  <p:embed/>
                </p:oleObj>
              </mc:Choice>
              <mc:Fallback>
                <p:oleObj name="Visio" r:id="rId3" imgW="6923151" imgH="4282643"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125538"/>
                        <a:ext cx="76962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92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3A4F50E-E67D-413C-B380-DD2880314D41}" type="slidenum">
              <a:rPr lang="en-US" altLang="en-US" sz="1200">
                <a:latin typeface="Arial Black" panose="020B0A04020102020204" pitchFamily="34" charset="0"/>
              </a:rPr>
              <a:pPr>
                <a:spcBef>
                  <a:spcPct val="0"/>
                </a:spcBef>
                <a:buClrTx/>
                <a:buSzTx/>
                <a:buFontTx/>
                <a:buNone/>
              </a:pPr>
              <a:t>7</a:t>
            </a:fld>
            <a:endParaRPr lang="en-US" altLang="en-US" sz="1200">
              <a:latin typeface="Arial Black" panose="020B0A04020102020204" pitchFamily="34" charset="0"/>
            </a:endParaRPr>
          </a:p>
        </p:txBody>
      </p:sp>
      <p:sp>
        <p:nvSpPr>
          <p:cNvPr id="9220" name="Rectangle 2"/>
          <p:cNvSpPr>
            <a:spLocks noGrp="1" noChangeArrowheads="1"/>
          </p:cNvSpPr>
          <p:nvPr>
            <p:ph type="title"/>
          </p:nvPr>
        </p:nvSpPr>
        <p:spPr>
          <a:xfrm>
            <a:off x="457200" y="457200"/>
            <a:ext cx="8229600" cy="609600"/>
          </a:xfrm>
        </p:spPr>
        <p:txBody>
          <a:bodyPr/>
          <a:lstStyle/>
          <a:p>
            <a:pPr eaLnBrk="1" hangingPunct="1"/>
            <a:r>
              <a:rPr lang="en-US" altLang="en-US" sz="4000" smtClean="0"/>
              <a:t>Ternary Relationships</a:t>
            </a:r>
          </a:p>
        </p:txBody>
      </p:sp>
      <p:sp>
        <p:nvSpPr>
          <p:cNvPr id="9221" name="Rectangle 3"/>
          <p:cNvSpPr>
            <a:spLocks noGrp="1" noChangeArrowheads="1"/>
          </p:cNvSpPr>
          <p:nvPr>
            <p:ph type="body" idx="1"/>
          </p:nvPr>
        </p:nvSpPr>
        <p:spPr>
          <a:xfrm>
            <a:off x="457200" y="1143000"/>
            <a:ext cx="8229600" cy="3886200"/>
          </a:xfrm>
        </p:spPr>
        <p:txBody>
          <a:bodyPr/>
          <a:lstStyle/>
          <a:p>
            <a:pPr eaLnBrk="1" hangingPunct="1">
              <a:lnSpc>
                <a:spcPct val="80000"/>
              </a:lnSpc>
            </a:pPr>
            <a:r>
              <a:rPr lang="en-US" altLang="en-US" sz="2400" smtClean="0"/>
              <a:t>For a given pairing of Dealer and User, there are many Drugs</a:t>
            </a:r>
          </a:p>
          <a:p>
            <a:pPr eaLnBrk="1" hangingPunct="1">
              <a:lnSpc>
                <a:spcPct val="80000"/>
              </a:lnSpc>
            </a:pPr>
            <a:r>
              <a:rPr lang="en-US" altLang="en-US" sz="2400" smtClean="0"/>
              <a:t>For a given pairing of Drug and Dealer, there are many Users</a:t>
            </a:r>
          </a:p>
          <a:p>
            <a:pPr eaLnBrk="1" hangingPunct="1">
              <a:lnSpc>
                <a:spcPct val="80000"/>
              </a:lnSpc>
            </a:pPr>
            <a:r>
              <a:rPr lang="en-US" altLang="en-US" sz="2400" smtClean="0"/>
              <a:t>For a given pairing of Drug and User, there are many Dealers</a:t>
            </a:r>
          </a:p>
          <a:p>
            <a:pPr eaLnBrk="1" hangingPunct="1">
              <a:lnSpc>
                <a:spcPct val="80000"/>
              </a:lnSpc>
              <a:buFont typeface="Wingdings" panose="05000000000000000000" pitchFamily="2" charset="2"/>
              <a:buNone/>
            </a:pPr>
            <a:endParaRPr lang="en-US" altLang="en-US" sz="2400" smtClean="0"/>
          </a:p>
          <a:p>
            <a:pPr eaLnBrk="1" hangingPunct="1">
              <a:lnSpc>
                <a:spcPct val="80000"/>
              </a:lnSpc>
            </a:pPr>
            <a:r>
              <a:rPr lang="en-US" altLang="en-US" sz="2400" smtClean="0"/>
              <a:t>All three entities participate in the relationship at the same time; something is lost if we try to express these relationships using binary associations between Drug, Dealer and User, although other binary relationships can be in play as well:</a:t>
            </a:r>
            <a:endParaRPr lang="en-US" altLang="en-US" sz="2400" i="1" u="sng" smtClean="0"/>
          </a:p>
          <a:p>
            <a:pPr eaLnBrk="1" hangingPunct="1">
              <a:lnSpc>
                <a:spcPct val="150000"/>
              </a:lnSpc>
              <a:spcBef>
                <a:spcPct val="0"/>
              </a:spcBef>
              <a:buClrTx/>
              <a:buSzTx/>
              <a:buFontTx/>
              <a:buChar char="•"/>
            </a:pPr>
            <a:endParaRPr lang="en-US" altLang="en-US" sz="2400" smtClean="0"/>
          </a:p>
          <a:p>
            <a:pPr eaLnBrk="1" hangingPunct="1">
              <a:lnSpc>
                <a:spcPct val="150000"/>
              </a:lnSpc>
              <a:spcBef>
                <a:spcPct val="0"/>
              </a:spcBef>
              <a:buClrTx/>
              <a:buSzTx/>
              <a:buFontTx/>
              <a:buChar char="•"/>
            </a:pPr>
            <a:endParaRPr lang="en-US" altLang="en-US" sz="2000" smtClean="0"/>
          </a:p>
        </p:txBody>
      </p:sp>
      <p:sp>
        <p:nvSpPr>
          <p:cNvPr id="9222" name="Rectangle 4"/>
          <p:cNvSpPr>
            <a:spLocks noChangeArrowheads="1"/>
          </p:cNvSpPr>
          <p:nvPr/>
        </p:nvSpPr>
        <p:spPr bwMode="auto">
          <a:xfrm>
            <a:off x="1295400" y="5486400"/>
            <a:ext cx="1066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User</a:t>
            </a:r>
          </a:p>
        </p:txBody>
      </p:sp>
      <p:sp>
        <p:nvSpPr>
          <p:cNvPr id="9223" name="AutoShape 5"/>
          <p:cNvSpPr>
            <a:spLocks noChangeArrowheads="1"/>
          </p:cNvSpPr>
          <p:nvPr/>
        </p:nvSpPr>
        <p:spPr bwMode="auto">
          <a:xfrm>
            <a:off x="3505200" y="5410200"/>
            <a:ext cx="1524000" cy="685800"/>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SnitchesOn</a:t>
            </a:r>
          </a:p>
        </p:txBody>
      </p:sp>
      <p:sp>
        <p:nvSpPr>
          <p:cNvPr id="9224" name="Rectangle 6"/>
          <p:cNvSpPr>
            <a:spLocks noChangeArrowheads="1"/>
          </p:cNvSpPr>
          <p:nvPr/>
        </p:nvSpPr>
        <p:spPr bwMode="auto">
          <a:xfrm>
            <a:off x="6248400" y="5486400"/>
            <a:ext cx="10668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Dealer</a:t>
            </a:r>
          </a:p>
        </p:txBody>
      </p:sp>
      <p:cxnSp>
        <p:nvCxnSpPr>
          <p:cNvPr id="9225" name="AutoShape 7"/>
          <p:cNvCxnSpPr>
            <a:cxnSpLocks noChangeShapeType="1"/>
            <a:stCxn id="9222" idx="3"/>
            <a:endCxn id="9223" idx="1"/>
          </p:cNvCxnSpPr>
          <p:nvPr/>
        </p:nvCxnSpPr>
        <p:spPr bwMode="auto">
          <a:xfrm>
            <a:off x="2362200" y="5715000"/>
            <a:ext cx="1143000" cy="381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26" name="AutoShape 8"/>
          <p:cNvCxnSpPr>
            <a:cxnSpLocks noChangeShapeType="1"/>
            <a:stCxn id="9223" idx="3"/>
            <a:endCxn id="9224" idx="1"/>
          </p:cNvCxnSpPr>
          <p:nvPr/>
        </p:nvCxnSpPr>
        <p:spPr bwMode="auto">
          <a:xfrm flipV="1">
            <a:off x="5029200" y="5715000"/>
            <a:ext cx="1219200" cy="381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227" name="Text Box 9"/>
          <p:cNvSpPr txBox="1">
            <a:spLocks noChangeArrowheads="1"/>
          </p:cNvSpPr>
          <p:nvPr/>
        </p:nvSpPr>
        <p:spPr bwMode="auto">
          <a:xfrm>
            <a:off x="2422525" y="5370513"/>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M</a:t>
            </a:r>
          </a:p>
        </p:txBody>
      </p:sp>
      <p:sp>
        <p:nvSpPr>
          <p:cNvPr id="9228" name="Text Box 10"/>
          <p:cNvSpPr txBox="1">
            <a:spLocks noChangeArrowheads="1"/>
          </p:cNvSpPr>
          <p:nvPr/>
        </p:nvSpPr>
        <p:spPr bwMode="auto">
          <a:xfrm>
            <a:off x="5791200" y="53340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102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583EEAF-039A-4F89-8862-174246168AA4}" type="slidenum">
              <a:rPr lang="en-US" altLang="en-US" sz="1200">
                <a:latin typeface="Arial Black" panose="020B0A04020102020204" pitchFamily="34" charset="0"/>
              </a:rPr>
              <a:pPr>
                <a:spcBef>
                  <a:spcPct val="0"/>
                </a:spcBef>
                <a:buClrTx/>
                <a:buSzTx/>
                <a:buFontTx/>
                <a:buNone/>
              </a:pPr>
              <a:t>8</a:t>
            </a:fld>
            <a:endParaRPr lang="en-US" altLang="en-US" sz="1200">
              <a:latin typeface="Arial Black" panose="020B0A04020102020204" pitchFamily="34" charset="0"/>
            </a:endParaRPr>
          </a:p>
        </p:txBody>
      </p:sp>
      <p:sp>
        <p:nvSpPr>
          <p:cNvPr id="10244" name="Rectangle 2"/>
          <p:cNvSpPr>
            <a:spLocks noGrp="1" noChangeArrowheads="1"/>
          </p:cNvSpPr>
          <p:nvPr>
            <p:ph type="title"/>
          </p:nvPr>
        </p:nvSpPr>
        <p:spPr>
          <a:xfrm>
            <a:off x="457200" y="457200"/>
            <a:ext cx="8229600" cy="609600"/>
          </a:xfrm>
        </p:spPr>
        <p:txBody>
          <a:bodyPr/>
          <a:lstStyle/>
          <a:p>
            <a:pPr eaLnBrk="1" hangingPunct="1"/>
            <a:r>
              <a:rPr lang="en-US" altLang="en-US" sz="4000" smtClean="0"/>
              <a:t>Ternary Relationships</a:t>
            </a:r>
          </a:p>
        </p:txBody>
      </p:sp>
      <p:sp>
        <p:nvSpPr>
          <p:cNvPr id="10245" name="Rectangle 3"/>
          <p:cNvSpPr>
            <a:spLocks noGrp="1" noChangeArrowheads="1"/>
          </p:cNvSpPr>
          <p:nvPr>
            <p:ph type="body" idx="1"/>
          </p:nvPr>
        </p:nvSpPr>
        <p:spPr>
          <a:xfrm>
            <a:off x="457200" y="1295400"/>
            <a:ext cx="8229600" cy="4724400"/>
          </a:xfrm>
        </p:spPr>
        <p:txBody>
          <a:bodyPr/>
          <a:lstStyle/>
          <a:p>
            <a:pPr eaLnBrk="1" hangingPunct="1"/>
            <a:r>
              <a:rPr lang="en-US" altLang="en-US" smtClean="0"/>
              <a:t> Participation constraints are driven by business rules</a:t>
            </a:r>
          </a:p>
          <a:p>
            <a:pPr eaLnBrk="1" hangingPunct="1"/>
            <a:endParaRPr lang="en-US" altLang="en-US" smtClean="0"/>
          </a:p>
          <a:p>
            <a:pPr eaLnBrk="1" hangingPunct="1"/>
            <a:r>
              <a:rPr lang="en-US" altLang="en-US" smtClean="0"/>
              <a:t> Various cardinalities are possible, but M : N : P (many-to-many-to-many, as we just saw) is the most frequent</a:t>
            </a:r>
          </a:p>
          <a:p>
            <a:pPr lvl="1" eaLnBrk="1" hangingPunct="1">
              <a:lnSpc>
                <a:spcPct val="150000"/>
              </a:lnSpc>
              <a:spcBef>
                <a:spcPct val="0"/>
              </a:spcBef>
              <a:buClrTx/>
              <a:buSzTx/>
              <a:buFont typeface="Wingdings" panose="05000000000000000000" pitchFamily="2" charset="2"/>
              <a:buChar char="§"/>
            </a:pPr>
            <a:endParaRPr lang="en-US" alt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200" smtClean="0"/>
              <a:t>INFO 605 - Week 4</a:t>
            </a:r>
          </a:p>
        </p:txBody>
      </p:sp>
      <p:sp>
        <p:nvSpPr>
          <p:cNvPr id="112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994B5ED-6B3E-4124-BBD4-246508840F16}" type="slidenum">
              <a:rPr lang="en-US" altLang="en-US" sz="1200">
                <a:latin typeface="Arial Black" panose="020B0A04020102020204" pitchFamily="34" charset="0"/>
              </a:rPr>
              <a:pPr>
                <a:spcBef>
                  <a:spcPct val="0"/>
                </a:spcBef>
                <a:buClrTx/>
                <a:buSzTx/>
                <a:buFontTx/>
                <a:buNone/>
              </a:pPr>
              <a:t>9</a:t>
            </a:fld>
            <a:endParaRPr lang="en-US" altLang="en-US" sz="1200">
              <a:latin typeface="Arial Black" panose="020B0A04020102020204" pitchFamily="34" charset="0"/>
            </a:endParaRPr>
          </a:p>
        </p:txBody>
      </p:sp>
      <p:sp>
        <p:nvSpPr>
          <p:cNvPr id="11268" name="Rectangle 2"/>
          <p:cNvSpPr>
            <a:spLocks noGrp="1" noChangeArrowheads="1"/>
          </p:cNvSpPr>
          <p:nvPr>
            <p:ph type="title"/>
          </p:nvPr>
        </p:nvSpPr>
        <p:spPr>
          <a:xfrm>
            <a:off x="457200" y="457200"/>
            <a:ext cx="8229600" cy="609600"/>
          </a:xfrm>
        </p:spPr>
        <p:txBody>
          <a:bodyPr/>
          <a:lstStyle/>
          <a:p>
            <a:pPr eaLnBrk="1" hangingPunct="1"/>
            <a:r>
              <a:rPr lang="en-US" altLang="en-US" sz="4000" smtClean="0"/>
              <a:t>Ternary Relationships</a:t>
            </a:r>
          </a:p>
        </p:txBody>
      </p:sp>
      <p:sp>
        <p:nvSpPr>
          <p:cNvPr id="11269" name="Rectangle 3"/>
          <p:cNvSpPr>
            <a:spLocks noGrp="1" noChangeArrowheads="1"/>
          </p:cNvSpPr>
          <p:nvPr>
            <p:ph type="body" idx="1"/>
          </p:nvPr>
        </p:nvSpPr>
        <p:spPr>
          <a:xfrm>
            <a:off x="457200" y="1295400"/>
            <a:ext cx="8229600" cy="4724400"/>
          </a:xfrm>
        </p:spPr>
        <p:txBody>
          <a:bodyPr/>
          <a:lstStyle/>
          <a:p>
            <a:pPr eaLnBrk="1" hangingPunct="1">
              <a:lnSpc>
                <a:spcPct val="90000"/>
              </a:lnSpc>
            </a:pPr>
            <a:r>
              <a:rPr lang="en-US" altLang="en-US" sz="2800" smtClean="0"/>
              <a:t>Ternary relationships can be converted into three binary relationships (some modeling tools only support binary):</a:t>
            </a:r>
          </a:p>
          <a:p>
            <a:pPr eaLnBrk="1" hangingPunct="1">
              <a:lnSpc>
                <a:spcPct val="90000"/>
              </a:lnSpc>
            </a:pPr>
            <a:endParaRPr lang="en-US" altLang="en-US" sz="2800" smtClean="0"/>
          </a:p>
          <a:p>
            <a:pPr lvl="1" eaLnBrk="1" hangingPunct="1">
              <a:lnSpc>
                <a:spcPct val="90000"/>
              </a:lnSpc>
            </a:pPr>
            <a:r>
              <a:rPr lang="en-US" altLang="en-US" smtClean="0"/>
              <a:t> Convert the ternary relationship to a weak entity</a:t>
            </a:r>
          </a:p>
          <a:p>
            <a:pPr lvl="1" eaLnBrk="1" hangingPunct="1">
              <a:lnSpc>
                <a:spcPct val="90000"/>
              </a:lnSpc>
            </a:pPr>
            <a:r>
              <a:rPr lang="en-US" altLang="en-US" smtClean="0"/>
              <a:t> Create an identifying relationship between the weak entity and each of the other three entities</a:t>
            </a:r>
          </a:p>
          <a:p>
            <a:pPr lvl="1" eaLnBrk="1" hangingPunct="1">
              <a:lnSpc>
                <a:spcPct val="90000"/>
              </a:lnSpc>
            </a:pPr>
            <a:r>
              <a:rPr lang="en-US" altLang="en-US" smtClean="0"/>
              <a:t> The cardinality becomes </a:t>
            </a:r>
            <a:r>
              <a:rPr lang="en-US" altLang="en-US" b="1" smtClean="0"/>
              <a:t>1 : N</a:t>
            </a:r>
            <a:r>
              <a:rPr lang="en-US" altLang="en-US" smtClean="0"/>
              <a:t> in all three relationships</a:t>
            </a: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2226</TotalTime>
  <Words>2593</Words>
  <Application>Microsoft Office PowerPoint</Application>
  <PresentationFormat>On-screen Show (4:3)</PresentationFormat>
  <Paragraphs>309</Paragraphs>
  <Slides>44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44</vt:i4>
      </vt:variant>
    </vt:vector>
  </HeadingPairs>
  <TitlesOfParts>
    <vt:vector size="52" baseType="lpstr">
      <vt:lpstr>Arial</vt:lpstr>
      <vt:lpstr>Arial Black</vt:lpstr>
      <vt:lpstr>Times New Roman</vt:lpstr>
      <vt:lpstr>Wingdings</vt:lpstr>
      <vt:lpstr>Pixel</vt:lpstr>
      <vt:lpstr>VISIO</vt:lpstr>
      <vt:lpstr>Visio</vt:lpstr>
      <vt:lpstr>Microsoft Visio Drawing</vt:lpstr>
      <vt:lpstr>Week 4: Advanced Modeling and Design</vt:lpstr>
      <vt:lpstr>This Week</vt:lpstr>
      <vt:lpstr>Recursive Relationships</vt:lpstr>
      <vt:lpstr>Recursive Relationships</vt:lpstr>
      <vt:lpstr>Ternary Relationships</vt:lpstr>
      <vt:lpstr>Ternary Relationships</vt:lpstr>
      <vt:lpstr>Ternary Relationships</vt:lpstr>
      <vt:lpstr>Ternary Relationships</vt:lpstr>
      <vt:lpstr>Ternary Relationships</vt:lpstr>
      <vt:lpstr>Ternary Relationships</vt:lpstr>
      <vt:lpstr>Ternary Relationships</vt:lpstr>
      <vt:lpstr>Ternary Relationships</vt:lpstr>
      <vt:lpstr>Ternary Relationships</vt:lpstr>
      <vt:lpstr>Ternary Relationships</vt:lpstr>
      <vt:lpstr>Hierarchies (Inheritance)</vt:lpstr>
      <vt:lpstr>Hierarchies (Inheritance)</vt:lpstr>
      <vt:lpstr>Hierarchies (Inheritance)</vt:lpstr>
      <vt:lpstr>Hierarchies (Inheritance)</vt:lpstr>
      <vt:lpstr>Hierarchies (Inheritance)</vt:lpstr>
      <vt:lpstr>Hierarchies (Inheritance)</vt:lpstr>
      <vt:lpstr>Hierarchies (Inheritance)</vt:lpstr>
      <vt:lpstr>Hierarchies (Inheritance)</vt:lpstr>
      <vt:lpstr>Hierarchies (Inheritance)</vt:lpstr>
      <vt:lpstr>Hierarchies (Inheritance)</vt:lpstr>
      <vt:lpstr>Hierarchies (Inheritance)</vt:lpstr>
      <vt:lpstr>Hierarchies (Inheritance)</vt:lpstr>
      <vt:lpstr>Hierarchies (Inheritance)</vt:lpstr>
      <vt:lpstr>Hierarchies (Inheritance)</vt:lpstr>
      <vt:lpstr>Hierarchies (Inheritance)</vt:lpstr>
      <vt:lpstr>Hierarchies (Inheritance)</vt:lpstr>
      <vt:lpstr>Hierarchies (Inheritance)</vt:lpstr>
      <vt:lpstr>Hierarchies (Inheritance)</vt:lpstr>
      <vt:lpstr>Hierarchies (Inheritance)</vt:lpstr>
      <vt:lpstr>Rules to Remember</vt:lpstr>
      <vt:lpstr>Rules to Remember</vt:lpstr>
      <vt:lpstr>Rules to Remember</vt:lpstr>
      <vt:lpstr>Rules to Remember</vt:lpstr>
      <vt:lpstr>Rules to Remember</vt:lpstr>
      <vt:lpstr>Rules to Remember</vt:lpstr>
      <vt:lpstr>Rules to Remember</vt:lpstr>
      <vt:lpstr>Rules to Remember</vt:lpstr>
      <vt:lpstr>Rules to Remember</vt:lpstr>
      <vt:lpstr>Rules to Remember</vt:lpstr>
      <vt:lpstr>Rules to Remember</vt:lpstr>
    </vt:vector>
  </TitlesOfParts>
  <Company>fms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sfrein</dc:creator>
  <cp:lastModifiedBy>Frein, Stephen</cp:lastModifiedBy>
  <cp:revision>140</cp:revision>
  <cp:lastPrinted>1601-01-01T00:00:00Z</cp:lastPrinted>
  <dcterms:created xsi:type="dcterms:W3CDTF">2006-09-25T16:41:19Z</dcterms:created>
  <dcterms:modified xsi:type="dcterms:W3CDTF">2016-07-20T21:42:07Z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