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handoutMasterIdLst>
    <p:handoutMasterId r:id="rId65"/>
  </p:handoutMasterIdLst>
  <p:sldIdLst>
    <p:sldId id="258"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379" r:id="rId56"/>
    <p:sldId id="380" r:id="rId57"/>
    <p:sldId id="382" r:id="rId58"/>
    <p:sldId id="381" r:id="rId59"/>
    <p:sldId id="383" r:id="rId60"/>
    <p:sldId id="384" r:id="rId61"/>
    <p:sldId id="385" r:id="rId62"/>
    <p:sldId id="386"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8" autoAdjust="0"/>
    <p:restoredTop sz="94683" autoAdjust="0"/>
  </p:normalViewPr>
  <p:slideViewPr>
    <p:cSldViewPr>
      <p:cViewPr varScale="1">
        <p:scale>
          <a:sx n="69" d="100"/>
          <a:sy n="69" d="100"/>
        </p:scale>
        <p:origin x="200" y="1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98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98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98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B04E5B1-55C5-4CD6-BCC3-9D91EBF2419B}" type="slidenum">
              <a:rPr lang="en-US"/>
              <a:pPr>
                <a:defRPr/>
              </a:pPr>
              <a:t>‹#›</a:t>
            </a:fld>
            <a:endParaRPr lang="en-US"/>
          </a:p>
        </p:txBody>
      </p:sp>
    </p:spTree>
    <p:extLst>
      <p:ext uri="{BB962C8B-B14F-4D97-AF65-F5344CB8AC3E}">
        <p14:creationId xmlns:p14="http://schemas.microsoft.com/office/powerpoint/2010/main" val="1464835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0EC45E5-3518-4603-9CA6-EAFE1759DDCF}" type="slidenum">
              <a:rPr lang="en-US"/>
              <a:pPr>
                <a:defRPr/>
              </a:pPr>
              <a:t>‹#›</a:t>
            </a:fld>
            <a:endParaRPr lang="en-US"/>
          </a:p>
        </p:txBody>
      </p:sp>
    </p:spTree>
    <p:extLst>
      <p:ext uri="{BB962C8B-B14F-4D97-AF65-F5344CB8AC3E}">
        <p14:creationId xmlns:p14="http://schemas.microsoft.com/office/powerpoint/2010/main" val="2843825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9960" name="Group 24"/>
          <p:cNvGrpSpPr>
            <a:grpSpLocks/>
          </p:cNvGrpSpPr>
          <p:nvPr/>
        </p:nvGrpSpPr>
        <p:grpSpPr bwMode="auto">
          <a:xfrm>
            <a:off x="0" y="0"/>
            <a:ext cx="9144000" cy="6858000"/>
            <a:chOff x="0" y="0"/>
            <a:chExt cx="5760" cy="4320"/>
          </a:xfrm>
        </p:grpSpPr>
        <p:sp>
          <p:nvSpPr>
            <p:cNvPr id="39938"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39942"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39958" name="Group 22"/>
            <p:cNvGrpSpPr>
              <a:grpSpLocks/>
            </p:cNvGrpSpPr>
            <p:nvPr/>
          </p:nvGrpSpPr>
          <p:grpSpPr bwMode="auto">
            <a:xfrm>
              <a:off x="0" y="672"/>
              <a:ext cx="1806" cy="1989"/>
              <a:chOff x="0" y="672"/>
              <a:chExt cx="1806" cy="1989"/>
            </a:xfrm>
          </p:grpSpPr>
          <p:sp>
            <p:nvSpPr>
              <p:cNvPr id="39943"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4"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5"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6"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7"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8"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9"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50"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51"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52"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39939" name="Rectangle 3"/>
          <p:cNvSpPr>
            <a:spLocks noGrp="1" noChangeArrowheads="1"/>
          </p:cNvSpPr>
          <p:nvPr>
            <p:ph type="dt" sz="half" idx="2"/>
          </p:nvPr>
        </p:nvSpPr>
        <p:spPr>
          <a:xfrm>
            <a:off x="457200" y="6248400"/>
            <a:ext cx="2133600" cy="457200"/>
          </a:xfrm>
        </p:spPr>
        <p:txBody>
          <a:bodyPr/>
          <a:lstStyle>
            <a:lvl1pPr>
              <a:defRPr/>
            </a:lvl1pPr>
          </a:lstStyle>
          <a:p>
            <a:pPr>
              <a:defRPr/>
            </a:pPr>
            <a:endParaRPr lang="en-US"/>
          </a:p>
        </p:txBody>
      </p:sp>
      <p:sp>
        <p:nvSpPr>
          <p:cNvPr id="39940" name="Rectangle 4"/>
          <p:cNvSpPr>
            <a:spLocks noGrp="1" noChangeArrowheads="1"/>
          </p:cNvSpPr>
          <p:nvPr>
            <p:ph type="ftr" sz="quarter" idx="3"/>
          </p:nvPr>
        </p:nvSpPr>
        <p:spPr/>
        <p:txBody>
          <a:bodyPr/>
          <a:lstStyle>
            <a:lvl1pPr>
              <a:defRPr/>
            </a:lvl1pPr>
          </a:lstStyle>
          <a:p>
            <a:pPr>
              <a:defRPr/>
            </a:pPr>
            <a:endParaRPr lang="en-US"/>
          </a:p>
        </p:txBody>
      </p:sp>
      <p:sp>
        <p:nvSpPr>
          <p:cNvPr id="39941" name="Rectangle 5"/>
          <p:cNvSpPr>
            <a:spLocks noGrp="1" noChangeArrowheads="1"/>
          </p:cNvSpPr>
          <p:nvPr>
            <p:ph type="sldNum" sz="quarter" idx="4"/>
          </p:nvPr>
        </p:nvSpPr>
        <p:spPr/>
        <p:txBody>
          <a:bodyPr/>
          <a:lstStyle>
            <a:lvl1pPr>
              <a:defRPr/>
            </a:lvl1pPr>
          </a:lstStyle>
          <a:p>
            <a:pPr>
              <a:defRPr/>
            </a:pPr>
            <a:fld id="{3ADE110E-1F49-4651-A6A5-5B1475AA7D04}" type="slidenum">
              <a:rPr lang="en-US" smtClean="0"/>
              <a:pPr>
                <a:defRPr/>
              </a:pPr>
              <a:t>‹#›</a:t>
            </a:fld>
            <a:endParaRPr lang="en-US"/>
          </a:p>
        </p:txBody>
      </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09432AD8-802C-4D08-9BA3-B7FFBE2E8600}" type="slidenum">
              <a:rPr lang="en-US" smtClean="0"/>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64356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28C9700-CB25-4CE8-B200-2FD765A12DD3}" type="slidenum">
              <a:rPr lang="en-US" smtClean="0"/>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50814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C6DBDBD-62EF-40A6-BE4F-BCC03408B184}" type="slidenum">
              <a:rPr lang="en-US" smtClean="0"/>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40250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E8F39E1-8A86-48D4-A31E-C9DE958B698B}" type="slidenum">
              <a:rPr lang="en-US" smtClean="0"/>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32628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A6670176-8CDC-4B24-BEF3-2A3EB408830C}" type="slidenum">
              <a:rPr lang="en-US" smtClean="0"/>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68196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7821C98-4D73-4F99-8F45-3EADEF463202}" type="slidenum">
              <a:rPr lang="en-US" smtClean="0"/>
              <a:pPr>
                <a:defRPr/>
              </a:pPr>
              <a:t>‹#›</a:t>
            </a:fld>
            <a:endParaRPr lang="en-US"/>
          </a:p>
        </p:txBody>
      </p:sp>
      <p:sp>
        <p:nvSpPr>
          <p:cNvPr id="9" name="Date Placeholder 8"/>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28409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B648467C-08F1-47D9-89A7-06A6229F519F}" type="slidenum">
              <a:rPr lang="en-US" smtClean="0"/>
              <a:pPr>
                <a:defRPr/>
              </a:pPr>
              <a:t>‹#›</a:t>
            </a:fld>
            <a:endParaRPr lang="en-US"/>
          </a:p>
        </p:txBody>
      </p:sp>
      <p:sp>
        <p:nvSpPr>
          <p:cNvPr id="5" name="Date Placeholder 4"/>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81984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D9F55E08-43AD-4389-86C8-9425E5713C10}" type="slidenum">
              <a:rPr lang="en-US" smtClean="0"/>
              <a:pPr>
                <a:defRPr/>
              </a:pPr>
              <a:t>‹#›</a:t>
            </a:fld>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42056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EABFF082-5126-4C46-AAB8-15933F039A99}" type="slidenum">
              <a:rPr lang="en-US" smtClean="0"/>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68574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D57D0A5-58C0-45B5-B5E6-E13E865E99D5}" type="slidenum">
              <a:rPr lang="en-US" smtClean="0"/>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93534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0CC95D86-8958-4F60-8589-68CAED333477}" type="slidenum">
              <a:rPr lang="en-US" smtClean="0"/>
              <a:pPr>
                <a:defRPr/>
              </a:pPr>
              <a:t>‹#›</a:t>
            </a:fld>
            <a:endParaRPr lang="en-US"/>
          </a:p>
        </p:txBody>
      </p:sp>
      <p:grpSp>
        <p:nvGrpSpPr>
          <p:cNvPr id="38947" name="Group 35"/>
          <p:cNvGrpSpPr>
            <a:grpSpLocks/>
          </p:cNvGrpSpPr>
          <p:nvPr/>
        </p:nvGrpSpPr>
        <p:grpSpPr bwMode="auto">
          <a:xfrm>
            <a:off x="0" y="0"/>
            <a:ext cx="9144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38926"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8927"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4"/>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DBB4BE-D141-4BF1-814E-485128564C5E}" type="slidenum">
              <a:rPr lang="en-US"/>
              <a:pPr eaLnBrk="1" hangingPunct="1"/>
              <a:t>1</a:t>
            </a:fld>
            <a:endParaRPr lang="en-US"/>
          </a:p>
        </p:txBody>
      </p:sp>
      <p:sp>
        <p:nvSpPr>
          <p:cNvPr id="6" name="Rectangle 2"/>
          <p:cNvSpPr>
            <a:spLocks noGrp="1" noChangeArrowheads="1"/>
          </p:cNvSpPr>
          <p:nvPr>
            <p:ph type="ctrTitle"/>
          </p:nvPr>
        </p:nvSpPr>
        <p:spPr>
          <a:xfrm>
            <a:off x="2971800" y="1828800"/>
            <a:ext cx="6019800" cy="2209800"/>
          </a:xfrm>
        </p:spPr>
        <p:txBody>
          <a:bodyPr/>
          <a:lstStyle/>
          <a:p>
            <a:pPr algn="ctr" eaLnBrk="1" hangingPunct="1"/>
            <a:r>
              <a:rPr lang="en-US" altLang="en-US" sz="3600" dirty="0"/>
              <a:t>Week 6:</a:t>
            </a:r>
            <a:br>
              <a:rPr lang="en-US" altLang="en-US" sz="3600" dirty="0"/>
            </a:br>
            <a:r>
              <a:rPr lang="en-US" altLang="en-US" sz="3600" dirty="0"/>
              <a:t>Normalization</a:t>
            </a:r>
          </a:p>
        </p:txBody>
      </p:sp>
      <p:sp>
        <p:nvSpPr>
          <p:cNvPr id="7" name="Rectangle 3"/>
          <p:cNvSpPr>
            <a:spLocks noGrp="1" noChangeArrowheads="1"/>
          </p:cNvSpPr>
          <p:nvPr>
            <p:ph type="subTitle" idx="1"/>
          </p:nvPr>
        </p:nvSpPr>
        <p:spPr>
          <a:xfrm>
            <a:off x="2971800" y="4267200"/>
            <a:ext cx="6019800" cy="1752600"/>
          </a:xfrm>
        </p:spPr>
        <p:txBody>
          <a:bodyPr/>
          <a:lstStyle/>
          <a:p>
            <a:pPr eaLnBrk="1" hangingPunct="1"/>
            <a:r>
              <a:rPr lang="en-US" altLang="en-US" sz="2000" dirty="0"/>
              <a:t>INFO 605 – Database Management Systems</a:t>
            </a:r>
          </a:p>
          <a:p>
            <a:pPr eaLnBrk="1" hangingPunct="1"/>
            <a:r>
              <a:rPr lang="en-US" altLang="en-US" sz="2000" dirty="0"/>
              <a:t>Stephen Frein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There are various levels of normalization – a widely accepted standard is that you should bring your schemas into compliance with the rules of </a:t>
            </a:r>
            <a:r>
              <a:rPr lang="en-US" sz="2800" b="1" dirty="0"/>
              <a:t>third normal form (3NF)</a:t>
            </a:r>
            <a:r>
              <a:rPr lang="en-US" sz="2800" dirty="0"/>
              <a:t>, which we will discuss shortly</a:t>
            </a:r>
          </a:p>
          <a:p>
            <a:pPr>
              <a:buFontTx/>
              <a:buChar char="•"/>
            </a:pPr>
            <a:r>
              <a:rPr lang="en-US" sz="2800" dirty="0"/>
              <a:t> If you draw ERDs according to the rules that we followed and then translate these ERDs into relational schemas by using the translation techniques that we discussed, then </a:t>
            </a:r>
            <a:r>
              <a:rPr lang="en-US" sz="2800" i="1" dirty="0"/>
              <a:t>your schemas will probably end up in 3NF</a:t>
            </a:r>
            <a:r>
              <a:rPr lang="en-US" sz="2800" dirty="0"/>
              <a:t>  </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10</a:t>
            </a:fld>
            <a:endParaRPr lang="en-US"/>
          </a:p>
        </p:txBody>
      </p:sp>
    </p:spTree>
    <p:extLst>
      <p:ext uri="{BB962C8B-B14F-4D97-AF65-F5344CB8AC3E}">
        <p14:creationId xmlns:p14="http://schemas.microsoft.com/office/powerpoint/2010/main" val="209477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Once you finish translating your ER diagrams into relational schemas, you should check to see if your relations meet the various normal forms tests (up to 3NF)</a:t>
            </a:r>
          </a:p>
          <a:p>
            <a:pPr>
              <a:buFontTx/>
              <a:buChar char="•"/>
            </a:pPr>
            <a:r>
              <a:rPr lang="en-US" sz="2800" dirty="0"/>
              <a:t> If they do not, then you will probably need to decompose any non-compliant relations into some number of smaller relations (i.e., higher levels of normal form = more tables)</a:t>
            </a:r>
          </a:p>
          <a:p>
            <a:pPr>
              <a:buFontTx/>
              <a:buChar char="•"/>
            </a:pPr>
            <a:r>
              <a:rPr lang="en-US" sz="2800" dirty="0"/>
              <a:t> Even though you should aspire to 3NF in your designs, you may sometimes have to violate 3NF for performance reasons   </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11</a:t>
            </a:fld>
            <a:endParaRPr lang="en-US"/>
          </a:p>
        </p:txBody>
      </p:sp>
    </p:spTree>
    <p:extLst>
      <p:ext uri="{BB962C8B-B14F-4D97-AF65-F5344CB8AC3E}">
        <p14:creationId xmlns:p14="http://schemas.microsoft.com/office/powerpoint/2010/main" val="419797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Design Goals</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When we normalize our database designs, we have certain goals in mind (some of which are already familiar to us):</a:t>
            </a:r>
          </a:p>
          <a:p>
            <a:pPr lvl="1">
              <a:lnSpc>
                <a:spcPct val="150000"/>
              </a:lnSpc>
              <a:buFont typeface="Wingdings" pitchFamily="2" charset="2"/>
              <a:buChar char="§"/>
            </a:pPr>
            <a:r>
              <a:rPr lang="en-US" dirty="0"/>
              <a:t> </a:t>
            </a:r>
            <a:r>
              <a:rPr lang="en-US" b="1" dirty="0"/>
              <a:t>elimination of redundancies </a:t>
            </a:r>
            <a:r>
              <a:rPr lang="en-US" dirty="0"/>
              <a:t>(most important)</a:t>
            </a:r>
          </a:p>
          <a:p>
            <a:pPr lvl="1">
              <a:lnSpc>
                <a:spcPct val="150000"/>
              </a:lnSpc>
              <a:buFont typeface="Wingdings" pitchFamily="2" charset="2"/>
              <a:buChar char="§"/>
            </a:pPr>
            <a:r>
              <a:rPr lang="en-US" b="1" dirty="0"/>
              <a:t> </a:t>
            </a:r>
            <a:r>
              <a:rPr lang="en-US" dirty="0"/>
              <a:t>clear meanings for our tables and attributes</a:t>
            </a:r>
            <a:r>
              <a:rPr lang="en-US" b="1" dirty="0"/>
              <a:t> </a:t>
            </a:r>
            <a:endParaRPr lang="en-US" dirty="0"/>
          </a:p>
          <a:p>
            <a:pPr lvl="1">
              <a:lnSpc>
                <a:spcPct val="150000"/>
              </a:lnSpc>
              <a:buFont typeface="Wingdings" pitchFamily="2" charset="2"/>
              <a:buChar char="§"/>
            </a:pPr>
            <a:r>
              <a:rPr lang="en-US" dirty="0"/>
              <a:t> reduction of null values</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12</a:t>
            </a:fld>
            <a:endParaRPr lang="en-US"/>
          </a:p>
        </p:txBody>
      </p:sp>
    </p:spTree>
    <p:extLst>
      <p:ext uri="{BB962C8B-B14F-4D97-AF65-F5344CB8AC3E}">
        <p14:creationId xmlns:p14="http://schemas.microsoft.com/office/powerpoint/2010/main" val="424074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Goal: Eliminating Redundancy</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Any given fact recorded in our database should be stored in only </a:t>
            </a:r>
            <a:r>
              <a:rPr lang="en-US" sz="2800" b="1" dirty="0"/>
              <a:t>one authoritative location</a:t>
            </a:r>
          </a:p>
          <a:p>
            <a:pPr>
              <a:lnSpc>
                <a:spcPct val="150000"/>
              </a:lnSpc>
              <a:buFontTx/>
              <a:buChar char="•"/>
            </a:pPr>
            <a:endParaRPr lang="en-US" sz="2800" dirty="0"/>
          </a:p>
          <a:p>
            <a:pPr>
              <a:lnSpc>
                <a:spcPct val="150000"/>
              </a:lnSpc>
              <a:buFontTx/>
              <a:buChar char="•"/>
            </a:pPr>
            <a:r>
              <a:rPr lang="en-US" sz="2800" dirty="0"/>
              <a:t> Maintenance of such facts is thereby eased, as we create / modify / delete them one time and in one place, with none of the problems that can result from keeping multiple copies of the same data (i.e., </a:t>
            </a:r>
            <a:r>
              <a:rPr lang="en-US" sz="2800" i="1" dirty="0"/>
              <a:t>update anomalies</a:t>
            </a:r>
            <a:r>
              <a:rPr lang="en-US" sz="2800" dirty="0"/>
              <a:t>)    </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13</a:t>
            </a:fld>
            <a:endParaRPr lang="en-US"/>
          </a:p>
        </p:txBody>
      </p:sp>
    </p:spTree>
    <p:extLst>
      <p:ext uri="{BB962C8B-B14F-4D97-AF65-F5344CB8AC3E}">
        <p14:creationId xmlns:p14="http://schemas.microsoft.com/office/powerpoint/2010/main" val="176871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Eliminating Redundancy</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When any given fact is represented multiple times in our database, we have the potential for </a:t>
            </a:r>
            <a:r>
              <a:rPr lang="en-US" sz="2800" b="1" dirty="0"/>
              <a:t>update anomalies</a:t>
            </a:r>
          </a:p>
          <a:p>
            <a:pPr>
              <a:buFontTx/>
              <a:buChar char="•"/>
            </a:pPr>
            <a:r>
              <a:rPr lang="en-US" sz="2800" b="1" dirty="0"/>
              <a:t> </a:t>
            </a:r>
            <a:r>
              <a:rPr lang="en-US" sz="2800" dirty="0"/>
              <a:t>Update anomalies are circumstances in which data becomes inconsistent or lost as a direct result of sub-optimal designs</a:t>
            </a:r>
          </a:p>
          <a:p>
            <a:pPr>
              <a:buFontTx/>
              <a:buChar char="•"/>
            </a:pPr>
            <a:r>
              <a:rPr lang="en-US" sz="2800" dirty="0"/>
              <a:t> Preventing update anomalies in sub-optimal designs requires a good deal of work and constant vigilance (bad way to go)</a:t>
            </a:r>
          </a:p>
          <a:p>
            <a:pPr>
              <a:buFontTx/>
              <a:buChar char="•"/>
            </a:pPr>
            <a:r>
              <a:rPr lang="en-US" sz="2800" dirty="0"/>
              <a:t> Can eliminate possibility of such anomalies by good design</a:t>
            </a:r>
            <a:endParaRPr lang="en-US" sz="2800" b="1"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14</a:t>
            </a:fld>
            <a:endParaRPr lang="en-US"/>
          </a:p>
        </p:txBody>
      </p:sp>
    </p:spTree>
    <p:extLst>
      <p:ext uri="{BB962C8B-B14F-4D97-AF65-F5344CB8AC3E}">
        <p14:creationId xmlns:p14="http://schemas.microsoft.com/office/powerpoint/2010/main" val="149895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Update Anomalies</a:t>
            </a:r>
          </a:p>
        </p:txBody>
      </p:sp>
      <p:sp>
        <p:nvSpPr>
          <p:cNvPr id="3" name="Content Placeholder 2"/>
          <p:cNvSpPr>
            <a:spLocks noGrp="1"/>
          </p:cNvSpPr>
          <p:nvPr>
            <p:ph idx="1"/>
          </p:nvPr>
        </p:nvSpPr>
        <p:spPr>
          <a:xfrm>
            <a:off x="457200" y="1066800"/>
            <a:ext cx="8610600" cy="3886200"/>
          </a:xfrm>
        </p:spPr>
        <p:txBody>
          <a:bodyPr/>
          <a:lstStyle/>
          <a:p>
            <a:pPr>
              <a:lnSpc>
                <a:spcPct val="150000"/>
              </a:lnSpc>
              <a:buFont typeface="Wingdings" pitchFamily="2" charset="2"/>
              <a:buChar char="§"/>
            </a:pPr>
            <a:r>
              <a:rPr lang="en-US" sz="2800" dirty="0"/>
              <a:t>The </a:t>
            </a:r>
            <a:r>
              <a:rPr lang="en-US" sz="2800" b="1" dirty="0"/>
              <a:t>principal goal of normalization is to eliminate the possibility of update anomalies</a:t>
            </a:r>
            <a:r>
              <a:rPr lang="en-US" sz="2800" dirty="0"/>
              <a:t> in your design</a:t>
            </a:r>
          </a:p>
          <a:p>
            <a:pPr>
              <a:lnSpc>
                <a:spcPct val="150000"/>
              </a:lnSpc>
              <a:buFont typeface="Wingdings" pitchFamily="2" charset="2"/>
              <a:buChar char="§"/>
            </a:pPr>
            <a:r>
              <a:rPr lang="en-US" sz="2800" dirty="0"/>
              <a:t>  When you normalize, you remove redundancy, which also has physical-level benefits:</a:t>
            </a:r>
          </a:p>
          <a:p>
            <a:pPr lvl="1">
              <a:lnSpc>
                <a:spcPct val="150000"/>
              </a:lnSpc>
              <a:buFont typeface="Wingdings" pitchFamily="2" charset="2"/>
              <a:buChar char="§"/>
            </a:pPr>
            <a:r>
              <a:rPr lang="en-US" dirty="0"/>
              <a:t> use less storage</a:t>
            </a:r>
          </a:p>
          <a:p>
            <a:pPr lvl="1">
              <a:lnSpc>
                <a:spcPct val="150000"/>
              </a:lnSpc>
              <a:buFont typeface="Wingdings" pitchFamily="2" charset="2"/>
              <a:buChar char="§"/>
            </a:pPr>
            <a:r>
              <a:rPr lang="en-US" dirty="0"/>
              <a:t> make certain operations faster</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15</a:t>
            </a:fld>
            <a:endParaRPr lang="en-US" dirty="0"/>
          </a:p>
        </p:txBody>
      </p:sp>
    </p:spTree>
    <p:extLst>
      <p:ext uri="{BB962C8B-B14F-4D97-AF65-F5344CB8AC3E}">
        <p14:creationId xmlns:p14="http://schemas.microsoft.com/office/powerpoint/2010/main" val="3479682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Update Anomalies</a:t>
            </a:r>
          </a:p>
        </p:txBody>
      </p:sp>
      <p:sp>
        <p:nvSpPr>
          <p:cNvPr id="3" name="Content Placeholder 2"/>
          <p:cNvSpPr>
            <a:spLocks noGrp="1"/>
          </p:cNvSpPr>
          <p:nvPr>
            <p:ph idx="1"/>
          </p:nvPr>
        </p:nvSpPr>
        <p:spPr>
          <a:xfrm>
            <a:off x="457200" y="1066800"/>
            <a:ext cx="8610600" cy="3886200"/>
          </a:xfrm>
        </p:spPr>
        <p:txBody>
          <a:bodyPr/>
          <a:lstStyle/>
          <a:p>
            <a:pPr marL="0" indent="0">
              <a:lnSpc>
                <a:spcPct val="150000"/>
              </a:lnSpc>
              <a:buNone/>
            </a:pPr>
            <a:r>
              <a:rPr lang="en-US" sz="2800" dirty="0"/>
              <a:t>Three kinds of update anomalies:</a:t>
            </a:r>
          </a:p>
          <a:p>
            <a:pPr lvl="1">
              <a:lnSpc>
                <a:spcPct val="150000"/>
              </a:lnSpc>
              <a:buFont typeface="Wingdings" pitchFamily="2" charset="2"/>
              <a:buChar char="§"/>
            </a:pPr>
            <a:r>
              <a:rPr lang="en-US" dirty="0"/>
              <a:t> </a:t>
            </a:r>
            <a:r>
              <a:rPr lang="en-US" b="1" dirty="0"/>
              <a:t>insertion</a:t>
            </a:r>
            <a:r>
              <a:rPr lang="en-US" dirty="0"/>
              <a:t> (adding new tuples causes inconsistency)</a:t>
            </a:r>
          </a:p>
          <a:p>
            <a:pPr lvl="1">
              <a:lnSpc>
                <a:spcPct val="150000"/>
              </a:lnSpc>
              <a:buFont typeface="Wingdings" pitchFamily="2" charset="2"/>
              <a:buChar char="§"/>
            </a:pPr>
            <a:r>
              <a:rPr lang="en-US" dirty="0"/>
              <a:t> </a:t>
            </a:r>
            <a:r>
              <a:rPr lang="en-US" b="1" dirty="0"/>
              <a:t>deletion</a:t>
            </a:r>
            <a:r>
              <a:rPr lang="en-US" dirty="0"/>
              <a:t> (removing tuples results in unintended data loss)</a:t>
            </a:r>
          </a:p>
          <a:p>
            <a:pPr lvl="1">
              <a:lnSpc>
                <a:spcPct val="150000"/>
              </a:lnSpc>
              <a:buFont typeface="Wingdings" pitchFamily="2" charset="2"/>
              <a:buChar char="§"/>
            </a:pPr>
            <a:r>
              <a:rPr lang="en-US" dirty="0"/>
              <a:t> </a:t>
            </a:r>
            <a:r>
              <a:rPr lang="en-US" b="1" dirty="0"/>
              <a:t>modification</a:t>
            </a:r>
            <a:r>
              <a:rPr lang="en-US" dirty="0"/>
              <a:t> (editing existing tuples causes inconsistencies) </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16</a:t>
            </a:fld>
            <a:endParaRPr lang="en-US"/>
          </a:p>
        </p:txBody>
      </p:sp>
    </p:spTree>
    <p:extLst>
      <p:ext uri="{BB962C8B-B14F-4D97-AF65-F5344CB8AC3E}">
        <p14:creationId xmlns:p14="http://schemas.microsoft.com/office/powerpoint/2010/main" val="36066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Update Anomalies</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 Consider the following table, which stores data about both departments and employees: </a:t>
            </a:r>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Notice that department data is stored redundantly (same facts represented across multiple rows, e.g., </a:t>
            </a:r>
            <a:r>
              <a:rPr lang="en-US" sz="2800" dirty="0" err="1"/>
              <a:t>Dept</a:t>
            </a:r>
            <a:r>
              <a:rPr lang="en-US" sz="2800" dirty="0"/>
              <a:t> 12 is Finance)</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17</a:t>
            </a:fld>
            <a:endParaRPr lang="en-US"/>
          </a:p>
        </p:txBody>
      </p:sp>
      <p:graphicFrame>
        <p:nvGraphicFramePr>
          <p:cNvPr id="5" name="Group 106"/>
          <p:cNvGraphicFramePr>
            <a:graphicFrameLocks noGrp="1"/>
          </p:cNvGraphicFramePr>
          <p:nvPr/>
        </p:nvGraphicFramePr>
        <p:xfrm>
          <a:off x="381000" y="2133600"/>
          <a:ext cx="8458200" cy="2895600"/>
        </p:xfrm>
        <a:graphic>
          <a:graphicData uri="http://schemas.openxmlformats.org/drawingml/2006/table">
            <a:tbl>
              <a:tblPr/>
              <a:tblGrid>
                <a:gridCol w="1209675">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403350">
                  <a:extLst>
                    <a:ext uri="{9D8B030D-6E8A-4147-A177-3AD203B41FA5}">
                      <a16:colId xmlns:a16="http://schemas.microsoft.com/office/drawing/2014/main" val="20003"/>
                    </a:ext>
                  </a:extLst>
                </a:gridCol>
                <a:gridCol w="1209675">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9675">
                  <a:extLst>
                    <a:ext uri="{9D8B030D-6E8A-4147-A177-3AD203B41FA5}">
                      <a16:colId xmlns:a16="http://schemas.microsoft.com/office/drawing/2014/main" val="20006"/>
                    </a:ext>
                  </a:extLst>
                </a:gridCol>
              </a:tblGrid>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sng" strike="noStrike" cap="none" normalizeH="0" baseline="0" dirty="0">
                          <a:ln>
                            <a:noFill/>
                          </a:ln>
                          <a:solidFill>
                            <a:schemeClr val="tx1"/>
                          </a:solidFill>
                          <a:effectLst/>
                          <a:latin typeface="Arial"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BDate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DeptNumber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DeptName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DeptMgr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EmpCity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123456789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1/24/59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Finance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Thomas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Dallas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987654321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Fields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7/23/81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Logistics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Chicago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123549876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11/14/75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Finance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Thomas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Boston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111223333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Daniels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3/9/1978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Sales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Randall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St. Louis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999884576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Forester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2/16/04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Research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Weaks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Miami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59899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Insertion Anomalies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Can’t add a tuple representing a department that doesn’t have any employees yet, since SSN is PK</a:t>
            </a:r>
          </a:p>
          <a:p>
            <a:pPr>
              <a:buFont typeface="Wingdings" pitchFamily="2" charset="2"/>
              <a:buChar char="§"/>
            </a:pPr>
            <a:r>
              <a:rPr lang="en-US" sz="2800" dirty="0"/>
              <a:t>Every time we add a tuple representing an employee, we run the risk that the department information in that tuple will not match information that was previously entered</a:t>
            </a:r>
          </a:p>
          <a:p>
            <a:pPr>
              <a:buFont typeface="Wingdings" pitchFamily="2" charset="2"/>
              <a:buChar char="§"/>
            </a:pPr>
            <a:r>
              <a:rPr lang="en-US" sz="2800" dirty="0"/>
              <a:t>Adding this row would make our data inconsistent:</a:t>
            </a:r>
          </a:p>
          <a:p>
            <a:pPr marL="0" indent="0">
              <a:buNone/>
            </a:pPr>
            <a:r>
              <a:rPr lang="en-US" sz="2000" b="1" dirty="0"/>
              <a:t>  “123556677”,”Stein”,”1/1/85”,“15”,”Research”,”Thomas”,”Orlando”</a:t>
            </a:r>
          </a:p>
          <a:p>
            <a:pPr>
              <a:buFont typeface="Wingdings" pitchFamily="2" charset="2"/>
              <a:buChar char="§"/>
            </a:pPr>
            <a:r>
              <a:rPr lang="en-US" sz="2800" dirty="0"/>
              <a:t>Would then have no obvious way to </a:t>
            </a:r>
            <a:r>
              <a:rPr lang="en-US" sz="2800" i="1" dirty="0"/>
              <a:t>authoritatively</a:t>
            </a:r>
            <a:r>
              <a:rPr lang="en-US" sz="2800" dirty="0"/>
              <a:t> determine the name and manager of department 15</a:t>
            </a:r>
          </a:p>
          <a:p>
            <a:pPr marL="0" indent="0">
              <a:lnSpc>
                <a:spcPct val="150000"/>
              </a:lnSpc>
              <a:buNone/>
            </a:pPr>
            <a:endParaRPr lang="en-US" sz="2400" dirty="0"/>
          </a:p>
        </p:txBody>
      </p:sp>
    </p:spTree>
    <p:extLst>
      <p:ext uri="{BB962C8B-B14F-4D97-AF65-F5344CB8AC3E}">
        <p14:creationId xmlns:p14="http://schemas.microsoft.com/office/powerpoint/2010/main" val="83818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Deletion Anomalies</a:t>
            </a:r>
          </a:p>
        </p:txBody>
      </p:sp>
      <p:sp>
        <p:nvSpPr>
          <p:cNvPr id="3" name="Content Placeholder 2"/>
          <p:cNvSpPr>
            <a:spLocks noGrp="1"/>
          </p:cNvSpPr>
          <p:nvPr>
            <p:ph idx="1"/>
          </p:nvPr>
        </p:nvSpPr>
        <p:spPr>
          <a:xfrm>
            <a:off x="304800" y="1066800"/>
            <a:ext cx="8763000" cy="3886200"/>
          </a:xfrm>
        </p:spPr>
        <p:txBody>
          <a:bodyPr/>
          <a:lstStyle/>
          <a:p>
            <a:pPr>
              <a:buFont typeface="Wingdings" pitchFamily="2" charset="2"/>
              <a:buChar char="§"/>
            </a:pPr>
            <a:r>
              <a:rPr lang="en-US" dirty="0"/>
              <a:t>Deleting certain tuples causes unexpected and unintended data loss</a:t>
            </a:r>
          </a:p>
          <a:p>
            <a:pPr>
              <a:buNone/>
            </a:pPr>
            <a:endParaRPr lang="en-US" dirty="0"/>
          </a:p>
          <a:p>
            <a:pPr>
              <a:buFont typeface="Wingdings" pitchFamily="2" charset="2"/>
              <a:buChar char="§"/>
            </a:pPr>
            <a:r>
              <a:rPr lang="en-US" dirty="0"/>
              <a:t> If Forester quit, we couldn’t delete his information from our database without losing all of the information we have about the Research department (it isn’t stored anywhere else)</a:t>
            </a:r>
          </a:p>
          <a:p>
            <a:pPr marL="0" indent="0">
              <a:lnSpc>
                <a:spcPct val="150000"/>
              </a:lnSpc>
              <a:buNone/>
            </a:pPr>
            <a:endParaRPr lang="en-US" sz="2400" dirty="0"/>
          </a:p>
        </p:txBody>
      </p:sp>
    </p:spTree>
    <p:extLst>
      <p:ext uri="{BB962C8B-B14F-4D97-AF65-F5344CB8AC3E}">
        <p14:creationId xmlns:p14="http://schemas.microsoft.com/office/powerpoint/2010/main" val="352143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This Week</a:t>
            </a:r>
          </a:p>
        </p:txBody>
      </p:sp>
      <p:sp>
        <p:nvSpPr>
          <p:cNvPr id="3" name="Content Placeholder 2"/>
          <p:cNvSpPr>
            <a:spLocks noGrp="1"/>
          </p:cNvSpPr>
          <p:nvPr>
            <p:ph idx="1"/>
          </p:nvPr>
        </p:nvSpPr>
        <p:spPr>
          <a:xfrm>
            <a:off x="457200" y="1066800"/>
            <a:ext cx="8229600" cy="3886200"/>
          </a:xfrm>
        </p:spPr>
        <p:txBody>
          <a:bodyPr/>
          <a:lstStyle/>
          <a:p>
            <a:pPr>
              <a:lnSpc>
                <a:spcPct val="150000"/>
              </a:lnSpc>
              <a:buFont typeface="Wingdings" pitchFamily="2" charset="2"/>
              <a:buChar char="§"/>
            </a:pPr>
            <a:r>
              <a:rPr lang="en-US" dirty="0"/>
              <a:t> Normalization overview</a:t>
            </a:r>
          </a:p>
          <a:p>
            <a:pPr>
              <a:lnSpc>
                <a:spcPct val="150000"/>
              </a:lnSpc>
              <a:buFont typeface="Wingdings" pitchFamily="2" charset="2"/>
              <a:buChar char="§"/>
            </a:pPr>
            <a:r>
              <a:rPr lang="en-US" dirty="0"/>
              <a:t> Design goals</a:t>
            </a:r>
          </a:p>
          <a:p>
            <a:pPr>
              <a:lnSpc>
                <a:spcPct val="150000"/>
              </a:lnSpc>
              <a:buFont typeface="Wingdings" pitchFamily="2" charset="2"/>
              <a:buChar char="§"/>
            </a:pPr>
            <a:r>
              <a:rPr lang="en-US" dirty="0"/>
              <a:t> Functional dependencies</a:t>
            </a:r>
          </a:p>
          <a:p>
            <a:pPr>
              <a:lnSpc>
                <a:spcPct val="150000"/>
              </a:lnSpc>
              <a:buFont typeface="Wingdings" pitchFamily="2" charset="2"/>
              <a:buChar char="§"/>
            </a:pPr>
            <a:r>
              <a:rPr lang="en-US" dirty="0"/>
              <a:t> Kinds of keys</a:t>
            </a:r>
          </a:p>
          <a:p>
            <a:pPr>
              <a:lnSpc>
                <a:spcPct val="150000"/>
              </a:lnSpc>
              <a:buFont typeface="Wingdings" pitchFamily="2" charset="2"/>
              <a:buChar char="§"/>
            </a:pPr>
            <a:r>
              <a:rPr lang="en-US" dirty="0"/>
              <a:t> Normal forms</a:t>
            </a:r>
          </a:p>
          <a:p>
            <a:pPr marL="0" indent="0">
              <a:lnSpc>
                <a:spcPct val="150000"/>
              </a:lnSpc>
              <a:buNone/>
            </a:pPr>
            <a:endParaRPr lang="en-US"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2</a:t>
            </a:fld>
            <a:endParaRPr lang="en-US"/>
          </a:p>
        </p:txBody>
      </p:sp>
    </p:spTree>
    <p:extLst>
      <p:ext uri="{BB962C8B-B14F-4D97-AF65-F5344CB8AC3E}">
        <p14:creationId xmlns:p14="http://schemas.microsoft.com/office/powerpoint/2010/main" val="328344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Modification Anomalies</a:t>
            </a:r>
          </a:p>
        </p:txBody>
      </p:sp>
      <p:sp>
        <p:nvSpPr>
          <p:cNvPr id="3" name="Content Placeholder 2"/>
          <p:cNvSpPr>
            <a:spLocks noGrp="1"/>
          </p:cNvSpPr>
          <p:nvPr>
            <p:ph idx="1"/>
          </p:nvPr>
        </p:nvSpPr>
        <p:spPr>
          <a:xfrm>
            <a:off x="304800" y="1066800"/>
            <a:ext cx="8763000" cy="3886200"/>
          </a:xfrm>
        </p:spPr>
        <p:txBody>
          <a:bodyPr/>
          <a:lstStyle/>
          <a:p>
            <a:pPr>
              <a:buFont typeface="Wingdings" pitchFamily="2" charset="2"/>
              <a:buChar char="§"/>
            </a:pPr>
            <a:r>
              <a:rPr lang="en-US" dirty="0"/>
              <a:t> When we update a given tuple with new attribute values, we may have to apply the same updates to many other tuples </a:t>
            </a:r>
          </a:p>
          <a:p>
            <a:pPr>
              <a:buFont typeface="Wingdings" pitchFamily="2" charset="2"/>
              <a:buChar char="§"/>
            </a:pPr>
            <a:endParaRPr lang="en-US" dirty="0"/>
          </a:p>
          <a:p>
            <a:pPr>
              <a:buFont typeface="Wingdings" pitchFamily="2" charset="2"/>
              <a:buChar char="§"/>
            </a:pPr>
            <a:r>
              <a:rPr lang="en-US" dirty="0"/>
              <a:t> If a new manager takes over department 12, we will need to </a:t>
            </a:r>
            <a:r>
              <a:rPr lang="en-US" i="1" dirty="0"/>
              <a:t>find all tuples that represent department 12</a:t>
            </a:r>
            <a:r>
              <a:rPr lang="en-US" dirty="0"/>
              <a:t> and update these accordingly, or else our data becomes inconsistent</a:t>
            </a:r>
          </a:p>
          <a:p>
            <a:pPr marL="0" indent="0">
              <a:lnSpc>
                <a:spcPct val="150000"/>
              </a:lnSpc>
              <a:buNone/>
            </a:pPr>
            <a:endParaRPr lang="en-US" sz="2400" dirty="0"/>
          </a:p>
        </p:txBody>
      </p:sp>
    </p:spTree>
    <p:extLst>
      <p:ext uri="{BB962C8B-B14F-4D97-AF65-F5344CB8AC3E}">
        <p14:creationId xmlns:p14="http://schemas.microsoft.com/office/powerpoint/2010/main" val="3070098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Avoid Update Anomalies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Update anomalies are highly undesirable; they open the door for data corruption (multiple versions of the facts in your database), data loss (deletion of facts that you would like to retain), and extra effort (which is needed to keep multiple instances of the same fact in sync with one another)</a:t>
            </a:r>
          </a:p>
          <a:p>
            <a:pPr>
              <a:buFontTx/>
              <a:buChar char="•"/>
            </a:pPr>
            <a:endParaRPr lang="en-US" sz="2800" dirty="0"/>
          </a:p>
          <a:p>
            <a:pPr>
              <a:buFontTx/>
              <a:buChar char="•"/>
            </a:pPr>
            <a:r>
              <a:rPr lang="en-US" sz="2800" dirty="0"/>
              <a:t> Once you get </a:t>
            </a:r>
            <a:r>
              <a:rPr lang="en-US" sz="2800" b="1" dirty="0"/>
              <a:t>inconsistent data </a:t>
            </a:r>
            <a:r>
              <a:rPr lang="en-US" sz="2800" dirty="0"/>
              <a:t>in your database, how do you know which version to trust?</a:t>
            </a:r>
          </a:p>
          <a:p>
            <a:pPr>
              <a:buFontTx/>
              <a:buChar char="•"/>
            </a:pPr>
            <a:endParaRPr lang="en-US" sz="2800" dirty="0"/>
          </a:p>
          <a:p>
            <a:pPr>
              <a:buFontTx/>
              <a:buChar char="•"/>
            </a:pPr>
            <a:r>
              <a:rPr lang="en-US" sz="2800" dirty="0"/>
              <a:t> Once you </a:t>
            </a:r>
            <a:r>
              <a:rPr lang="en-US" sz="2800" b="1" dirty="0"/>
              <a:t>lose data </a:t>
            </a:r>
            <a:r>
              <a:rPr lang="en-US" sz="2800" dirty="0"/>
              <a:t>through deletion, how do you get it back?</a:t>
            </a:r>
          </a:p>
        </p:txBody>
      </p:sp>
    </p:spTree>
    <p:extLst>
      <p:ext uri="{BB962C8B-B14F-4D97-AF65-F5344CB8AC3E}">
        <p14:creationId xmlns:p14="http://schemas.microsoft.com/office/powerpoint/2010/main" val="16625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Normalize Anomalies Away</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The table in our example has a demonstrably poor design</a:t>
            </a:r>
          </a:p>
          <a:p>
            <a:pPr>
              <a:buFontTx/>
              <a:buChar char="•"/>
            </a:pPr>
            <a:r>
              <a:rPr lang="en-US" sz="2800" dirty="0"/>
              <a:t> It allows for many potential update anomalies, which are undesirable</a:t>
            </a:r>
          </a:p>
          <a:p>
            <a:pPr>
              <a:buFontTx/>
              <a:buChar char="•"/>
            </a:pPr>
            <a:r>
              <a:rPr lang="en-US" sz="2800" dirty="0"/>
              <a:t> Normalization will help us to eliminate the possibility of update anomalies through the systematic application of rules</a:t>
            </a:r>
          </a:p>
          <a:p>
            <a:pPr>
              <a:buFontTx/>
              <a:buChar char="•"/>
            </a:pPr>
            <a:r>
              <a:rPr lang="en-US" sz="2800" dirty="0"/>
              <a:t> A normalized version of the example table would be preferable (i.e., clearly better) from a number of perspectives</a:t>
            </a:r>
            <a:endParaRPr lang="en-US" sz="2800" u="sng" dirty="0"/>
          </a:p>
        </p:txBody>
      </p:sp>
    </p:spTree>
    <p:extLst>
      <p:ext uri="{BB962C8B-B14F-4D97-AF65-F5344CB8AC3E}">
        <p14:creationId xmlns:p14="http://schemas.microsoft.com/office/powerpoint/2010/main" val="348030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Goal: Clear Meanings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Goal: </a:t>
            </a:r>
            <a:r>
              <a:rPr lang="en-US" sz="2800" u="sng" dirty="0"/>
              <a:t>clear meanings for our attributes and tables</a:t>
            </a:r>
          </a:p>
          <a:p>
            <a:pPr>
              <a:buFontTx/>
              <a:buChar char="•"/>
            </a:pPr>
            <a:endParaRPr lang="en-US" sz="2800" dirty="0"/>
          </a:p>
          <a:p>
            <a:pPr>
              <a:buFontTx/>
              <a:buChar char="•"/>
            </a:pPr>
            <a:r>
              <a:rPr lang="en-US" sz="2800" dirty="0"/>
              <a:t> The semantics of our attributes and tables should be easy to explain, and should seem relatively natural to persons familiar with the problem domain being modeled</a:t>
            </a:r>
          </a:p>
          <a:p>
            <a:pPr>
              <a:buFontTx/>
              <a:buChar char="•"/>
            </a:pPr>
            <a:endParaRPr lang="en-US" sz="2800" dirty="0"/>
          </a:p>
          <a:p>
            <a:pPr>
              <a:buFontTx/>
              <a:buChar char="•"/>
            </a:pPr>
            <a:r>
              <a:rPr lang="en-US" sz="2800" dirty="0"/>
              <a:t> This is achieved in part by keeping distinct concepts separate while related descriptors are grouped together     </a:t>
            </a:r>
            <a:endParaRPr lang="en-US" sz="2800" u="sng" dirty="0"/>
          </a:p>
        </p:txBody>
      </p:sp>
    </p:spTree>
    <p:extLst>
      <p:ext uri="{BB962C8B-B14F-4D97-AF65-F5344CB8AC3E}">
        <p14:creationId xmlns:p14="http://schemas.microsoft.com/office/powerpoint/2010/main" val="100745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Clear Meanings</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800" dirty="0"/>
              <a:t>Which schema has a clearer meaning?</a:t>
            </a:r>
          </a:p>
          <a:p>
            <a:pPr marL="0" indent="0">
              <a:buNone/>
            </a:pPr>
            <a:endParaRPr lang="en-US" sz="2800" dirty="0"/>
          </a:p>
          <a:p>
            <a:pPr marL="0" indent="0">
              <a:buNone/>
            </a:pPr>
            <a:r>
              <a:rPr lang="en-US" sz="2400" b="1" dirty="0" err="1"/>
              <a:t>StoreRecord</a:t>
            </a:r>
            <a:r>
              <a:rPr lang="en-US" sz="2400" dirty="0"/>
              <a:t>(</a:t>
            </a:r>
            <a:r>
              <a:rPr lang="en-US" sz="2400" u="sng" dirty="0"/>
              <a:t>RecordNumber</a:t>
            </a:r>
            <a:r>
              <a:rPr lang="en-US" sz="2400" dirty="0"/>
              <a:t>,Customer,FirstName,LastName,Description,SKU,Price,Quantity,Date)</a:t>
            </a:r>
          </a:p>
          <a:p>
            <a:pPr marL="0" indent="0">
              <a:buNone/>
            </a:pPr>
            <a:r>
              <a:rPr lang="en-US" sz="2400" b="1" dirty="0" err="1"/>
              <a:t>BirthRecord</a:t>
            </a:r>
            <a:r>
              <a:rPr lang="en-US" sz="2400" dirty="0"/>
              <a:t>(</a:t>
            </a:r>
            <a:r>
              <a:rPr lang="en-US" sz="2400" u="sng" dirty="0" err="1"/>
              <a:t>Customer</a:t>
            </a:r>
            <a:r>
              <a:rPr lang="en-US" sz="2400" dirty="0" err="1"/>
              <a:t>,Birthdate</a:t>
            </a:r>
            <a:r>
              <a:rPr lang="en-US" sz="2400" dirty="0"/>
              <a:t>)</a:t>
            </a:r>
          </a:p>
          <a:p>
            <a:pPr marL="0" indent="0">
              <a:buNone/>
            </a:pPr>
            <a:endParaRPr lang="en-US" sz="2800" dirty="0"/>
          </a:p>
          <a:p>
            <a:pPr marL="0" indent="0">
              <a:buNone/>
            </a:pPr>
            <a:r>
              <a:rPr lang="en-US" sz="2400" b="1" dirty="0"/>
              <a:t>Customer</a:t>
            </a:r>
            <a:r>
              <a:rPr lang="en-US" sz="2400" dirty="0"/>
              <a:t>(</a:t>
            </a:r>
            <a:r>
              <a:rPr lang="en-US" sz="2400" u="sng" dirty="0" err="1"/>
              <a:t>CustomerNumber</a:t>
            </a:r>
            <a:r>
              <a:rPr lang="en-US" sz="2400" dirty="0" err="1"/>
              <a:t>,FirstName,LastName,Birthdate</a:t>
            </a:r>
            <a:r>
              <a:rPr lang="en-US" sz="2400" dirty="0"/>
              <a:t>)</a:t>
            </a:r>
          </a:p>
          <a:p>
            <a:pPr marL="0" indent="0">
              <a:buNone/>
            </a:pPr>
            <a:r>
              <a:rPr lang="en-US" sz="2400" b="1" dirty="0"/>
              <a:t>Product</a:t>
            </a:r>
            <a:r>
              <a:rPr lang="en-US" sz="2400" dirty="0"/>
              <a:t>(</a:t>
            </a:r>
            <a:r>
              <a:rPr lang="en-US" sz="2400" u="sng" dirty="0" err="1"/>
              <a:t>SKU</a:t>
            </a:r>
            <a:r>
              <a:rPr lang="en-US" sz="2400" dirty="0" err="1"/>
              <a:t>,Description,Price</a:t>
            </a:r>
            <a:r>
              <a:rPr lang="en-US" sz="2400" dirty="0"/>
              <a:t>)</a:t>
            </a:r>
          </a:p>
          <a:p>
            <a:pPr marL="0" indent="0">
              <a:buNone/>
            </a:pPr>
            <a:r>
              <a:rPr lang="en-US" sz="2400" b="1" dirty="0"/>
              <a:t>Sale</a:t>
            </a:r>
            <a:r>
              <a:rPr lang="en-US" sz="2400" dirty="0"/>
              <a:t>(</a:t>
            </a:r>
            <a:r>
              <a:rPr lang="en-US" sz="2400" u="sng" dirty="0" err="1"/>
              <a:t>TransactionNumber</a:t>
            </a:r>
            <a:r>
              <a:rPr lang="en-US" sz="2400" dirty="0" err="1"/>
              <a:t>,Date,Quantity,Customer,Product</a:t>
            </a:r>
            <a:r>
              <a:rPr lang="en-US" sz="2400" dirty="0"/>
              <a:t>)</a:t>
            </a:r>
          </a:p>
          <a:p>
            <a:pPr marL="0" indent="0">
              <a:buNone/>
            </a:pPr>
            <a:endParaRPr lang="en-US" sz="2400" dirty="0"/>
          </a:p>
          <a:p>
            <a:pPr marL="0" indent="0">
              <a:buNone/>
            </a:pPr>
            <a:r>
              <a:rPr lang="en-US" sz="2400" dirty="0"/>
              <a:t>Normalization pushes us toward the second version</a:t>
            </a:r>
          </a:p>
          <a:p>
            <a:pPr marL="0" indent="0">
              <a:buNone/>
            </a:pPr>
            <a:endParaRPr lang="en-US" sz="2400" dirty="0"/>
          </a:p>
          <a:p>
            <a:endParaRPr lang="en-US" sz="2800" dirty="0"/>
          </a:p>
          <a:p>
            <a:pPr marL="0" indent="0">
              <a:buNone/>
            </a:pPr>
            <a:endParaRPr lang="en-US" sz="2800" u="sng" dirty="0"/>
          </a:p>
        </p:txBody>
      </p:sp>
      <p:cxnSp>
        <p:nvCxnSpPr>
          <p:cNvPr id="5" name="Straight Connector 4"/>
          <p:cNvCxnSpPr/>
          <p:nvPr/>
        </p:nvCxnSpPr>
        <p:spPr bwMode="auto">
          <a:xfrm flipV="1">
            <a:off x="304800" y="3505200"/>
            <a:ext cx="8763000" cy="76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9058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Goal: Minimize Nulls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Goal: </a:t>
            </a:r>
            <a:r>
              <a:rPr lang="en-US" sz="2800" u="sng" dirty="0"/>
              <a:t>reduce number of null values</a:t>
            </a:r>
          </a:p>
          <a:p>
            <a:pPr>
              <a:buFontTx/>
              <a:buChar char="•"/>
            </a:pPr>
            <a:endParaRPr lang="en-US" sz="2800" dirty="0"/>
          </a:p>
          <a:p>
            <a:pPr>
              <a:buFontTx/>
              <a:buChar char="•"/>
            </a:pPr>
            <a:r>
              <a:rPr lang="en-US" sz="2800" dirty="0"/>
              <a:t> We want to avoid null values for the same reasons we have discussed in the past (e.g., ambiguity, more complicated code)</a:t>
            </a:r>
          </a:p>
          <a:p>
            <a:pPr>
              <a:buFontTx/>
              <a:buChar char="•"/>
            </a:pPr>
            <a:endParaRPr lang="en-US" sz="2800" dirty="0"/>
          </a:p>
          <a:p>
            <a:pPr>
              <a:buFontTx/>
              <a:buChar char="•"/>
            </a:pPr>
            <a:r>
              <a:rPr lang="en-US" sz="2800" dirty="0"/>
              <a:t> By breaking relation schemas into collections of smaller schemas, we reduce the chance of nulls, because each schema serves a more specific purpose and its attributes are more likely to be applicable to the instances that populate it</a:t>
            </a:r>
            <a:endParaRPr lang="en-US" sz="2800" b="1" dirty="0"/>
          </a:p>
          <a:p>
            <a:pPr marL="0" indent="0">
              <a:buNone/>
            </a:pPr>
            <a:endParaRPr lang="en-US" sz="2800" u="sng" dirty="0"/>
          </a:p>
        </p:txBody>
      </p:sp>
    </p:spTree>
    <p:extLst>
      <p:ext uri="{BB962C8B-B14F-4D97-AF65-F5344CB8AC3E}">
        <p14:creationId xmlns:p14="http://schemas.microsoft.com/office/powerpoint/2010/main" val="2150849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Which Will Have More Nulls?</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800" dirty="0"/>
              <a:t>A relation with null values for any given instance:</a:t>
            </a:r>
          </a:p>
          <a:p>
            <a:pPr marL="0" indent="0">
              <a:buNone/>
            </a:pPr>
            <a:endParaRPr lang="en-US" sz="2800" dirty="0"/>
          </a:p>
          <a:p>
            <a:pPr marL="0" indent="0">
              <a:buNone/>
            </a:pPr>
            <a:r>
              <a:rPr lang="en-US" sz="2400" b="1" dirty="0"/>
              <a:t>Person</a:t>
            </a:r>
            <a:r>
              <a:rPr lang="en-US" sz="2400" dirty="0"/>
              <a:t>(</a:t>
            </a:r>
            <a:r>
              <a:rPr lang="en-US" sz="2400" u="sng" dirty="0"/>
              <a:t>SSN</a:t>
            </a:r>
            <a:r>
              <a:rPr lang="en-US" sz="2400" dirty="0"/>
              <a:t>, </a:t>
            </a:r>
            <a:r>
              <a:rPr lang="en-US" sz="2400" dirty="0" err="1"/>
              <a:t>FirstName</a:t>
            </a:r>
            <a:r>
              <a:rPr lang="en-US" sz="2400" dirty="0"/>
              <a:t>, </a:t>
            </a:r>
            <a:r>
              <a:rPr lang="en-US" sz="2400" dirty="0" err="1"/>
              <a:t>LastName</a:t>
            </a:r>
            <a:r>
              <a:rPr lang="en-US" sz="2400" dirty="0"/>
              <a:t>, Spouse, Supervisor, </a:t>
            </a:r>
            <a:r>
              <a:rPr lang="en-US" sz="2400" dirty="0" err="1"/>
              <a:t>FirstBornChild</a:t>
            </a:r>
            <a:r>
              <a:rPr lang="en-US" sz="2400" dirty="0"/>
              <a:t>, </a:t>
            </a:r>
            <a:r>
              <a:rPr lang="en-US" sz="2400" dirty="0" err="1"/>
              <a:t>CurrentDrivingInstructor</a:t>
            </a:r>
            <a:r>
              <a:rPr lang="en-US" sz="2400" dirty="0"/>
              <a:t>, Warden)</a:t>
            </a:r>
          </a:p>
          <a:p>
            <a:endParaRPr lang="en-US" sz="2800" dirty="0"/>
          </a:p>
          <a:p>
            <a:pPr marL="0" indent="0">
              <a:buNone/>
            </a:pPr>
            <a:r>
              <a:rPr lang="en-US" sz="2800" dirty="0"/>
              <a:t>Relations with more focused purposes will have fewer null values (wouldn’t create tuples unless their values weren’t null):</a:t>
            </a:r>
          </a:p>
          <a:p>
            <a:pPr marL="0" indent="0">
              <a:buNone/>
            </a:pPr>
            <a:endParaRPr lang="en-US" sz="2800" dirty="0"/>
          </a:p>
          <a:p>
            <a:pPr marL="0" indent="0">
              <a:buNone/>
            </a:pPr>
            <a:r>
              <a:rPr lang="en-US" sz="2400" b="1" dirty="0"/>
              <a:t>Spouse</a:t>
            </a:r>
            <a:r>
              <a:rPr lang="en-US" sz="2400" dirty="0"/>
              <a:t>(</a:t>
            </a:r>
            <a:r>
              <a:rPr lang="en-US" sz="2400" u="sng" dirty="0" err="1"/>
              <a:t>SSN</a:t>
            </a:r>
            <a:r>
              <a:rPr lang="en-US" sz="2400" dirty="0" err="1"/>
              <a:t>,Spouse</a:t>
            </a:r>
            <a:r>
              <a:rPr lang="en-US" sz="2400" dirty="0"/>
              <a:t>)  		</a:t>
            </a:r>
            <a:r>
              <a:rPr lang="en-US" sz="2400" b="1" dirty="0"/>
              <a:t>Instructor</a:t>
            </a:r>
            <a:r>
              <a:rPr lang="en-US" sz="2400" dirty="0"/>
              <a:t>(</a:t>
            </a:r>
            <a:r>
              <a:rPr lang="en-US" sz="2400" u="sng" dirty="0" err="1"/>
              <a:t>SSN</a:t>
            </a:r>
            <a:r>
              <a:rPr lang="en-US" sz="2400" dirty="0" err="1"/>
              <a:t>,Instructor</a:t>
            </a:r>
            <a:r>
              <a:rPr lang="en-US" sz="2400" dirty="0"/>
              <a:t>)</a:t>
            </a:r>
          </a:p>
          <a:p>
            <a:pPr marL="0" indent="0">
              <a:buNone/>
            </a:pPr>
            <a:r>
              <a:rPr lang="en-US" sz="2400" b="1" dirty="0"/>
              <a:t>Supervisor</a:t>
            </a:r>
            <a:r>
              <a:rPr lang="en-US" sz="2400" dirty="0"/>
              <a:t>(</a:t>
            </a:r>
            <a:r>
              <a:rPr lang="en-US" sz="2400" u="sng" dirty="0" err="1"/>
              <a:t>SSN</a:t>
            </a:r>
            <a:r>
              <a:rPr lang="en-US" sz="2400" dirty="0" err="1"/>
              <a:t>,Supervisor</a:t>
            </a:r>
            <a:r>
              <a:rPr lang="en-US" sz="2400" dirty="0"/>
              <a:t>)	</a:t>
            </a:r>
            <a:r>
              <a:rPr lang="en-US" sz="2400" b="1" dirty="0"/>
              <a:t>Warden</a:t>
            </a:r>
            <a:r>
              <a:rPr lang="en-US" sz="2400" dirty="0"/>
              <a:t>(</a:t>
            </a:r>
            <a:r>
              <a:rPr lang="en-US" sz="2400" u="sng" dirty="0" err="1"/>
              <a:t>SSN</a:t>
            </a:r>
            <a:r>
              <a:rPr lang="en-US" sz="2400" dirty="0" err="1"/>
              <a:t>,Warden</a:t>
            </a:r>
            <a:r>
              <a:rPr lang="en-US" sz="2400" dirty="0"/>
              <a:t>)</a:t>
            </a:r>
          </a:p>
          <a:p>
            <a:pPr marL="0" indent="0">
              <a:buNone/>
            </a:pPr>
            <a:r>
              <a:rPr lang="en-US" sz="2400" b="1" dirty="0" err="1"/>
              <a:t>FirstBorn</a:t>
            </a:r>
            <a:r>
              <a:rPr lang="en-US" sz="2400" dirty="0"/>
              <a:t>(</a:t>
            </a:r>
            <a:r>
              <a:rPr lang="en-US" sz="2400" u="sng" dirty="0" err="1"/>
              <a:t>SSN</a:t>
            </a:r>
            <a:r>
              <a:rPr lang="en-US" sz="2400" dirty="0" err="1"/>
              <a:t>,Child</a:t>
            </a:r>
            <a:r>
              <a:rPr lang="en-US" sz="2400" dirty="0"/>
              <a:t>)</a:t>
            </a:r>
            <a:endParaRPr lang="en-US" sz="2400" b="1" dirty="0"/>
          </a:p>
          <a:p>
            <a:pPr marL="0" indent="0">
              <a:buNone/>
            </a:pPr>
            <a:endParaRPr lang="en-US" sz="2800" u="sng" dirty="0"/>
          </a:p>
        </p:txBody>
      </p:sp>
    </p:spTree>
    <p:extLst>
      <p:ext uri="{BB962C8B-B14F-4D97-AF65-F5344CB8AC3E}">
        <p14:creationId xmlns:p14="http://schemas.microsoft.com/office/powerpoint/2010/main" val="228055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The majority of normalization is based on the concept of </a:t>
            </a:r>
            <a:r>
              <a:rPr lang="en-US" sz="2800" b="1" dirty="0"/>
              <a:t>functional dependency</a:t>
            </a:r>
            <a:endParaRPr lang="en-US" sz="2800" dirty="0"/>
          </a:p>
          <a:p>
            <a:pPr>
              <a:buFontTx/>
              <a:buChar char="•"/>
            </a:pPr>
            <a:r>
              <a:rPr lang="en-US" sz="2800" dirty="0"/>
              <a:t> A functional dependency is a constraint between two sets of attributes in a database; it holds when we know that the value of some set of attributes (X) uniquely determines the value(s) of the other set of attributes (Y)</a:t>
            </a:r>
          </a:p>
          <a:p>
            <a:pPr>
              <a:buFontTx/>
              <a:buChar char="•"/>
            </a:pPr>
            <a:r>
              <a:rPr lang="en-US" sz="2800" dirty="0"/>
              <a:t> The notation we use to express a functional dependency is as follows: </a:t>
            </a:r>
            <a:r>
              <a:rPr lang="en-US" sz="2800" b="1" dirty="0"/>
              <a:t>X </a:t>
            </a:r>
            <a:r>
              <a:rPr lang="en-US" sz="2800" b="1" dirty="0">
                <a:sym typeface="Wingdings" pitchFamily="2" charset="2"/>
              </a:rPr>
              <a:t> Y</a:t>
            </a:r>
          </a:p>
          <a:p>
            <a:pPr>
              <a:buFontTx/>
              <a:buChar char="•"/>
            </a:pPr>
            <a:r>
              <a:rPr lang="en-US" sz="2800" dirty="0">
                <a:sym typeface="Wingdings" pitchFamily="2" charset="2"/>
              </a:rPr>
              <a:t> This could be stated as “X </a:t>
            </a:r>
            <a:r>
              <a:rPr lang="en-US" sz="2800" u="sng" dirty="0">
                <a:sym typeface="Wingdings" pitchFamily="2" charset="2"/>
              </a:rPr>
              <a:t>functionally determines</a:t>
            </a:r>
            <a:r>
              <a:rPr lang="en-US" sz="2800" dirty="0">
                <a:sym typeface="Wingdings" pitchFamily="2" charset="2"/>
              </a:rPr>
              <a:t> Y, and knowing the value of X will always get me to </a:t>
            </a:r>
            <a:r>
              <a:rPr lang="en-US" sz="2800" u="sng" dirty="0">
                <a:sym typeface="Wingdings" pitchFamily="2" charset="2"/>
              </a:rPr>
              <a:t>one value</a:t>
            </a:r>
            <a:r>
              <a:rPr lang="en-US" sz="2800" dirty="0">
                <a:sym typeface="Wingdings" pitchFamily="2" charset="2"/>
              </a:rPr>
              <a:t> for Y”</a:t>
            </a:r>
            <a:endParaRPr lang="en-US" sz="2800" b="1" dirty="0"/>
          </a:p>
          <a:p>
            <a:pPr marL="0" indent="0">
              <a:buNone/>
            </a:pPr>
            <a:endParaRPr lang="en-US" sz="2800" u="sng" dirty="0"/>
          </a:p>
        </p:txBody>
      </p:sp>
    </p:spTree>
    <p:extLst>
      <p:ext uri="{BB962C8B-B14F-4D97-AF65-F5344CB8AC3E}">
        <p14:creationId xmlns:p14="http://schemas.microsoft.com/office/powerpoint/2010/main" val="4113263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For example, SSN functionally determines last name, which is to say that once we have an SSN, we can move directly to the exact value of last name</a:t>
            </a:r>
          </a:p>
          <a:p>
            <a:pPr>
              <a:buFontTx/>
              <a:buChar char="•"/>
            </a:pPr>
            <a:r>
              <a:rPr lang="en-US" sz="2800" dirty="0"/>
              <a:t> The </a:t>
            </a:r>
            <a:r>
              <a:rPr lang="en-US" sz="2800" i="1" dirty="0"/>
              <a:t>reverse is not true</a:t>
            </a:r>
            <a:r>
              <a:rPr lang="en-US" sz="2800" dirty="0"/>
              <a:t> – if we have a value of “Fisher” for the last name, we won’t be able to point to one and only one SSN on the basis of said name alone</a:t>
            </a:r>
          </a:p>
          <a:p>
            <a:pPr>
              <a:buFontTx/>
              <a:buChar char="•"/>
            </a:pPr>
            <a:r>
              <a:rPr lang="en-US" sz="2800" dirty="0"/>
              <a:t> SSN </a:t>
            </a:r>
            <a:r>
              <a:rPr lang="en-US" sz="2800" dirty="0">
                <a:sym typeface="Wingdings" pitchFamily="2" charset="2"/>
              </a:rPr>
              <a:t> Last Name (“SSN functionally determines last name”)</a:t>
            </a:r>
            <a:endParaRPr lang="en-US" sz="2800" b="1" dirty="0"/>
          </a:p>
          <a:p>
            <a:pPr marL="0" indent="0">
              <a:buNone/>
            </a:pPr>
            <a:endParaRPr lang="en-US" sz="2800" u="sng" dirty="0"/>
          </a:p>
        </p:txBody>
      </p:sp>
    </p:spTree>
    <p:extLst>
      <p:ext uri="{BB962C8B-B14F-4D97-AF65-F5344CB8AC3E}">
        <p14:creationId xmlns:p14="http://schemas.microsoft.com/office/powerpoint/2010/main" val="835609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A functional dependency comes from the </a:t>
            </a:r>
            <a:r>
              <a:rPr lang="en-US" sz="2800" i="1" dirty="0"/>
              <a:t>meaning of the attributes involved</a:t>
            </a:r>
            <a:r>
              <a:rPr lang="en-US" sz="2800" dirty="0"/>
              <a:t>, not the extension of the database at any given time</a:t>
            </a:r>
          </a:p>
          <a:p>
            <a:pPr>
              <a:buFontTx/>
              <a:buChar char="•"/>
            </a:pPr>
            <a:endParaRPr lang="en-US" sz="2800" dirty="0"/>
          </a:p>
          <a:p>
            <a:pPr>
              <a:buFontTx/>
              <a:buChar char="•"/>
            </a:pPr>
            <a:r>
              <a:rPr lang="en-US" sz="2800" dirty="0"/>
              <a:t> If X </a:t>
            </a:r>
            <a:r>
              <a:rPr lang="en-US" sz="2800" dirty="0">
                <a:sym typeface="Wingdings" pitchFamily="2" charset="2"/>
              </a:rPr>
              <a:t> Y, then two tuples with the same X value necessarily must have the same Y value</a:t>
            </a:r>
          </a:p>
          <a:p>
            <a:pPr>
              <a:buFontTx/>
              <a:buChar char="•"/>
            </a:pPr>
            <a:endParaRPr lang="en-US" sz="2800" dirty="0">
              <a:sym typeface="Wingdings" pitchFamily="2" charset="2"/>
            </a:endParaRPr>
          </a:p>
          <a:p>
            <a:pPr>
              <a:buFontTx/>
              <a:buChar char="•"/>
            </a:pPr>
            <a:r>
              <a:rPr lang="en-US" sz="2800" dirty="0">
                <a:sym typeface="Wingdings" pitchFamily="2" charset="2"/>
              </a:rPr>
              <a:t> Since </a:t>
            </a:r>
            <a:r>
              <a:rPr lang="en-US" sz="2800" dirty="0" err="1">
                <a:sym typeface="Wingdings" pitchFamily="2" charset="2"/>
              </a:rPr>
              <a:t>RoutingNumber</a:t>
            </a:r>
            <a:r>
              <a:rPr lang="en-US" sz="2800" dirty="0">
                <a:sym typeface="Wingdings" pitchFamily="2" charset="2"/>
              </a:rPr>
              <a:t> </a:t>
            </a:r>
            <a:r>
              <a:rPr lang="en-US" sz="2800" dirty="0" err="1">
                <a:sym typeface="Wingdings" pitchFamily="2" charset="2"/>
              </a:rPr>
              <a:t>BankName</a:t>
            </a:r>
            <a:r>
              <a:rPr lang="en-US" sz="2800" dirty="0">
                <a:sym typeface="Wingdings" pitchFamily="2" charset="2"/>
              </a:rPr>
              <a:t>, any two individuals with the same checking account routing number must have the same bank name</a:t>
            </a:r>
            <a:endParaRPr lang="en-US" sz="2800" b="1" dirty="0"/>
          </a:p>
          <a:p>
            <a:pPr marL="0" indent="0">
              <a:buNone/>
            </a:pPr>
            <a:endParaRPr lang="en-US" sz="2800" u="sng" dirty="0"/>
          </a:p>
        </p:txBody>
      </p:sp>
    </p:spTree>
    <p:extLst>
      <p:ext uri="{BB962C8B-B14F-4D97-AF65-F5344CB8AC3E}">
        <p14:creationId xmlns:p14="http://schemas.microsoft.com/office/powerpoint/2010/main" val="370585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229600" cy="3886200"/>
          </a:xfrm>
        </p:spPr>
        <p:txBody>
          <a:bodyPr/>
          <a:lstStyle/>
          <a:p>
            <a:pPr>
              <a:buFontTx/>
              <a:buChar char="•"/>
            </a:pPr>
            <a:r>
              <a:rPr lang="en-US" sz="2800" dirty="0"/>
              <a:t> Thus far, we have covered techniques for taking narrative statements of information management problems and translating them into conceptual (ERD) and logical (database schema) designs that provide solutions to these problems</a:t>
            </a:r>
          </a:p>
          <a:p>
            <a:pPr>
              <a:buFontTx/>
              <a:buChar char="•"/>
            </a:pPr>
            <a:endParaRPr lang="en-US" sz="2800" dirty="0"/>
          </a:p>
          <a:p>
            <a:pPr>
              <a:buFontTx/>
              <a:buChar char="•"/>
            </a:pPr>
            <a:r>
              <a:rPr lang="en-US" sz="2800" dirty="0"/>
              <a:t> This is a bankable skill, so add it to your resume – you now know more about database design than </a:t>
            </a:r>
            <a:r>
              <a:rPr lang="en-US" sz="2800" u="sng" dirty="0"/>
              <a:t>many</a:t>
            </a:r>
            <a:r>
              <a:rPr lang="en-US" sz="2800" dirty="0"/>
              <a:t> professional software developers</a:t>
            </a:r>
          </a:p>
          <a:p>
            <a:pPr marL="0" indent="0">
              <a:lnSpc>
                <a:spcPct val="150000"/>
              </a:lnSpc>
              <a:buNone/>
            </a:pPr>
            <a:endParaRPr lang="en-US"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3</a:t>
            </a:fld>
            <a:endParaRPr lang="en-US"/>
          </a:p>
        </p:txBody>
      </p:sp>
    </p:spTree>
    <p:extLst>
      <p:ext uri="{BB962C8B-B14F-4D97-AF65-F5344CB8AC3E}">
        <p14:creationId xmlns:p14="http://schemas.microsoft.com/office/powerpoint/2010/main" val="3097237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800" dirty="0"/>
              <a:t>Functional dependencies can involve multiple attributes on the left hand (determining) side:</a:t>
            </a:r>
          </a:p>
          <a:p>
            <a:pPr marL="0" indent="0">
              <a:buNone/>
            </a:pPr>
            <a:r>
              <a:rPr lang="en-US" sz="2800" dirty="0"/>
              <a:t>   </a:t>
            </a:r>
            <a:r>
              <a:rPr lang="en-US" sz="2800" i="1" dirty="0"/>
              <a:t>Building, Room </a:t>
            </a:r>
            <a:r>
              <a:rPr lang="en-US" sz="2800" i="1" dirty="0">
                <a:sym typeface="Wingdings" pitchFamily="2" charset="2"/>
              </a:rPr>
              <a:t> </a:t>
            </a:r>
            <a:r>
              <a:rPr lang="en-US" sz="2800" i="1" dirty="0" err="1">
                <a:sym typeface="Wingdings" pitchFamily="2" charset="2"/>
              </a:rPr>
              <a:t>SeatingCapacity</a:t>
            </a:r>
            <a:endParaRPr lang="en-US" sz="2800" i="1" dirty="0">
              <a:sym typeface="Wingdings" pitchFamily="2" charset="2"/>
            </a:endParaRPr>
          </a:p>
          <a:p>
            <a:pPr marL="0" indent="0">
              <a:buNone/>
            </a:pPr>
            <a:endParaRPr lang="en-US" sz="2800" dirty="0">
              <a:sym typeface="Wingdings" pitchFamily="2" charset="2"/>
            </a:endParaRPr>
          </a:p>
          <a:p>
            <a:pPr marL="0" indent="0">
              <a:buNone/>
            </a:pPr>
            <a:r>
              <a:rPr lang="en-US" sz="2800" dirty="0">
                <a:sym typeface="Wingdings" pitchFamily="2" charset="2"/>
              </a:rPr>
              <a:t> When we identify functional dependencies, we should keep the left hand side as minimal as possible, because extensions can be inferred:</a:t>
            </a:r>
          </a:p>
          <a:p>
            <a:pPr marL="0" indent="0">
              <a:buNone/>
            </a:pPr>
            <a:r>
              <a:rPr lang="en-US" sz="2800" dirty="0">
                <a:sym typeface="Wingdings" pitchFamily="2" charset="2"/>
              </a:rPr>
              <a:t>   </a:t>
            </a:r>
            <a:r>
              <a:rPr lang="en-US" sz="2800" i="1" dirty="0" err="1"/>
              <a:t>Drexel_Id</a:t>
            </a:r>
            <a:r>
              <a:rPr lang="en-US" sz="2800" i="1" dirty="0">
                <a:sym typeface="Wingdings" pitchFamily="2" charset="2"/>
              </a:rPr>
              <a:t> Birthdate</a:t>
            </a:r>
            <a:endParaRPr lang="en-US" sz="2800" dirty="0">
              <a:sym typeface="Wingdings" pitchFamily="2" charset="2"/>
            </a:endParaRPr>
          </a:p>
          <a:p>
            <a:pPr marL="0" indent="0">
              <a:buNone/>
            </a:pPr>
            <a:r>
              <a:rPr lang="en-US" sz="2800" dirty="0">
                <a:sym typeface="Wingdings" pitchFamily="2" charset="2"/>
              </a:rPr>
              <a:t>              instead of</a:t>
            </a:r>
          </a:p>
          <a:p>
            <a:pPr marL="0" indent="0">
              <a:buNone/>
            </a:pPr>
            <a:r>
              <a:rPr lang="en-US" sz="2800" dirty="0">
                <a:sym typeface="Wingdings" pitchFamily="2" charset="2"/>
              </a:rPr>
              <a:t>    </a:t>
            </a:r>
            <a:r>
              <a:rPr lang="en-US" sz="2800" i="1" dirty="0" err="1"/>
              <a:t>Drexel_Id</a:t>
            </a:r>
            <a:r>
              <a:rPr lang="en-US" sz="2800" i="1" dirty="0"/>
              <a:t>, </a:t>
            </a:r>
            <a:r>
              <a:rPr lang="en-US" sz="2800" i="1" dirty="0" err="1"/>
              <a:t>Last_Name</a:t>
            </a:r>
            <a:r>
              <a:rPr lang="en-US" sz="2800" i="1" dirty="0">
                <a:sym typeface="Wingdings" pitchFamily="2" charset="2"/>
              </a:rPr>
              <a:t> Birthdate</a:t>
            </a:r>
            <a:endParaRPr lang="en-US" sz="2800" dirty="0">
              <a:sym typeface="Wingdings" pitchFamily="2" charset="2"/>
            </a:endParaRPr>
          </a:p>
          <a:p>
            <a:pPr marL="0" indent="0">
              <a:buNone/>
            </a:pPr>
            <a:r>
              <a:rPr lang="en-US" sz="2800" dirty="0">
                <a:sym typeface="Wingdings" pitchFamily="2" charset="2"/>
              </a:rPr>
              <a:t>    (true but inferable)   </a:t>
            </a:r>
            <a:endParaRPr lang="en-US" sz="2800" b="1" u="sng" dirty="0"/>
          </a:p>
          <a:p>
            <a:pPr marL="0" indent="0">
              <a:buNone/>
            </a:pPr>
            <a:endParaRPr lang="en-US" sz="2800" u="sng" dirty="0"/>
          </a:p>
        </p:txBody>
      </p:sp>
    </p:spTree>
    <p:extLst>
      <p:ext uri="{BB962C8B-B14F-4D97-AF65-F5344CB8AC3E}">
        <p14:creationId xmlns:p14="http://schemas.microsoft.com/office/powerpoint/2010/main" val="1902032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Limit the right hand (determined) side to a single attribute, since other combinations can be inferred:</a:t>
            </a:r>
          </a:p>
          <a:p>
            <a:pPr marL="0" indent="0">
              <a:buNone/>
            </a:pPr>
            <a:r>
              <a:rPr lang="en-US" sz="2800" i="1" dirty="0"/>
              <a:t>	</a:t>
            </a:r>
            <a:r>
              <a:rPr lang="en-US" sz="2400" i="1" dirty="0" err="1"/>
              <a:t>Drexel_Id</a:t>
            </a:r>
            <a:r>
              <a:rPr lang="en-US" sz="2400" i="1" dirty="0">
                <a:sym typeface="Wingdings" pitchFamily="2" charset="2"/>
              </a:rPr>
              <a:t> </a:t>
            </a:r>
            <a:r>
              <a:rPr lang="en-US" sz="2400" i="1" dirty="0" err="1">
                <a:sym typeface="Wingdings" pitchFamily="2" charset="2"/>
              </a:rPr>
              <a:t>LastName</a:t>
            </a:r>
            <a:r>
              <a:rPr lang="en-US" sz="2400" i="1" dirty="0">
                <a:sym typeface="Wingdings" pitchFamily="2" charset="2"/>
              </a:rPr>
              <a:t>, </a:t>
            </a:r>
            <a:r>
              <a:rPr lang="en-US" sz="2400" i="1" dirty="0" err="1">
                <a:sym typeface="Wingdings" pitchFamily="2" charset="2"/>
              </a:rPr>
              <a:t>FirstName</a:t>
            </a:r>
            <a:endParaRPr lang="en-US" sz="2400" i="1" dirty="0">
              <a:sym typeface="Wingdings" pitchFamily="2" charset="2"/>
            </a:endParaRPr>
          </a:p>
          <a:p>
            <a:pPr marL="0" indent="0">
              <a:buNone/>
            </a:pPr>
            <a:r>
              <a:rPr lang="en-US" sz="2400" i="1" dirty="0"/>
              <a:t>	</a:t>
            </a:r>
            <a:r>
              <a:rPr lang="en-US" sz="2400" i="1" dirty="0" err="1"/>
              <a:t>Drexel_Id</a:t>
            </a:r>
            <a:r>
              <a:rPr lang="en-US" sz="2400" i="1" dirty="0">
                <a:sym typeface="Wingdings" pitchFamily="2" charset="2"/>
              </a:rPr>
              <a:t> </a:t>
            </a:r>
            <a:r>
              <a:rPr lang="en-US" sz="2400" i="1" dirty="0" err="1">
                <a:sym typeface="Wingdings" pitchFamily="2" charset="2"/>
              </a:rPr>
              <a:t>LastName</a:t>
            </a:r>
            <a:r>
              <a:rPr lang="en-US" sz="2400" i="1" dirty="0">
                <a:sym typeface="Wingdings" pitchFamily="2" charset="2"/>
              </a:rPr>
              <a:t>, Birthdate</a:t>
            </a:r>
          </a:p>
          <a:p>
            <a:pPr marL="0" indent="0">
              <a:buNone/>
            </a:pPr>
            <a:endParaRPr lang="en-US" sz="2400" dirty="0"/>
          </a:p>
          <a:p>
            <a:pPr>
              <a:buFontTx/>
              <a:buChar char="•"/>
            </a:pPr>
            <a:r>
              <a:rPr lang="en-US" sz="2800" dirty="0"/>
              <a:t> Both of the above are true, but any number of similar combinations can be most elegantly stated by stating the minimal cases from which they can be inferred:</a:t>
            </a:r>
          </a:p>
          <a:p>
            <a:pPr marL="0" indent="0">
              <a:buNone/>
            </a:pPr>
            <a:r>
              <a:rPr lang="en-US" sz="2400" i="1" dirty="0"/>
              <a:t>	</a:t>
            </a:r>
            <a:r>
              <a:rPr lang="en-US" sz="2400" i="1" dirty="0" err="1"/>
              <a:t>Drexel_Id</a:t>
            </a:r>
            <a:r>
              <a:rPr lang="en-US" sz="2400" i="1" dirty="0">
                <a:sym typeface="Wingdings" pitchFamily="2" charset="2"/>
              </a:rPr>
              <a:t> </a:t>
            </a:r>
            <a:r>
              <a:rPr lang="en-US" sz="2400" i="1" dirty="0" err="1">
                <a:sym typeface="Wingdings" pitchFamily="2" charset="2"/>
              </a:rPr>
              <a:t>LastName</a:t>
            </a:r>
            <a:endParaRPr lang="en-US" sz="2400" i="1" dirty="0">
              <a:sym typeface="Wingdings" pitchFamily="2" charset="2"/>
            </a:endParaRPr>
          </a:p>
          <a:p>
            <a:pPr marL="0" indent="0">
              <a:buNone/>
            </a:pPr>
            <a:r>
              <a:rPr lang="en-US" sz="2400" i="1" dirty="0"/>
              <a:t>	</a:t>
            </a:r>
            <a:r>
              <a:rPr lang="en-US" sz="2400" i="1" dirty="0" err="1"/>
              <a:t>Drexel_Id</a:t>
            </a:r>
            <a:r>
              <a:rPr lang="en-US" sz="2400" i="1" dirty="0">
                <a:sym typeface="Wingdings" pitchFamily="2" charset="2"/>
              </a:rPr>
              <a:t> </a:t>
            </a:r>
            <a:r>
              <a:rPr lang="en-US" sz="2400" i="1" dirty="0" err="1">
                <a:sym typeface="Wingdings" pitchFamily="2" charset="2"/>
              </a:rPr>
              <a:t>FirstName</a:t>
            </a:r>
            <a:endParaRPr lang="en-US" sz="2400" i="1" dirty="0">
              <a:sym typeface="Wingdings" pitchFamily="2" charset="2"/>
            </a:endParaRPr>
          </a:p>
          <a:p>
            <a:pPr marL="0" indent="0">
              <a:buNone/>
            </a:pPr>
            <a:r>
              <a:rPr lang="en-US" sz="2400" i="1" dirty="0"/>
              <a:t>	</a:t>
            </a:r>
            <a:r>
              <a:rPr lang="en-US" sz="2400" i="1" dirty="0" err="1"/>
              <a:t>Drexel_Id</a:t>
            </a:r>
            <a:r>
              <a:rPr lang="en-US" sz="2400" i="1" dirty="0">
                <a:sym typeface="Wingdings" pitchFamily="2" charset="2"/>
              </a:rPr>
              <a:t> Birthdate</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630073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The fact that we might not know information that a given functional dependency implies we should know does not mean that the functional dependency does not hold</a:t>
            </a:r>
          </a:p>
          <a:p>
            <a:endParaRPr lang="en-US" sz="2800" dirty="0"/>
          </a:p>
          <a:p>
            <a:pPr>
              <a:buFontTx/>
              <a:buChar char="•"/>
            </a:pPr>
            <a:r>
              <a:rPr lang="en-US" sz="2800" dirty="0"/>
              <a:t> If you don’t know my annual salary (i.e., it is null), it doesn’t mean that SSN </a:t>
            </a:r>
            <a:r>
              <a:rPr lang="en-US" sz="2800" dirty="0">
                <a:sym typeface="Wingdings" pitchFamily="2" charset="2"/>
              </a:rPr>
              <a:t> Salary is an invalid functional dependency</a:t>
            </a:r>
          </a:p>
          <a:p>
            <a:endParaRPr lang="en-US" sz="2800" dirty="0">
              <a:sym typeface="Wingdings" pitchFamily="2" charset="2"/>
            </a:endParaRPr>
          </a:p>
          <a:p>
            <a:pPr>
              <a:buFontTx/>
              <a:buChar char="•"/>
            </a:pPr>
            <a:r>
              <a:rPr lang="en-US" sz="2800" dirty="0">
                <a:sym typeface="Wingdings" pitchFamily="2" charset="2"/>
              </a:rPr>
              <a:t> Remember that FDs are related to schemas (meanings of attributes) and not the extensions (data instances) available at any given time</a:t>
            </a:r>
            <a:r>
              <a:rPr lang="en-US" sz="2800" dirty="0"/>
              <a:t> </a:t>
            </a:r>
            <a:endParaRPr lang="en-US" sz="2400" i="1" dirty="0">
              <a:sym typeface="Wingdings" pitchFamily="2" charset="2"/>
            </a:endParaRP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03985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Are these true?</a:t>
            </a:r>
          </a:p>
          <a:p>
            <a:pPr lvl="1">
              <a:lnSpc>
                <a:spcPct val="150000"/>
              </a:lnSpc>
              <a:buFont typeface="Wingdings" pitchFamily="2" charset="2"/>
              <a:buChar char="§"/>
            </a:pPr>
            <a:r>
              <a:rPr lang="en-US" sz="2400" b="1" dirty="0"/>
              <a:t> </a:t>
            </a:r>
            <a:r>
              <a:rPr lang="en-US" sz="2400" dirty="0"/>
              <a:t>VIN </a:t>
            </a:r>
            <a:r>
              <a:rPr lang="en-US" sz="2400" dirty="0">
                <a:sym typeface="Wingdings" pitchFamily="2" charset="2"/>
              </a:rPr>
              <a:t> Model (VIN = Vehicle Identification Number)</a:t>
            </a:r>
          </a:p>
          <a:p>
            <a:pPr lvl="1">
              <a:lnSpc>
                <a:spcPct val="150000"/>
              </a:lnSpc>
              <a:buFont typeface="Wingdings" pitchFamily="2" charset="2"/>
              <a:buChar char="§"/>
            </a:pPr>
            <a:r>
              <a:rPr lang="en-US" sz="2400" dirty="0">
                <a:sym typeface="Wingdings" pitchFamily="2" charset="2"/>
              </a:rPr>
              <a:t> Model  VIN</a:t>
            </a:r>
          </a:p>
          <a:p>
            <a:pPr lvl="1">
              <a:lnSpc>
                <a:spcPct val="150000"/>
              </a:lnSpc>
              <a:buFont typeface="Wingdings" pitchFamily="2" charset="2"/>
              <a:buChar char="§"/>
            </a:pPr>
            <a:r>
              <a:rPr lang="en-US" sz="2400" dirty="0">
                <a:sym typeface="Wingdings" pitchFamily="2" charset="2"/>
              </a:rPr>
              <a:t> Zip Code  Town</a:t>
            </a:r>
          </a:p>
          <a:p>
            <a:pPr lvl="1">
              <a:lnSpc>
                <a:spcPct val="150000"/>
              </a:lnSpc>
              <a:buFont typeface="Wingdings" pitchFamily="2" charset="2"/>
              <a:buChar char="§"/>
            </a:pPr>
            <a:r>
              <a:rPr lang="en-US" sz="2400" dirty="0">
                <a:sym typeface="Wingdings" pitchFamily="2" charset="2"/>
              </a:rPr>
              <a:t> Drexel Id  Mother’s father’s last name</a:t>
            </a:r>
          </a:p>
          <a:p>
            <a:pPr lvl="1">
              <a:lnSpc>
                <a:spcPct val="150000"/>
              </a:lnSpc>
              <a:buFont typeface="Wingdings" pitchFamily="2" charset="2"/>
              <a:buChar char="§"/>
            </a:pPr>
            <a:r>
              <a:rPr lang="en-US" sz="2400" dirty="0">
                <a:sym typeface="Wingdings" pitchFamily="2" charset="2"/>
              </a:rPr>
              <a:t> Transaction number  Financial institution</a:t>
            </a:r>
          </a:p>
          <a:p>
            <a:pPr lvl="1">
              <a:lnSpc>
                <a:spcPct val="150000"/>
              </a:lnSpc>
              <a:buFont typeface="Wingdings" pitchFamily="2" charset="2"/>
              <a:buChar char="§"/>
            </a:pPr>
            <a:r>
              <a:rPr lang="en-US" sz="2400" dirty="0">
                <a:sym typeface="Wingdings" pitchFamily="2" charset="2"/>
              </a:rPr>
              <a:t> Street Address, City, State, Zip  Property Value</a:t>
            </a:r>
          </a:p>
          <a:p>
            <a:pPr lvl="1">
              <a:lnSpc>
                <a:spcPct val="150000"/>
              </a:lnSpc>
              <a:buFont typeface="Wingdings" pitchFamily="2" charset="2"/>
              <a:buChar char="§"/>
            </a:pPr>
            <a:r>
              <a:rPr lang="en-US" sz="2400" b="1" dirty="0"/>
              <a:t> </a:t>
            </a:r>
            <a:r>
              <a:rPr lang="en-US" sz="2400" dirty="0">
                <a:sym typeface="Wingdings" pitchFamily="2" charset="2"/>
              </a:rPr>
              <a:t>Street Address, City, State, Zip  Last Name</a:t>
            </a:r>
            <a:endParaRPr lang="en-US" sz="2400" b="1"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775385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What FDs can we define for the following ERD?</a:t>
            </a:r>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marL="0" indent="0">
              <a:buNone/>
            </a:pPr>
            <a:endParaRPr lang="en-US" sz="2400" i="1" dirty="0">
              <a:sym typeface="Wingdings" pitchFamily="2" charset="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667839861"/>
              </p:ext>
            </p:extLst>
          </p:nvPr>
        </p:nvGraphicFramePr>
        <p:xfrm>
          <a:off x="381000" y="1676400"/>
          <a:ext cx="8305800" cy="2268538"/>
        </p:xfrm>
        <a:graphic>
          <a:graphicData uri="http://schemas.openxmlformats.org/presentationml/2006/ole">
            <mc:AlternateContent xmlns:mc="http://schemas.openxmlformats.org/markup-compatibility/2006">
              <mc:Choice xmlns:v="urn:schemas-microsoft-com:vml" Requires="v">
                <p:oleObj spid="_x0000_s66574" name="VISIO" r:id="rId3" imgW="5149440" imgH="1406160" progId="Visio.Drawing.11">
                  <p:embed/>
                </p:oleObj>
              </mc:Choice>
              <mc:Fallback>
                <p:oleObj name="VISIO" r:id="rId3" imgW="5149440" imgH="1406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76400"/>
                        <a:ext cx="8305800"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34280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What FDs can we define for the following ERD?</a:t>
            </a:r>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marL="0" indent="0">
              <a:buNone/>
            </a:pPr>
            <a:r>
              <a:rPr lang="en-US" sz="2400" dirty="0"/>
              <a:t>SSN </a:t>
            </a:r>
            <a:r>
              <a:rPr lang="en-US" sz="2400" dirty="0">
                <a:sym typeface="Wingdings" pitchFamily="2" charset="2"/>
              </a:rPr>
              <a:t> First Name		</a:t>
            </a:r>
            <a:r>
              <a:rPr lang="en-US" sz="2400" dirty="0" err="1">
                <a:sym typeface="Wingdings" pitchFamily="2" charset="2"/>
              </a:rPr>
              <a:t>DeptNum</a:t>
            </a:r>
            <a:r>
              <a:rPr lang="en-US" sz="2400" dirty="0">
                <a:sym typeface="Wingdings" pitchFamily="2" charset="2"/>
              </a:rPr>
              <a:t>  Name</a:t>
            </a:r>
          </a:p>
          <a:p>
            <a:pPr marL="0" indent="0">
              <a:buNone/>
            </a:pPr>
            <a:r>
              <a:rPr lang="en-US" sz="2400" dirty="0"/>
              <a:t>SSN </a:t>
            </a:r>
            <a:r>
              <a:rPr lang="en-US" sz="2400" dirty="0">
                <a:sym typeface="Wingdings" pitchFamily="2" charset="2"/>
              </a:rPr>
              <a:t> Last Name		</a:t>
            </a:r>
            <a:r>
              <a:rPr lang="en-US" sz="2400" dirty="0" err="1">
                <a:sym typeface="Wingdings" pitchFamily="2" charset="2"/>
              </a:rPr>
              <a:t>DeptNum</a:t>
            </a:r>
            <a:r>
              <a:rPr lang="en-US" sz="2400" dirty="0">
                <a:sym typeface="Wingdings" pitchFamily="2" charset="2"/>
              </a:rPr>
              <a:t>  Office</a:t>
            </a:r>
          </a:p>
          <a:p>
            <a:pPr marL="0" indent="0">
              <a:buNone/>
            </a:pPr>
            <a:r>
              <a:rPr lang="en-US" sz="2400" dirty="0"/>
              <a:t>SSN </a:t>
            </a:r>
            <a:r>
              <a:rPr lang="en-US" sz="2400" dirty="0">
                <a:sym typeface="Wingdings" pitchFamily="2" charset="2"/>
              </a:rPr>
              <a:t> Salary</a:t>
            </a:r>
          </a:p>
          <a:p>
            <a:pPr marL="0" indent="0">
              <a:buNone/>
            </a:pPr>
            <a:r>
              <a:rPr lang="en-US" sz="2400" dirty="0"/>
              <a:t>SSN </a:t>
            </a:r>
            <a:r>
              <a:rPr lang="en-US" sz="2400" dirty="0">
                <a:sym typeface="Wingdings" pitchFamily="2" charset="2"/>
              </a:rPr>
              <a:t> </a:t>
            </a:r>
            <a:r>
              <a:rPr lang="en-US" sz="2400" dirty="0" err="1">
                <a:sym typeface="Wingdings" pitchFamily="2" charset="2"/>
              </a:rPr>
              <a:t>DeptNum</a:t>
            </a:r>
            <a:r>
              <a:rPr lang="en-US" sz="2400" dirty="0">
                <a:sym typeface="Wingdings" pitchFamily="2" charset="2"/>
              </a:rPr>
              <a:t>		Name  </a:t>
            </a:r>
            <a:r>
              <a:rPr lang="en-US" sz="2400" dirty="0" err="1">
                <a:sym typeface="Wingdings" pitchFamily="2" charset="2"/>
              </a:rPr>
              <a:t>DeptNum</a:t>
            </a:r>
            <a:r>
              <a:rPr lang="en-US" sz="2400" dirty="0">
                <a:sym typeface="Wingdings" pitchFamily="2" charset="2"/>
              </a:rPr>
              <a:t> (?)</a:t>
            </a:r>
          </a:p>
          <a:p>
            <a:pPr marL="0" indent="0">
              <a:buNone/>
            </a:pPr>
            <a:r>
              <a:rPr lang="en-US" sz="2400" dirty="0"/>
              <a:t>SSN </a:t>
            </a:r>
            <a:r>
              <a:rPr lang="en-US" sz="2400" dirty="0">
                <a:sym typeface="Wingdings" pitchFamily="2" charset="2"/>
              </a:rPr>
              <a:t> Name		Name  Office (?)</a:t>
            </a:r>
          </a:p>
          <a:p>
            <a:pPr marL="0" indent="0">
              <a:buNone/>
            </a:pPr>
            <a:r>
              <a:rPr lang="en-US" sz="2400" dirty="0"/>
              <a:t>SSN </a:t>
            </a:r>
            <a:r>
              <a:rPr lang="en-US" sz="2400" dirty="0">
                <a:sym typeface="Wingdings" pitchFamily="2" charset="2"/>
              </a:rPr>
              <a:t> Office</a:t>
            </a:r>
          </a:p>
          <a:p>
            <a:pPr>
              <a:lnSpc>
                <a:spcPct val="150000"/>
              </a:lnSpc>
              <a:buFontTx/>
              <a:buChar char="•"/>
            </a:pPr>
            <a:endParaRPr lang="en-US" sz="2400" b="1" u="sng" dirty="0"/>
          </a:p>
          <a:p>
            <a:pPr marL="0" indent="0">
              <a:buNone/>
            </a:pPr>
            <a:endParaRPr lang="en-US" sz="2400" i="1" dirty="0">
              <a:sym typeface="Wingdings" pitchFamily="2" charset="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98254218"/>
              </p:ext>
            </p:extLst>
          </p:nvPr>
        </p:nvGraphicFramePr>
        <p:xfrm>
          <a:off x="381000" y="1676400"/>
          <a:ext cx="8305800" cy="2268538"/>
        </p:xfrm>
        <a:graphic>
          <a:graphicData uri="http://schemas.openxmlformats.org/presentationml/2006/ole">
            <mc:AlternateContent xmlns:mc="http://schemas.openxmlformats.org/markup-compatibility/2006">
              <mc:Choice xmlns:v="urn:schemas-microsoft-com:vml" Requires="v">
                <p:oleObj spid="_x0000_s67598" name="VISIO" r:id="rId3" imgW="5149440" imgH="1406160" progId="Visio.Drawing.11">
                  <p:embed/>
                </p:oleObj>
              </mc:Choice>
              <mc:Fallback>
                <p:oleObj name="VISIO" r:id="rId3" imgW="5149440" imgH="1406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76400"/>
                        <a:ext cx="8305800"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50522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Kinds of Keys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Some further consideration of keys is necessary to fully explain the 1</a:t>
            </a:r>
            <a:r>
              <a:rPr lang="en-US" sz="2400" baseline="30000" dirty="0"/>
              <a:t>st</a:t>
            </a:r>
            <a:r>
              <a:rPr lang="en-US" sz="2400" dirty="0"/>
              <a:t>, 2</a:t>
            </a:r>
            <a:r>
              <a:rPr lang="en-US" sz="2400" baseline="30000" dirty="0"/>
              <a:t>nd</a:t>
            </a:r>
            <a:r>
              <a:rPr lang="en-US" sz="2400" dirty="0"/>
              <a:t> and 3</a:t>
            </a:r>
            <a:r>
              <a:rPr lang="en-US" sz="2400" baseline="30000" dirty="0"/>
              <a:t>rd</a:t>
            </a:r>
            <a:r>
              <a:rPr lang="en-US" sz="2400" dirty="0"/>
              <a:t> normal forms</a:t>
            </a:r>
          </a:p>
          <a:p>
            <a:pPr>
              <a:lnSpc>
                <a:spcPct val="150000"/>
              </a:lnSpc>
              <a:buFontTx/>
              <a:buChar char="•"/>
            </a:pPr>
            <a:r>
              <a:rPr lang="en-US" sz="2400" dirty="0"/>
              <a:t> </a:t>
            </a:r>
            <a:r>
              <a:rPr lang="en-US" sz="2400" b="1" dirty="0" err="1"/>
              <a:t>Superkey</a:t>
            </a:r>
            <a:r>
              <a:rPr lang="en-US" sz="2400" dirty="0"/>
              <a:t>: a set of attributes in a relation that will never have the same value across tuples (i.e., that can be used to uniquely identify a tuple)</a:t>
            </a:r>
          </a:p>
          <a:p>
            <a:pPr>
              <a:lnSpc>
                <a:spcPct val="150000"/>
              </a:lnSpc>
              <a:buFontTx/>
              <a:buChar char="•"/>
            </a:pPr>
            <a:r>
              <a:rPr lang="en-US" sz="2400" dirty="0"/>
              <a:t> </a:t>
            </a:r>
            <a:r>
              <a:rPr lang="en-US" sz="2400" b="1" dirty="0"/>
              <a:t>Key</a:t>
            </a:r>
            <a:r>
              <a:rPr lang="en-US" sz="2400" dirty="0"/>
              <a:t>: a minimal </a:t>
            </a:r>
            <a:r>
              <a:rPr lang="en-US" sz="2400" dirty="0" err="1"/>
              <a:t>superkey</a:t>
            </a:r>
            <a:r>
              <a:rPr lang="en-US" sz="2400" dirty="0"/>
              <a:t> – if it lost any more attributes, it would no longer be a </a:t>
            </a:r>
            <a:r>
              <a:rPr lang="en-US" sz="2400" dirty="0" err="1"/>
              <a:t>superkey</a:t>
            </a:r>
            <a:r>
              <a:rPr lang="en-US" sz="2400" dirty="0"/>
              <a:t> (would no longer be a unique identifier)</a:t>
            </a:r>
            <a:endParaRPr lang="en-US" sz="2400" b="1" dirty="0"/>
          </a:p>
          <a:p>
            <a:pPr marL="0" indent="0">
              <a:lnSpc>
                <a:spcPct val="150000"/>
              </a:lnSpc>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24437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Kinds of Keys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Any key that could be used as the primary key of a relation schema is called a </a:t>
            </a:r>
            <a:r>
              <a:rPr lang="en-US" sz="2400" b="1" dirty="0"/>
              <a:t>candidate key</a:t>
            </a:r>
          </a:p>
          <a:p>
            <a:pPr>
              <a:lnSpc>
                <a:spcPct val="150000"/>
              </a:lnSpc>
              <a:buFontTx/>
              <a:buChar char="•"/>
            </a:pPr>
            <a:r>
              <a:rPr lang="en-US" sz="2400" b="1" dirty="0"/>
              <a:t> </a:t>
            </a:r>
            <a:r>
              <a:rPr lang="en-US" sz="2400" dirty="0"/>
              <a:t>The designer chooses one key to be the </a:t>
            </a:r>
            <a:r>
              <a:rPr lang="en-US" sz="2400" b="1" dirty="0"/>
              <a:t>primary key</a:t>
            </a:r>
            <a:r>
              <a:rPr lang="en-US" sz="2400" dirty="0"/>
              <a:t>, and all candidate keys not chosen to be the primary key become known as </a:t>
            </a:r>
            <a:r>
              <a:rPr lang="en-US" sz="2400" b="1" dirty="0"/>
              <a:t>alternate keys</a:t>
            </a:r>
            <a:r>
              <a:rPr lang="en-US" sz="2400" dirty="0"/>
              <a:t>.</a:t>
            </a:r>
          </a:p>
          <a:p>
            <a:pPr>
              <a:lnSpc>
                <a:spcPct val="150000"/>
              </a:lnSpc>
              <a:buFontTx/>
              <a:buChar char="•"/>
            </a:pPr>
            <a:r>
              <a:rPr lang="en-US" sz="2400" dirty="0"/>
              <a:t> </a:t>
            </a:r>
            <a:r>
              <a:rPr lang="en-US" sz="2400" b="1" dirty="0"/>
              <a:t>Prime attribute</a:t>
            </a:r>
            <a:r>
              <a:rPr lang="en-US" sz="2400" dirty="0"/>
              <a:t>: member of some candidate key in a relation</a:t>
            </a:r>
          </a:p>
          <a:p>
            <a:pPr>
              <a:lnSpc>
                <a:spcPct val="150000"/>
              </a:lnSpc>
              <a:buFontTx/>
              <a:buChar char="•"/>
            </a:pPr>
            <a:r>
              <a:rPr lang="en-US" sz="2400" dirty="0"/>
              <a:t> </a:t>
            </a:r>
            <a:r>
              <a:rPr lang="en-US" sz="2400" b="1" dirty="0"/>
              <a:t>Non-prime attribute</a:t>
            </a:r>
            <a:r>
              <a:rPr lang="en-US" sz="2400" dirty="0"/>
              <a:t>: not a member of some candidate key</a:t>
            </a:r>
            <a:endParaRPr lang="en-US" sz="2400" b="1" u="sng" dirty="0"/>
          </a:p>
          <a:p>
            <a:pPr marL="0" indent="0">
              <a:lnSpc>
                <a:spcPct val="150000"/>
              </a:lnSpc>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341085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Kinds of Keys</a:t>
            </a:r>
          </a:p>
        </p:txBody>
      </p:sp>
      <p:sp>
        <p:nvSpPr>
          <p:cNvPr id="3" name="Content Placeholder 2"/>
          <p:cNvSpPr>
            <a:spLocks noGrp="1"/>
          </p:cNvSpPr>
          <p:nvPr>
            <p:ph idx="1"/>
          </p:nvPr>
        </p:nvSpPr>
        <p:spPr>
          <a:xfrm>
            <a:off x="304800" y="1066800"/>
            <a:ext cx="8763000" cy="3886200"/>
          </a:xfrm>
        </p:spPr>
        <p:txBody>
          <a:bodyPr/>
          <a:lstStyle/>
          <a:p>
            <a:pPr marL="0" indent="0">
              <a:lnSpc>
                <a:spcPct val="150000"/>
              </a:lnSpc>
              <a:buNone/>
            </a:pPr>
            <a:r>
              <a:rPr lang="en-US" sz="2400" dirty="0"/>
              <a:t>Example relation (assume that all students have SSNs):</a:t>
            </a:r>
          </a:p>
          <a:p>
            <a:pPr marL="0" indent="0">
              <a:lnSpc>
                <a:spcPct val="150000"/>
              </a:lnSpc>
              <a:buNone/>
            </a:pPr>
            <a:r>
              <a:rPr lang="en-US" sz="2400" b="1" dirty="0"/>
              <a:t>  Student</a:t>
            </a:r>
            <a:r>
              <a:rPr lang="en-US" sz="2400" dirty="0"/>
              <a:t>(</a:t>
            </a:r>
            <a:r>
              <a:rPr lang="en-US" sz="2400" u="sng" dirty="0" err="1"/>
              <a:t>DrexelNumber</a:t>
            </a:r>
            <a:r>
              <a:rPr lang="en-US" sz="2400" dirty="0" err="1"/>
              <a:t>,SSN,FirstName,LastName</a:t>
            </a:r>
            <a:r>
              <a:rPr lang="en-US" sz="2400" dirty="0"/>
              <a:t>)</a:t>
            </a:r>
          </a:p>
          <a:p>
            <a:pPr marL="0" indent="0">
              <a:lnSpc>
                <a:spcPct val="150000"/>
              </a:lnSpc>
              <a:buNone/>
            </a:pPr>
            <a:endParaRPr lang="en-US" sz="2400" dirty="0"/>
          </a:p>
          <a:p>
            <a:pPr marL="0" indent="0">
              <a:lnSpc>
                <a:spcPct val="150000"/>
              </a:lnSpc>
              <a:buNone/>
            </a:pPr>
            <a:r>
              <a:rPr lang="en-US" sz="2000" b="1" dirty="0" err="1"/>
              <a:t>Superkeys</a:t>
            </a:r>
            <a:r>
              <a:rPr lang="en-US" sz="2000" dirty="0"/>
              <a:t>: {</a:t>
            </a:r>
            <a:r>
              <a:rPr lang="en-US" sz="2000" dirty="0" err="1"/>
              <a:t>DrexelNumber</a:t>
            </a:r>
            <a:r>
              <a:rPr lang="en-US" sz="2000" dirty="0"/>
              <a:t>, SSN, </a:t>
            </a:r>
            <a:r>
              <a:rPr lang="en-US" sz="2000" dirty="0" err="1"/>
              <a:t>FirstName</a:t>
            </a:r>
            <a:r>
              <a:rPr lang="en-US" sz="2000" dirty="0"/>
              <a:t>, </a:t>
            </a:r>
            <a:r>
              <a:rPr lang="en-US" sz="2000" dirty="0" err="1"/>
              <a:t>LastName</a:t>
            </a:r>
            <a:r>
              <a:rPr lang="en-US" sz="2000" dirty="0"/>
              <a:t>}, </a:t>
            </a:r>
          </a:p>
          <a:p>
            <a:pPr marL="0" indent="0">
              <a:lnSpc>
                <a:spcPct val="150000"/>
              </a:lnSpc>
              <a:buNone/>
            </a:pPr>
            <a:r>
              <a:rPr lang="en-US" sz="2000" dirty="0"/>
              <a:t>{SSN, </a:t>
            </a:r>
            <a:r>
              <a:rPr lang="en-US" sz="2000" dirty="0" err="1"/>
              <a:t>LastName</a:t>
            </a:r>
            <a:r>
              <a:rPr lang="en-US" sz="2000" dirty="0"/>
              <a:t>},{</a:t>
            </a:r>
            <a:r>
              <a:rPr lang="en-US" sz="2000" dirty="0" err="1"/>
              <a:t>DrexelNumber</a:t>
            </a:r>
            <a:r>
              <a:rPr lang="en-US" sz="2000" dirty="0"/>
              <a:t>},{SSN}, . . .</a:t>
            </a:r>
          </a:p>
          <a:p>
            <a:pPr marL="0" indent="0">
              <a:lnSpc>
                <a:spcPct val="150000"/>
              </a:lnSpc>
              <a:buNone/>
            </a:pPr>
            <a:r>
              <a:rPr lang="en-US" sz="2000" b="1" dirty="0"/>
              <a:t>Candidate Keys</a:t>
            </a:r>
            <a:r>
              <a:rPr lang="en-US" sz="2000" dirty="0"/>
              <a:t>: {</a:t>
            </a:r>
            <a:r>
              <a:rPr lang="en-US" sz="2000" dirty="0" err="1"/>
              <a:t>DrexelNumber</a:t>
            </a:r>
            <a:r>
              <a:rPr lang="en-US" sz="2000" dirty="0"/>
              <a:t>},{SSN}</a:t>
            </a:r>
          </a:p>
          <a:p>
            <a:pPr marL="0" indent="0">
              <a:lnSpc>
                <a:spcPct val="150000"/>
              </a:lnSpc>
              <a:buNone/>
            </a:pPr>
            <a:r>
              <a:rPr lang="en-US" sz="2000" b="1" dirty="0"/>
              <a:t>Primary Key</a:t>
            </a:r>
            <a:r>
              <a:rPr lang="en-US" sz="2000" dirty="0"/>
              <a:t>: {</a:t>
            </a:r>
            <a:r>
              <a:rPr lang="en-US" sz="2000" dirty="0" err="1"/>
              <a:t>DrexelNumber</a:t>
            </a:r>
            <a:r>
              <a:rPr lang="en-US" sz="2000" dirty="0"/>
              <a:t>}</a:t>
            </a:r>
          </a:p>
          <a:p>
            <a:pPr marL="0" indent="0">
              <a:lnSpc>
                <a:spcPct val="150000"/>
              </a:lnSpc>
              <a:buNone/>
            </a:pPr>
            <a:r>
              <a:rPr lang="en-US" sz="2000" b="1" dirty="0"/>
              <a:t>Alternate Key</a:t>
            </a:r>
            <a:r>
              <a:rPr lang="en-US" sz="2000" dirty="0"/>
              <a:t>: {SSN}</a:t>
            </a:r>
          </a:p>
          <a:p>
            <a:pPr marL="0" indent="0">
              <a:lnSpc>
                <a:spcPct val="150000"/>
              </a:lnSpc>
              <a:buNone/>
            </a:pPr>
            <a:r>
              <a:rPr lang="en-US" sz="2000" b="1" dirty="0"/>
              <a:t>Prime attribute: </a:t>
            </a:r>
            <a:r>
              <a:rPr lang="en-US" sz="2000" dirty="0" err="1"/>
              <a:t>DrexelNumber</a:t>
            </a:r>
            <a:r>
              <a:rPr lang="en-US" sz="2000" dirty="0"/>
              <a:t>, SSN</a:t>
            </a:r>
          </a:p>
          <a:p>
            <a:pPr marL="0" indent="0">
              <a:lnSpc>
                <a:spcPct val="150000"/>
              </a:lnSpc>
              <a:buNone/>
            </a:pPr>
            <a:r>
              <a:rPr lang="en-US" sz="2000" b="1" dirty="0"/>
              <a:t>Non-prime attribute</a:t>
            </a:r>
            <a:r>
              <a:rPr lang="en-US" sz="2000" dirty="0"/>
              <a:t>: </a:t>
            </a:r>
            <a:r>
              <a:rPr lang="en-US" sz="2000" dirty="0" err="1"/>
              <a:t>FirstName</a:t>
            </a:r>
            <a:r>
              <a:rPr lang="en-US" sz="2000" dirty="0"/>
              <a:t>, </a:t>
            </a:r>
            <a:r>
              <a:rPr lang="en-US" sz="2000" dirty="0" err="1"/>
              <a:t>LastName</a:t>
            </a:r>
            <a:endParaRPr lang="en-US" sz="2000" b="1" dirty="0"/>
          </a:p>
          <a:p>
            <a:pPr marL="0" indent="0">
              <a:lnSpc>
                <a:spcPct val="150000"/>
              </a:lnSpc>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222750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Normal Forms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800" dirty="0"/>
              <a:t>Normalization is practiced on </a:t>
            </a:r>
            <a:r>
              <a:rPr lang="en-US" sz="2800" u="sng" dirty="0"/>
              <a:t>relations</a:t>
            </a:r>
            <a:endParaRPr lang="en-US" sz="2800" dirty="0"/>
          </a:p>
          <a:p>
            <a:pPr>
              <a:lnSpc>
                <a:spcPct val="150000"/>
              </a:lnSpc>
              <a:buFontTx/>
              <a:buChar char="•"/>
            </a:pPr>
            <a:r>
              <a:rPr lang="en-US" sz="2800" dirty="0"/>
              <a:t> Going in, assume a primary key that uniquely identifies tuples and that all attributes are atomic</a:t>
            </a:r>
          </a:p>
          <a:p>
            <a:pPr>
              <a:lnSpc>
                <a:spcPct val="150000"/>
              </a:lnSpc>
              <a:buFontTx/>
              <a:buChar char="•"/>
            </a:pPr>
            <a:r>
              <a:rPr lang="en-US" sz="2800" dirty="0"/>
              <a:t> We have to know the functional dependencies among the attributes of the relation </a:t>
            </a:r>
          </a:p>
          <a:p>
            <a:pPr>
              <a:lnSpc>
                <a:spcPct val="150000"/>
              </a:lnSpc>
              <a:buFontTx/>
              <a:buChar char="•"/>
            </a:pPr>
            <a:r>
              <a:rPr lang="en-US" sz="2800" dirty="0"/>
              <a:t> We apply a series of formal tests designed to see if the relation meets the criteria specified by a certain normal form</a:t>
            </a:r>
          </a:p>
        </p:txBody>
      </p:sp>
    </p:spTree>
    <p:extLst>
      <p:ext uri="{BB962C8B-B14F-4D97-AF65-F5344CB8AC3E}">
        <p14:creationId xmlns:p14="http://schemas.microsoft.com/office/powerpoint/2010/main" val="121182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Our design approach thus far has been largely </a:t>
            </a:r>
            <a:r>
              <a:rPr lang="en-US" sz="2800" i="1" dirty="0"/>
              <a:t>intuitive</a:t>
            </a:r>
            <a:r>
              <a:rPr lang="en-US" sz="2800" dirty="0"/>
              <a:t>, reliant upon the intuition and common sense of the database designer</a:t>
            </a:r>
          </a:p>
          <a:p>
            <a:pPr>
              <a:lnSpc>
                <a:spcPct val="150000"/>
              </a:lnSpc>
              <a:buFontTx/>
              <a:buChar char="•"/>
            </a:pPr>
            <a:r>
              <a:rPr lang="en-US" sz="2800" dirty="0"/>
              <a:t> We have used some basic guidelines, such as:</a:t>
            </a:r>
          </a:p>
          <a:p>
            <a:pPr lvl="1">
              <a:lnSpc>
                <a:spcPct val="150000"/>
              </a:lnSpc>
              <a:buFont typeface="Wingdings" pitchFamily="2" charset="2"/>
              <a:buChar char="§"/>
            </a:pPr>
            <a:r>
              <a:rPr lang="en-US" dirty="0"/>
              <a:t> “</a:t>
            </a:r>
            <a:r>
              <a:rPr lang="en-US" i="1" dirty="0"/>
              <a:t>nouns of intrinsic interest</a:t>
            </a:r>
            <a:r>
              <a:rPr lang="en-US" dirty="0"/>
              <a:t>” become entities, while descriptive properties of these entities become attributes</a:t>
            </a:r>
          </a:p>
          <a:p>
            <a:pPr lvl="1">
              <a:lnSpc>
                <a:spcPct val="150000"/>
              </a:lnSpc>
              <a:buFont typeface="Wingdings" pitchFamily="2" charset="2"/>
              <a:buChar char="§"/>
            </a:pPr>
            <a:r>
              <a:rPr lang="en-US" dirty="0"/>
              <a:t> “</a:t>
            </a:r>
            <a:r>
              <a:rPr lang="en-US" i="1" dirty="0"/>
              <a:t>distinct concepts</a:t>
            </a:r>
            <a:r>
              <a:rPr lang="en-US" dirty="0"/>
              <a:t>” should be kept separate</a:t>
            </a:r>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4</a:t>
            </a:fld>
            <a:endParaRPr lang="en-US"/>
          </a:p>
        </p:txBody>
      </p:sp>
    </p:spTree>
    <p:extLst>
      <p:ext uri="{BB962C8B-B14F-4D97-AF65-F5344CB8AC3E}">
        <p14:creationId xmlns:p14="http://schemas.microsoft.com/office/powerpoint/2010/main" val="1158560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Normal Forms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800" dirty="0"/>
              <a:t>We say that a relation is normalized to the form of the highest normal form that is not violated by the structure of the relation</a:t>
            </a:r>
          </a:p>
          <a:p>
            <a:pPr>
              <a:lnSpc>
                <a:spcPct val="150000"/>
              </a:lnSpc>
              <a:buFontTx/>
              <a:buChar char="•"/>
            </a:pPr>
            <a:r>
              <a:rPr lang="en-US" sz="2800" dirty="0"/>
              <a:t> To remove a violation, we </a:t>
            </a:r>
            <a:r>
              <a:rPr lang="en-US" sz="2800" b="1" dirty="0"/>
              <a:t>decompose</a:t>
            </a:r>
            <a:r>
              <a:rPr lang="en-US" sz="2800" dirty="0"/>
              <a:t> the relation (split it vertically, breaking some columns into a separate table)  </a:t>
            </a:r>
            <a:endParaRPr lang="en-US" sz="2800" b="1" u="sng" dirty="0"/>
          </a:p>
          <a:p>
            <a:pPr marL="0" indent="0">
              <a:lnSpc>
                <a:spcPct val="150000"/>
              </a:lnSpc>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814315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1</a:t>
            </a:r>
            <a:r>
              <a:rPr lang="en-US" sz="4000" baseline="30000" dirty="0"/>
              <a:t>st</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b="1" dirty="0"/>
              <a:t> </a:t>
            </a:r>
            <a:r>
              <a:rPr lang="en-US" sz="2800" dirty="0"/>
              <a:t>Most of the requirements of 1NF (e.g., atomic attributes) were actually incorporated into the definition of a relation, but there is a case in which a relation can be said to violate 1NF</a:t>
            </a:r>
          </a:p>
          <a:p>
            <a:endParaRPr lang="en-US" sz="2800" dirty="0"/>
          </a:p>
          <a:p>
            <a:pPr>
              <a:buFontTx/>
              <a:buChar char="•"/>
            </a:pPr>
            <a:r>
              <a:rPr lang="en-US" sz="2800" dirty="0"/>
              <a:t> Relations in 1NF do not have </a:t>
            </a:r>
            <a:r>
              <a:rPr lang="en-US" sz="2800" b="1" dirty="0"/>
              <a:t>repeating groups</a:t>
            </a:r>
            <a:endParaRPr lang="en-US" sz="2800" dirty="0"/>
          </a:p>
          <a:p>
            <a:endParaRPr lang="en-US" sz="2400" b="1" dirty="0"/>
          </a:p>
          <a:p>
            <a:pPr marL="0" indent="0">
              <a:buNone/>
            </a:pPr>
            <a:r>
              <a:rPr lang="en-US" sz="2400" b="1" dirty="0"/>
              <a:t>	Athlete</a:t>
            </a:r>
            <a:r>
              <a:rPr lang="en-US" sz="2400" dirty="0"/>
              <a:t>(</a:t>
            </a:r>
            <a:r>
              <a:rPr lang="en-US" sz="2400" u="sng" dirty="0"/>
              <a:t>Bib#</a:t>
            </a:r>
            <a:r>
              <a:rPr lang="en-US" sz="2400" dirty="0"/>
              <a:t>, </a:t>
            </a:r>
            <a:r>
              <a:rPr lang="en-US" sz="2400" dirty="0" err="1"/>
              <a:t>FirstName</a:t>
            </a:r>
            <a:r>
              <a:rPr lang="en-US" sz="2400" dirty="0"/>
              <a:t>, </a:t>
            </a:r>
            <a:r>
              <a:rPr lang="en-US" sz="2400" dirty="0" err="1"/>
              <a:t>LastName</a:t>
            </a:r>
            <a:r>
              <a:rPr lang="en-US" sz="2400" dirty="0"/>
              <a:t>, Event1, Event2, 	Event3, Event4)</a:t>
            </a:r>
          </a:p>
          <a:p>
            <a:endParaRPr lang="en-US" sz="2400" dirty="0"/>
          </a:p>
          <a:p>
            <a:pPr>
              <a:buFontTx/>
              <a:buChar char="•"/>
            </a:pPr>
            <a:r>
              <a:rPr lang="en-US" sz="2800" i="1" dirty="0"/>
              <a:t>Event </a:t>
            </a:r>
            <a:r>
              <a:rPr lang="en-US" sz="2800" dirty="0"/>
              <a:t>attributes form a repeating group (the same thing is repeated over and over in different columns)</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4125484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1</a:t>
            </a:r>
            <a:r>
              <a:rPr lang="en-US" sz="4000" baseline="30000" dirty="0"/>
              <a:t>st</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800" dirty="0"/>
              <a:t>This is bad design – there is no graceful way to accommodate more than 4 events, and if athletes typically compete in less than 4 events, then we are creating nulls</a:t>
            </a:r>
          </a:p>
          <a:p>
            <a:pPr>
              <a:lnSpc>
                <a:spcPct val="150000"/>
              </a:lnSpc>
              <a:buFontTx/>
              <a:buChar char="•"/>
            </a:pPr>
            <a:r>
              <a:rPr lang="en-US" sz="2800" dirty="0"/>
              <a:t> We could change the number 4 to any number, and the same arguments would still apply</a:t>
            </a:r>
          </a:p>
          <a:p>
            <a:pPr>
              <a:lnSpc>
                <a:spcPct val="150000"/>
              </a:lnSpc>
              <a:buFontTx/>
              <a:buChar char="•"/>
            </a:pPr>
            <a:r>
              <a:rPr lang="en-US" sz="2800" dirty="0"/>
              <a:t> This relation violates 1NF, and so we need to decompose it to remove the repeating group</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308801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1</a:t>
            </a:r>
            <a:r>
              <a:rPr lang="en-US" sz="4000" baseline="30000" dirty="0"/>
              <a:t>st</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b="1" dirty="0"/>
              <a:t> </a:t>
            </a:r>
            <a:r>
              <a:rPr lang="en-US" sz="2800" dirty="0"/>
              <a:t>Normalize this relation to 1NF:</a:t>
            </a:r>
          </a:p>
          <a:p>
            <a:pPr>
              <a:buFontTx/>
              <a:buChar char="•"/>
            </a:pPr>
            <a:endParaRPr lang="en-US" sz="2800" dirty="0"/>
          </a:p>
          <a:p>
            <a:pPr marL="0" indent="0">
              <a:buNone/>
            </a:pPr>
            <a:r>
              <a:rPr lang="en-US" sz="2800" dirty="0"/>
              <a:t>Athlete(</a:t>
            </a:r>
            <a:r>
              <a:rPr lang="en-US" sz="2800" u="sng" dirty="0"/>
              <a:t>Bib#</a:t>
            </a:r>
            <a:r>
              <a:rPr lang="en-US" sz="2800" dirty="0"/>
              <a:t>, </a:t>
            </a:r>
            <a:r>
              <a:rPr lang="en-US" sz="2800" dirty="0" err="1"/>
              <a:t>FirstName</a:t>
            </a:r>
            <a:r>
              <a:rPr lang="en-US" sz="2800" dirty="0"/>
              <a:t>, </a:t>
            </a:r>
            <a:r>
              <a:rPr lang="en-US" sz="2800" dirty="0" err="1"/>
              <a:t>LastName</a:t>
            </a:r>
            <a:r>
              <a:rPr lang="en-US" sz="2800" dirty="0"/>
              <a:t>)</a:t>
            </a:r>
          </a:p>
          <a:p>
            <a:pPr marL="0" indent="0">
              <a:buNone/>
            </a:pPr>
            <a:r>
              <a:rPr lang="en-US" sz="2800" dirty="0" err="1"/>
              <a:t>AthleteEvents</a:t>
            </a:r>
            <a:r>
              <a:rPr lang="en-US" sz="2800" dirty="0"/>
              <a:t>(</a:t>
            </a:r>
            <a:r>
              <a:rPr lang="en-US" sz="2800" u="sng" dirty="0"/>
              <a:t>Bib#, Event</a:t>
            </a:r>
            <a:r>
              <a:rPr lang="en-US" sz="2800" dirty="0"/>
              <a:t>) (note composite PK)</a:t>
            </a:r>
          </a:p>
          <a:p>
            <a:endParaRPr lang="en-US" sz="2800" dirty="0"/>
          </a:p>
          <a:p>
            <a:pPr>
              <a:buFontTx/>
              <a:buChar char="•"/>
            </a:pPr>
            <a:r>
              <a:rPr lang="en-US" sz="2800" dirty="0"/>
              <a:t> Rule: Normalize relations to 1NF by moving any repeating groups to separate tables (one for each repeating group) along with a copy of the PK from the original relation</a:t>
            </a:r>
          </a:p>
          <a:p>
            <a:pPr>
              <a:buFontTx/>
              <a:buChar char="•"/>
            </a:pPr>
            <a:r>
              <a:rPr lang="en-US" sz="2800" dirty="0"/>
              <a:t> If a relation does not have a repeating group to start with, then it is already in 1NF</a:t>
            </a:r>
          </a:p>
          <a:p>
            <a:pPr marL="0" indent="0">
              <a:buNone/>
            </a:pPr>
            <a:endParaRPr lang="en-US" sz="2400" b="1" u="sng" dirty="0"/>
          </a:p>
          <a:p>
            <a:pPr marL="0" indent="0">
              <a:buNone/>
            </a:pPr>
            <a:endParaRPr lang="en-US" sz="2400" i="1" dirty="0">
              <a:sym typeface="Wingdings" pitchFamily="2" charset="2"/>
            </a:endParaRPr>
          </a:p>
        </p:txBody>
      </p:sp>
      <p:sp>
        <p:nvSpPr>
          <p:cNvPr id="4" name="Line 8"/>
          <p:cNvSpPr>
            <a:spLocks noChangeShapeType="1"/>
          </p:cNvSpPr>
          <p:nvPr/>
        </p:nvSpPr>
        <p:spPr bwMode="auto">
          <a:xfrm flipH="1" flipV="1">
            <a:off x="2209800" y="2514600"/>
            <a:ext cx="457200" cy="190500"/>
          </a:xfrm>
          <a:prstGeom prst="line">
            <a:avLst/>
          </a:prstGeom>
          <a:noFill/>
          <a:ln w="9525">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56310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2</a:t>
            </a:r>
            <a:r>
              <a:rPr lang="en-US" sz="4000" baseline="30000" dirty="0"/>
              <a:t>nd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First criterion of 2NF is that the </a:t>
            </a:r>
            <a:r>
              <a:rPr lang="en-US" sz="2400" u="sng" dirty="0"/>
              <a:t>relation meets 1NF</a:t>
            </a:r>
          </a:p>
          <a:p>
            <a:pPr>
              <a:lnSpc>
                <a:spcPct val="150000"/>
              </a:lnSpc>
              <a:buFontTx/>
              <a:buChar char="•"/>
            </a:pPr>
            <a:r>
              <a:rPr lang="en-US" sz="2400" dirty="0"/>
              <a:t>Normal forms are incremental and build upon one another</a:t>
            </a:r>
          </a:p>
          <a:p>
            <a:pPr>
              <a:lnSpc>
                <a:spcPct val="150000"/>
              </a:lnSpc>
              <a:buFontTx/>
              <a:buChar char="•"/>
            </a:pPr>
            <a:r>
              <a:rPr lang="en-US" sz="2400" dirty="0"/>
              <a:t>2NF depends upon the concept of </a:t>
            </a:r>
            <a:r>
              <a:rPr lang="en-US" sz="2400" b="1" dirty="0"/>
              <a:t>full functional dependency</a:t>
            </a:r>
          </a:p>
          <a:p>
            <a:pPr>
              <a:lnSpc>
                <a:spcPct val="150000"/>
              </a:lnSpc>
              <a:buFontTx/>
              <a:buChar char="•"/>
            </a:pPr>
            <a:r>
              <a:rPr lang="en-US" sz="2400" dirty="0"/>
              <a:t>Full functional dependency means that we can’t remove any attribute from the left hand side of the dependency and still have the dependency hold for the remaining attributes </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685944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2</a:t>
            </a:r>
            <a:r>
              <a:rPr lang="en-US" sz="4000" baseline="30000" dirty="0"/>
              <a:t>nd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400" dirty="0"/>
              <a:t>Consider the following example relation:</a:t>
            </a:r>
            <a:r>
              <a:rPr lang="en-US" sz="2400" b="1" dirty="0"/>
              <a:t> </a:t>
            </a:r>
          </a:p>
          <a:p>
            <a:pPr marL="0" indent="0">
              <a:buNone/>
            </a:pPr>
            <a:endParaRPr lang="en-US" sz="2400" b="1" dirty="0"/>
          </a:p>
          <a:p>
            <a:pPr marL="0" indent="0">
              <a:buNone/>
            </a:pPr>
            <a:r>
              <a:rPr lang="en-US" sz="2400" b="1" dirty="0"/>
              <a:t>Room</a:t>
            </a:r>
            <a:r>
              <a:rPr lang="en-US" sz="2400" dirty="0"/>
              <a:t>(</a:t>
            </a:r>
            <a:r>
              <a:rPr lang="en-US" sz="2400" u="sng" dirty="0"/>
              <a:t>Building</a:t>
            </a:r>
            <a:r>
              <a:rPr lang="en-US" sz="2400" dirty="0"/>
              <a:t>, </a:t>
            </a:r>
            <a:r>
              <a:rPr lang="en-US" sz="2400" u="sng" dirty="0" err="1"/>
              <a:t>RoomNum</a:t>
            </a:r>
            <a:r>
              <a:rPr lang="en-US" sz="2400" dirty="0"/>
              <a:t>, </a:t>
            </a:r>
            <a:r>
              <a:rPr lang="en-US" sz="2400" dirty="0" err="1"/>
              <a:t>SeatingCapacity</a:t>
            </a:r>
            <a:r>
              <a:rPr lang="en-US" sz="2400" dirty="0"/>
              <a:t>, </a:t>
            </a:r>
            <a:r>
              <a:rPr lang="en-US" sz="2400" dirty="0" err="1"/>
              <a:t>ZipCode</a:t>
            </a:r>
            <a:r>
              <a:rPr lang="en-US" sz="2400" dirty="0"/>
              <a:t>)</a:t>
            </a:r>
          </a:p>
          <a:p>
            <a:endParaRPr lang="en-US" sz="2400" dirty="0"/>
          </a:p>
          <a:p>
            <a:pPr marL="0" indent="0">
              <a:buNone/>
            </a:pPr>
            <a:r>
              <a:rPr lang="en-US" sz="2400" dirty="0"/>
              <a:t>Building, </a:t>
            </a:r>
            <a:r>
              <a:rPr lang="en-US" sz="2400" dirty="0" err="1"/>
              <a:t>RoomNum</a:t>
            </a:r>
            <a:r>
              <a:rPr lang="en-US" sz="2400" dirty="0"/>
              <a:t> </a:t>
            </a:r>
            <a:r>
              <a:rPr lang="en-US" sz="2400" dirty="0">
                <a:sym typeface="Wingdings" pitchFamily="2" charset="2"/>
              </a:rPr>
              <a:t> </a:t>
            </a:r>
            <a:r>
              <a:rPr lang="en-US" sz="2400" dirty="0" err="1"/>
              <a:t>SeatingCapacity</a:t>
            </a:r>
            <a:r>
              <a:rPr lang="en-US" sz="2400" dirty="0">
                <a:sym typeface="Wingdings" pitchFamily="2" charset="2"/>
              </a:rPr>
              <a:t> and </a:t>
            </a:r>
          </a:p>
          <a:p>
            <a:pPr marL="0" indent="0">
              <a:buNone/>
            </a:pPr>
            <a:r>
              <a:rPr lang="en-US" sz="2400" dirty="0"/>
              <a:t>Building, </a:t>
            </a:r>
            <a:r>
              <a:rPr lang="en-US" sz="2400" dirty="0" err="1"/>
              <a:t>RoomNum</a:t>
            </a:r>
            <a:r>
              <a:rPr lang="en-US" sz="2400" dirty="0"/>
              <a:t> </a:t>
            </a:r>
            <a:r>
              <a:rPr lang="en-US" sz="2400" dirty="0">
                <a:sym typeface="Wingdings" pitchFamily="2" charset="2"/>
              </a:rPr>
              <a:t> </a:t>
            </a:r>
            <a:r>
              <a:rPr lang="en-US" sz="2400" dirty="0" err="1"/>
              <a:t>ZipCode</a:t>
            </a:r>
            <a:endParaRPr lang="en-US" sz="2400" dirty="0"/>
          </a:p>
          <a:p>
            <a:pPr marL="0" indent="0">
              <a:buNone/>
            </a:pPr>
            <a:r>
              <a:rPr lang="en-US" sz="2400" dirty="0">
                <a:sym typeface="Wingdings" pitchFamily="2" charset="2"/>
              </a:rPr>
              <a:t> </a:t>
            </a:r>
          </a:p>
          <a:p>
            <a:pPr marL="0" indent="0">
              <a:buNone/>
            </a:pPr>
            <a:r>
              <a:rPr lang="en-US" sz="2400" dirty="0">
                <a:sym typeface="Wingdings" pitchFamily="2" charset="2"/>
              </a:rPr>
              <a:t>Yet, assume only need the Building to know the </a:t>
            </a:r>
            <a:r>
              <a:rPr lang="en-US" sz="2400" dirty="0" err="1">
                <a:sym typeface="Wingdings" pitchFamily="2" charset="2"/>
              </a:rPr>
              <a:t>ZipCode</a:t>
            </a:r>
            <a:r>
              <a:rPr lang="en-US" sz="2400" dirty="0">
                <a:sym typeface="Wingdings" pitchFamily="2" charset="2"/>
              </a:rPr>
              <a:t>, whereas we need both the Building and the </a:t>
            </a:r>
            <a:r>
              <a:rPr lang="en-US" sz="2400" dirty="0" err="1">
                <a:sym typeface="Wingdings" pitchFamily="2" charset="2"/>
              </a:rPr>
              <a:t>RoomNum</a:t>
            </a:r>
            <a:r>
              <a:rPr lang="en-US" sz="2400" dirty="0">
                <a:sym typeface="Wingdings" pitchFamily="2" charset="2"/>
              </a:rPr>
              <a:t> to know the </a:t>
            </a:r>
            <a:r>
              <a:rPr lang="en-US" sz="2400" dirty="0" err="1">
                <a:sym typeface="Wingdings" pitchFamily="2" charset="2"/>
              </a:rPr>
              <a:t>SeatingCapacity</a:t>
            </a:r>
            <a:endParaRPr lang="en-US" sz="2400" dirty="0"/>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717949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2</a:t>
            </a:r>
            <a:r>
              <a:rPr lang="en-US" sz="4000" baseline="30000" dirty="0"/>
              <a:t>nd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r>
              <a:rPr lang="en-US" sz="2400" dirty="0"/>
              <a:t> As such, </a:t>
            </a:r>
            <a:r>
              <a:rPr lang="en-US" sz="2400" dirty="0" err="1"/>
              <a:t>SeatingCapacity</a:t>
            </a:r>
            <a:r>
              <a:rPr lang="en-US" sz="2400" dirty="0"/>
              <a:t> is </a:t>
            </a:r>
            <a:r>
              <a:rPr lang="en-US" sz="2400" i="1" dirty="0"/>
              <a:t>fully functionally dependent</a:t>
            </a:r>
            <a:r>
              <a:rPr lang="en-US" sz="2400" dirty="0"/>
              <a:t> on Building and </a:t>
            </a:r>
            <a:r>
              <a:rPr lang="en-US" sz="2400" dirty="0" err="1"/>
              <a:t>RoomNum</a:t>
            </a:r>
            <a:r>
              <a:rPr lang="en-US" sz="2400" dirty="0"/>
              <a:t> </a:t>
            </a:r>
            <a:r>
              <a:rPr lang="en-US" sz="2400" dirty="0">
                <a:sym typeface="Wingdings" pitchFamily="2" charset="2"/>
              </a:rPr>
              <a:t>(we need both of these to know the seating capacity), but </a:t>
            </a:r>
            <a:r>
              <a:rPr lang="en-US" sz="2400" dirty="0" err="1">
                <a:sym typeface="Wingdings" pitchFamily="2" charset="2"/>
              </a:rPr>
              <a:t>ZipCode</a:t>
            </a:r>
            <a:r>
              <a:rPr lang="en-US" sz="2400" dirty="0">
                <a:sym typeface="Wingdings" pitchFamily="2" charset="2"/>
              </a:rPr>
              <a:t> is not fully functionally dependent on </a:t>
            </a:r>
            <a:r>
              <a:rPr lang="en-US" sz="2400" dirty="0"/>
              <a:t>Building and </a:t>
            </a:r>
            <a:r>
              <a:rPr lang="en-US" sz="2400" dirty="0" err="1"/>
              <a:t>RoomNum</a:t>
            </a:r>
            <a:r>
              <a:rPr lang="en-US" sz="2400" dirty="0"/>
              <a:t> </a:t>
            </a:r>
            <a:r>
              <a:rPr lang="en-US" sz="2400" dirty="0">
                <a:sym typeface="Wingdings" pitchFamily="2" charset="2"/>
              </a:rPr>
              <a:t>since we could lose the </a:t>
            </a:r>
            <a:r>
              <a:rPr lang="en-US" sz="2400" dirty="0" err="1">
                <a:sym typeface="Wingdings" pitchFamily="2" charset="2"/>
              </a:rPr>
              <a:t>RoomNum</a:t>
            </a:r>
            <a:r>
              <a:rPr lang="en-US" sz="2400" dirty="0">
                <a:sym typeface="Wingdings" pitchFamily="2" charset="2"/>
              </a:rPr>
              <a:t> and still know the zip code from the building alone</a:t>
            </a:r>
          </a:p>
          <a:p>
            <a:endParaRPr lang="en-US" sz="2400" dirty="0">
              <a:sym typeface="Wingdings" pitchFamily="2" charset="2"/>
            </a:endParaRPr>
          </a:p>
          <a:p>
            <a:r>
              <a:rPr lang="en-US" sz="2400" dirty="0">
                <a:sym typeface="Wingdings" pitchFamily="2" charset="2"/>
              </a:rPr>
              <a:t> Rule: A relation is in 2NF if every non-prime attribute of the relation is fully functionally dependent on every candidate key of the relation</a:t>
            </a:r>
          </a:p>
          <a:p>
            <a:endParaRPr lang="en-US" sz="2400" dirty="0">
              <a:sym typeface="Wingdings" pitchFamily="2" charset="2"/>
            </a:endParaRPr>
          </a:p>
          <a:p>
            <a:r>
              <a:rPr lang="en-US" sz="2400" dirty="0">
                <a:sym typeface="Wingdings" pitchFamily="2" charset="2"/>
              </a:rPr>
              <a:t>Remember: non-prime means "not found in any candidate key of the relation"</a:t>
            </a:r>
            <a:endParaRPr lang="en-US" sz="2400" dirty="0"/>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443377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2</a:t>
            </a:r>
            <a:r>
              <a:rPr lang="en-US" sz="4000" baseline="30000" dirty="0"/>
              <a:t>nd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400" dirty="0"/>
              <a:t> Normalize this relation to 2NF:</a:t>
            </a:r>
          </a:p>
          <a:p>
            <a:pPr marL="0" indent="0">
              <a:buNone/>
            </a:pPr>
            <a:endParaRPr lang="en-US" sz="2400" dirty="0"/>
          </a:p>
          <a:p>
            <a:pPr marL="0" indent="0">
              <a:buNone/>
            </a:pPr>
            <a:r>
              <a:rPr lang="en-US" sz="2400" dirty="0"/>
              <a:t>   </a:t>
            </a:r>
            <a:r>
              <a:rPr lang="en-US" sz="2400" b="1" dirty="0"/>
              <a:t>Building</a:t>
            </a:r>
            <a:r>
              <a:rPr lang="en-US" sz="2400" dirty="0"/>
              <a:t>(</a:t>
            </a:r>
            <a:r>
              <a:rPr lang="en-US" sz="2400" u="sng" dirty="0"/>
              <a:t>Building</a:t>
            </a:r>
            <a:r>
              <a:rPr lang="en-US" sz="2400" dirty="0"/>
              <a:t>, </a:t>
            </a:r>
            <a:r>
              <a:rPr lang="en-US" sz="2400" dirty="0" err="1"/>
              <a:t>ZipCode</a:t>
            </a:r>
            <a:r>
              <a:rPr lang="en-US" sz="2400" dirty="0"/>
              <a:t>)</a:t>
            </a:r>
          </a:p>
          <a:p>
            <a:pPr marL="0" indent="0">
              <a:buNone/>
            </a:pPr>
            <a:r>
              <a:rPr lang="en-US" sz="2400" dirty="0"/>
              <a:t>   </a:t>
            </a:r>
            <a:r>
              <a:rPr lang="en-US" sz="2400" b="1" dirty="0"/>
              <a:t>Room</a:t>
            </a:r>
            <a:r>
              <a:rPr lang="en-US" sz="2400" dirty="0"/>
              <a:t>(</a:t>
            </a:r>
            <a:r>
              <a:rPr lang="en-US" sz="2400" u="sng" dirty="0"/>
              <a:t>Building, </a:t>
            </a:r>
            <a:r>
              <a:rPr lang="en-US" sz="2400" u="sng" dirty="0" err="1"/>
              <a:t>RoomNum</a:t>
            </a:r>
            <a:r>
              <a:rPr lang="en-US" sz="2400" dirty="0"/>
              <a:t>, </a:t>
            </a:r>
            <a:r>
              <a:rPr lang="en-US" sz="2400" dirty="0" err="1"/>
              <a:t>SeatingCapacity</a:t>
            </a:r>
            <a:r>
              <a:rPr lang="en-US" sz="2400" dirty="0"/>
              <a:t>)</a:t>
            </a:r>
          </a:p>
          <a:p>
            <a:pPr marL="0" indent="0">
              <a:buNone/>
            </a:pPr>
            <a:endParaRPr lang="en-US" sz="2400" dirty="0"/>
          </a:p>
          <a:p>
            <a:pPr>
              <a:buFontTx/>
              <a:buChar char="•"/>
            </a:pPr>
            <a:r>
              <a:rPr lang="en-US" sz="2400" dirty="0"/>
              <a:t>Rule: Normalize a relation to 2NF by moving attributes that are not fully functionally dependent on </a:t>
            </a:r>
            <a:r>
              <a:rPr lang="en-US" sz="2400" u="sng" dirty="0"/>
              <a:t>all candidate keys</a:t>
            </a:r>
            <a:r>
              <a:rPr lang="en-US" sz="2400" dirty="0"/>
              <a:t> out to a separate relation, along with copies of the prime attributes on which they are dependent (now the PK of the new relation)</a:t>
            </a:r>
          </a:p>
          <a:p>
            <a:pPr>
              <a:buFontTx/>
              <a:buChar char="•"/>
            </a:pPr>
            <a:r>
              <a:rPr lang="en-US" sz="2400" dirty="0"/>
              <a:t>The PK of the new relation leaves a corresponding foreign key in the original relation (Building, in example above)</a:t>
            </a:r>
          </a:p>
          <a:p>
            <a:pPr>
              <a:buFontTx/>
              <a:buChar char="•"/>
            </a:pPr>
            <a:r>
              <a:rPr lang="en-US" sz="2400" dirty="0"/>
              <a:t> A 1NF relation having only single attribute CKs is in 2NF</a:t>
            </a:r>
          </a:p>
          <a:p>
            <a:endParaRPr lang="en-US" sz="2400" b="1" u="sng" dirty="0"/>
          </a:p>
          <a:p>
            <a:pPr marL="0" indent="0">
              <a:buNone/>
            </a:pPr>
            <a:endParaRPr lang="en-US" sz="2400" i="1" dirty="0">
              <a:sym typeface="Wingdings" pitchFamily="2" charset="2"/>
            </a:endParaRPr>
          </a:p>
        </p:txBody>
      </p:sp>
      <p:sp>
        <p:nvSpPr>
          <p:cNvPr id="4" name="Line 8"/>
          <p:cNvSpPr>
            <a:spLocks noChangeShapeType="1"/>
          </p:cNvSpPr>
          <p:nvPr/>
        </p:nvSpPr>
        <p:spPr bwMode="auto">
          <a:xfrm flipV="1">
            <a:off x="2438400" y="2133600"/>
            <a:ext cx="228600" cy="381000"/>
          </a:xfrm>
          <a:prstGeom prst="line">
            <a:avLst/>
          </a:prstGeom>
          <a:noFill/>
          <a:ln w="9525">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62695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Candidate Keys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Notice that the language of the 2NF makes reference to all candidate keys – not just the PK</a:t>
            </a:r>
          </a:p>
          <a:p>
            <a:pPr>
              <a:lnSpc>
                <a:spcPct val="150000"/>
              </a:lnSpc>
              <a:buFontTx/>
              <a:buChar char="•"/>
            </a:pPr>
            <a:endParaRPr lang="en-US" sz="2400" dirty="0"/>
          </a:p>
          <a:p>
            <a:pPr>
              <a:lnSpc>
                <a:spcPct val="150000"/>
              </a:lnSpc>
              <a:buFontTx/>
              <a:buChar char="•"/>
            </a:pPr>
            <a:r>
              <a:rPr lang="en-US" sz="2400" dirty="0"/>
              <a:t> The PK is a candidate key, and while we focus mainly on it, you should be aware that the presence of alternate keys in your relation could complicate the mix</a:t>
            </a:r>
          </a:p>
          <a:p>
            <a:pPr>
              <a:lnSpc>
                <a:spcPct val="150000"/>
              </a:lnSpc>
              <a:buFontTx/>
              <a:buChar char="•"/>
            </a:pPr>
            <a:endParaRPr lang="en-US" sz="2400" dirty="0"/>
          </a:p>
          <a:p>
            <a:pPr>
              <a:lnSpc>
                <a:spcPct val="150000"/>
              </a:lnSpc>
              <a:buFontTx/>
              <a:buChar char="•"/>
            </a:pPr>
            <a:r>
              <a:rPr lang="en-US" sz="2400" dirty="0"/>
              <a:t> In this class, we will generally avoid scenarios involving alternate keys that impact 2NF status</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216775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800" dirty="0"/>
              <a:t>First criterion of 3NF is that the relation is in 2NF</a:t>
            </a:r>
          </a:p>
          <a:p>
            <a:pPr>
              <a:lnSpc>
                <a:spcPct val="150000"/>
              </a:lnSpc>
              <a:buFontTx/>
              <a:buChar char="•"/>
            </a:pPr>
            <a:r>
              <a:rPr lang="en-US" sz="2800" dirty="0"/>
              <a:t> 3NF relies upon the concept of </a:t>
            </a:r>
            <a:r>
              <a:rPr lang="en-US" sz="2800" b="1" dirty="0"/>
              <a:t>transitive dependency</a:t>
            </a:r>
            <a:endParaRPr lang="en-US" sz="2800" dirty="0"/>
          </a:p>
          <a:p>
            <a:pPr>
              <a:lnSpc>
                <a:spcPct val="150000"/>
              </a:lnSpc>
              <a:buFontTx/>
              <a:buChar char="•"/>
            </a:pPr>
            <a:r>
              <a:rPr lang="en-US" sz="2800" dirty="0"/>
              <a:t> A functional dependency (X </a:t>
            </a:r>
            <a:r>
              <a:rPr lang="en-US" sz="2800" dirty="0">
                <a:sym typeface="Wingdings" pitchFamily="2" charset="2"/>
              </a:rPr>
              <a:t> Z) in a relation </a:t>
            </a:r>
            <a:r>
              <a:rPr lang="en-US" sz="2800" dirty="0"/>
              <a:t>is transitive if there is some set (Y) of non-prime attributes in the relation for which X </a:t>
            </a:r>
            <a:r>
              <a:rPr lang="en-US" sz="2800" dirty="0">
                <a:sym typeface="Wingdings" pitchFamily="2" charset="2"/>
              </a:rPr>
              <a:t> Y and Y  Z both hold true</a:t>
            </a:r>
          </a:p>
          <a:p>
            <a:pPr>
              <a:lnSpc>
                <a:spcPct val="150000"/>
              </a:lnSpc>
              <a:buFontTx/>
              <a:buChar char="•"/>
            </a:pPr>
            <a:r>
              <a:rPr lang="en-US" sz="2800" dirty="0">
                <a:sym typeface="Wingdings" pitchFamily="2" charset="2"/>
              </a:rPr>
              <a:t> OK – what is that supposed to mean? </a:t>
            </a:r>
            <a:endParaRPr lang="en-US" sz="2800" dirty="0"/>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62684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While we can reach broad agreement on designs that satisfy these guidelines, there is still some interpretation / artistry involved in our design choices</a:t>
            </a:r>
          </a:p>
          <a:p>
            <a:pPr>
              <a:lnSpc>
                <a:spcPct val="150000"/>
              </a:lnSpc>
              <a:buFontTx/>
              <a:buChar char="•"/>
            </a:pPr>
            <a:r>
              <a:rPr lang="en-US" sz="2800" dirty="0"/>
              <a:t> It would be desirable to have </a:t>
            </a:r>
            <a:r>
              <a:rPr lang="en-US" sz="2800" i="1" dirty="0"/>
              <a:t>formal criteria</a:t>
            </a:r>
            <a:r>
              <a:rPr lang="en-US" sz="2800" dirty="0"/>
              <a:t> that can unambiguously (or at least less ambiguously) determine why some schemas are better than others</a:t>
            </a:r>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5</a:t>
            </a:fld>
            <a:endParaRPr lang="en-US"/>
          </a:p>
        </p:txBody>
      </p:sp>
    </p:spTree>
    <p:extLst>
      <p:ext uri="{BB962C8B-B14F-4D97-AF65-F5344CB8AC3E}">
        <p14:creationId xmlns:p14="http://schemas.microsoft.com/office/powerpoint/2010/main" val="3459210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r>
              <a:rPr lang="en-US" sz="2800" dirty="0"/>
              <a:t> The basic point here (not the full technically accurate description) is whether or not there is any attribute set “between” X and Z by which we could hop from X to Z and thereby relate the two without necessarily relating them in a single relation (i.e., by having them both be in some row)</a:t>
            </a:r>
          </a:p>
          <a:p>
            <a:r>
              <a:rPr lang="en-US" sz="2800" dirty="0"/>
              <a:t> Consider:</a:t>
            </a:r>
          </a:p>
          <a:p>
            <a:pPr marL="0" indent="0">
              <a:buNone/>
            </a:pPr>
            <a:r>
              <a:rPr lang="en-US" sz="2800" dirty="0"/>
              <a:t>	</a:t>
            </a:r>
            <a:r>
              <a:rPr lang="en-US" sz="2400" b="1" dirty="0"/>
              <a:t>Employee</a:t>
            </a:r>
            <a:r>
              <a:rPr lang="en-US" sz="2400" dirty="0"/>
              <a:t>(</a:t>
            </a:r>
            <a:r>
              <a:rPr lang="en-US" sz="2400" u="sng" dirty="0" err="1"/>
              <a:t>SSN</a:t>
            </a:r>
            <a:r>
              <a:rPr lang="en-US" sz="2400" dirty="0" err="1"/>
              <a:t>,FirstName,LastName,DateofBirth</a:t>
            </a:r>
            <a:r>
              <a:rPr lang="en-US" sz="2400" dirty="0"/>
              <a:t>) </a:t>
            </a:r>
          </a:p>
          <a:p>
            <a:r>
              <a:rPr lang="en-US" sz="2800" dirty="0"/>
              <a:t>No attribute “in between” SSN and </a:t>
            </a:r>
            <a:r>
              <a:rPr lang="en-US" sz="2800" dirty="0" err="1"/>
              <a:t>DateofBirth</a:t>
            </a:r>
            <a:r>
              <a:rPr lang="en-US" sz="2800" dirty="0"/>
              <a:t> that would allow me to associate a date of birth with an SSN even if they weren’t in the same tuple</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179406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Now consider: </a:t>
            </a:r>
          </a:p>
          <a:p>
            <a:pPr marL="0" indent="0">
              <a:buNone/>
            </a:pPr>
            <a:endParaRPr lang="en-US" sz="2800" dirty="0"/>
          </a:p>
          <a:p>
            <a:pPr marL="0" indent="0">
              <a:buNone/>
            </a:pPr>
            <a:r>
              <a:rPr lang="en-US" sz="2400" b="1" dirty="0"/>
              <a:t>Employee</a:t>
            </a:r>
            <a:r>
              <a:rPr lang="en-US" sz="2400" dirty="0"/>
              <a:t>(</a:t>
            </a:r>
            <a:r>
              <a:rPr lang="en-US" sz="2400" u="sng" dirty="0" err="1"/>
              <a:t>SSN</a:t>
            </a:r>
            <a:r>
              <a:rPr lang="en-US" sz="2400" dirty="0" err="1"/>
              <a:t>,LastName,DateofBirth,DeptNumber,DeptMgr</a:t>
            </a:r>
            <a:r>
              <a:rPr lang="en-US" sz="2400" dirty="0"/>
              <a:t>)</a:t>
            </a:r>
          </a:p>
          <a:p>
            <a:pPr>
              <a:buFontTx/>
              <a:buChar char="•"/>
            </a:pPr>
            <a:endParaRPr lang="en-US" sz="2000" dirty="0"/>
          </a:p>
          <a:p>
            <a:pPr>
              <a:buFontTx/>
              <a:buChar char="•"/>
            </a:pPr>
            <a:r>
              <a:rPr lang="en-US" sz="2800" dirty="0"/>
              <a:t>Assume that </a:t>
            </a:r>
            <a:r>
              <a:rPr lang="en-US" sz="2400" dirty="0" err="1"/>
              <a:t>DeptNumber</a:t>
            </a:r>
            <a:r>
              <a:rPr lang="en-US" sz="2400" dirty="0"/>
              <a:t> </a:t>
            </a:r>
            <a:r>
              <a:rPr lang="en-US" sz="2400" dirty="0">
                <a:sym typeface="Wingdings" pitchFamily="2" charset="2"/>
              </a:rPr>
              <a:t> </a:t>
            </a:r>
            <a:r>
              <a:rPr lang="en-US" sz="2400" dirty="0" err="1">
                <a:sym typeface="Wingdings" pitchFamily="2" charset="2"/>
              </a:rPr>
              <a:t>DeptMgr</a:t>
            </a:r>
            <a:endParaRPr lang="en-US" sz="2400" dirty="0">
              <a:sym typeface="Wingdings" pitchFamily="2" charset="2"/>
            </a:endParaRPr>
          </a:p>
          <a:p>
            <a:pPr>
              <a:buFontTx/>
              <a:buChar char="•"/>
            </a:pPr>
            <a:endParaRPr lang="en-US" sz="2400" dirty="0"/>
          </a:p>
          <a:p>
            <a:pPr>
              <a:buFontTx/>
              <a:buChar char="•"/>
            </a:pPr>
            <a:r>
              <a:rPr lang="en-US" sz="2800" dirty="0"/>
              <a:t>If I associate a department number with an SSN by storing them both in the same tuple, then I can use the department number to jump across to the department manager, because department number functionally determines department manager</a:t>
            </a: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990750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Because there is a “hop” in between SSN and </a:t>
            </a:r>
            <a:r>
              <a:rPr lang="en-US" sz="2400" dirty="0" err="1"/>
              <a:t>DeptMgr</a:t>
            </a:r>
            <a:r>
              <a:rPr lang="en-US" sz="2400" dirty="0"/>
              <a:t> (that is, I can capture just the SSN </a:t>
            </a:r>
            <a:r>
              <a:rPr lang="en-US" sz="2400" dirty="0">
                <a:sym typeface="Wingdings" pitchFamily="2" charset="2"/>
              </a:rPr>
              <a:t> </a:t>
            </a:r>
            <a:r>
              <a:rPr lang="en-US" sz="2400" dirty="0" err="1"/>
              <a:t>DeptNumber</a:t>
            </a:r>
            <a:r>
              <a:rPr lang="en-US" sz="2400" dirty="0"/>
              <a:t> dependency in one row and still have enough info to get to a particular </a:t>
            </a:r>
            <a:r>
              <a:rPr lang="en-US" sz="2400" dirty="0" err="1"/>
              <a:t>DeptManager</a:t>
            </a:r>
            <a:r>
              <a:rPr lang="en-US" sz="2400" dirty="0"/>
              <a:t> because of the </a:t>
            </a:r>
            <a:r>
              <a:rPr lang="en-US" sz="2400" dirty="0" err="1"/>
              <a:t>DeptNumber</a:t>
            </a:r>
            <a:r>
              <a:rPr lang="en-US" sz="2400" dirty="0"/>
              <a:t> </a:t>
            </a:r>
            <a:r>
              <a:rPr lang="en-US" sz="2400" dirty="0">
                <a:sym typeface="Wingdings" pitchFamily="2" charset="2"/>
              </a:rPr>
              <a:t> </a:t>
            </a:r>
            <a:r>
              <a:rPr lang="en-US" sz="2400" dirty="0" err="1">
                <a:sym typeface="Wingdings" pitchFamily="2" charset="2"/>
              </a:rPr>
              <a:t>DeptManager</a:t>
            </a:r>
            <a:r>
              <a:rPr lang="en-US" sz="2400" dirty="0">
                <a:sym typeface="Wingdings" pitchFamily="2" charset="2"/>
              </a:rPr>
              <a:t> dependency that can be recorded in some other row), then we say that </a:t>
            </a:r>
            <a:r>
              <a:rPr lang="en-US" sz="2400" dirty="0" err="1">
                <a:sym typeface="Wingdings" pitchFamily="2" charset="2"/>
              </a:rPr>
              <a:t>DeptManager</a:t>
            </a:r>
            <a:r>
              <a:rPr lang="en-US" sz="2400" dirty="0">
                <a:sym typeface="Wingdings" pitchFamily="2" charset="2"/>
              </a:rPr>
              <a:t> is </a:t>
            </a:r>
            <a:r>
              <a:rPr lang="en-US" sz="2400" b="1" dirty="0">
                <a:sym typeface="Wingdings" pitchFamily="2" charset="2"/>
              </a:rPr>
              <a:t>transitively dependent </a:t>
            </a:r>
            <a:r>
              <a:rPr lang="en-US" sz="2400" dirty="0">
                <a:sym typeface="Wingdings" pitchFamily="2" charset="2"/>
              </a:rPr>
              <a:t>on </a:t>
            </a:r>
            <a:r>
              <a:rPr lang="en-US" sz="2400">
                <a:sym typeface="Wingdings" pitchFamily="2" charset="2"/>
              </a:rPr>
              <a:t>SSN </a:t>
            </a:r>
            <a:endParaRPr lang="en-US" sz="2400" dirty="0">
              <a:sym typeface="Wingdings" pitchFamily="2" charset="2"/>
            </a:endParaRPr>
          </a:p>
          <a:p>
            <a:pPr>
              <a:lnSpc>
                <a:spcPct val="150000"/>
              </a:lnSpc>
              <a:buFontTx/>
              <a:buChar char="•"/>
            </a:pPr>
            <a:endParaRPr lang="en-US" sz="2400" dirty="0">
              <a:sym typeface="Wingdings" pitchFamily="2" charset="2"/>
            </a:endParaRPr>
          </a:p>
          <a:p>
            <a:pPr>
              <a:lnSpc>
                <a:spcPct val="150000"/>
              </a:lnSpc>
              <a:buFontTx/>
              <a:buChar char="•"/>
            </a:pPr>
            <a:r>
              <a:rPr lang="en-US" sz="2400" dirty="0">
                <a:sym typeface="Wingdings" pitchFamily="2" charset="2"/>
              </a:rPr>
              <a:t> Rule: A relation is in 3NF if it is in 2NF and no non-prime attribute of the relation is transitively dependent on any candidate key</a:t>
            </a:r>
            <a:r>
              <a:rPr lang="en-US" sz="2400" dirty="0"/>
              <a:t>  </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820584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400" dirty="0"/>
              <a:t>Normalize this relation to 3NF:</a:t>
            </a:r>
          </a:p>
          <a:p>
            <a:pPr>
              <a:buFontTx/>
              <a:buChar char="•"/>
            </a:pPr>
            <a:endParaRPr lang="en-US" sz="2400" dirty="0"/>
          </a:p>
          <a:p>
            <a:pPr marL="0" indent="0">
              <a:buNone/>
            </a:pPr>
            <a:r>
              <a:rPr lang="en-US" sz="2400" dirty="0"/>
              <a:t>	</a:t>
            </a:r>
            <a:r>
              <a:rPr lang="en-US" sz="2400" b="1" dirty="0"/>
              <a:t>Employee</a:t>
            </a:r>
            <a:r>
              <a:rPr lang="en-US" sz="2400" dirty="0"/>
              <a:t>(</a:t>
            </a:r>
            <a:r>
              <a:rPr lang="en-US" sz="2400" u="sng" dirty="0"/>
              <a:t>SSN</a:t>
            </a:r>
            <a:r>
              <a:rPr lang="en-US" sz="2400" dirty="0"/>
              <a:t>, </a:t>
            </a:r>
            <a:r>
              <a:rPr lang="en-US" sz="2400" dirty="0" err="1"/>
              <a:t>LastName</a:t>
            </a:r>
            <a:r>
              <a:rPr lang="en-US" sz="2400" dirty="0"/>
              <a:t>, </a:t>
            </a:r>
            <a:r>
              <a:rPr lang="en-US" sz="2400" dirty="0" err="1"/>
              <a:t>DateofBirth</a:t>
            </a:r>
            <a:r>
              <a:rPr lang="en-US" sz="2400" dirty="0"/>
              <a:t>, </a:t>
            </a:r>
            <a:r>
              <a:rPr lang="en-US" sz="2400" dirty="0" err="1"/>
              <a:t>DeptNumber</a:t>
            </a:r>
            <a:r>
              <a:rPr lang="en-US" sz="2400" dirty="0"/>
              <a:t>)</a:t>
            </a:r>
          </a:p>
          <a:p>
            <a:pPr marL="0" indent="0">
              <a:buNone/>
            </a:pPr>
            <a:r>
              <a:rPr lang="en-US" sz="2400" dirty="0"/>
              <a:t>	</a:t>
            </a:r>
            <a:r>
              <a:rPr lang="en-US" sz="2400" b="1" dirty="0"/>
              <a:t>Department</a:t>
            </a:r>
            <a:r>
              <a:rPr lang="en-US" sz="2400" dirty="0"/>
              <a:t>(</a:t>
            </a:r>
            <a:r>
              <a:rPr lang="en-US" sz="2400" u="sng" dirty="0" err="1"/>
              <a:t>DeptNumber</a:t>
            </a:r>
            <a:r>
              <a:rPr lang="en-US" sz="2400" dirty="0"/>
              <a:t>, </a:t>
            </a:r>
            <a:r>
              <a:rPr lang="en-US" sz="2400" dirty="0" err="1"/>
              <a:t>DeptManager</a:t>
            </a:r>
            <a:r>
              <a:rPr lang="en-US" sz="2400" dirty="0"/>
              <a:t>)</a:t>
            </a:r>
          </a:p>
          <a:p>
            <a:endParaRPr lang="en-US" sz="2000" dirty="0"/>
          </a:p>
          <a:p>
            <a:pPr>
              <a:buFontTx/>
              <a:buChar char="•"/>
            </a:pPr>
            <a:r>
              <a:rPr lang="en-US" sz="2400" dirty="0"/>
              <a:t> Rule: Normalize a relation to 3NF by moving non-prime attributes that are transitively dependent on any candidate key out to a separate relation, along with copies of the attributes upon which they are non-transitively dependent (these become the PK of the new relation)</a:t>
            </a:r>
          </a:p>
          <a:p>
            <a:pPr>
              <a:buFontTx/>
              <a:buChar char="•"/>
            </a:pPr>
            <a:r>
              <a:rPr lang="en-US" sz="2400" dirty="0"/>
              <a:t>The “Y” (hop) becomes a foreign key in the original relation and points at the PK of the new relation</a:t>
            </a:r>
          </a:p>
          <a:p>
            <a:pPr marL="0" indent="0">
              <a:buNone/>
            </a:pPr>
            <a:endParaRPr lang="en-US" sz="2400" i="1" dirty="0">
              <a:sym typeface="Wingdings" pitchFamily="2" charset="2"/>
            </a:endParaRPr>
          </a:p>
        </p:txBody>
      </p:sp>
      <p:sp>
        <p:nvSpPr>
          <p:cNvPr id="4" name="Line 8"/>
          <p:cNvSpPr>
            <a:spLocks noChangeShapeType="1"/>
          </p:cNvSpPr>
          <p:nvPr/>
        </p:nvSpPr>
        <p:spPr bwMode="auto">
          <a:xfrm flipH="1">
            <a:off x="4191000" y="2362200"/>
            <a:ext cx="3124200" cy="152400"/>
          </a:xfrm>
          <a:prstGeom prst="line">
            <a:avLst/>
          </a:prstGeom>
          <a:noFill/>
          <a:ln w="9525">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43040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400" dirty="0"/>
              <a:t>Again, an attribute Z is transitively dependent on a candidate key X (for our purposes, thinking just about the PK is good enough here) if we can identify functional dependencies X </a:t>
            </a:r>
            <a:r>
              <a:rPr lang="en-US" sz="2400" dirty="0">
                <a:sym typeface="Wingdings" pitchFamily="2" charset="2"/>
              </a:rPr>
              <a:t> Y and Y  Z, where Y is some set (one or more) of non-prime attributes in the relation being considered</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281539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Once you get to 3NF, the potential for any update anomalies should have been removed, as you should be keeping each fact non-redundantly in one authoritative location</a:t>
            </a:r>
          </a:p>
          <a:p>
            <a:pPr>
              <a:lnSpc>
                <a:spcPct val="150000"/>
              </a:lnSpc>
            </a:pPr>
            <a:endParaRPr lang="en-US" sz="2400" dirty="0"/>
          </a:p>
          <a:p>
            <a:pPr>
              <a:lnSpc>
                <a:spcPct val="150000"/>
              </a:lnSpc>
              <a:buFontTx/>
              <a:buChar char="•"/>
            </a:pPr>
            <a:r>
              <a:rPr lang="en-US" sz="2400" dirty="0"/>
              <a:t> You should also have arrived at a design with decent semantic clarity and a reasonably low number of null values (since instances have to account for a small number of relevant attributes)</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529172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Mnemonic</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400" dirty="0"/>
              <a:t>To remember the steps involved with getting a relation to 3NF, people sometimes use the following mnemonic:</a:t>
            </a:r>
          </a:p>
          <a:p>
            <a:pPr marL="0" indent="0">
              <a:buNone/>
            </a:pPr>
            <a:r>
              <a:rPr lang="en-US" sz="2400" b="1" dirty="0"/>
              <a:t>    “The key, the whole key, and nothing but the key.”</a:t>
            </a:r>
          </a:p>
          <a:p>
            <a:pPr marL="0" indent="0">
              <a:buNone/>
            </a:pPr>
            <a:endParaRPr lang="en-US" sz="2400" b="1" dirty="0"/>
          </a:p>
          <a:p>
            <a:pPr>
              <a:buFontTx/>
              <a:buChar char="•"/>
            </a:pPr>
            <a:r>
              <a:rPr lang="en-US" sz="2400" dirty="0"/>
              <a:t>“The key” = 1NF, which is to say that the structure being normalized has to be a relation (PK, atomic attributes); it says nothing helpful about repeating groups, but oh well . . . </a:t>
            </a:r>
          </a:p>
          <a:p>
            <a:pPr>
              <a:buFontTx/>
              <a:buChar char="•"/>
            </a:pPr>
            <a:r>
              <a:rPr lang="en-US" sz="2400" dirty="0"/>
              <a:t>“the whole key” = 2NF and full functional dependencies</a:t>
            </a:r>
          </a:p>
          <a:p>
            <a:pPr>
              <a:buFontTx/>
              <a:buChar char="•"/>
            </a:pPr>
            <a:r>
              <a:rPr lang="en-US" sz="2400" dirty="0"/>
              <a:t>“nothing but the key” = 3NF and no transitive dependencies</a:t>
            </a:r>
          </a:p>
          <a:p>
            <a:pPr>
              <a:buFontTx/>
              <a:buChar char="•"/>
            </a:pPr>
            <a:r>
              <a:rPr lang="en-US" sz="2400" dirty="0"/>
              <a:t>It’s not a perfect way to remember these points, but it </a:t>
            </a:r>
            <a:r>
              <a:rPr lang="en-US" sz="2400" dirty="0" err="1"/>
              <a:t>ain’t</a:t>
            </a:r>
            <a:r>
              <a:rPr lang="en-US" sz="2400" dirty="0"/>
              <a:t> half bad (just remember no repeating groups for 1NF)</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190135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Beyond 3NF</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More normal forms have been defined (i.e., Boyce-</a:t>
            </a:r>
            <a:r>
              <a:rPr lang="en-US" sz="2400" dirty="0" err="1"/>
              <a:t>Codd</a:t>
            </a:r>
            <a:r>
              <a:rPr lang="en-US" sz="2400" dirty="0"/>
              <a:t> NF, 4NF, 5NF)</a:t>
            </a:r>
          </a:p>
          <a:p>
            <a:pPr>
              <a:lnSpc>
                <a:spcPct val="150000"/>
              </a:lnSpc>
              <a:buFontTx/>
              <a:buChar char="•"/>
            </a:pPr>
            <a:r>
              <a:rPr lang="en-US" sz="2400" dirty="0"/>
              <a:t> Each is progressively more restrictive, and results in a greater number of tables</a:t>
            </a:r>
          </a:p>
          <a:p>
            <a:pPr>
              <a:lnSpc>
                <a:spcPct val="150000"/>
              </a:lnSpc>
              <a:buFontTx/>
              <a:buChar char="•"/>
            </a:pPr>
            <a:r>
              <a:rPr lang="en-US" sz="2400" dirty="0"/>
              <a:t> If you have the feel of the first 3 normal forms, you should be able to pick the others up if and when you need to do so</a:t>
            </a:r>
          </a:p>
          <a:p>
            <a:pPr>
              <a:lnSpc>
                <a:spcPct val="150000"/>
              </a:lnSpc>
              <a:buFontTx/>
              <a:buChar char="•"/>
            </a:pPr>
            <a:r>
              <a:rPr lang="en-US" sz="2400" dirty="0"/>
              <a:t> The “professional” standard for normalization is 3NF, and so we won’t be going beyond 3NF in this class</a:t>
            </a:r>
            <a:endParaRPr lang="en-US" sz="2000"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049687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err="1"/>
              <a:t>Denormalization</a:t>
            </a:r>
            <a:endParaRPr lang="en-US" sz="4000" dirty="0"/>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Sometimes, we explicitly violate the rules of normalization by “</a:t>
            </a:r>
            <a:r>
              <a:rPr lang="en-US" sz="2400" dirty="0" err="1"/>
              <a:t>denormalizing</a:t>
            </a:r>
            <a:r>
              <a:rPr lang="en-US" sz="2400" dirty="0"/>
              <a:t>” – combining tables that the normal forms would have split apart</a:t>
            </a:r>
          </a:p>
          <a:p>
            <a:pPr>
              <a:lnSpc>
                <a:spcPct val="150000"/>
              </a:lnSpc>
              <a:buFontTx/>
              <a:buChar char="•"/>
            </a:pPr>
            <a:r>
              <a:rPr lang="en-US" sz="2400" dirty="0"/>
              <a:t>Usually we do this to improve read performance (joining tables together is resource intensive)</a:t>
            </a:r>
          </a:p>
          <a:p>
            <a:pPr>
              <a:lnSpc>
                <a:spcPct val="150000"/>
              </a:lnSpc>
              <a:buFontTx/>
              <a:buChar char="•"/>
            </a:pPr>
            <a:r>
              <a:rPr lang="en-US" sz="2400" dirty="0"/>
              <a:t>General advice: Get to 3NF, and then </a:t>
            </a:r>
            <a:r>
              <a:rPr lang="en-US" sz="2400" dirty="0" err="1"/>
              <a:t>denormalize</a:t>
            </a:r>
            <a:r>
              <a:rPr lang="en-US" sz="2400" dirty="0"/>
              <a:t> selectively if performance an issue</a:t>
            </a:r>
            <a:endParaRPr lang="en-US" sz="2000"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41727274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Class Exercise</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400" dirty="0"/>
              <a:t>Normalize the following relation to 3NF, assuming the set of functional dependencies given below. Show the results of achieving each normal form incrementally.</a:t>
            </a:r>
          </a:p>
          <a:p>
            <a:pPr>
              <a:buFontTx/>
              <a:buChar char="•"/>
            </a:pPr>
            <a:endParaRPr lang="en-US" sz="2400" dirty="0"/>
          </a:p>
          <a:p>
            <a:pPr marL="0" indent="0">
              <a:buNone/>
            </a:pPr>
            <a:r>
              <a:rPr lang="en-US" sz="2000" dirty="0">
                <a:sym typeface="Wingdings" pitchFamily="2" charset="2"/>
              </a:rPr>
              <a:t>Flight(</a:t>
            </a:r>
            <a:r>
              <a:rPr lang="en-US" sz="2000" u="sng" dirty="0">
                <a:sym typeface="Wingdings" pitchFamily="2" charset="2"/>
              </a:rPr>
              <a:t>Route#, Flight#</a:t>
            </a:r>
            <a:r>
              <a:rPr lang="en-US" sz="2000" dirty="0">
                <a:sym typeface="Wingdings" pitchFamily="2" charset="2"/>
              </a:rPr>
              <a:t>, </a:t>
            </a:r>
            <a:r>
              <a:rPr lang="en-US" sz="2000" dirty="0" err="1">
                <a:sym typeface="Wingdings" pitchFamily="2" charset="2"/>
              </a:rPr>
              <a:t>DestinationAirport</a:t>
            </a:r>
            <a:r>
              <a:rPr lang="en-US" sz="2000" dirty="0">
                <a:sym typeface="Wingdings" pitchFamily="2" charset="2"/>
              </a:rPr>
              <a:t>, </a:t>
            </a:r>
            <a:r>
              <a:rPr lang="en-US" sz="2000" dirty="0" err="1">
                <a:sym typeface="Wingdings" pitchFamily="2" charset="2"/>
              </a:rPr>
              <a:t>DepartureDate</a:t>
            </a:r>
            <a:r>
              <a:rPr lang="en-US" sz="2000" dirty="0">
                <a:sym typeface="Wingdings" pitchFamily="2" charset="2"/>
              </a:rPr>
              <a:t>, </a:t>
            </a:r>
            <a:r>
              <a:rPr lang="en-US" sz="2000" dirty="0" err="1">
                <a:sym typeface="Wingdings" pitchFamily="2" charset="2"/>
              </a:rPr>
              <a:t>DepartureTime</a:t>
            </a:r>
            <a:r>
              <a:rPr lang="en-US" sz="2000" dirty="0">
                <a:sym typeface="Wingdings" pitchFamily="2" charset="2"/>
              </a:rPr>
              <a:t>, Pilot1, Pilot2, Pilot3, </a:t>
            </a:r>
            <a:r>
              <a:rPr lang="en-US" sz="2000" dirty="0" err="1">
                <a:sym typeface="Wingdings" pitchFamily="2" charset="2"/>
              </a:rPr>
              <a:t>PlaneSerial</a:t>
            </a:r>
            <a:r>
              <a:rPr lang="en-US" sz="2000" dirty="0">
                <a:sym typeface="Wingdings" pitchFamily="2" charset="2"/>
              </a:rPr>
              <a:t>#, Capacity, </a:t>
            </a:r>
            <a:r>
              <a:rPr lang="en-US" sz="2000" dirty="0" err="1">
                <a:sym typeface="Wingdings" pitchFamily="2" charset="2"/>
              </a:rPr>
              <a:t>LastServicedDate</a:t>
            </a:r>
            <a:r>
              <a:rPr lang="en-US" sz="2000" dirty="0">
                <a:sym typeface="Wingdings" pitchFamily="2" charset="2"/>
              </a:rPr>
              <a:t>)</a:t>
            </a:r>
            <a:r>
              <a:rPr lang="en-US" sz="2400" dirty="0">
                <a:sym typeface="Wingdings" pitchFamily="2" charset="2"/>
              </a:rPr>
              <a:t> </a:t>
            </a:r>
            <a:r>
              <a:rPr lang="en-US" sz="2400" dirty="0"/>
              <a:t> </a:t>
            </a:r>
          </a:p>
          <a:p>
            <a:endParaRPr lang="en-US" sz="2000" dirty="0"/>
          </a:p>
          <a:p>
            <a:pPr marL="0" indent="0">
              <a:buNone/>
            </a:pPr>
            <a:r>
              <a:rPr lang="en-US" sz="2000" dirty="0">
                <a:sym typeface="Wingdings" pitchFamily="2" charset="2"/>
              </a:rPr>
              <a:t>Route#, Flight#  (any non-prime attribute in this relation, but maybe transitively)</a:t>
            </a:r>
          </a:p>
          <a:p>
            <a:pPr marL="0" indent="0">
              <a:buNone/>
            </a:pPr>
            <a:r>
              <a:rPr lang="en-US" sz="2000" dirty="0">
                <a:sym typeface="Wingdings" pitchFamily="2" charset="2"/>
              </a:rPr>
              <a:t>Route#  </a:t>
            </a:r>
            <a:r>
              <a:rPr lang="en-US" sz="2000" dirty="0" err="1">
                <a:sym typeface="Wingdings" pitchFamily="2" charset="2"/>
              </a:rPr>
              <a:t>DestinationAirport</a:t>
            </a:r>
            <a:endParaRPr lang="en-US" sz="2000" dirty="0">
              <a:sym typeface="Wingdings" pitchFamily="2" charset="2"/>
            </a:endParaRPr>
          </a:p>
          <a:p>
            <a:pPr marL="0" indent="0">
              <a:buNone/>
            </a:pPr>
            <a:r>
              <a:rPr lang="en-US" sz="2000" dirty="0" err="1">
                <a:sym typeface="Wingdings" pitchFamily="2" charset="2"/>
              </a:rPr>
              <a:t>PlaneSerial</a:t>
            </a:r>
            <a:r>
              <a:rPr lang="en-US" sz="2000" dirty="0">
                <a:sym typeface="Wingdings" pitchFamily="2" charset="2"/>
              </a:rPr>
              <a:t>#  Capacity</a:t>
            </a:r>
          </a:p>
          <a:p>
            <a:pPr marL="0" indent="0">
              <a:buNone/>
            </a:pPr>
            <a:r>
              <a:rPr lang="en-US" sz="2000" dirty="0" err="1">
                <a:sym typeface="Wingdings" pitchFamily="2" charset="2"/>
              </a:rPr>
              <a:t>PlaneSerial</a:t>
            </a:r>
            <a:r>
              <a:rPr lang="en-US" sz="2000" dirty="0">
                <a:sym typeface="Wingdings" pitchFamily="2" charset="2"/>
              </a:rPr>
              <a:t>#  </a:t>
            </a:r>
            <a:r>
              <a:rPr lang="en-US" sz="2000" dirty="0" err="1">
                <a:sym typeface="Wingdings" pitchFamily="2" charset="2"/>
              </a:rPr>
              <a:t>LastServicedDate</a:t>
            </a:r>
            <a:endParaRPr lang="en-US" sz="2000" dirty="0">
              <a:sym typeface="Wingdings" pitchFamily="2" charset="2"/>
            </a:endParaRP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56864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With intuitive approach, can be hard to say why one set of design choices is better than another</a:t>
            </a:r>
          </a:p>
          <a:p>
            <a:pPr>
              <a:lnSpc>
                <a:spcPct val="150000"/>
              </a:lnSpc>
              <a:buFontTx/>
              <a:buChar char="•"/>
            </a:pPr>
            <a:r>
              <a:rPr lang="en-US" sz="2800" dirty="0"/>
              <a:t> Should </a:t>
            </a:r>
            <a:r>
              <a:rPr lang="en-US" sz="2800" i="1" dirty="0"/>
              <a:t>Flight Route</a:t>
            </a:r>
            <a:r>
              <a:rPr lang="en-US" sz="2800" dirty="0"/>
              <a:t> modeled as something separate from </a:t>
            </a:r>
            <a:r>
              <a:rPr lang="en-US" sz="2800" i="1" dirty="0"/>
              <a:t>Flight</a:t>
            </a:r>
            <a:r>
              <a:rPr lang="en-US" sz="2800" dirty="0"/>
              <a:t>? </a:t>
            </a:r>
          </a:p>
          <a:p>
            <a:pPr lvl="1">
              <a:lnSpc>
                <a:spcPct val="150000"/>
              </a:lnSpc>
              <a:buFontTx/>
              <a:buChar char="•"/>
            </a:pPr>
            <a:r>
              <a:rPr lang="en-US" sz="2400" dirty="0"/>
              <a:t>Many flights per route suggests separate entities</a:t>
            </a:r>
          </a:p>
          <a:p>
            <a:pPr lvl="1">
              <a:lnSpc>
                <a:spcPct val="150000"/>
              </a:lnSpc>
              <a:buFontTx/>
              <a:buChar char="•"/>
            </a:pPr>
            <a:r>
              <a:rPr lang="en-US" sz="2400" dirty="0"/>
              <a:t>Yet, these concepts seem intimately connected and interdependent</a:t>
            </a:r>
          </a:p>
          <a:p>
            <a:pPr lvl="1">
              <a:lnSpc>
                <a:spcPct val="150000"/>
              </a:lnSpc>
              <a:buFontTx/>
              <a:buChar char="•"/>
            </a:pPr>
            <a:r>
              <a:rPr lang="en-US" sz="2400" dirty="0"/>
              <a:t>Are we splitting hairs when we separate such intertwined concepts?</a:t>
            </a:r>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6</a:t>
            </a:fld>
            <a:endParaRPr lang="en-US"/>
          </a:p>
        </p:txBody>
      </p:sp>
    </p:spTree>
    <p:extLst>
      <p:ext uri="{BB962C8B-B14F-4D97-AF65-F5344CB8AC3E}">
        <p14:creationId xmlns:p14="http://schemas.microsoft.com/office/powerpoint/2010/main" val="40091287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Exercise – 1NF</a:t>
            </a:r>
          </a:p>
        </p:txBody>
      </p:sp>
      <p:sp>
        <p:nvSpPr>
          <p:cNvPr id="3" name="Content Placeholder 2"/>
          <p:cNvSpPr>
            <a:spLocks noGrp="1"/>
          </p:cNvSpPr>
          <p:nvPr>
            <p:ph idx="1"/>
          </p:nvPr>
        </p:nvSpPr>
        <p:spPr>
          <a:xfrm>
            <a:off x="304800" y="1066800"/>
            <a:ext cx="8763000" cy="3886200"/>
          </a:xfrm>
        </p:spPr>
        <p:txBody>
          <a:bodyPr/>
          <a:lstStyle/>
          <a:p>
            <a:pPr marL="0" indent="0">
              <a:lnSpc>
                <a:spcPct val="150000"/>
              </a:lnSpc>
              <a:buNone/>
            </a:pPr>
            <a:r>
              <a:rPr lang="en-US" sz="2400" b="1" dirty="0">
                <a:sym typeface="Wingdings" pitchFamily="2" charset="2"/>
              </a:rPr>
              <a:t>Flight</a:t>
            </a:r>
            <a:r>
              <a:rPr lang="en-US" sz="2400" dirty="0">
                <a:sym typeface="Wingdings" pitchFamily="2" charset="2"/>
              </a:rPr>
              <a:t>(</a:t>
            </a:r>
            <a:r>
              <a:rPr lang="en-US" sz="2400" u="sng" dirty="0">
                <a:sym typeface="Wingdings" pitchFamily="2" charset="2"/>
              </a:rPr>
              <a:t>Route#, Flight#</a:t>
            </a:r>
            <a:r>
              <a:rPr lang="en-US" sz="2400" dirty="0">
                <a:sym typeface="Wingdings" pitchFamily="2" charset="2"/>
              </a:rPr>
              <a:t>, </a:t>
            </a:r>
            <a:r>
              <a:rPr lang="en-US" sz="2400" dirty="0" err="1">
                <a:sym typeface="Wingdings" pitchFamily="2" charset="2"/>
              </a:rPr>
              <a:t>DestinationAirport</a:t>
            </a:r>
            <a:r>
              <a:rPr lang="en-US" sz="2400" dirty="0">
                <a:sym typeface="Wingdings" pitchFamily="2" charset="2"/>
              </a:rPr>
              <a:t>, </a:t>
            </a:r>
            <a:r>
              <a:rPr lang="en-US" sz="2400" dirty="0" err="1">
                <a:sym typeface="Wingdings" pitchFamily="2" charset="2"/>
              </a:rPr>
              <a:t>DepartureDate</a:t>
            </a:r>
            <a:r>
              <a:rPr lang="en-US" sz="2400" dirty="0">
                <a:sym typeface="Wingdings" pitchFamily="2" charset="2"/>
              </a:rPr>
              <a:t>, </a:t>
            </a:r>
            <a:r>
              <a:rPr lang="en-US" sz="2400" dirty="0" err="1">
                <a:sym typeface="Wingdings" pitchFamily="2" charset="2"/>
              </a:rPr>
              <a:t>DepartureTime</a:t>
            </a:r>
            <a:r>
              <a:rPr lang="en-US" sz="2400" dirty="0">
                <a:sym typeface="Wingdings" pitchFamily="2" charset="2"/>
              </a:rPr>
              <a:t>, </a:t>
            </a:r>
            <a:r>
              <a:rPr lang="en-US" sz="2400" dirty="0" err="1">
                <a:sym typeface="Wingdings" pitchFamily="2" charset="2"/>
              </a:rPr>
              <a:t>PlaneSerial</a:t>
            </a:r>
            <a:r>
              <a:rPr lang="en-US" sz="2400" dirty="0">
                <a:sym typeface="Wingdings" pitchFamily="2" charset="2"/>
              </a:rPr>
              <a:t>#, Capacity, </a:t>
            </a:r>
            <a:r>
              <a:rPr lang="en-US" sz="2400" dirty="0" err="1">
                <a:sym typeface="Wingdings" pitchFamily="2" charset="2"/>
              </a:rPr>
              <a:t>LastServicedDate</a:t>
            </a:r>
            <a:r>
              <a:rPr lang="en-US" sz="2400" dirty="0">
                <a:sym typeface="Wingdings" pitchFamily="2" charset="2"/>
              </a:rPr>
              <a:t>)</a:t>
            </a:r>
          </a:p>
          <a:p>
            <a:pPr marL="0" indent="0">
              <a:lnSpc>
                <a:spcPct val="150000"/>
              </a:lnSpc>
              <a:buNone/>
            </a:pPr>
            <a:r>
              <a:rPr lang="en-US" sz="2400" b="1" dirty="0" err="1">
                <a:sym typeface="Wingdings" pitchFamily="2" charset="2"/>
              </a:rPr>
              <a:t>FlightPilot</a:t>
            </a:r>
            <a:r>
              <a:rPr lang="en-US" sz="2400" dirty="0">
                <a:sym typeface="Wingdings" pitchFamily="2" charset="2"/>
              </a:rPr>
              <a:t>(</a:t>
            </a:r>
            <a:r>
              <a:rPr lang="en-US" sz="2400" u="sng" dirty="0">
                <a:sym typeface="Wingdings" pitchFamily="2" charset="2"/>
              </a:rPr>
              <a:t>Route#, Flight#, Pilot</a:t>
            </a:r>
            <a:r>
              <a:rPr lang="en-US" sz="2400" dirty="0">
                <a:sym typeface="Wingdings" pitchFamily="2" charset="2"/>
              </a:rPr>
              <a:t>) (again, note composite PK)</a:t>
            </a:r>
          </a:p>
          <a:p>
            <a:pPr>
              <a:lnSpc>
                <a:spcPct val="150000"/>
              </a:lnSpc>
            </a:pPr>
            <a:endParaRPr lang="en-US" sz="2400" dirty="0">
              <a:sym typeface="Wingdings" pitchFamily="2" charset="2"/>
            </a:endParaRPr>
          </a:p>
          <a:p>
            <a:pPr>
              <a:lnSpc>
                <a:spcPct val="150000"/>
              </a:lnSpc>
            </a:pPr>
            <a:r>
              <a:rPr lang="en-US" sz="2400" dirty="0">
                <a:sym typeface="Wingdings" pitchFamily="2" charset="2"/>
              </a:rPr>
              <a:t>(moved repeating group out to its own relation)</a:t>
            </a:r>
          </a:p>
          <a:p>
            <a:pPr>
              <a:lnSpc>
                <a:spcPct val="150000"/>
              </a:lnSpc>
            </a:pPr>
            <a:r>
              <a:rPr lang="en-US" sz="2400" dirty="0">
                <a:sym typeface="Wingdings" pitchFamily="2" charset="2"/>
              </a:rPr>
              <a:t>(FKs not renamed for sake of clarity in explicating this particular process)</a:t>
            </a:r>
            <a:r>
              <a:rPr lang="en-US" sz="2800" dirty="0">
                <a:sym typeface="Wingdings" pitchFamily="2" charset="2"/>
              </a:rPr>
              <a:t> </a:t>
            </a:r>
            <a:r>
              <a:rPr lang="en-US" sz="2800" dirty="0"/>
              <a:t> </a:t>
            </a:r>
          </a:p>
          <a:p>
            <a:pPr marL="0" indent="0">
              <a:buNone/>
            </a:pPr>
            <a:endParaRPr lang="en-US" sz="2400" i="1" dirty="0">
              <a:sym typeface="Wingdings" pitchFamily="2" charset="2"/>
            </a:endParaRPr>
          </a:p>
        </p:txBody>
      </p:sp>
      <p:sp>
        <p:nvSpPr>
          <p:cNvPr id="4" name="Line 8"/>
          <p:cNvSpPr>
            <a:spLocks noChangeShapeType="1"/>
          </p:cNvSpPr>
          <p:nvPr/>
        </p:nvSpPr>
        <p:spPr bwMode="auto">
          <a:xfrm flipH="1" flipV="1">
            <a:off x="2064327" y="1524000"/>
            <a:ext cx="3810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9"/>
          <p:cNvSpPr>
            <a:spLocks noChangeShapeType="1"/>
          </p:cNvSpPr>
          <p:nvPr/>
        </p:nvSpPr>
        <p:spPr bwMode="auto">
          <a:xfrm flipH="1" flipV="1">
            <a:off x="2673927" y="1524000"/>
            <a:ext cx="4572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47032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Exercise – 2NF</a:t>
            </a:r>
          </a:p>
        </p:txBody>
      </p:sp>
      <p:sp>
        <p:nvSpPr>
          <p:cNvPr id="3" name="Content Placeholder 2"/>
          <p:cNvSpPr>
            <a:spLocks noGrp="1"/>
          </p:cNvSpPr>
          <p:nvPr>
            <p:ph idx="1"/>
          </p:nvPr>
        </p:nvSpPr>
        <p:spPr>
          <a:xfrm>
            <a:off x="304800" y="1066800"/>
            <a:ext cx="8763000" cy="3886200"/>
          </a:xfrm>
        </p:spPr>
        <p:txBody>
          <a:bodyPr/>
          <a:lstStyle/>
          <a:p>
            <a:pPr marL="0" indent="0">
              <a:lnSpc>
                <a:spcPct val="150000"/>
              </a:lnSpc>
              <a:buNone/>
            </a:pPr>
            <a:r>
              <a:rPr lang="en-US" sz="2400" b="1" dirty="0">
                <a:sym typeface="Wingdings" pitchFamily="2" charset="2"/>
              </a:rPr>
              <a:t>Flight</a:t>
            </a:r>
            <a:r>
              <a:rPr lang="en-US" sz="2400" dirty="0">
                <a:sym typeface="Wingdings" pitchFamily="2" charset="2"/>
              </a:rPr>
              <a:t>(</a:t>
            </a:r>
            <a:r>
              <a:rPr lang="en-US" sz="2400" u="sng" dirty="0">
                <a:sym typeface="Wingdings" pitchFamily="2" charset="2"/>
              </a:rPr>
              <a:t>Route#, Flight#</a:t>
            </a:r>
            <a:r>
              <a:rPr lang="en-US" sz="2400" dirty="0">
                <a:sym typeface="Wingdings" pitchFamily="2" charset="2"/>
              </a:rPr>
              <a:t>, </a:t>
            </a:r>
            <a:r>
              <a:rPr lang="en-US" sz="2400" dirty="0" err="1">
                <a:sym typeface="Wingdings" pitchFamily="2" charset="2"/>
              </a:rPr>
              <a:t>DepartureDate</a:t>
            </a:r>
            <a:r>
              <a:rPr lang="en-US" sz="2400" dirty="0">
                <a:sym typeface="Wingdings" pitchFamily="2" charset="2"/>
              </a:rPr>
              <a:t>, </a:t>
            </a:r>
            <a:r>
              <a:rPr lang="en-US" sz="2400" dirty="0" err="1">
                <a:sym typeface="Wingdings" pitchFamily="2" charset="2"/>
              </a:rPr>
              <a:t>DepartureTime</a:t>
            </a:r>
            <a:r>
              <a:rPr lang="en-US" sz="2400" dirty="0">
                <a:sym typeface="Wingdings" pitchFamily="2" charset="2"/>
              </a:rPr>
              <a:t>, </a:t>
            </a:r>
            <a:r>
              <a:rPr lang="en-US" sz="2400" dirty="0" err="1">
                <a:sym typeface="Wingdings" pitchFamily="2" charset="2"/>
              </a:rPr>
              <a:t>PlaneSerial</a:t>
            </a:r>
            <a:r>
              <a:rPr lang="en-US" sz="2400" dirty="0">
                <a:sym typeface="Wingdings" pitchFamily="2" charset="2"/>
              </a:rPr>
              <a:t>#, Capacity, </a:t>
            </a:r>
            <a:r>
              <a:rPr lang="en-US" sz="2400" dirty="0" err="1">
                <a:sym typeface="Wingdings" pitchFamily="2" charset="2"/>
              </a:rPr>
              <a:t>LastServicedDate</a:t>
            </a:r>
            <a:r>
              <a:rPr lang="en-US" sz="2400" dirty="0">
                <a:sym typeface="Wingdings" pitchFamily="2" charset="2"/>
              </a:rPr>
              <a:t>)</a:t>
            </a:r>
          </a:p>
          <a:p>
            <a:pPr marL="0" indent="0">
              <a:lnSpc>
                <a:spcPct val="150000"/>
              </a:lnSpc>
              <a:buNone/>
            </a:pPr>
            <a:r>
              <a:rPr lang="en-US" sz="2400" b="1" dirty="0" err="1">
                <a:sym typeface="Wingdings" pitchFamily="2" charset="2"/>
              </a:rPr>
              <a:t>FlightPilot</a:t>
            </a:r>
            <a:r>
              <a:rPr lang="en-US" sz="2400" dirty="0">
                <a:sym typeface="Wingdings" pitchFamily="2" charset="2"/>
              </a:rPr>
              <a:t>(</a:t>
            </a:r>
            <a:r>
              <a:rPr lang="en-US" sz="2400" u="sng" dirty="0">
                <a:sym typeface="Wingdings" pitchFamily="2" charset="2"/>
              </a:rPr>
              <a:t>Route#, Flight#, Pilot</a:t>
            </a:r>
            <a:r>
              <a:rPr lang="en-US" sz="2400" dirty="0">
                <a:sym typeface="Wingdings" pitchFamily="2" charset="2"/>
              </a:rPr>
              <a:t>)</a:t>
            </a:r>
          </a:p>
          <a:p>
            <a:pPr marL="0" indent="0">
              <a:lnSpc>
                <a:spcPct val="150000"/>
              </a:lnSpc>
              <a:buNone/>
            </a:pPr>
            <a:r>
              <a:rPr lang="en-US" sz="2400" b="1" dirty="0">
                <a:sym typeface="Wingdings" pitchFamily="2" charset="2"/>
              </a:rPr>
              <a:t>Route</a:t>
            </a:r>
            <a:r>
              <a:rPr lang="en-US" sz="2400" dirty="0">
                <a:sym typeface="Wingdings" pitchFamily="2" charset="2"/>
              </a:rPr>
              <a:t>(</a:t>
            </a:r>
            <a:r>
              <a:rPr lang="en-US" sz="2400" u="sng" dirty="0">
                <a:sym typeface="Wingdings" pitchFamily="2" charset="2"/>
              </a:rPr>
              <a:t>Route#</a:t>
            </a:r>
            <a:r>
              <a:rPr lang="en-US" sz="2400" dirty="0">
                <a:sym typeface="Wingdings" pitchFamily="2" charset="2"/>
              </a:rPr>
              <a:t>, </a:t>
            </a:r>
            <a:r>
              <a:rPr lang="en-US" sz="2400" dirty="0" err="1">
                <a:sym typeface="Wingdings" pitchFamily="2" charset="2"/>
              </a:rPr>
              <a:t>DestinationAirport</a:t>
            </a:r>
            <a:r>
              <a:rPr lang="en-US" sz="2400" dirty="0">
                <a:sym typeface="Wingdings" pitchFamily="2" charset="2"/>
              </a:rPr>
              <a:t>)</a:t>
            </a:r>
          </a:p>
          <a:p>
            <a:pPr>
              <a:lnSpc>
                <a:spcPct val="150000"/>
              </a:lnSpc>
            </a:pPr>
            <a:endParaRPr lang="en-US" sz="2400" dirty="0">
              <a:sym typeface="Wingdings" pitchFamily="2" charset="2"/>
            </a:endParaRPr>
          </a:p>
          <a:p>
            <a:pPr>
              <a:lnSpc>
                <a:spcPct val="150000"/>
              </a:lnSpc>
            </a:pPr>
            <a:r>
              <a:rPr lang="en-US" sz="2400" dirty="0">
                <a:sym typeface="Wingdings" pitchFamily="2" charset="2"/>
              </a:rPr>
              <a:t>(moved non-fully dependent attribute out to a different relation)</a:t>
            </a:r>
          </a:p>
          <a:p>
            <a:pPr>
              <a:lnSpc>
                <a:spcPct val="150000"/>
              </a:lnSpc>
            </a:pPr>
            <a:r>
              <a:rPr lang="en-US" sz="2400" dirty="0">
                <a:sym typeface="Wingdings" pitchFamily="2" charset="2"/>
              </a:rPr>
              <a:t>(FKs not renamed for sake of clarity in explicating this particular process)</a:t>
            </a:r>
            <a:r>
              <a:rPr lang="en-US" sz="2800" dirty="0">
                <a:sym typeface="Wingdings" pitchFamily="2" charset="2"/>
              </a:rPr>
              <a:t> </a:t>
            </a:r>
            <a:r>
              <a:rPr lang="en-US" sz="2800" dirty="0"/>
              <a:t> </a:t>
            </a:r>
          </a:p>
          <a:p>
            <a:pPr marL="0" indent="0">
              <a:buNone/>
            </a:pPr>
            <a:endParaRPr lang="en-US" sz="2400" i="1" dirty="0">
              <a:sym typeface="Wingdings" pitchFamily="2" charset="2"/>
            </a:endParaRPr>
          </a:p>
        </p:txBody>
      </p:sp>
      <p:sp>
        <p:nvSpPr>
          <p:cNvPr id="4" name="Line 8"/>
          <p:cNvSpPr>
            <a:spLocks noChangeShapeType="1"/>
          </p:cNvSpPr>
          <p:nvPr/>
        </p:nvSpPr>
        <p:spPr bwMode="auto">
          <a:xfrm flipH="1" flipV="1">
            <a:off x="2259775" y="1593273"/>
            <a:ext cx="3810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9"/>
          <p:cNvSpPr>
            <a:spLocks noChangeShapeType="1"/>
          </p:cNvSpPr>
          <p:nvPr/>
        </p:nvSpPr>
        <p:spPr bwMode="auto">
          <a:xfrm flipH="1" flipV="1">
            <a:off x="3200400" y="1593273"/>
            <a:ext cx="4572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8"/>
          <p:cNvSpPr>
            <a:spLocks noChangeShapeType="1"/>
          </p:cNvSpPr>
          <p:nvPr/>
        </p:nvSpPr>
        <p:spPr bwMode="auto">
          <a:xfrm flipH="1">
            <a:off x="1860468" y="1676400"/>
            <a:ext cx="152400" cy="1371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4569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Exercise – 3NF</a:t>
            </a:r>
          </a:p>
        </p:txBody>
      </p:sp>
      <p:sp>
        <p:nvSpPr>
          <p:cNvPr id="3" name="Content Placeholder 2"/>
          <p:cNvSpPr>
            <a:spLocks noGrp="1"/>
          </p:cNvSpPr>
          <p:nvPr>
            <p:ph idx="1"/>
          </p:nvPr>
        </p:nvSpPr>
        <p:spPr>
          <a:xfrm>
            <a:off x="304800" y="1066800"/>
            <a:ext cx="8763000" cy="3886200"/>
          </a:xfrm>
        </p:spPr>
        <p:txBody>
          <a:bodyPr/>
          <a:lstStyle/>
          <a:p>
            <a:pPr marL="0" indent="0">
              <a:lnSpc>
                <a:spcPct val="150000"/>
              </a:lnSpc>
              <a:buNone/>
            </a:pPr>
            <a:r>
              <a:rPr lang="en-US" sz="2000" b="1" dirty="0">
                <a:sym typeface="Wingdings" pitchFamily="2" charset="2"/>
              </a:rPr>
              <a:t>Flight</a:t>
            </a:r>
            <a:r>
              <a:rPr lang="en-US" sz="2000" dirty="0">
                <a:sym typeface="Wingdings" pitchFamily="2" charset="2"/>
              </a:rPr>
              <a:t>(</a:t>
            </a:r>
            <a:r>
              <a:rPr lang="en-US" sz="2000" u="sng" dirty="0">
                <a:sym typeface="Wingdings" pitchFamily="2" charset="2"/>
              </a:rPr>
              <a:t>Route#, Flight#</a:t>
            </a:r>
            <a:r>
              <a:rPr lang="en-US" sz="2000" dirty="0">
                <a:sym typeface="Wingdings" pitchFamily="2" charset="2"/>
              </a:rPr>
              <a:t>, </a:t>
            </a:r>
            <a:r>
              <a:rPr lang="en-US" sz="2000" dirty="0" err="1">
                <a:sym typeface="Wingdings" pitchFamily="2" charset="2"/>
              </a:rPr>
              <a:t>DepartureDate</a:t>
            </a:r>
            <a:r>
              <a:rPr lang="en-US" sz="2000" dirty="0">
                <a:sym typeface="Wingdings" pitchFamily="2" charset="2"/>
              </a:rPr>
              <a:t>, </a:t>
            </a:r>
            <a:r>
              <a:rPr lang="en-US" sz="2000" dirty="0" err="1">
                <a:sym typeface="Wingdings" pitchFamily="2" charset="2"/>
              </a:rPr>
              <a:t>DepartureTime</a:t>
            </a:r>
            <a:r>
              <a:rPr lang="en-US" sz="2000" dirty="0">
                <a:sym typeface="Wingdings" pitchFamily="2" charset="2"/>
              </a:rPr>
              <a:t>, </a:t>
            </a:r>
            <a:r>
              <a:rPr lang="en-US" sz="2000" dirty="0" err="1">
                <a:sym typeface="Wingdings" pitchFamily="2" charset="2"/>
              </a:rPr>
              <a:t>PlaneSerial</a:t>
            </a:r>
            <a:r>
              <a:rPr lang="en-US" sz="2000" dirty="0">
                <a:sym typeface="Wingdings" pitchFamily="2" charset="2"/>
              </a:rPr>
              <a:t>#)</a:t>
            </a:r>
          </a:p>
          <a:p>
            <a:pPr marL="0" indent="0">
              <a:lnSpc>
                <a:spcPct val="150000"/>
              </a:lnSpc>
              <a:buNone/>
            </a:pPr>
            <a:r>
              <a:rPr lang="en-US" sz="2000" b="1" dirty="0" err="1">
                <a:sym typeface="Wingdings" pitchFamily="2" charset="2"/>
              </a:rPr>
              <a:t>FlightPilot</a:t>
            </a:r>
            <a:r>
              <a:rPr lang="en-US" sz="2000" dirty="0">
                <a:sym typeface="Wingdings" pitchFamily="2" charset="2"/>
              </a:rPr>
              <a:t>(</a:t>
            </a:r>
            <a:r>
              <a:rPr lang="en-US" sz="2000" u="sng" dirty="0">
                <a:sym typeface="Wingdings" pitchFamily="2" charset="2"/>
              </a:rPr>
              <a:t>Route#, Flight#, Pilot</a:t>
            </a:r>
            <a:r>
              <a:rPr lang="en-US" sz="2000" dirty="0">
                <a:sym typeface="Wingdings" pitchFamily="2" charset="2"/>
              </a:rPr>
              <a:t>)</a:t>
            </a:r>
          </a:p>
          <a:p>
            <a:pPr marL="0" indent="0">
              <a:lnSpc>
                <a:spcPct val="150000"/>
              </a:lnSpc>
              <a:buNone/>
            </a:pPr>
            <a:r>
              <a:rPr lang="en-US" sz="2000" b="1" dirty="0">
                <a:sym typeface="Wingdings" pitchFamily="2" charset="2"/>
              </a:rPr>
              <a:t>Route</a:t>
            </a:r>
            <a:r>
              <a:rPr lang="en-US" sz="2000" dirty="0">
                <a:sym typeface="Wingdings" pitchFamily="2" charset="2"/>
              </a:rPr>
              <a:t>(</a:t>
            </a:r>
            <a:r>
              <a:rPr lang="en-US" sz="2000" u="sng" dirty="0">
                <a:sym typeface="Wingdings" pitchFamily="2" charset="2"/>
              </a:rPr>
              <a:t>Route#</a:t>
            </a:r>
            <a:r>
              <a:rPr lang="en-US" sz="2000" dirty="0">
                <a:sym typeface="Wingdings" pitchFamily="2" charset="2"/>
              </a:rPr>
              <a:t>, </a:t>
            </a:r>
            <a:r>
              <a:rPr lang="en-US" sz="2000" dirty="0" err="1">
                <a:sym typeface="Wingdings" pitchFamily="2" charset="2"/>
              </a:rPr>
              <a:t>DestinationAirport</a:t>
            </a:r>
            <a:r>
              <a:rPr lang="en-US" sz="2000" dirty="0">
                <a:sym typeface="Wingdings" pitchFamily="2" charset="2"/>
              </a:rPr>
              <a:t>)</a:t>
            </a:r>
          </a:p>
          <a:p>
            <a:pPr marL="0" indent="0">
              <a:lnSpc>
                <a:spcPct val="150000"/>
              </a:lnSpc>
              <a:buNone/>
            </a:pPr>
            <a:r>
              <a:rPr lang="en-US" sz="2000" b="1" dirty="0">
                <a:sym typeface="Wingdings" pitchFamily="2" charset="2"/>
              </a:rPr>
              <a:t>Plane</a:t>
            </a:r>
            <a:r>
              <a:rPr lang="en-US" sz="2000" dirty="0">
                <a:sym typeface="Wingdings" pitchFamily="2" charset="2"/>
              </a:rPr>
              <a:t>(</a:t>
            </a:r>
            <a:r>
              <a:rPr lang="en-US" sz="2000" u="sng" dirty="0" err="1">
                <a:sym typeface="Wingdings" pitchFamily="2" charset="2"/>
              </a:rPr>
              <a:t>PlaneSerial</a:t>
            </a:r>
            <a:r>
              <a:rPr lang="en-US" sz="2000" u="sng" dirty="0">
                <a:sym typeface="Wingdings" pitchFamily="2" charset="2"/>
              </a:rPr>
              <a:t>#</a:t>
            </a:r>
            <a:r>
              <a:rPr lang="en-US" sz="2000" dirty="0">
                <a:sym typeface="Wingdings" pitchFamily="2" charset="2"/>
              </a:rPr>
              <a:t>, Capacity, </a:t>
            </a:r>
            <a:r>
              <a:rPr lang="en-US" sz="2000" dirty="0" err="1">
                <a:sym typeface="Wingdings" pitchFamily="2" charset="2"/>
              </a:rPr>
              <a:t>LastServicedDate</a:t>
            </a:r>
            <a:r>
              <a:rPr lang="en-US" sz="2000" dirty="0">
                <a:sym typeface="Wingdings" pitchFamily="2" charset="2"/>
              </a:rPr>
              <a:t>)</a:t>
            </a:r>
            <a:endParaRPr lang="en-US" sz="2000" b="1" dirty="0">
              <a:sym typeface="Wingdings" pitchFamily="2" charset="2"/>
            </a:endParaRPr>
          </a:p>
          <a:p>
            <a:pPr marL="0" indent="0">
              <a:lnSpc>
                <a:spcPct val="150000"/>
              </a:lnSpc>
              <a:buNone/>
            </a:pPr>
            <a:endParaRPr lang="en-US" sz="2400" dirty="0">
              <a:sym typeface="Wingdings" pitchFamily="2" charset="2"/>
            </a:endParaRPr>
          </a:p>
          <a:p>
            <a:pPr>
              <a:lnSpc>
                <a:spcPct val="150000"/>
              </a:lnSpc>
            </a:pPr>
            <a:r>
              <a:rPr lang="en-US" sz="2400" dirty="0">
                <a:sym typeface="Wingdings" pitchFamily="2" charset="2"/>
              </a:rPr>
              <a:t>(moved transitively dependent attributes out to a new relation)</a:t>
            </a:r>
          </a:p>
          <a:p>
            <a:pPr>
              <a:lnSpc>
                <a:spcPct val="150000"/>
              </a:lnSpc>
            </a:pPr>
            <a:r>
              <a:rPr lang="en-US" sz="2400" dirty="0">
                <a:sym typeface="Wingdings" pitchFamily="2" charset="2"/>
              </a:rPr>
              <a:t>(FKs not renamed for sake of clarity in explicating this particular process)</a:t>
            </a:r>
            <a:r>
              <a:rPr lang="en-US" sz="2800" dirty="0">
                <a:sym typeface="Wingdings" pitchFamily="2" charset="2"/>
              </a:rPr>
              <a:t> </a:t>
            </a:r>
            <a:r>
              <a:rPr lang="en-US" sz="2800" dirty="0"/>
              <a:t> </a:t>
            </a:r>
          </a:p>
          <a:p>
            <a:pPr marL="0" indent="0">
              <a:buNone/>
            </a:pPr>
            <a:endParaRPr lang="en-US" sz="2400" i="1" dirty="0">
              <a:sym typeface="Wingdings" pitchFamily="2" charset="2"/>
            </a:endParaRPr>
          </a:p>
        </p:txBody>
      </p:sp>
      <p:sp>
        <p:nvSpPr>
          <p:cNvPr id="4" name="Line 8"/>
          <p:cNvSpPr>
            <a:spLocks noChangeShapeType="1"/>
          </p:cNvSpPr>
          <p:nvPr/>
        </p:nvSpPr>
        <p:spPr bwMode="auto">
          <a:xfrm flipH="1" flipV="1">
            <a:off x="2640774" y="1447800"/>
            <a:ext cx="331025" cy="41563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9"/>
          <p:cNvSpPr>
            <a:spLocks noChangeShapeType="1"/>
          </p:cNvSpPr>
          <p:nvPr/>
        </p:nvSpPr>
        <p:spPr bwMode="auto">
          <a:xfrm flipH="1" flipV="1">
            <a:off x="1905000" y="1447800"/>
            <a:ext cx="228600" cy="41563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8"/>
          <p:cNvSpPr>
            <a:spLocks noChangeShapeType="1"/>
          </p:cNvSpPr>
          <p:nvPr/>
        </p:nvSpPr>
        <p:spPr bwMode="auto">
          <a:xfrm flipH="1">
            <a:off x="1600200" y="1364673"/>
            <a:ext cx="152400" cy="997527"/>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8"/>
          <p:cNvSpPr>
            <a:spLocks noChangeShapeType="1"/>
          </p:cNvSpPr>
          <p:nvPr/>
        </p:nvSpPr>
        <p:spPr bwMode="auto">
          <a:xfrm flipH="1">
            <a:off x="2514600" y="1655618"/>
            <a:ext cx="4724400" cy="123998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8693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marL="0" indent="0">
              <a:lnSpc>
                <a:spcPct val="150000"/>
              </a:lnSpc>
              <a:buNone/>
            </a:pPr>
            <a:r>
              <a:rPr lang="en-US" sz="2800" dirty="0"/>
              <a:t>We separate these two things in our model because we recognize a </a:t>
            </a:r>
            <a:r>
              <a:rPr lang="en-US" sz="2800" i="1" dirty="0"/>
              <a:t>conceptual distinction </a:t>
            </a:r>
            <a:r>
              <a:rPr lang="en-US" sz="2800" dirty="0"/>
              <a:t>between them. Yet, we could make a conceptual distinction between any number of attribute groupings. Why not have the following?</a:t>
            </a:r>
            <a:endParaRPr lang="en-US" sz="2400" dirty="0"/>
          </a:p>
          <a:p>
            <a:pPr marL="0" indent="0">
              <a:lnSpc>
                <a:spcPct val="150000"/>
              </a:lnSpc>
              <a:buNone/>
            </a:pPr>
            <a:r>
              <a:rPr lang="en-US" sz="2800" b="1" dirty="0"/>
              <a:t>    </a:t>
            </a:r>
            <a:r>
              <a:rPr lang="en-US" sz="2800" b="1" dirty="0" err="1"/>
              <a:t>EmployeeContactInfo</a:t>
            </a:r>
            <a:r>
              <a:rPr lang="en-US" sz="2800" dirty="0"/>
              <a:t>(</a:t>
            </a:r>
            <a:r>
              <a:rPr lang="en-US" sz="2800" u="sng" dirty="0" err="1"/>
              <a:t>SSN</a:t>
            </a:r>
            <a:r>
              <a:rPr lang="en-US" sz="2800" dirty="0" err="1"/>
              <a:t>,Phone,Email</a:t>
            </a:r>
            <a:r>
              <a:rPr lang="en-US" sz="2800" dirty="0"/>
              <a:t>)</a:t>
            </a:r>
          </a:p>
          <a:p>
            <a:pPr marL="0" indent="0">
              <a:lnSpc>
                <a:spcPct val="150000"/>
              </a:lnSpc>
              <a:buNone/>
            </a:pPr>
            <a:r>
              <a:rPr lang="en-US" sz="2800" b="1" dirty="0"/>
              <a:t>    </a:t>
            </a:r>
            <a:r>
              <a:rPr lang="en-US" sz="2800" b="1" dirty="0" err="1"/>
              <a:t>EmployeeJobInfo</a:t>
            </a:r>
            <a:r>
              <a:rPr lang="en-US" sz="2800" dirty="0"/>
              <a:t>(</a:t>
            </a:r>
            <a:r>
              <a:rPr lang="en-US" sz="2800" u="sng" dirty="0" err="1"/>
              <a:t>SSN</a:t>
            </a:r>
            <a:r>
              <a:rPr lang="en-US" sz="2800" dirty="0" err="1"/>
              <a:t>,Title,Salary,Department</a:t>
            </a:r>
            <a:r>
              <a:rPr lang="en-US" sz="2800" dirty="0"/>
              <a:t>)</a:t>
            </a:r>
            <a:r>
              <a:rPr lang="en-US" sz="2800" u="sng" dirty="0"/>
              <a:t> </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7</a:t>
            </a:fld>
            <a:endParaRPr lang="en-US"/>
          </a:p>
        </p:txBody>
      </p:sp>
    </p:spTree>
    <p:extLst>
      <p:ext uri="{BB962C8B-B14F-4D97-AF65-F5344CB8AC3E}">
        <p14:creationId xmlns:p14="http://schemas.microsoft.com/office/powerpoint/2010/main" val="196977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b="1" dirty="0"/>
              <a:t>Normalization</a:t>
            </a:r>
            <a:r>
              <a:rPr lang="en-US" sz="2800" dirty="0"/>
              <a:t> is a well-defined process of transforming relations into </a:t>
            </a:r>
            <a:r>
              <a:rPr lang="en-US" sz="2800" u="sng" dirty="0"/>
              <a:t>structural forms</a:t>
            </a:r>
            <a:r>
              <a:rPr lang="en-US" sz="2800" dirty="0"/>
              <a:t> that satisfy a collection of </a:t>
            </a:r>
            <a:r>
              <a:rPr lang="en-US" sz="2800" u="sng" dirty="0"/>
              <a:t>rules</a:t>
            </a:r>
            <a:r>
              <a:rPr lang="en-US" sz="2800" dirty="0"/>
              <a:t> defining what it means for a schema to be of </a:t>
            </a:r>
            <a:r>
              <a:rPr lang="en-US" sz="2800" u="sng" dirty="0"/>
              <a:t>high quality</a:t>
            </a:r>
            <a:endParaRPr lang="en-US" sz="2800" dirty="0"/>
          </a:p>
          <a:p>
            <a:pPr>
              <a:lnSpc>
                <a:spcPct val="150000"/>
              </a:lnSpc>
              <a:buFontTx/>
              <a:buChar char="•"/>
            </a:pPr>
            <a:r>
              <a:rPr lang="en-US" sz="2800" dirty="0"/>
              <a:t> In other words, normalization is an </a:t>
            </a:r>
            <a:r>
              <a:rPr lang="en-US" sz="2800" u="sng" dirty="0"/>
              <a:t>unambiguous and  repeatable</a:t>
            </a:r>
            <a:r>
              <a:rPr lang="en-US" sz="2800" dirty="0"/>
              <a:t> way of ensuring that your schemas </a:t>
            </a:r>
            <a:r>
              <a:rPr lang="en-US" sz="2800" u="sng" dirty="0"/>
              <a:t>meet certain quality criteria</a:t>
            </a:r>
            <a:r>
              <a:rPr lang="en-US" sz="2800" dirty="0"/>
              <a:t> and </a:t>
            </a:r>
            <a:r>
              <a:rPr lang="en-US" sz="2800" u="sng" dirty="0"/>
              <a:t>avoid common problems</a:t>
            </a:r>
            <a:r>
              <a:rPr lang="en-US" sz="2800" dirty="0"/>
              <a:t> that attend </a:t>
            </a:r>
            <a:r>
              <a:rPr lang="en-US" sz="2800" u="sng" dirty="0"/>
              <a:t>demonstrably weaker</a:t>
            </a:r>
            <a:r>
              <a:rPr lang="en-US" sz="2800" dirty="0"/>
              <a:t> designs</a:t>
            </a:r>
            <a:r>
              <a:rPr lang="en-US" sz="2800" u="sng" dirty="0"/>
              <a:t> </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8</a:t>
            </a:fld>
            <a:endParaRPr lang="en-US"/>
          </a:p>
        </p:txBody>
      </p:sp>
    </p:spTree>
    <p:extLst>
      <p:ext uri="{BB962C8B-B14F-4D97-AF65-F5344CB8AC3E}">
        <p14:creationId xmlns:p14="http://schemas.microsoft.com/office/powerpoint/2010/main" val="347010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Entity-relationship modeling and resulting translations to relational schemas are </a:t>
            </a:r>
            <a:r>
              <a:rPr lang="en-US" sz="2800" i="1" dirty="0"/>
              <a:t>top-down</a:t>
            </a:r>
            <a:r>
              <a:rPr lang="en-US" sz="2800" dirty="0"/>
              <a:t> approaches that start by considering entities and then filling these out with attributes</a:t>
            </a:r>
          </a:p>
          <a:p>
            <a:pPr>
              <a:buFontTx/>
              <a:buChar char="•"/>
            </a:pPr>
            <a:r>
              <a:rPr lang="en-US" sz="2800" dirty="0"/>
              <a:t> Normalization has a somewhat different focus, in that it is concerned with </a:t>
            </a:r>
            <a:r>
              <a:rPr lang="en-US" sz="2800" i="1" dirty="0"/>
              <a:t>relationships between individual attributes</a:t>
            </a:r>
          </a:p>
          <a:p>
            <a:pPr>
              <a:buFontTx/>
              <a:buChar char="•"/>
            </a:pPr>
            <a:r>
              <a:rPr lang="en-US" sz="2800" dirty="0"/>
              <a:t> Both can work together – in practice, designers start with intuitive approaches and then check their designs for compliance with normalization rules </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9</a:t>
            </a:fld>
            <a:endParaRPr lang="en-US"/>
          </a:p>
        </p:txBody>
      </p:sp>
    </p:spTree>
    <p:extLst>
      <p:ext uri="{BB962C8B-B14F-4D97-AF65-F5344CB8AC3E}">
        <p14:creationId xmlns:p14="http://schemas.microsoft.com/office/powerpoint/2010/main" val="2133917015"/>
      </p:ext>
    </p:extLst>
  </p:cSld>
  <p:clrMapOvr>
    <a:masterClrMapping/>
  </p:clrMapOvr>
</p:sld>
</file>

<file path=ppt/theme/theme1.xml><?xml version="1.0" encoding="utf-8"?>
<a:theme xmlns:a="http://schemas.openxmlformats.org/drawingml/2006/main" name="10203784">
  <a:themeElements>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Theme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Theme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Theme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Theme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Theme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Theme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Theme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10203784</Template>
  <TotalTime>15870</TotalTime>
  <Words>4072</Words>
  <Application>Microsoft Macintosh PowerPoint</Application>
  <PresentationFormat>On-screen Show (4:3)</PresentationFormat>
  <Paragraphs>428</Paragraphs>
  <Slides>62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8" baseType="lpstr">
      <vt:lpstr>Arial</vt:lpstr>
      <vt:lpstr>Arial Black</vt:lpstr>
      <vt:lpstr>Times New Roman</vt:lpstr>
      <vt:lpstr>Wingdings</vt:lpstr>
      <vt:lpstr>10203784</vt:lpstr>
      <vt:lpstr>VISIO</vt:lpstr>
      <vt:lpstr>Week 6: Normalization</vt:lpstr>
      <vt:lpstr>This Week</vt:lpstr>
      <vt:lpstr>Overview of Normalization</vt:lpstr>
      <vt:lpstr>Overview of Normalization</vt:lpstr>
      <vt:lpstr>Overview of Normalization</vt:lpstr>
      <vt:lpstr>Overview of Normalization</vt:lpstr>
      <vt:lpstr>Overview of Normalization</vt:lpstr>
      <vt:lpstr>Overview of Normalization</vt:lpstr>
      <vt:lpstr>Overview of Normalization</vt:lpstr>
      <vt:lpstr>Overview of Normalization</vt:lpstr>
      <vt:lpstr>Overview of Normalization</vt:lpstr>
      <vt:lpstr>Design Goals</vt:lpstr>
      <vt:lpstr>Goal: Eliminating Redundancy</vt:lpstr>
      <vt:lpstr>Eliminating Redundancy</vt:lpstr>
      <vt:lpstr>Update Anomalies</vt:lpstr>
      <vt:lpstr>Update Anomalies</vt:lpstr>
      <vt:lpstr>Update Anomalies</vt:lpstr>
      <vt:lpstr>Insertion Anomalies</vt:lpstr>
      <vt:lpstr>Deletion Anomalies</vt:lpstr>
      <vt:lpstr>Modification Anomalies</vt:lpstr>
      <vt:lpstr>Avoid Update Anomalies</vt:lpstr>
      <vt:lpstr>Normalize Anomalies Away</vt:lpstr>
      <vt:lpstr>Goal: Clear Meanings</vt:lpstr>
      <vt:lpstr>Clear Meanings</vt:lpstr>
      <vt:lpstr>Goal: Minimize Nulls</vt:lpstr>
      <vt:lpstr>Which Will Have More Nulls?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Kinds of Keys</vt:lpstr>
      <vt:lpstr>Kinds of Keys</vt:lpstr>
      <vt:lpstr>Kinds of Keys</vt:lpstr>
      <vt:lpstr>Normal Forms</vt:lpstr>
      <vt:lpstr>Normal Forms</vt:lpstr>
      <vt:lpstr>1st Normal Form</vt:lpstr>
      <vt:lpstr>1st Normal Form</vt:lpstr>
      <vt:lpstr>1st Normal Form</vt:lpstr>
      <vt:lpstr>2nd Normal Form</vt:lpstr>
      <vt:lpstr>2nd Normal Form</vt:lpstr>
      <vt:lpstr>2nd Normal Form</vt:lpstr>
      <vt:lpstr>2nd Normal Form</vt:lpstr>
      <vt:lpstr>Candidate Keys</vt:lpstr>
      <vt:lpstr>3rd Normal Form</vt:lpstr>
      <vt:lpstr>3rd Normal Form</vt:lpstr>
      <vt:lpstr>3rd Normal Form</vt:lpstr>
      <vt:lpstr>3rd Normal Form</vt:lpstr>
      <vt:lpstr>3rd Normal Form</vt:lpstr>
      <vt:lpstr>3rd Normal Form</vt:lpstr>
      <vt:lpstr>3rd Normal Form</vt:lpstr>
      <vt:lpstr>Mnemonic</vt:lpstr>
      <vt:lpstr>Beyond 3NF</vt:lpstr>
      <vt:lpstr>Denormalization</vt:lpstr>
      <vt:lpstr>Class Exercise</vt:lpstr>
      <vt:lpstr>Exercise – 1NF</vt:lpstr>
      <vt:lpstr>Exercise – 2NF</vt:lpstr>
      <vt:lpstr>Exercise – 3NF</vt:lpstr>
    </vt:vector>
  </TitlesOfParts>
  <Company>Frein Systems</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Frein</dc:creator>
  <cp:lastModifiedBy>Sreedhar,Poojitha</cp:lastModifiedBy>
  <cp:revision>106</cp:revision>
  <dcterms:created xsi:type="dcterms:W3CDTF">2004-06-26T03:59:42Z</dcterms:created>
  <dcterms:modified xsi:type="dcterms:W3CDTF">2018-06-02T01:04:37Z</dcterms:modified>
</cp:coreProperties>
</file>