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8" r:id="rId2"/>
    <p:sldId id="259" r:id="rId3"/>
    <p:sldId id="293" r:id="rId4"/>
    <p:sldId id="294" r:id="rId5"/>
    <p:sldId id="296" r:id="rId6"/>
    <p:sldId id="297" r:id="rId7"/>
    <p:sldId id="298"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7" r:id="rId34"/>
    <p:sldId id="288" r:id="rId35"/>
    <p:sldId id="289" r:id="rId36"/>
    <p:sldId id="286" r:id="rId37"/>
    <p:sldId id="290" r:id="rId38"/>
    <p:sldId id="291" r:id="rId39"/>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83" autoAdjust="0"/>
  </p:normalViewPr>
  <p:slideViewPr>
    <p:cSldViewPr>
      <p:cViewPr>
        <p:scale>
          <a:sx n="70" d="100"/>
          <a:sy n="70" d="100"/>
        </p:scale>
        <p:origin x="-13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1198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198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1198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DE99CB-4285-477C-9D84-48FF00780B43}" type="slidenum">
              <a:rPr lang="en-US" altLang="en-US"/>
              <a:pPr/>
              <a:t>‹#›</a:t>
            </a:fld>
            <a:endParaRPr lang="en-US" altLang="en-US"/>
          </a:p>
        </p:txBody>
      </p:sp>
    </p:spTree>
    <p:extLst>
      <p:ext uri="{BB962C8B-B14F-4D97-AF65-F5344CB8AC3E}">
        <p14:creationId xmlns:p14="http://schemas.microsoft.com/office/powerpoint/2010/main" val="211560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1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48F111F-F7E4-4E95-BB7E-478CE561EED7}" type="slidenum">
              <a:rPr lang="en-US" altLang="en-US"/>
              <a:pPr/>
              <a:t>‹#›</a:t>
            </a:fld>
            <a:endParaRPr lang="en-US" altLang="en-US"/>
          </a:p>
        </p:txBody>
      </p:sp>
    </p:spTree>
    <p:extLst>
      <p:ext uri="{BB962C8B-B14F-4D97-AF65-F5344CB8AC3E}">
        <p14:creationId xmlns:p14="http://schemas.microsoft.com/office/powerpoint/2010/main" val="18706370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BE47DF1-AFEB-4598-ACD6-52411E49FD9D}" type="slidenum">
              <a:rPr lang="en-US" altLang="en-US"/>
              <a:pPr/>
              <a:t>‹#›</a:t>
            </a:fld>
            <a:endParaRPr lang="en-US" altLang="en-US"/>
          </a:p>
        </p:txBody>
      </p:sp>
    </p:spTree>
    <p:extLst>
      <p:ext uri="{BB962C8B-B14F-4D97-AF65-F5344CB8AC3E}">
        <p14:creationId xmlns:p14="http://schemas.microsoft.com/office/powerpoint/2010/main" val="282289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2867282-552A-4FF5-BCAF-BF3581D89614}" type="slidenum">
              <a:rPr lang="en-US" altLang="en-US"/>
              <a:pPr/>
              <a:t>‹#›</a:t>
            </a:fld>
            <a:endParaRPr lang="en-US" altLang="en-US"/>
          </a:p>
        </p:txBody>
      </p:sp>
    </p:spTree>
    <p:extLst>
      <p:ext uri="{BB962C8B-B14F-4D97-AF65-F5344CB8AC3E}">
        <p14:creationId xmlns:p14="http://schemas.microsoft.com/office/powerpoint/2010/main" val="258399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CBF3B5E-2674-4FE7-8784-2C114757EFA6}" type="slidenum">
              <a:rPr lang="en-US" altLang="en-US"/>
              <a:pPr/>
              <a:t>‹#›</a:t>
            </a:fld>
            <a:endParaRPr lang="en-US" altLang="en-US"/>
          </a:p>
        </p:txBody>
      </p:sp>
    </p:spTree>
    <p:extLst>
      <p:ext uri="{BB962C8B-B14F-4D97-AF65-F5344CB8AC3E}">
        <p14:creationId xmlns:p14="http://schemas.microsoft.com/office/powerpoint/2010/main" val="23277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D3B10B1-AD85-4283-B359-7C3CABB29C5C}" type="slidenum">
              <a:rPr lang="en-US" altLang="en-US"/>
              <a:pPr/>
              <a:t>‹#›</a:t>
            </a:fld>
            <a:endParaRPr lang="en-US" altLang="en-US"/>
          </a:p>
        </p:txBody>
      </p:sp>
    </p:spTree>
    <p:extLst>
      <p:ext uri="{BB962C8B-B14F-4D97-AF65-F5344CB8AC3E}">
        <p14:creationId xmlns:p14="http://schemas.microsoft.com/office/powerpoint/2010/main" val="424225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42E8F17-15AB-4187-B9B6-0DAD67066958}" type="slidenum">
              <a:rPr lang="en-US" altLang="en-US"/>
              <a:pPr/>
              <a:t>‹#›</a:t>
            </a:fld>
            <a:endParaRPr lang="en-US" altLang="en-US"/>
          </a:p>
        </p:txBody>
      </p:sp>
    </p:spTree>
    <p:extLst>
      <p:ext uri="{BB962C8B-B14F-4D97-AF65-F5344CB8AC3E}">
        <p14:creationId xmlns:p14="http://schemas.microsoft.com/office/powerpoint/2010/main" val="417991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97B12C5-CF9F-46A8-B2F8-D660AB729069}" type="slidenum">
              <a:rPr lang="en-US" altLang="en-US"/>
              <a:pPr/>
              <a:t>‹#›</a:t>
            </a:fld>
            <a:endParaRPr lang="en-US" altLang="en-US"/>
          </a:p>
        </p:txBody>
      </p:sp>
    </p:spTree>
    <p:extLst>
      <p:ext uri="{BB962C8B-B14F-4D97-AF65-F5344CB8AC3E}">
        <p14:creationId xmlns:p14="http://schemas.microsoft.com/office/powerpoint/2010/main" val="151947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55E4AD87-4972-4C81-93D4-91A4878BC02D}" type="slidenum">
              <a:rPr lang="en-US" altLang="en-US"/>
              <a:pPr/>
              <a:t>‹#›</a:t>
            </a:fld>
            <a:endParaRPr lang="en-US" altLang="en-US"/>
          </a:p>
        </p:txBody>
      </p:sp>
    </p:spTree>
    <p:extLst>
      <p:ext uri="{BB962C8B-B14F-4D97-AF65-F5344CB8AC3E}">
        <p14:creationId xmlns:p14="http://schemas.microsoft.com/office/powerpoint/2010/main" val="146326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C4C1F31-7884-42A6-A5B1-80B11ECDFA24}" type="slidenum">
              <a:rPr lang="en-US" altLang="en-US"/>
              <a:pPr/>
              <a:t>‹#›</a:t>
            </a:fld>
            <a:endParaRPr lang="en-US" altLang="en-US"/>
          </a:p>
        </p:txBody>
      </p:sp>
    </p:spTree>
    <p:extLst>
      <p:ext uri="{BB962C8B-B14F-4D97-AF65-F5344CB8AC3E}">
        <p14:creationId xmlns:p14="http://schemas.microsoft.com/office/powerpoint/2010/main" val="160861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129101E7-DFBE-459B-A63D-203E3B7D52FE}" type="slidenum">
              <a:rPr lang="en-US" altLang="en-US"/>
              <a:pPr/>
              <a:t>‹#›</a:t>
            </a:fld>
            <a:endParaRPr lang="en-US" altLang="en-US"/>
          </a:p>
        </p:txBody>
      </p:sp>
    </p:spTree>
    <p:extLst>
      <p:ext uri="{BB962C8B-B14F-4D97-AF65-F5344CB8AC3E}">
        <p14:creationId xmlns:p14="http://schemas.microsoft.com/office/powerpoint/2010/main" val="50416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CDBA6D3-DD2B-4889-879E-CBDE7610C397}" type="slidenum">
              <a:rPr lang="en-US" altLang="en-US"/>
              <a:pPr/>
              <a:t>‹#›</a:t>
            </a:fld>
            <a:endParaRPr lang="en-US" altLang="en-US"/>
          </a:p>
        </p:txBody>
      </p:sp>
    </p:spTree>
    <p:extLst>
      <p:ext uri="{BB962C8B-B14F-4D97-AF65-F5344CB8AC3E}">
        <p14:creationId xmlns:p14="http://schemas.microsoft.com/office/powerpoint/2010/main" val="380204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11122B0-4570-4D74-871D-69796F9577EB}" type="slidenum">
              <a:rPr lang="en-US" altLang="en-US"/>
              <a:pPr/>
              <a:t>‹#›</a:t>
            </a:fld>
            <a:endParaRPr lang="en-US" altLang="en-US"/>
          </a:p>
        </p:txBody>
      </p:sp>
    </p:spTree>
    <p:extLst>
      <p:ext uri="{BB962C8B-B14F-4D97-AF65-F5344CB8AC3E}">
        <p14:creationId xmlns:p14="http://schemas.microsoft.com/office/powerpoint/2010/main" val="25317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7EA22A0-D1FA-4A18-B390-CC80022B9E3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753648C-F935-4149-B919-006464BDDCBC}" type="slidenum">
              <a:rPr lang="en-US" altLang="en-US"/>
              <a:pPr/>
              <a:t>1</a:t>
            </a:fld>
            <a:endParaRPr lang="en-US" altLang="en-US"/>
          </a:p>
        </p:txBody>
      </p:sp>
      <p:sp>
        <p:nvSpPr>
          <p:cNvPr id="4098" name="Rectangle 2"/>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 name="Text Box 3"/>
          <p:cNvSpPr txBox="1">
            <a:spLocks noChangeArrowheads="1"/>
          </p:cNvSpPr>
          <p:nvPr/>
        </p:nvSpPr>
        <p:spPr bwMode="auto">
          <a:xfrm>
            <a:off x="0" y="6491288"/>
            <a:ext cx="7620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4100" name="Text Box 4"/>
          <p:cNvSpPr txBox="1">
            <a:spLocks noChangeArrowheads="1"/>
          </p:cNvSpPr>
          <p:nvPr/>
        </p:nvSpPr>
        <p:spPr bwMode="auto">
          <a:xfrm>
            <a:off x="3405188" y="2163763"/>
            <a:ext cx="2352675" cy="1382712"/>
          </a:xfrm>
          <a:prstGeom prst="rect">
            <a:avLst/>
          </a:prstGeom>
          <a:noFill/>
          <a:ln w="9525">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a:t>SQL 1:</a:t>
            </a:r>
          </a:p>
          <a:p>
            <a:r>
              <a:rPr lang="en-US" altLang="en-US" sz="3600"/>
              <a:t>Basic DDL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4E3CA46-1C01-4961-9C09-25841F9EF6CD}" type="slidenum">
              <a:rPr lang="en-US" altLang="en-US"/>
              <a:pPr/>
              <a:t>10</a:t>
            </a:fld>
            <a:endParaRPr lang="en-US" altLang="en-US"/>
          </a:p>
        </p:txBody>
      </p:sp>
      <p:sp>
        <p:nvSpPr>
          <p:cNvPr id="26317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6317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Basic DDL</a:t>
            </a:r>
          </a:p>
        </p:txBody>
      </p:sp>
      <p:sp>
        <p:nvSpPr>
          <p:cNvPr id="26317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63175" name="Text Box 7"/>
          <p:cNvSpPr txBox="1">
            <a:spLocks noChangeArrowheads="1"/>
          </p:cNvSpPr>
          <p:nvPr/>
        </p:nvSpPr>
        <p:spPr bwMode="auto">
          <a:xfrm>
            <a:off x="228600" y="762000"/>
            <a:ext cx="8686800" cy="666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DDL = “</a:t>
            </a:r>
            <a:r>
              <a:rPr lang="en-US" altLang="en-US" sz="2400" b="1"/>
              <a:t>D</a:t>
            </a:r>
            <a:r>
              <a:rPr lang="en-US" altLang="en-US" sz="2400"/>
              <a:t>ata </a:t>
            </a:r>
            <a:r>
              <a:rPr lang="en-US" altLang="en-US" sz="2400" b="1"/>
              <a:t>D</a:t>
            </a:r>
            <a:r>
              <a:rPr lang="en-US" altLang="en-US" sz="2400"/>
              <a:t>efinition </a:t>
            </a:r>
            <a:r>
              <a:rPr lang="en-US" altLang="en-US" sz="2400" b="1"/>
              <a:t>L</a:t>
            </a:r>
            <a:r>
              <a:rPr lang="en-US" altLang="en-US" sz="2400"/>
              <a:t>anguage”</a:t>
            </a:r>
          </a:p>
          <a:p>
            <a:pPr algn="l">
              <a:buFontTx/>
              <a:buChar char="•"/>
            </a:pPr>
            <a:endParaRPr lang="en-US" altLang="en-US" sz="2400"/>
          </a:p>
          <a:p>
            <a:pPr algn="l">
              <a:lnSpc>
                <a:spcPct val="130000"/>
              </a:lnSpc>
              <a:buFontTx/>
              <a:buChar char="•"/>
            </a:pPr>
            <a:r>
              <a:rPr lang="en-US" altLang="en-US" sz="2400"/>
              <a:t> Term used to refer to SQL commands which create, modify and delete data structures, such as tables and relationships</a:t>
            </a:r>
          </a:p>
          <a:p>
            <a:pPr algn="l">
              <a:lnSpc>
                <a:spcPct val="130000"/>
              </a:lnSpc>
              <a:buFontTx/>
              <a:buChar char="•"/>
            </a:pPr>
            <a:endParaRPr lang="en-US" altLang="en-US" sz="2400"/>
          </a:p>
          <a:p>
            <a:pPr algn="l">
              <a:lnSpc>
                <a:spcPct val="130000"/>
              </a:lnSpc>
              <a:buFontTx/>
              <a:buChar char="•"/>
            </a:pPr>
            <a:r>
              <a:rPr lang="en-US" altLang="en-US" sz="2400"/>
              <a:t> We will review commands used to create tables and relationships</a:t>
            </a:r>
          </a:p>
          <a:p>
            <a:pPr algn="l">
              <a:lnSpc>
                <a:spcPct val="130000"/>
              </a:lnSpc>
              <a:buFontTx/>
              <a:buChar char="•"/>
            </a:pPr>
            <a:endParaRPr lang="en-US" altLang="en-US" sz="2400"/>
          </a:p>
          <a:p>
            <a:pPr algn="l">
              <a:lnSpc>
                <a:spcPct val="130000"/>
              </a:lnSpc>
              <a:buFontTx/>
              <a:buChar char="•"/>
            </a:pPr>
            <a:r>
              <a:rPr lang="en-US" altLang="en-US" sz="2400"/>
              <a:t> Goal: To manifest data model objects in a set of data files maintained by a database package (e.g., Oracle) so that these objects (e.g., tables) can be used to store and manage data of interest</a:t>
            </a:r>
            <a:r>
              <a:rPr lang="en-US" altLang="en-US"/>
              <a:t> </a:t>
            </a:r>
            <a:endParaRPr lang="en-US" altLang="en-US" sz="2400"/>
          </a:p>
          <a:p>
            <a:pPr lvl="1" algn="l">
              <a:lnSpc>
                <a:spcPct val="150000"/>
              </a:lnSpc>
              <a:buFont typeface="Wingdings" pitchFamily="2" charset="2"/>
              <a:buNone/>
            </a:pPr>
            <a:r>
              <a:rPr lang="en-US" altLang="en-US" sz="2400"/>
              <a:t> </a:t>
            </a:r>
          </a:p>
          <a:p>
            <a:pPr algn="l">
              <a:lnSpc>
                <a:spcPct val="150000"/>
              </a:lnSpc>
            </a:pPr>
            <a:endParaRPr lang="en-US"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6BE15AF6-C19A-4D22-8AC9-3AD31C9A18CC}" type="slidenum">
              <a:rPr lang="en-US" altLang="en-US"/>
              <a:pPr/>
              <a:t>11</a:t>
            </a:fld>
            <a:endParaRPr lang="en-US" altLang="en-US"/>
          </a:p>
        </p:txBody>
      </p:sp>
      <p:sp>
        <p:nvSpPr>
          <p:cNvPr id="26419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19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19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6419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Basic DDL</a:t>
            </a:r>
          </a:p>
        </p:txBody>
      </p:sp>
      <p:sp>
        <p:nvSpPr>
          <p:cNvPr id="26419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64199" name="Text Box 7"/>
          <p:cNvSpPr txBox="1">
            <a:spLocks noChangeArrowheads="1"/>
          </p:cNvSpPr>
          <p:nvPr/>
        </p:nvSpPr>
        <p:spPr bwMode="auto">
          <a:xfrm>
            <a:off x="228600" y="762000"/>
            <a:ext cx="8686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Consider the following schema:</a:t>
            </a:r>
          </a:p>
          <a:p>
            <a:pPr algn="l">
              <a:buFontTx/>
              <a:buChar char="•"/>
            </a:pPr>
            <a:endParaRPr lang="en-US" altLang="en-US" sz="2400"/>
          </a:p>
          <a:p>
            <a:pPr algn="l"/>
            <a:r>
              <a:rPr lang="en-US" altLang="en-US" sz="2400" b="1"/>
              <a:t>Department</a:t>
            </a:r>
            <a:r>
              <a:rPr lang="en-US" altLang="en-US" sz="2400"/>
              <a:t>(</a:t>
            </a:r>
            <a:r>
              <a:rPr lang="en-US" altLang="en-US" sz="2400" u="sng"/>
              <a:t>DeptNum</a:t>
            </a:r>
            <a:r>
              <a:rPr lang="en-US" altLang="en-US" sz="2400"/>
              <a:t>,Name,Location)</a:t>
            </a:r>
          </a:p>
          <a:p>
            <a:pPr algn="l"/>
            <a:endParaRPr lang="en-US" altLang="en-US" sz="2400"/>
          </a:p>
          <a:p>
            <a:pPr algn="l"/>
            <a:r>
              <a:rPr lang="en-US" altLang="en-US" sz="2400" b="1"/>
              <a:t>Employee</a:t>
            </a:r>
            <a:r>
              <a:rPr lang="en-US" altLang="en-US" sz="2400"/>
              <a:t>(</a:t>
            </a:r>
            <a:r>
              <a:rPr lang="en-US" altLang="en-US" sz="2400" u="sng"/>
              <a:t>SSN</a:t>
            </a:r>
            <a:r>
              <a:rPr lang="en-US" altLang="en-US" sz="2400"/>
              <a:t>,LName,Fname,Birthdate,Salary,Department)</a:t>
            </a:r>
          </a:p>
          <a:p>
            <a:pPr algn="l"/>
            <a:endParaRPr lang="en-US" altLang="en-US" sz="2400"/>
          </a:p>
          <a:p>
            <a:pPr algn="l">
              <a:buFontTx/>
              <a:buChar char="•"/>
            </a:pPr>
            <a:r>
              <a:rPr lang="en-US" altLang="en-US" sz="2400" b="1"/>
              <a:t> </a:t>
            </a:r>
            <a:r>
              <a:rPr lang="en-US" altLang="en-US" sz="2400"/>
              <a:t>Department data dictionary:</a:t>
            </a:r>
          </a:p>
          <a:p>
            <a:pPr algn="l"/>
            <a:endParaRPr lang="en-US" altLang="en-US" sz="2400" b="1"/>
          </a:p>
          <a:p>
            <a:pPr algn="l"/>
            <a:endParaRPr lang="en-US" altLang="en-US" sz="2400" b="1"/>
          </a:p>
          <a:p>
            <a:pPr lvl="1" algn="l">
              <a:lnSpc>
                <a:spcPct val="150000"/>
              </a:lnSpc>
              <a:buFont typeface="Wingdings" pitchFamily="2" charset="2"/>
              <a:buNone/>
            </a:pPr>
            <a:r>
              <a:rPr lang="en-US" altLang="en-US" sz="2400"/>
              <a:t> </a:t>
            </a:r>
          </a:p>
          <a:p>
            <a:pPr algn="l">
              <a:lnSpc>
                <a:spcPct val="150000"/>
              </a:lnSpc>
            </a:pPr>
            <a:endParaRPr lang="en-US" altLang="en-US" sz="2400"/>
          </a:p>
        </p:txBody>
      </p:sp>
      <p:sp>
        <p:nvSpPr>
          <p:cNvPr id="264200" name="Line 8"/>
          <p:cNvSpPr>
            <a:spLocks noChangeShapeType="1"/>
          </p:cNvSpPr>
          <p:nvPr/>
        </p:nvSpPr>
        <p:spPr bwMode="auto">
          <a:xfrm flipH="1" flipV="1">
            <a:off x="3124200" y="1752600"/>
            <a:ext cx="4495800" cy="685800"/>
          </a:xfrm>
          <a:prstGeom prst="line">
            <a:avLst/>
          </a:prstGeom>
          <a:noFill/>
          <a:ln w="9525">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64274" name="Group 82"/>
          <p:cNvGraphicFramePr>
            <a:graphicFrameLocks noGrp="1"/>
          </p:cNvGraphicFramePr>
          <p:nvPr/>
        </p:nvGraphicFramePr>
        <p:xfrm>
          <a:off x="304800" y="3733800"/>
          <a:ext cx="8305800" cy="1571627"/>
        </p:xfrm>
        <a:graphic>
          <a:graphicData uri="http://schemas.openxmlformats.org/drawingml/2006/table">
            <a:tbl>
              <a:tblPr/>
              <a:tblGrid>
                <a:gridCol w="1643063"/>
                <a:gridCol w="2776537"/>
                <a:gridCol w="1050925"/>
                <a:gridCol w="1133475"/>
                <a:gridCol w="850900"/>
                <a:gridCol w="425450"/>
                <a:gridCol w="425450"/>
              </a:tblGrid>
              <a:tr h="457200">
                <a:tc gridSpan="7">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Department</a:t>
                      </a: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 Contains information about the departments of ABC company</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Attribute 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Datatype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Domain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Nullable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PK</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FK</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DeptNum</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Number of department</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Char(4)</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1000 - 9999</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Name of department</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Varchar2(25)</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All</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Location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City in which department is located</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Varchar2(50)</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All</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5"/>
          <p:cNvSpPr>
            <a:spLocks noGrp="1"/>
          </p:cNvSpPr>
          <p:nvPr>
            <p:ph type="sldNum" sz="quarter" idx="12"/>
          </p:nvPr>
        </p:nvSpPr>
        <p:spPr/>
        <p:txBody>
          <a:bodyPr/>
          <a:lstStyle/>
          <a:p>
            <a:fld id="{533A76A8-22DF-470A-9BEF-9E658806825D}" type="slidenum">
              <a:rPr lang="en-US" altLang="en-US"/>
              <a:pPr/>
              <a:t>12</a:t>
            </a:fld>
            <a:endParaRPr lang="en-US" altLang="en-US"/>
          </a:p>
        </p:txBody>
      </p:sp>
      <p:sp>
        <p:nvSpPr>
          <p:cNvPr id="26521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1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6522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Basic DDL</a:t>
            </a:r>
          </a:p>
        </p:txBody>
      </p:sp>
      <p:sp>
        <p:nvSpPr>
          <p:cNvPr id="26522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65223" name="Text Box 7"/>
          <p:cNvSpPr txBox="1">
            <a:spLocks noChangeArrowheads="1"/>
          </p:cNvSpPr>
          <p:nvPr/>
        </p:nvSpPr>
        <p:spPr bwMode="auto">
          <a:xfrm>
            <a:off x="228600" y="762000"/>
            <a:ext cx="8686800" cy="702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Employee data dictionary:</a:t>
            </a:r>
          </a:p>
          <a:p>
            <a:pPr algn="l">
              <a:buFontTx/>
              <a:buChar char="•"/>
            </a:pPr>
            <a:endParaRPr lang="en-US" altLang="en-US" sz="2400"/>
          </a:p>
          <a:p>
            <a:pPr algn="l">
              <a:buFontTx/>
              <a:buChar char="•"/>
            </a:pPr>
            <a:endParaRPr lang="en-US" altLang="en-US" sz="2400"/>
          </a:p>
          <a:p>
            <a:pPr algn="l">
              <a:buFontTx/>
              <a:buChar char="•"/>
            </a:pPr>
            <a:endParaRPr lang="en-US" altLang="en-US" sz="2400"/>
          </a:p>
          <a:p>
            <a:pPr algn="l">
              <a:buFontTx/>
              <a:buChar char="•"/>
            </a:pPr>
            <a:endParaRPr lang="en-US" altLang="en-US" sz="2400"/>
          </a:p>
          <a:p>
            <a:pPr algn="l">
              <a:buFontTx/>
              <a:buChar char="•"/>
            </a:pPr>
            <a:endParaRPr lang="en-US" altLang="en-US" sz="2400"/>
          </a:p>
          <a:p>
            <a:pPr algn="l">
              <a:buFontTx/>
              <a:buChar char="•"/>
            </a:pPr>
            <a:endParaRPr lang="en-US" altLang="en-US" sz="2400"/>
          </a:p>
          <a:p>
            <a:pPr algn="l">
              <a:buFontTx/>
              <a:buChar char="•"/>
            </a:pPr>
            <a:endParaRPr lang="en-US" altLang="en-US" sz="2400"/>
          </a:p>
          <a:p>
            <a:pPr algn="l">
              <a:buFontTx/>
              <a:buChar char="•"/>
            </a:pPr>
            <a:endParaRPr lang="en-US" altLang="en-US" sz="2400"/>
          </a:p>
          <a:p>
            <a:pPr algn="l">
              <a:buFontTx/>
              <a:buChar char="•"/>
            </a:pPr>
            <a:endParaRPr lang="en-US" altLang="en-US" sz="2400"/>
          </a:p>
          <a:p>
            <a:pPr algn="l">
              <a:buFontTx/>
              <a:buChar char="•"/>
            </a:pPr>
            <a:endParaRPr lang="en-US" altLang="en-US" sz="2400"/>
          </a:p>
          <a:p>
            <a:pPr algn="l">
              <a:buFontTx/>
              <a:buChar char="•"/>
            </a:pPr>
            <a:r>
              <a:rPr lang="en-US" altLang="en-US" sz="2400"/>
              <a:t> These dictionaries specify a new data type, VARCHAR2, which we will discuss in a few slides</a:t>
            </a:r>
          </a:p>
          <a:p>
            <a:pPr algn="l">
              <a:buFontTx/>
              <a:buChar char="•"/>
            </a:pPr>
            <a:endParaRPr lang="en-US" altLang="en-US" sz="2400"/>
          </a:p>
          <a:p>
            <a:pPr algn="l"/>
            <a:endParaRPr lang="en-US" altLang="en-US" sz="2400" b="1"/>
          </a:p>
          <a:p>
            <a:pPr algn="l"/>
            <a:endParaRPr lang="en-US" altLang="en-US" sz="2400" b="1"/>
          </a:p>
          <a:p>
            <a:pPr lvl="1" algn="l">
              <a:lnSpc>
                <a:spcPct val="150000"/>
              </a:lnSpc>
              <a:buFont typeface="Wingdings" pitchFamily="2" charset="2"/>
              <a:buNone/>
            </a:pPr>
            <a:r>
              <a:rPr lang="en-US" altLang="en-US" sz="2400"/>
              <a:t> </a:t>
            </a:r>
          </a:p>
          <a:p>
            <a:pPr algn="l">
              <a:lnSpc>
                <a:spcPct val="150000"/>
              </a:lnSpc>
            </a:pPr>
            <a:endParaRPr lang="en-US" altLang="en-US" sz="2400"/>
          </a:p>
        </p:txBody>
      </p:sp>
      <p:graphicFrame>
        <p:nvGraphicFramePr>
          <p:cNvPr id="265343" name="Group 127"/>
          <p:cNvGraphicFramePr>
            <a:graphicFrameLocks noGrp="1"/>
          </p:cNvGraphicFramePr>
          <p:nvPr/>
        </p:nvGraphicFramePr>
        <p:xfrm>
          <a:off x="304800" y="1600200"/>
          <a:ext cx="8305800" cy="2760665"/>
        </p:xfrm>
        <a:graphic>
          <a:graphicData uri="http://schemas.openxmlformats.org/drawingml/2006/table">
            <a:tbl>
              <a:tblPr/>
              <a:tblGrid>
                <a:gridCol w="1643063"/>
                <a:gridCol w="2776537"/>
                <a:gridCol w="1050925"/>
                <a:gridCol w="1133475"/>
                <a:gridCol w="850900"/>
                <a:gridCol w="425450"/>
                <a:gridCol w="425450"/>
              </a:tblGrid>
              <a:tr h="457200">
                <a:tc gridSpan="7">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Employee</a:t>
                      </a: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 Contains information about the people who are directly employed by ABC company; this includes regular employees and interns but does not include contractors </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Attribute 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Datatype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Domain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Nullable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PK</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FK</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SSN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Employee social security number</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Char(9)</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000000000-999999999</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LName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Employee last 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Varchar2(50)</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All</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FName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Employee first 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Varchar2(50)</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All</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Birthdate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Date employee was born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Date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&gt; 1/1/1900</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Salary</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Yearly salary of employee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Number(8,2)</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0 -- 250k</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Department</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Id number of the department for which the employee works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Char(4)</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1000 --  9999</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41A9D6B-82A6-427C-9DF8-7888E90953DE}" type="slidenum">
              <a:rPr lang="en-US" altLang="en-US"/>
              <a:pPr/>
              <a:t>13</a:t>
            </a:fld>
            <a:endParaRPr lang="en-US" altLang="en-US"/>
          </a:p>
        </p:txBody>
      </p:sp>
      <p:sp>
        <p:nvSpPr>
          <p:cNvPr id="26726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6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6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6726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Basic DDL</a:t>
            </a:r>
          </a:p>
        </p:txBody>
      </p:sp>
      <p:sp>
        <p:nvSpPr>
          <p:cNvPr id="26727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67340" name="Text Box 76"/>
          <p:cNvSpPr txBox="1">
            <a:spLocks noChangeArrowheads="1"/>
          </p:cNvSpPr>
          <p:nvPr/>
        </p:nvSpPr>
        <p:spPr bwMode="auto">
          <a:xfrm>
            <a:off x="381000" y="914400"/>
            <a:ext cx="83820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b="1">
                <a:latin typeface="Times New Roman" pitchFamily="18" charset="0"/>
              </a:rPr>
              <a:t>Prototype:			Example:</a:t>
            </a:r>
          </a:p>
          <a:p>
            <a:pPr algn="l"/>
            <a:endParaRPr lang="en-US" altLang="en-US" sz="2000">
              <a:latin typeface="Times New Roman" pitchFamily="18" charset="0"/>
            </a:endParaRPr>
          </a:p>
          <a:p>
            <a:pPr algn="l"/>
            <a:r>
              <a:rPr lang="en-US" altLang="en-US" sz="2000">
                <a:latin typeface="Times New Roman" pitchFamily="18" charset="0"/>
              </a:rPr>
              <a:t>CREATE TABLE </a:t>
            </a:r>
            <a:r>
              <a:rPr lang="en-US" altLang="en-US" sz="2000" i="1">
                <a:latin typeface="Times New Roman" pitchFamily="18" charset="0"/>
              </a:rPr>
              <a:t>table_name	</a:t>
            </a:r>
            <a:r>
              <a:rPr lang="en-US" altLang="en-US" sz="2000">
                <a:latin typeface="Times New Roman" pitchFamily="18" charset="0"/>
              </a:rPr>
              <a:t>CREATE TABLE Department</a:t>
            </a:r>
            <a:endParaRPr lang="en-US" altLang="en-US" sz="2000" i="1">
              <a:latin typeface="Times New Roman" pitchFamily="18" charset="0"/>
            </a:endParaRPr>
          </a:p>
          <a:p>
            <a:pPr algn="l"/>
            <a:r>
              <a:rPr lang="en-US" altLang="en-US" sz="2000">
                <a:latin typeface="Times New Roman" pitchFamily="18" charset="0"/>
              </a:rPr>
              <a:t>(				(</a:t>
            </a:r>
          </a:p>
          <a:p>
            <a:pPr algn="l"/>
            <a:r>
              <a:rPr lang="en-US" altLang="en-US" sz="2000">
                <a:latin typeface="Times New Roman" pitchFamily="18" charset="0"/>
              </a:rPr>
              <a:t>   </a:t>
            </a:r>
            <a:r>
              <a:rPr lang="en-US" altLang="en-US" sz="2000" i="1">
                <a:latin typeface="Times New Roman" pitchFamily="18" charset="0"/>
              </a:rPr>
              <a:t>column_1_name datatype,	   </a:t>
            </a:r>
            <a:r>
              <a:rPr lang="en-US" altLang="en-US" sz="2000">
                <a:latin typeface="Times New Roman" pitchFamily="18" charset="0"/>
              </a:rPr>
              <a:t>DeptNum CHAR(4),</a:t>
            </a:r>
            <a:r>
              <a:rPr lang="en-US" altLang="en-US" sz="2000" i="1">
                <a:latin typeface="Times New Roman" pitchFamily="18" charset="0"/>
              </a:rPr>
              <a:t>	</a:t>
            </a:r>
          </a:p>
          <a:p>
            <a:pPr algn="l"/>
            <a:r>
              <a:rPr lang="en-US" altLang="en-US" sz="2000" i="1">
                <a:latin typeface="Times New Roman" pitchFamily="18" charset="0"/>
              </a:rPr>
              <a:t>   column_2_name datatype, </a:t>
            </a:r>
            <a:r>
              <a:rPr lang="en-US" altLang="en-US" sz="2000">
                <a:latin typeface="Times New Roman" pitchFamily="18" charset="0"/>
              </a:rPr>
              <a:t>	   Name VARCHAR2(25), </a:t>
            </a:r>
          </a:p>
          <a:p>
            <a:pPr algn="l"/>
            <a:r>
              <a:rPr lang="en-US" altLang="en-US" sz="2000">
                <a:latin typeface="Times New Roman" pitchFamily="18" charset="0"/>
              </a:rPr>
              <a:t>   </a:t>
            </a:r>
            <a:r>
              <a:rPr lang="en-US" altLang="en-US" sz="2000" i="1">
                <a:latin typeface="Times New Roman" pitchFamily="18" charset="0"/>
              </a:rPr>
              <a:t>column_3_name datatype </a:t>
            </a:r>
            <a:r>
              <a:rPr lang="en-US" altLang="en-US" sz="2000">
                <a:latin typeface="Times New Roman" pitchFamily="18" charset="0"/>
              </a:rPr>
              <a:t>	   Location VARCHAR2(50)</a:t>
            </a:r>
          </a:p>
          <a:p>
            <a:pPr algn="l"/>
            <a:r>
              <a:rPr lang="en-US" altLang="en-US" sz="2000">
                <a:latin typeface="Times New Roman" pitchFamily="18" charset="0"/>
              </a:rPr>
              <a:t>)				)</a:t>
            </a:r>
          </a:p>
          <a:p>
            <a:pPr algn="l"/>
            <a:endParaRPr lang="en-US" altLang="en-US" sz="2000">
              <a:latin typeface="Times New Roman" pitchFamily="18" charset="0"/>
            </a:endParaRPr>
          </a:p>
          <a:p>
            <a:pPr algn="l">
              <a:buFontTx/>
              <a:buChar char="•"/>
            </a:pPr>
            <a:r>
              <a:rPr lang="en-US" altLang="en-US" sz="2000">
                <a:latin typeface="Times New Roman" pitchFamily="18" charset="0"/>
              </a:rPr>
              <a:t> Column list in parentheses</a:t>
            </a:r>
          </a:p>
          <a:p>
            <a:pPr algn="l">
              <a:buFontTx/>
              <a:buChar char="•"/>
            </a:pPr>
            <a:r>
              <a:rPr lang="en-US" altLang="en-US" sz="2000">
                <a:latin typeface="Times New Roman" pitchFamily="18" charset="0"/>
              </a:rPr>
              <a:t> Can define from 1 to 254 columns per table</a:t>
            </a:r>
          </a:p>
          <a:p>
            <a:pPr algn="l">
              <a:buFontTx/>
              <a:buChar char="•"/>
            </a:pPr>
            <a:r>
              <a:rPr lang="en-US" altLang="en-US" sz="2000">
                <a:latin typeface="Times New Roman" pitchFamily="18" charset="0"/>
              </a:rPr>
              <a:t> Separate column definitions with commas</a:t>
            </a:r>
          </a:p>
          <a:p>
            <a:pPr algn="l">
              <a:buFontTx/>
              <a:buChar char="•"/>
            </a:pPr>
            <a:r>
              <a:rPr lang="en-US" altLang="en-US" sz="2000">
                <a:latin typeface="Times New Roman" pitchFamily="18" charset="0"/>
              </a:rPr>
              <a:t> No comma before closing parenthesis (syntax error)</a:t>
            </a:r>
          </a:p>
          <a:p>
            <a:pPr algn="l">
              <a:buFontTx/>
              <a:buChar char="•"/>
            </a:pPr>
            <a:r>
              <a:rPr lang="en-US" altLang="en-US" sz="2000">
                <a:latin typeface="Times New Roman" pitchFamily="18" charset="0"/>
              </a:rPr>
              <a:t> NOT case sensitive (reserved words capitalized above)</a:t>
            </a:r>
          </a:p>
          <a:p>
            <a:pPr algn="l">
              <a:buFontTx/>
              <a:buChar char="•"/>
            </a:pPr>
            <a:r>
              <a:rPr lang="en-US" altLang="en-US" sz="2000">
                <a:latin typeface="Times New Roman" pitchFamily="18" charset="0"/>
              </a:rPr>
              <a:t> White space formatting mainly for readability</a:t>
            </a:r>
          </a:p>
          <a:p>
            <a:pPr algn="l">
              <a:buFontTx/>
              <a:buChar char="•"/>
            </a:pPr>
            <a:endParaRPr lang="en-US" altLang="en-US" sz="2000">
              <a:latin typeface="Times New Roman" pitchFamily="18" charset="0"/>
            </a:endParaRPr>
          </a:p>
          <a:p>
            <a:pPr algn="l">
              <a:buFontTx/>
              <a:buChar char="•"/>
            </a:pPr>
            <a:r>
              <a:rPr lang="en-US" altLang="en-US" sz="2000">
                <a:latin typeface="Times New Roman" pitchFamily="18" charset="0"/>
              </a:rPr>
              <a:t> NB: This example has no PK defined – possible, but bad practice!</a:t>
            </a:r>
          </a:p>
          <a:p>
            <a:pPr algn="l"/>
            <a:endParaRPr lang="en-US" altLang="en-US" sz="200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481B907C-4EC7-4954-A258-9AF512635C14}" type="slidenum">
              <a:rPr lang="en-US" altLang="en-US"/>
              <a:pPr/>
              <a:t>14</a:t>
            </a:fld>
            <a:endParaRPr lang="en-US" altLang="en-US"/>
          </a:p>
        </p:txBody>
      </p:sp>
      <p:sp>
        <p:nvSpPr>
          <p:cNvPr id="26829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6829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Basic DDL</a:t>
            </a:r>
          </a:p>
        </p:txBody>
      </p:sp>
      <p:sp>
        <p:nvSpPr>
          <p:cNvPr id="26829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68295" name="Text Box 7"/>
          <p:cNvSpPr txBox="1">
            <a:spLocks noChangeArrowheads="1"/>
          </p:cNvSpPr>
          <p:nvPr/>
        </p:nvSpPr>
        <p:spPr bwMode="auto">
          <a:xfrm>
            <a:off x="381000" y="914400"/>
            <a:ext cx="8382000"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a:t>Creating a table in Oracle:</a:t>
            </a:r>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buFontTx/>
              <a:buChar char="•"/>
            </a:pPr>
            <a:r>
              <a:rPr lang="en-US" altLang="en-US" sz="2400"/>
              <a:t> Note semi-colon as statement terminator</a:t>
            </a:r>
          </a:p>
          <a:p>
            <a:pPr algn="l">
              <a:buFontTx/>
              <a:buChar char="•"/>
            </a:pPr>
            <a:r>
              <a:rPr lang="en-US" altLang="en-US" sz="2400"/>
              <a:t> “describe” command shows schema for table</a:t>
            </a:r>
          </a:p>
          <a:p>
            <a:pPr algn="l">
              <a:buFontTx/>
              <a:buChar char="•"/>
            </a:pPr>
            <a:r>
              <a:rPr lang="en-US" altLang="en-US" sz="2400"/>
              <a:t> Note case of column names – all uppercase</a:t>
            </a:r>
          </a:p>
          <a:p>
            <a:pPr algn="l"/>
            <a:endParaRPr lang="en-US" altLang="en-US" sz="2000">
              <a:latin typeface="Times New Roman" pitchFamily="18" charset="0"/>
            </a:endParaRPr>
          </a:p>
        </p:txBody>
      </p:sp>
      <p:pic>
        <p:nvPicPr>
          <p:cNvPr id="26829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096000" cy="349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298" name="Oval 10"/>
          <p:cNvSpPr>
            <a:spLocks noChangeArrowheads="1"/>
          </p:cNvSpPr>
          <p:nvPr/>
        </p:nvSpPr>
        <p:spPr bwMode="auto">
          <a:xfrm>
            <a:off x="1905000" y="2514600"/>
            <a:ext cx="152400" cy="2286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00" name="Oval 12"/>
          <p:cNvSpPr>
            <a:spLocks noChangeArrowheads="1"/>
          </p:cNvSpPr>
          <p:nvPr/>
        </p:nvSpPr>
        <p:spPr bwMode="auto">
          <a:xfrm>
            <a:off x="1752600" y="3200400"/>
            <a:ext cx="838200" cy="3048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D2FD3A2-93D3-47C3-98E6-BC90281D93C7}" type="slidenum">
              <a:rPr lang="en-US" altLang="en-US"/>
              <a:pPr/>
              <a:t>15</a:t>
            </a:fld>
            <a:endParaRPr lang="en-US" altLang="en-US"/>
          </a:p>
        </p:txBody>
      </p:sp>
      <p:sp>
        <p:nvSpPr>
          <p:cNvPr id="27136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6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6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7136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Data Types</a:t>
            </a:r>
          </a:p>
        </p:txBody>
      </p:sp>
      <p:sp>
        <p:nvSpPr>
          <p:cNvPr id="27136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71367" name="Text Box 7"/>
          <p:cNvSpPr txBox="1">
            <a:spLocks noChangeArrowheads="1"/>
          </p:cNvSpPr>
          <p:nvPr/>
        </p:nvSpPr>
        <p:spPr bwMode="auto">
          <a:xfrm>
            <a:off x="228600" y="762000"/>
            <a:ext cx="86868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ltLang="en-US" sz="2400"/>
          </a:p>
          <a:p>
            <a:pPr algn="l">
              <a:lnSpc>
                <a:spcPct val="150000"/>
              </a:lnSpc>
              <a:buFontTx/>
              <a:buChar char="•"/>
            </a:pPr>
            <a:r>
              <a:rPr lang="en-US" altLang="en-US" sz="2400"/>
              <a:t> SQL syntax demands a valid data type be specified for each column, limiting the kinds of data that can be stored</a:t>
            </a:r>
          </a:p>
          <a:p>
            <a:pPr algn="l">
              <a:buFontTx/>
              <a:buChar char="•"/>
            </a:pPr>
            <a:endParaRPr lang="en-US" altLang="en-US" sz="2400"/>
          </a:p>
          <a:p>
            <a:pPr algn="l">
              <a:buFontTx/>
              <a:buChar char="•"/>
            </a:pPr>
            <a:r>
              <a:rPr lang="en-US" altLang="en-US" sz="2400"/>
              <a:t> Why type data?</a:t>
            </a:r>
          </a:p>
          <a:p>
            <a:pPr algn="l"/>
            <a:endParaRPr lang="en-US" altLang="en-US" sz="2400"/>
          </a:p>
          <a:p>
            <a:pPr lvl="1" algn="l">
              <a:buFont typeface="Wingdings" pitchFamily="2" charset="2"/>
              <a:buChar char="ü"/>
            </a:pPr>
            <a:r>
              <a:rPr lang="en-US" altLang="en-US" sz="2400"/>
              <a:t> data quality and integrity</a:t>
            </a:r>
          </a:p>
          <a:p>
            <a:pPr lvl="1" algn="l">
              <a:buFont typeface="Wingdings" pitchFamily="2" charset="2"/>
              <a:buChar char="ü"/>
            </a:pPr>
            <a:r>
              <a:rPr lang="en-US" altLang="en-US" sz="2400"/>
              <a:t> semantics</a:t>
            </a:r>
          </a:p>
          <a:p>
            <a:pPr lvl="1" algn="l">
              <a:buFont typeface="Wingdings" pitchFamily="2" charset="2"/>
              <a:buChar char="ü"/>
            </a:pPr>
            <a:r>
              <a:rPr lang="en-US" altLang="en-US" sz="2400"/>
              <a:t> performance</a:t>
            </a:r>
          </a:p>
          <a:p>
            <a:pPr lvl="1" algn="l">
              <a:buFont typeface="Wingdings" pitchFamily="2" charset="2"/>
              <a:buChar char="ü"/>
            </a:pPr>
            <a:r>
              <a:rPr lang="en-US" altLang="en-US" sz="2400"/>
              <a:t> determine behavior of operators (e.g., “&gt;”) and functions (e.g., AVG)</a:t>
            </a:r>
          </a:p>
          <a:p>
            <a:pPr algn="l"/>
            <a:endParaRPr lang="en-US" altLang="en-US" sz="2400"/>
          </a:p>
          <a:p>
            <a:pPr algn="l">
              <a:lnSpc>
                <a:spcPct val="150000"/>
              </a:lnSpc>
            </a:pPr>
            <a:endParaRPr lang="en-US" alt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A1E0F0B-A18C-41B7-A2B2-98E2FE859D46}" type="slidenum">
              <a:rPr lang="en-US" altLang="en-US"/>
              <a:pPr/>
              <a:t>16</a:t>
            </a:fld>
            <a:endParaRPr lang="en-US" altLang="en-US"/>
          </a:p>
        </p:txBody>
      </p:sp>
      <p:sp>
        <p:nvSpPr>
          <p:cNvPr id="27238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38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38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7238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Data Types</a:t>
            </a:r>
          </a:p>
        </p:txBody>
      </p:sp>
      <p:sp>
        <p:nvSpPr>
          <p:cNvPr id="27239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72391" name="Text Box 7"/>
          <p:cNvSpPr txBox="1">
            <a:spLocks noChangeArrowheads="1"/>
          </p:cNvSpPr>
          <p:nvPr/>
        </p:nvSpPr>
        <p:spPr bwMode="auto">
          <a:xfrm>
            <a:off x="228600" y="762000"/>
            <a:ext cx="86868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a:t>
            </a:r>
            <a:r>
              <a:rPr lang="en-US" altLang="en-US" sz="2400" b="1"/>
              <a:t>Numbers </a:t>
            </a:r>
            <a:r>
              <a:rPr lang="en-US" altLang="en-US" sz="2400"/>
              <a:t>(will be used for calculations)</a:t>
            </a:r>
          </a:p>
          <a:p>
            <a:pPr lvl="1" algn="l">
              <a:buFont typeface="Wingdings" pitchFamily="2" charset="2"/>
              <a:buChar char="§"/>
            </a:pPr>
            <a:r>
              <a:rPr lang="en-US" altLang="en-US" sz="2400" b="1"/>
              <a:t> </a:t>
            </a:r>
            <a:r>
              <a:rPr lang="en-US" altLang="en-US" sz="2400"/>
              <a:t>NUMBER(Precision, Scale)</a:t>
            </a:r>
          </a:p>
          <a:p>
            <a:pPr lvl="1" algn="l">
              <a:buFont typeface="Wingdings" pitchFamily="2" charset="2"/>
              <a:buChar char="§"/>
            </a:pPr>
            <a:r>
              <a:rPr lang="en-US" altLang="en-US" sz="2400"/>
              <a:t> Precision = how many total digits</a:t>
            </a:r>
          </a:p>
          <a:p>
            <a:pPr lvl="1" algn="l">
              <a:buFont typeface="Wingdings" pitchFamily="2" charset="2"/>
              <a:buChar char="§"/>
            </a:pPr>
            <a:r>
              <a:rPr lang="en-US" altLang="en-US" sz="2400"/>
              <a:t> Scale = digits to right of decimal point</a:t>
            </a:r>
          </a:p>
          <a:p>
            <a:pPr lvl="1" algn="l">
              <a:buFont typeface="Wingdings" pitchFamily="2" charset="2"/>
              <a:buChar char="§"/>
            </a:pPr>
            <a:r>
              <a:rPr lang="en-US" altLang="en-US" sz="2400"/>
              <a:t> Scale defaults to zero (integer values)</a:t>
            </a:r>
          </a:p>
          <a:p>
            <a:pPr lvl="1" algn="l">
              <a:buFont typeface="Wingdings" pitchFamily="2" charset="2"/>
              <a:buChar char="§"/>
            </a:pPr>
            <a:r>
              <a:rPr lang="en-US" altLang="en-US" sz="2400"/>
              <a:t> E.g., NUMBER(7,2) stores 12345.67</a:t>
            </a:r>
          </a:p>
          <a:p>
            <a:pPr lvl="1" algn="l">
              <a:buFont typeface="Wingdings" pitchFamily="2" charset="2"/>
              <a:buChar char="§"/>
            </a:pPr>
            <a:r>
              <a:rPr lang="en-US" altLang="en-US" sz="2400"/>
              <a:t> Could do NUMBER(5) for 5-digit whole number</a:t>
            </a:r>
          </a:p>
          <a:p>
            <a:pPr lvl="1" algn="l"/>
            <a:endParaRPr lang="en-US" altLang="en-US" sz="2400"/>
          </a:p>
          <a:p>
            <a:pPr algn="l">
              <a:buFontTx/>
              <a:buChar char="•"/>
            </a:pPr>
            <a:r>
              <a:rPr lang="en-US" altLang="en-US" sz="2400"/>
              <a:t> </a:t>
            </a:r>
            <a:r>
              <a:rPr lang="en-US" altLang="en-US" sz="2400" b="1"/>
              <a:t>Text</a:t>
            </a:r>
          </a:p>
          <a:p>
            <a:pPr lvl="1" algn="l">
              <a:buFont typeface="Wingdings" pitchFamily="2" charset="2"/>
              <a:buChar char="§"/>
            </a:pPr>
            <a:r>
              <a:rPr lang="en-US" altLang="en-US" sz="2400" b="1"/>
              <a:t> </a:t>
            </a:r>
            <a:r>
              <a:rPr lang="en-US" altLang="en-US" sz="2400"/>
              <a:t>CHAR(Width) – fixed length text data</a:t>
            </a:r>
          </a:p>
          <a:p>
            <a:pPr lvl="1" algn="l">
              <a:buFont typeface="Wingdings" pitchFamily="2" charset="2"/>
              <a:buChar char="§"/>
            </a:pPr>
            <a:r>
              <a:rPr lang="en-US" altLang="en-US" sz="2400"/>
              <a:t> VARCHAR2(Width) – variable length text data</a:t>
            </a:r>
          </a:p>
          <a:p>
            <a:pPr lvl="1" algn="l"/>
            <a:endParaRPr lang="en-US" altLang="en-US" sz="2400"/>
          </a:p>
          <a:p>
            <a:pPr algn="l">
              <a:buFontTx/>
              <a:buChar char="•"/>
            </a:pPr>
            <a:r>
              <a:rPr lang="en-US" altLang="en-US" sz="2400"/>
              <a:t> </a:t>
            </a:r>
            <a:r>
              <a:rPr lang="en-US" altLang="en-US" sz="2400" b="1"/>
              <a:t>Dates</a:t>
            </a:r>
          </a:p>
          <a:p>
            <a:pPr lvl="1" algn="l">
              <a:buFont typeface="Wingdings" pitchFamily="2" charset="2"/>
              <a:buChar char="§"/>
            </a:pPr>
            <a:r>
              <a:rPr lang="en-US" altLang="en-US" sz="2400"/>
              <a:t> DATE -- stores date AND time</a:t>
            </a:r>
          </a:p>
          <a:p>
            <a:pPr algn="l">
              <a:lnSpc>
                <a:spcPct val="150000"/>
              </a:lnSpc>
            </a:pPr>
            <a:endParaRPr lang="en-US"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3707509-7E1B-4A57-AFC3-6890E476B1BA}" type="slidenum">
              <a:rPr lang="en-US" altLang="en-US"/>
              <a:pPr/>
              <a:t>17</a:t>
            </a:fld>
            <a:endParaRPr lang="en-US" altLang="en-US"/>
          </a:p>
        </p:txBody>
      </p:sp>
      <p:sp>
        <p:nvSpPr>
          <p:cNvPr id="27341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7341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Data Types</a:t>
            </a:r>
          </a:p>
        </p:txBody>
      </p:sp>
      <p:sp>
        <p:nvSpPr>
          <p:cNvPr id="27341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73415" name="Text Box 7"/>
          <p:cNvSpPr txBox="1">
            <a:spLocks noChangeArrowheads="1"/>
          </p:cNvSpPr>
          <p:nvPr/>
        </p:nvSpPr>
        <p:spPr bwMode="auto">
          <a:xfrm>
            <a:off x="228600" y="762000"/>
            <a:ext cx="86868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Other data types (e.g., raw binary, large character) are available, but </a:t>
            </a:r>
            <a:r>
              <a:rPr lang="en-US" altLang="en-US" sz="2400" i="1"/>
              <a:t>rarely</a:t>
            </a:r>
            <a:r>
              <a:rPr lang="en-US" altLang="en-US" sz="2400"/>
              <a:t> used</a:t>
            </a:r>
          </a:p>
          <a:p>
            <a:pPr algn="l">
              <a:buFontTx/>
              <a:buChar char="•"/>
            </a:pPr>
            <a:endParaRPr lang="en-US" altLang="en-US" sz="2400"/>
          </a:p>
          <a:p>
            <a:pPr algn="l">
              <a:buFontTx/>
              <a:buChar char="•"/>
            </a:pPr>
            <a:r>
              <a:rPr lang="en-US" altLang="en-US" sz="2400"/>
              <a:t> CHAR is padded with blanks for unused space – a CHAR(10) column always uses 10 bytes per value</a:t>
            </a:r>
          </a:p>
          <a:p>
            <a:pPr algn="l">
              <a:buFontTx/>
              <a:buChar char="•"/>
            </a:pPr>
            <a:endParaRPr lang="en-US" altLang="en-US" sz="2400"/>
          </a:p>
          <a:p>
            <a:pPr algn="l">
              <a:buFontTx/>
              <a:buChar char="•"/>
            </a:pPr>
            <a:r>
              <a:rPr lang="en-US" altLang="en-US" sz="2400"/>
              <a:t> VARCHAR2 uses only the space it needs</a:t>
            </a:r>
          </a:p>
          <a:p>
            <a:pPr algn="l">
              <a:buFontTx/>
              <a:buChar char="•"/>
            </a:pPr>
            <a:endParaRPr lang="en-US" altLang="en-US" sz="2400"/>
          </a:p>
          <a:p>
            <a:pPr algn="l">
              <a:buFontTx/>
              <a:buChar char="•"/>
            </a:pPr>
            <a:r>
              <a:rPr lang="en-US" altLang="en-US" sz="2400"/>
              <a:t> VARCHAR2 is recommended type in Oracle because the VARCHAR implementation may change in the future (in another RDBMS, you would just use VARCHAR)</a:t>
            </a:r>
          </a:p>
          <a:p>
            <a:pPr algn="l">
              <a:buFontTx/>
              <a:buChar char="•"/>
            </a:pPr>
            <a:endParaRPr lang="en-US" altLang="en-US" sz="2400"/>
          </a:p>
          <a:p>
            <a:pPr algn="l">
              <a:buFontTx/>
              <a:buChar char="•"/>
            </a:pPr>
            <a:r>
              <a:rPr lang="en-US" altLang="en-US" sz="2400"/>
              <a:t> Time component of DATE </a:t>
            </a:r>
            <a:r>
              <a:rPr lang="en-US" altLang="en-US" sz="2400" u="sng"/>
              <a:t>always</a:t>
            </a:r>
            <a:r>
              <a:rPr lang="en-US" altLang="en-US" sz="2400"/>
              <a:t> there and defaults to midnight – this </a:t>
            </a:r>
            <a:r>
              <a:rPr lang="en-US" altLang="en-US" sz="2400" u="sng"/>
              <a:t>frequently</a:t>
            </a:r>
            <a:r>
              <a:rPr lang="en-US" altLang="en-US" sz="2400"/>
              <a:t> cause bugs in code that performs comparisons on “timestamp” values</a:t>
            </a:r>
          </a:p>
          <a:p>
            <a:pPr algn="l">
              <a:buFontTx/>
              <a:buChar char="•"/>
            </a:pPr>
            <a:endParaRPr lang="en-US"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10D3CF4-B396-4F78-BB04-EF161E470360}" type="slidenum">
              <a:rPr lang="en-US" altLang="en-US"/>
              <a:pPr/>
              <a:t>18</a:t>
            </a:fld>
            <a:endParaRPr lang="en-US" altLang="en-US"/>
          </a:p>
        </p:txBody>
      </p:sp>
      <p:sp>
        <p:nvSpPr>
          <p:cNvPr id="27443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3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3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7443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Data Types</a:t>
            </a:r>
          </a:p>
        </p:txBody>
      </p:sp>
      <p:sp>
        <p:nvSpPr>
          <p:cNvPr id="27443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74439" name="Text Box 7"/>
          <p:cNvSpPr txBox="1">
            <a:spLocks noChangeArrowheads="1"/>
          </p:cNvSpPr>
          <p:nvPr/>
        </p:nvSpPr>
        <p:spPr bwMode="auto">
          <a:xfrm>
            <a:off x="228600" y="762000"/>
            <a:ext cx="868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a:t>Table with more data types:</a:t>
            </a:r>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endParaRPr lang="en-US" altLang="en-US" sz="2400"/>
          </a:p>
          <a:p>
            <a:pPr algn="l"/>
            <a:r>
              <a:rPr lang="en-US" altLang="en-US" sz="2400"/>
              <a:t> “- -” precedes end of line comment</a:t>
            </a:r>
          </a:p>
        </p:txBody>
      </p:sp>
      <p:pic>
        <p:nvPicPr>
          <p:cNvPr id="2744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010400"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1FF3E08-0176-4C7D-B136-817C2C527F76}" type="slidenum">
              <a:rPr lang="en-US" altLang="en-US"/>
              <a:pPr/>
              <a:t>19</a:t>
            </a:fld>
            <a:endParaRPr lang="en-US" altLang="en-US"/>
          </a:p>
        </p:txBody>
      </p:sp>
      <p:sp>
        <p:nvSpPr>
          <p:cNvPr id="27545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45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46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7546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7546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75463" name="Text Box 7"/>
          <p:cNvSpPr txBox="1">
            <a:spLocks noChangeArrowheads="1"/>
          </p:cNvSpPr>
          <p:nvPr/>
        </p:nvSpPr>
        <p:spPr bwMode="auto">
          <a:xfrm>
            <a:off x="228600" y="762000"/>
            <a:ext cx="86868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Tables created thus far have no PK; most RDBMS will allow this, but it violates 1NF</a:t>
            </a:r>
          </a:p>
          <a:p>
            <a:pPr algn="l">
              <a:lnSpc>
                <a:spcPct val="150000"/>
              </a:lnSpc>
              <a:buFontTx/>
              <a:buChar char="•"/>
            </a:pPr>
            <a:endParaRPr lang="en-US" altLang="en-US" sz="2400"/>
          </a:p>
          <a:p>
            <a:pPr algn="l">
              <a:lnSpc>
                <a:spcPct val="150000"/>
              </a:lnSpc>
              <a:buFontTx/>
              <a:buChar char="•"/>
            </a:pPr>
            <a:r>
              <a:rPr lang="en-US" altLang="en-US" sz="2400"/>
              <a:t> PK guarantees that tuples can be uniquely identified by an attribute (or set of attributes) that will never be null</a:t>
            </a:r>
          </a:p>
          <a:p>
            <a:pPr algn="l">
              <a:lnSpc>
                <a:spcPct val="150000"/>
              </a:lnSpc>
              <a:buFontTx/>
              <a:buChar char="•"/>
            </a:pPr>
            <a:endParaRPr lang="en-US" altLang="en-US" sz="2400"/>
          </a:p>
          <a:p>
            <a:pPr algn="l">
              <a:lnSpc>
                <a:spcPct val="150000"/>
              </a:lnSpc>
              <a:buFontTx/>
              <a:buChar char="•"/>
            </a:pPr>
            <a:r>
              <a:rPr lang="en-US" altLang="en-US" sz="2400"/>
              <a:t> On a physical level, the requirements of a PK are maintained by an </a:t>
            </a:r>
            <a:r>
              <a:rPr lang="en-US" altLang="en-US" sz="2400" i="1"/>
              <a:t>index</a:t>
            </a:r>
            <a:r>
              <a:rPr lang="en-US" altLang="en-US" sz="2400"/>
              <a:t> that guarantees uniqueness in the PK attributes (and also speeds table access, but that’s a separate issue)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65C2458-8C92-4C50-8E14-90CC616A13EC}" type="slidenum">
              <a:rPr lang="en-US" altLang="en-US"/>
              <a:pPr/>
              <a:t>2</a:t>
            </a:fld>
            <a:endParaRPr lang="en-US" altLang="en-US"/>
          </a:p>
        </p:txBody>
      </p:sp>
      <p:sp>
        <p:nvSpPr>
          <p:cNvPr id="512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512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Overview of Tonight</a:t>
            </a:r>
          </a:p>
        </p:txBody>
      </p:sp>
      <p:sp>
        <p:nvSpPr>
          <p:cNvPr id="512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5127" name="Text Box 7"/>
          <p:cNvSpPr txBox="1">
            <a:spLocks noChangeArrowheads="1"/>
          </p:cNvSpPr>
          <p:nvPr/>
        </p:nvSpPr>
        <p:spPr bwMode="auto">
          <a:xfrm>
            <a:off x="2743200" y="838200"/>
            <a:ext cx="5562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Data dictionaries</a:t>
            </a:r>
          </a:p>
          <a:p>
            <a:pPr algn="l">
              <a:lnSpc>
                <a:spcPct val="150000"/>
              </a:lnSpc>
              <a:buFontTx/>
              <a:buChar char="•"/>
            </a:pPr>
            <a:r>
              <a:rPr lang="en-US" altLang="en-US" sz="2400"/>
              <a:t> SQL overview</a:t>
            </a:r>
          </a:p>
          <a:p>
            <a:pPr algn="l">
              <a:lnSpc>
                <a:spcPct val="150000"/>
              </a:lnSpc>
              <a:buFontTx/>
              <a:buChar char="•"/>
            </a:pPr>
            <a:r>
              <a:rPr lang="en-US" altLang="en-US" sz="2400"/>
              <a:t> Creating tables</a:t>
            </a:r>
          </a:p>
          <a:p>
            <a:pPr algn="l">
              <a:lnSpc>
                <a:spcPct val="150000"/>
              </a:lnSpc>
              <a:buFontTx/>
              <a:buChar char="•"/>
            </a:pPr>
            <a:r>
              <a:rPr lang="en-US" altLang="en-US" sz="2400"/>
              <a:t> Data types</a:t>
            </a:r>
          </a:p>
          <a:p>
            <a:pPr algn="l">
              <a:lnSpc>
                <a:spcPct val="150000"/>
              </a:lnSpc>
              <a:buFontTx/>
              <a:buChar char="•"/>
            </a:pPr>
            <a:r>
              <a:rPr lang="en-US" altLang="en-US" sz="2400"/>
              <a:t> Constraints</a:t>
            </a:r>
          </a:p>
          <a:p>
            <a:pPr algn="l">
              <a:lnSpc>
                <a:spcPct val="150000"/>
              </a:lnSpc>
              <a:buFontTx/>
              <a:buChar char="•"/>
            </a:pPr>
            <a:r>
              <a:rPr lang="en-US" altLang="en-US" sz="2400"/>
              <a:t> Default values</a:t>
            </a:r>
          </a:p>
          <a:p>
            <a:pPr algn="l">
              <a:lnSpc>
                <a:spcPct val="150000"/>
              </a:lnSpc>
              <a:buFontTx/>
              <a:buChar char="•"/>
            </a:pPr>
            <a:r>
              <a:rPr lang="en-US" altLang="en-US" sz="2400"/>
              <a:t> Removing objects</a:t>
            </a:r>
          </a:p>
          <a:p>
            <a:pPr algn="l">
              <a:lnSpc>
                <a:spcPct val="150000"/>
              </a:lnSpc>
              <a:buFontTx/>
              <a:buChar char="•"/>
            </a:pPr>
            <a:r>
              <a:rPr lang="en-US" altLang="en-US" sz="2400"/>
              <a:t> Documenting objects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3398547-AC8C-4F3A-8926-9BCE617D57D1}" type="slidenum">
              <a:rPr lang="en-US" altLang="en-US"/>
              <a:pPr/>
              <a:t>20</a:t>
            </a:fld>
            <a:endParaRPr lang="en-US" altLang="en-US"/>
          </a:p>
        </p:txBody>
      </p:sp>
      <p:sp>
        <p:nvSpPr>
          <p:cNvPr id="27648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8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8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7648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7648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76487" name="Text Box 7"/>
          <p:cNvSpPr txBox="1">
            <a:spLocks noChangeArrowheads="1"/>
          </p:cNvSpPr>
          <p:nvPr/>
        </p:nvSpPr>
        <p:spPr bwMode="auto">
          <a:xfrm>
            <a:off x="228600" y="762000"/>
            <a:ext cx="868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So, to have a PK we need to have:</a:t>
            </a:r>
          </a:p>
          <a:p>
            <a:pPr lvl="1" algn="l">
              <a:lnSpc>
                <a:spcPct val="150000"/>
              </a:lnSpc>
              <a:buFont typeface="Wingdings" pitchFamily="2" charset="2"/>
              <a:buChar char="§"/>
            </a:pPr>
            <a:r>
              <a:rPr lang="en-US" altLang="en-US" sz="2400"/>
              <a:t> index created</a:t>
            </a:r>
          </a:p>
          <a:p>
            <a:pPr lvl="1" algn="l">
              <a:lnSpc>
                <a:spcPct val="150000"/>
              </a:lnSpc>
              <a:buFont typeface="Wingdings" pitchFamily="2" charset="2"/>
              <a:buChar char="§"/>
            </a:pPr>
            <a:r>
              <a:rPr lang="en-US" altLang="en-US" sz="2400"/>
              <a:t> guaranteed uniqueness of PK values</a:t>
            </a:r>
          </a:p>
          <a:p>
            <a:pPr lvl="1" algn="l">
              <a:lnSpc>
                <a:spcPct val="150000"/>
              </a:lnSpc>
              <a:buFont typeface="Wingdings" pitchFamily="2" charset="2"/>
              <a:buChar char="§"/>
            </a:pPr>
            <a:r>
              <a:rPr lang="en-US" altLang="en-US" sz="2400"/>
              <a:t> guaranteed existence of PK values</a:t>
            </a:r>
          </a:p>
          <a:p>
            <a:pPr algn="l">
              <a:lnSpc>
                <a:spcPct val="150000"/>
              </a:lnSpc>
            </a:pPr>
            <a:endParaRPr lang="en-US" altLang="en-US" sz="2400"/>
          </a:p>
          <a:p>
            <a:pPr algn="l">
              <a:lnSpc>
                <a:spcPct val="150000"/>
              </a:lnSpc>
              <a:buFontTx/>
              <a:buChar char="•"/>
            </a:pPr>
            <a:r>
              <a:rPr lang="en-US" altLang="en-US" sz="2400"/>
              <a:t> Imagine the code that would go into doing this if you were creating an analogous data structure in C, VB, Java, etc . . .</a:t>
            </a:r>
          </a:p>
          <a:p>
            <a:pPr algn="l">
              <a:lnSpc>
                <a:spcPct val="150000"/>
              </a:lnSpc>
              <a:buFontTx/>
              <a:buChar char="•"/>
            </a:pPr>
            <a:endParaRPr lang="en-US" altLang="en-US" sz="2400"/>
          </a:p>
          <a:p>
            <a:pPr algn="l">
              <a:lnSpc>
                <a:spcPct val="150000"/>
              </a:lnSpc>
              <a:buFontTx/>
              <a:buChar char="•"/>
            </a:pPr>
            <a:r>
              <a:rPr lang="en-US" altLang="en-US" sz="2400"/>
              <a:t> SQL is a highly expressive language (devoted to databases), and it makes these requirements easy to implement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5832CCF-F7F4-4FB2-B106-C1DC4CB77F25}" type="slidenum">
              <a:rPr lang="en-US" altLang="en-US"/>
              <a:pPr/>
              <a:t>21</a:t>
            </a:fld>
            <a:endParaRPr lang="en-US" altLang="en-US"/>
          </a:p>
        </p:txBody>
      </p:sp>
      <p:sp>
        <p:nvSpPr>
          <p:cNvPr id="27750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0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0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7750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7751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77511" name="Text Box 7"/>
          <p:cNvSpPr txBox="1">
            <a:spLocks noChangeArrowheads="1"/>
          </p:cNvSpPr>
          <p:nvPr/>
        </p:nvSpPr>
        <p:spPr bwMode="auto">
          <a:xfrm>
            <a:off x="228600" y="762000"/>
            <a:ext cx="8686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Enforce primary key constraint in SQL:</a:t>
            </a:r>
          </a:p>
          <a:p>
            <a:pPr algn="l"/>
            <a:endParaRPr lang="en-US" altLang="en-US" sz="2400"/>
          </a:p>
          <a:p>
            <a:pPr algn="l"/>
            <a:r>
              <a:rPr lang="en-US" altLang="en-US" sz="2400"/>
              <a:t>	CREATE TABLE Employee</a:t>
            </a:r>
          </a:p>
          <a:p>
            <a:pPr algn="l"/>
            <a:r>
              <a:rPr lang="en-US" altLang="en-US" sz="2400"/>
              <a:t>	(</a:t>
            </a:r>
          </a:p>
          <a:p>
            <a:pPr algn="l"/>
            <a:r>
              <a:rPr lang="en-US" altLang="en-US" sz="2400"/>
              <a:t>	   SSN CHAR(9) </a:t>
            </a:r>
            <a:r>
              <a:rPr lang="en-US" altLang="en-US" sz="2400" b="1">
                <a:solidFill>
                  <a:srgbClr val="FF3300"/>
                </a:solidFill>
              </a:rPr>
              <a:t>PRIMARY KEY</a:t>
            </a:r>
            <a:r>
              <a:rPr lang="en-US" altLang="en-US" sz="2400"/>
              <a:t>,</a:t>
            </a:r>
          </a:p>
          <a:p>
            <a:pPr algn="l"/>
            <a:r>
              <a:rPr lang="en-US" altLang="en-US" sz="2400"/>
              <a:t>	   LName VARCHAR(50),</a:t>
            </a:r>
          </a:p>
          <a:p>
            <a:pPr algn="l"/>
            <a:r>
              <a:rPr lang="en-US" altLang="en-US" sz="2400"/>
              <a:t>	   FName VARCHAR(50),</a:t>
            </a:r>
          </a:p>
          <a:p>
            <a:pPr algn="l"/>
            <a:r>
              <a:rPr lang="en-US" altLang="en-US" sz="2400"/>
              <a:t>	   Birthdate DATE,</a:t>
            </a:r>
          </a:p>
          <a:p>
            <a:pPr algn="l"/>
            <a:r>
              <a:rPr lang="en-US" altLang="en-US" sz="2400"/>
              <a:t>	   Salary NUMBER(8,2),</a:t>
            </a:r>
          </a:p>
          <a:p>
            <a:pPr algn="l"/>
            <a:r>
              <a:rPr lang="en-US" altLang="en-US" sz="2400"/>
              <a:t>	   Department CHAR(4)</a:t>
            </a:r>
          </a:p>
          <a:p>
            <a:pPr algn="l"/>
            <a:r>
              <a:rPr lang="en-US" altLang="en-US" sz="2400"/>
              <a:t>	)</a:t>
            </a:r>
          </a:p>
          <a:p>
            <a:pPr algn="l"/>
            <a:endParaRPr lang="en-US" altLang="en-US" sz="2400"/>
          </a:p>
          <a:p>
            <a:pPr algn="l"/>
            <a:r>
              <a:rPr lang="en-US" altLang="en-US" sz="2400"/>
              <a:t>	(that was too easy . . .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A8AC30E-AF9D-48FB-A75D-FF7FD67D1690}" type="slidenum">
              <a:rPr lang="en-US" altLang="en-US"/>
              <a:pPr/>
              <a:t>22</a:t>
            </a:fld>
            <a:endParaRPr lang="en-US" altLang="en-US"/>
          </a:p>
        </p:txBody>
      </p:sp>
      <p:sp>
        <p:nvSpPr>
          <p:cNvPr id="27853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7853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7853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78535" name="Text Box 7"/>
          <p:cNvSpPr txBox="1">
            <a:spLocks noChangeArrowheads="1"/>
          </p:cNvSpPr>
          <p:nvPr/>
        </p:nvSpPr>
        <p:spPr bwMode="auto">
          <a:xfrm>
            <a:off x="228600" y="762000"/>
            <a:ext cx="8686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buFontTx/>
              <a:buChar char="•"/>
            </a:pPr>
            <a:r>
              <a:rPr lang="en-US" altLang="en-US" sz="2400"/>
              <a:t> Previous slide was good enough to get us a PK, but we ought to do a little more</a:t>
            </a:r>
          </a:p>
          <a:p>
            <a:pPr algn="l">
              <a:lnSpc>
                <a:spcPct val="140000"/>
              </a:lnSpc>
              <a:buFontTx/>
              <a:buChar char="•"/>
            </a:pPr>
            <a:endParaRPr lang="en-US" altLang="en-US" sz="2400"/>
          </a:p>
          <a:p>
            <a:pPr algn="l">
              <a:lnSpc>
                <a:spcPct val="140000"/>
              </a:lnSpc>
              <a:buFontTx/>
              <a:buChar char="•"/>
            </a:pPr>
            <a:r>
              <a:rPr lang="en-US" altLang="en-US" sz="2400"/>
              <a:t> Relational databases store </a:t>
            </a:r>
            <a:r>
              <a:rPr lang="en-US" altLang="en-US" sz="2400" u="sng"/>
              <a:t>everything</a:t>
            </a:r>
            <a:r>
              <a:rPr lang="en-US" altLang="en-US" sz="2400"/>
              <a:t> in tables, even the definitions of database objects (such as the tables you define)</a:t>
            </a:r>
          </a:p>
          <a:p>
            <a:pPr algn="l">
              <a:lnSpc>
                <a:spcPct val="140000"/>
              </a:lnSpc>
              <a:buFontTx/>
              <a:buChar char="•"/>
            </a:pPr>
            <a:endParaRPr lang="en-US" altLang="en-US" sz="2400"/>
          </a:p>
          <a:p>
            <a:pPr algn="l">
              <a:lnSpc>
                <a:spcPct val="140000"/>
              </a:lnSpc>
              <a:buFontTx/>
              <a:buChar char="•"/>
            </a:pPr>
            <a:r>
              <a:rPr lang="en-US" altLang="en-US" sz="2400"/>
              <a:t> The </a:t>
            </a:r>
            <a:r>
              <a:rPr lang="en-US" altLang="en-US" sz="2400" b="1" i="1"/>
              <a:t>system catalog</a:t>
            </a:r>
            <a:r>
              <a:rPr lang="en-US" altLang="en-US" sz="2400"/>
              <a:t> is a collection of tables that an Oracle database uses to manage its internal affairs</a:t>
            </a:r>
          </a:p>
          <a:p>
            <a:pPr algn="l">
              <a:lnSpc>
                <a:spcPct val="140000"/>
              </a:lnSpc>
              <a:buFontTx/>
              <a:buChar char="•"/>
            </a:pPr>
            <a:endParaRPr lang="en-US" altLang="en-US" sz="2400"/>
          </a:p>
          <a:p>
            <a:pPr algn="l">
              <a:lnSpc>
                <a:spcPct val="140000"/>
              </a:lnSpc>
              <a:buFontTx/>
              <a:buChar char="•"/>
            </a:pPr>
            <a:r>
              <a:rPr lang="en-US" altLang="en-US" sz="2400"/>
              <a:t> Every object that you create will be recorded in this catalog, including the constraints that you define on your tables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EEDBA57-FE8F-45FC-AB72-5B4092129B11}" type="slidenum">
              <a:rPr lang="en-US" altLang="en-US"/>
              <a:pPr/>
              <a:t>23</a:t>
            </a:fld>
            <a:endParaRPr lang="en-US" altLang="en-US"/>
          </a:p>
        </p:txBody>
      </p:sp>
      <p:sp>
        <p:nvSpPr>
          <p:cNvPr id="27955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5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5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7955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7955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79559" name="Text Box 7"/>
          <p:cNvSpPr txBox="1">
            <a:spLocks noChangeArrowheads="1"/>
          </p:cNvSpPr>
          <p:nvPr/>
        </p:nvSpPr>
        <p:spPr bwMode="auto">
          <a:xfrm>
            <a:off x="228600" y="762000"/>
            <a:ext cx="8686800" cy="630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buFontTx/>
              <a:buChar char="•"/>
            </a:pPr>
            <a:r>
              <a:rPr lang="en-US" altLang="en-US" sz="2400"/>
              <a:t> When you use the syntax we just saw for defining a PK constraint, Oracle will make up a system-generated name for this constraint</a:t>
            </a:r>
          </a:p>
          <a:p>
            <a:pPr algn="l">
              <a:lnSpc>
                <a:spcPct val="140000"/>
              </a:lnSpc>
              <a:buFontTx/>
              <a:buChar char="•"/>
            </a:pPr>
            <a:endParaRPr lang="en-US" altLang="en-US" sz="2400"/>
          </a:p>
          <a:p>
            <a:pPr algn="l">
              <a:lnSpc>
                <a:spcPct val="140000"/>
              </a:lnSpc>
              <a:buFontTx/>
              <a:buChar char="•"/>
            </a:pPr>
            <a:r>
              <a:rPr lang="en-US" altLang="en-US" sz="2400"/>
              <a:t> System-generated names look something like this:</a:t>
            </a:r>
          </a:p>
          <a:p>
            <a:pPr algn="l"/>
            <a:endParaRPr lang="en-US" altLang="en-US">
              <a:latin typeface="Courier New" pitchFamily="49" charset="0"/>
            </a:endParaRPr>
          </a:p>
          <a:p>
            <a:pPr algn="l"/>
            <a:r>
              <a:rPr lang="en-US" altLang="en-US">
                <a:latin typeface="Courier New" pitchFamily="49" charset="0"/>
              </a:rPr>
              <a:t>OWNER  CONSTRAINT_NAME TABLE_NAME</a:t>
            </a:r>
          </a:p>
          <a:p>
            <a:pPr algn="l"/>
            <a:r>
              <a:rPr lang="en-US" altLang="en-US">
                <a:latin typeface="Courier New" pitchFamily="49" charset="0"/>
              </a:rPr>
              <a:t>------ --------------- ----------</a:t>
            </a:r>
          </a:p>
          <a:p>
            <a:pPr algn="l"/>
            <a:r>
              <a:rPr lang="en-US" altLang="en-US">
                <a:latin typeface="Courier New" pitchFamily="49" charset="0"/>
              </a:rPr>
              <a:t>SJF32  </a:t>
            </a:r>
            <a:r>
              <a:rPr lang="en-US" altLang="en-US">
                <a:solidFill>
                  <a:srgbClr val="FF3300"/>
                </a:solidFill>
                <a:latin typeface="Courier New" pitchFamily="49" charset="0"/>
              </a:rPr>
              <a:t>SYS_C00158068</a:t>
            </a:r>
            <a:r>
              <a:rPr lang="en-US" altLang="en-US">
                <a:latin typeface="Courier New" pitchFamily="49" charset="0"/>
              </a:rPr>
              <a:t>   EMPLOYEE</a:t>
            </a:r>
            <a:endParaRPr lang="en-US" altLang="en-US" sz="2400">
              <a:latin typeface="Courier New" pitchFamily="49" charset="0"/>
            </a:endParaRPr>
          </a:p>
          <a:p>
            <a:pPr algn="l">
              <a:lnSpc>
                <a:spcPct val="140000"/>
              </a:lnSpc>
            </a:pPr>
            <a:endParaRPr lang="en-US" altLang="en-US" sz="2400">
              <a:latin typeface="Courier New" pitchFamily="49" charset="0"/>
            </a:endParaRPr>
          </a:p>
          <a:p>
            <a:pPr algn="l">
              <a:lnSpc>
                <a:spcPct val="140000"/>
              </a:lnSpc>
              <a:buFontTx/>
              <a:buChar char="•"/>
            </a:pPr>
            <a:r>
              <a:rPr lang="en-US" altLang="en-US" sz="2400"/>
              <a:t> To make working with the system catalog easier and to help decode error messages, we should supply our own names for constraints whenever possible</a:t>
            </a:r>
          </a:p>
          <a:p>
            <a:pPr algn="l">
              <a:lnSpc>
                <a:spcPct val="140000"/>
              </a:lnSpc>
            </a:pPr>
            <a:endParaRPr lang="en-US" altLang="en-US"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5E4AE52-68C6-4809-B3DD-6DBD2EB3275B}" type="slidenum">
              <a:rPr lang="en-US" altLang="en-US"/>
              <a:pPr/>
              <a:t>24</a:t>
            </a:fld>
            <a:endParaRPr lang="en-US" altLang="en-US"/>
          </a:p>
        </p:txBody>
      </p:sp>
      <p:sp>
        <p:nvSpPr>
          <p:cNvPr id="28057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7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8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8058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8058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80583" name="Text Box 7"/>
          <p:cNvSpPr txBox="1">
            <a:spLocks noChangeArrowheads="1"/>
          </p:cNvSpPr>
          <p:nvPr/>
        </p:nvSpPr>
        <p:spPr bwMode="auto">
          <a:xfrm>
            <a:off x="228600" y="762000"/>
            <a:ext cx="8686800"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Enforce user-named primary key constraint:</a:t>
            </a:r>
          </a:p>
          <a:p>
            <a:pPr algn="l"/>
            <a:endParaRPr lang="en-US" altLang="en-US" sz="2400"/>
          </a:p>
          <a:p>
            <a:pPr algn="l"/>
            <a:r>
              <a:rPr lang="en-US" altLang="en-US" sz="2200"/>
              <a:t>CREATE TABLE Employee</a:t>
            </a:r>
          </a:p>
          <a:p>
            <a:pPr algn="l"/>
            <a:r>
              <a:rPr lang="en-US" altLang="en-US" sz="2200"/>
              <a:t>(</a:t>
            </a:r>
          </a:p>
          <a:p>
            <a:pPr algn="l"/>
            <a:r>
              <a:rPr lang="en-US" altLang="en-US" sz="2200"/>
              <a:t>   SSN CHAR(9) </a:t>
            </a:r>
            <a:r>
              <a:rPr lang="en-US" altLang="en-US" sz="2200">
                <a:solidFill>
                  <a:srgbClr val="FF3300"/>
                </a:solidFill>
              </a:rPr>
              <a:t>CONSTRAINT</a:t>
            </a:r>
            <a:r>
              <a:rPr lang="en-US" altLang="en-US" sz="2200"/>
              <a:t> </a:t>
            </a:r>
            <a:r>
              <a:rPr lang="en-US" altLang="en-US" sz="2200">
                <a:solidFill>
                  <a:srgbClr val="FF3300"/>
                </a:solidFill>
              </a:rPr>
              <a:t>employee_pk </a:t>
            </a:r>
            <a:r>
              <a:rPr lang="en-US" altLang="en-US" sz="2200" b="1"/>
              <a:t>PRIMARY KEY</a:t>
            </a:r>
            <a:r>
              <a:rPr lang="en-US" altLang="en-US" sz="2200"/>
              <a:t>,</a:t>
            </a:r>
          </a:p>
          <a:p>
            <a:pPr algn="l"/>
            <a:r>
              <a:rPr lang="en-US" altLang="en-US" sz="2200"/>
              <a:t>   LName VARCHAR(50),</a:t>
            </a:r>
          </a:p>
          <a:p>
            <a:pPr algn="l"/>
            <a:r>
              <a:rPr lang="en-US" altLang="en-US" sz="2200"/>
              <a:t>   FName VARCHAR(50),</a:t>
            </a:r>
          </a:p>
          <a:p>
            <a:pPr algn="l"/>
            <a:r>
              <a:rPr lang="en-US" altLang="en-US" sz="2200"/>
              <a:t>   Birthdate DATE,</a:t>
            </a:r>
          </a:p>
          <a:p>
            <a:pPr algn="l"/>
            <a:r>
              <a:rPr lang="en-US" altLang="en-US" sz="2200"/>
              <a:t>   Salary NUMBER(8,2),</a:t>
            </a:r>
          </a:p>
          <a:p>
            <a:pPr algn="l"/>
            <a:r>
              <a:rPr lang="en-US" altLang="en-US" sz="2200"/>
              <a:t>   Department CHAR(4)</a:t>
            </a:r>
          </a:p>
          <a:p>
            <a:pPr algn="l"/>
            <a:r>
              <a:rPr lang="en-US" altLang="en-US" sz="2200"/>
              <a:t>)</a:t>
            </a:r>
          </a:p>
          <a:p>
            <a:pPr algn="l"/>
            <a:endParaRPr lang="en-US" altLang="en-US" sz="2200"/>
          </a:p>
          <a:p>
            <a:pPr algn="l"/>
            <a:r>
              <a:rPr lang="en-US" altLang="en-US">
                <a:latin typeface="Courier New" pitchFamily="49" charset="0"/>
              </a:rPr>
              <a:t>OWNER  CONSTRAINT_NAME TABLE_NAME</a:t>
            </a:r>
          </a:p>
          <a:p>
            <a:pPr algn="l"/>
            <a:r>
              <a:rPr lang="en-US" altLang="en-US">
                <a:latin typeface="Courier New" pitchFamily="49" charset="0"/>
              </a:rPr>
              <a:t>------ --------------- ----------</a:t>
            </a:r>
          </a:p>
          <a:p>
            <a:pPr algn="l"/>
            <a:r>
              <a:rPr lang="en-US" altLang="en-US">
                <a:latin typeface="Courier New" pitchFamily="49" charset="0"/>
              </a:rPr>
              <a:t>SJF32  </a:t>
            </a:r>
            <a:r>
              <a:rPr lang="en-US" altLang="en-US">
                <a:solidFill>
                  <a:srgbClr val="FF3300"/>
                </a:solidFill>
                <a:latin typeface="Courier New" pitchFamily="49" charset="0"/>
              </a:rPr>
              <a:t>EMPLOYEE_PK</a:t>
            </a:r>
            <a:r>
              <a:rPr lang="en-US" altLang="en-US">
                <a:latin typeface="Courier New" pitchFamily="49" charset="0"/>
              </a:rPr>
              <a:t>   EMPLOYEE</a:t>
            </a:r>
          </a:p>
          <a:p>
            <a:pPr algn="l"/>
            <a:endParaRPr lang="en-US" altLang="en-US">
              <a:latin typeface="Courier New" pitchFamily="49" charset="0"/>
            </a:endParaRPr>
          </a:p>
          <a:p>
            <a:pPr algn="l"/>
            <a:r>
              <a:rPr lang="en-US" altLang="en-US" i="1"/>
              <a:t>(this is a common naming convention, but you can call it whatever you want)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F6583CB-9593-4F7A-B517-5517582E9F14}" type="slidenum">
              <a:rPr lang="en-US" altLang="en-US"/>
              <a:pPr/>
              <a:t>25</a:t>
            </a:fld>
            <a:endParaRPr lang="en-US" altLang="en-US"/>
          </a:p>
        </p:txBody>
      </p:sp>
      <p:sp>
        <p:nvSpPr>
          <p:cNvPr id="28160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8160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8160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81607" name="Text Box 7"/>
          <p:cNvSpPr txBox="1">
            <a:spLocks noChangeArrowheads="1"/>
          </p:cNvSpPr>
          <p:nvPr/>
        </p:nvSpPr>
        <p:spPr bwMode="auto">
          <a:xfrm>
            <a:off x="228600" y="762000"/>
            <a:ext cx="8686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For a multi-attribute PK, we must use the “out of line” syntax:</a:t>
            </a:r>
          </a:p>
          <a:p>
            <a:pPr algn="l"/>
            <a:endParaRPr lang="en-US" altLang="en-US" sz="2400"/>
          </a:p>
          <a:p>
            <a:pPr algn="l"/>
            <a:r>
              <a:rPr lang="en-US" altLang="en-US" sz="2400"/>
              <a:t>CREATE TABLE Flight</a:t>
            </a:r>
          </a:p>
          <a:p>
            <a:pPr algn="l"/>
            <a:r>
              <a:rPr lang="en-US" altLang="en-US" sz="2400"/>
              <a:t>(</a:t>
            </a:r>
          </a:p>
          <a:p>
            <a:pPr algn="l"/>
            <a:r>
              <a:rPr lang="en-US" altLang="en-US" sz="2400"/>
              <a:t>  Route CHAR(5),</a:t>
            </a:r>
          </a:p>
          <a:p>
            <a:pPr algn="l"/>
            <a:r>
              <a:rPr lang="en-US" altLang="en-US" sz="2400"/>
              <a:t>  FlightNum CHAR(5),</a:t>
            </a:r>
          </a:p>
          <a:p>
            <a:pPr algn="l"/>
            <a:r>
              <a:rPr lang="en-US" altLang="en-US" sz="2400"/>
              <a:t>  ScheduledDeparture DATE,</a:t>
            </a:r>
          </a:p>
          <a:p>
            <a:pPr algn="l"/>
            <a:r>
              <a:rPr lang="en-US" altLang="en-US" sz="2400"/>
              <a:t>  Pilot CHAR(15),</a:t>
            </a:r>
            <a:endParaRPr lang="en-US" altLang="en-US" sz="2400" i="1"/>
          </a:p>
          <a:p>
            <a:pPr algn="l"/>
            <a:r>
              <a:rPr lang="en-US" altLang="en-US" sz="2400"/>
              <a:t>  </a:t>
            </a:r>
            <a:r>
              <a:rPr lang="en-US" altLang="en-US" sz="2400">
                <a:solidFill>
                  <a:srgbClr val="FF3300"/>
                </a:solidFill>
              </a:rPr>
              <a:t>CONSTRAINT pk_flight PRIMARY KEY( Route, FlightNum )</a:t>
            </a:r>
          </a:p>
          <a:p>
            <a:pPr algn="l"/>
            <a:r>
              <a:rPr lang="en-US" altLang="en-US" sz="2400"/>
              <a:t>)</a:t>
            </a:r>
          </a:p>
          <a:p>
            <a:pPr algn="l"/>
            <a:endParaRPr lang="en-US" altLang="en-US" sz="2400"/>
          </a:p>
          <a:p>
            <a:pPr algn="l"/>
            <a:r>
              <a:rPr lang="en-US" altLang="en-US" sz="2400"/>
              <a:t>	(note comma after final column definition)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205A97E-A0CC-4829-92D6-62972419BCC5}" type="slidenum">
              <a:rPr lang="en-US" altLang="en-US"/>
              <a:pPr/>
              <a:t>26</a:t>
            </a:fld>
            <a:endParaRPr lang="en-US" altLang="en-US"/>
          </a:p>
        </p:txBody>
      </p:sp>
      <p:sp>
        <p:nvSpPr>
          <p:cNvPr id="28262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2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2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8262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8263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82631" name="Text Box 7"/>
          <p:cNvSpPr txBox="1">
            <a:spLocks noChangeArrowheads="1"/>
          </p:cNvSpPr>
          <p:nvPr/>
        </p:nvSpPr>
        <p:spPr bwMode="auto">
          <a:xfrm>
            <a:off x="228600" y="762000"/>
            <a:ext cx="868680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Is a given column allowed to contain nulls?</a:t>
            </a:r>
          </a:p>
          <a:p>
            <a:pPr algn="l"/>
            <a:endParaRPr lang="en-US" altLang="en-US" sz="2400"/>
          </a:p>
          <a:p>
            <a:pPr algn="l"/>
            <a:r>
              <a:rPr lang="en-US" altLang="en-US" b="1"/>
              <a:t>CREATE TABLE Employee</a:t>
            </a:r>
          </a:p>
          <a:p>
            <a:pPr algn="l"/>
            <a:r>
              <a:rPr lang="en-US" altLang="en-US" b="1"/>
              <a:t>(</a:t>
            </a:r>
          </a:p>
          <a:p>
            <a:pPr algn="l"/>
            <a:r>
              <a:rPr lang="en-US" altLang="en-US" b="1"/>
              <a:t>   SSN CHAR(9) CONSTRAINT employee_pk PRIMARY KEY,</a:t>
            </a:r>
          </a:p>
          <a:p>
            <a:pPr algn="l"/>
            <a:r>
              <a:rPr lang="en-US" altLang="en-US" b="1"/>
              <a:t>   LName VARCHAR(50) </a:t>
            </a:r>
            <a:r>
              <a:rPr lang="en-US" altLang="en-US" b="1">
                <a:solidFill>
                  <a:srgbClr val="FF3300"/>
                </a:solidFill>
              </a:rPr>
              <a:t>CONSTRAINT employee_nn_lname NOT NULL</a:t>
            </a:r>
            <a:r>
              <a:rPr lang="en-US" altLang="en-US" b="1"/>
              <a:t>,</a:t>
            </a:r>
          </a:p>
          <a:p>
            <a:pPr algn="l"/>
            <a:r>
              <a:rPr lang="en-US" altLang="en-US" b="1"/>
              <a:t>   FName VARCHAR(50) </a:t>
            </a:r>
            <a:r>
              <a:rPr lang="en-US" altLang="en-US" b="1">
                <a:solidFill>
                  <a:srgbClr val="FF3300"/>
                </a:solidFill>
              </a:rPr>
              <a:t>CONSTRAINT employee_nn_fname NOT NULL</a:t>
            </a:r>
            <a:r>
              <a:rPr lang="en-US" altLang="en-US" b="1"/>
              <a:t>,</a:t>
            </a:r>
          </a:p>
          <a:p>
            <a:pPr algn="l"/>
            <a:r>
              <a:rPr lang="en-US" altLang="en-US" b="1"/>
              <a:t>   Birthdate DATE,</a:t>
            </a:r>
          </a:p>
          <a:p>
            <a:pPr algn="l"/>
            <a:r>
              <a:rPr lang="en-US" altLang="en-US" b="1"/>
              <a:t>   Salary NUMBER(8,2),</a:t>
            </a:r>
          </a:p>
          <a:p>
            <a:pPr algn="l"/>
            <a:r>
              <a:rPr lang="en-US" altLang="en-US" b="1"/>
              <a:t>   Department CHAR(4) </a:t>
            </a:r>
            <a:r>
              <a:rPr lang="en-US" altLang="en-US" b="1">
                <a:solidFill>
                  <a:srgbClr val="FF3300"/>
                </a:solidFill>
              </a:rPr>
              <a:t>CONSTRAINT employee_nn_department NOT NULL</a:t>
            </a:r>
          </a:p>
          <a:p>
            <a:pPr algn="l"/>
            <a:r>
              <a:rPr lang="en-US" altLang="en-US" b="1"/>
              <a:t>)</a:t>
            </a:r>
          </a:p>
          <a:p>
            <a:pPr algn="l"/>
            <a:endParaRPr lang="en-US" altLang="en-US" b="1"/>
          </a:p>
          <a:p>
            <a:pPr algn="l">
              <a:buFontTx/>
              <a:buChar char="•"/>
            </a:pPr>
            <a:r>
              <a:rPr lang="en-US" altLang="en-US" sz="2400" b="1"/>
              <a:t> </a:t>
            </a:r>
            <a:r>
              <a:rPr lang="en-US" altLang="en-US" sz="2400"/>
              <a:t>Could just write “NOT NULL” after column definition, but the naming would be system-generated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2F72BFB-E62C-4F15-B5A6-5CDC1DED909B}" type="slidenum">
              <a:rPr lang="en-US" altLang="en-US"/>
              <a:pPr/>
              <a:t>27</a:t>
            </a:fld>
            <a:endParaRPr lang="en-US" altLang="en-US"/>
          </a:p>
        </p:txBody>
      </p:sp>
      <p:sp>
        <p:nvSpPr>
          <p:cNvPr id="28365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8365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8365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83655" name="Text Box 7"/>
          <p:cNvSpPr txBox="1">
            <a:spLocks noChangeArrowheads="1"/>
          </p:cNvSpPr>
          <p:nvPr/>
        </p:nvSpPr>
        <p:spPr bwMode="auto">
          <a:xfrm>
            <a:off x="228600" y="762000"/>
            <a:ext cx="8686800" cy="51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Is there an alternate key in the table for which we should ensure unique values?</a:t>
            </a:r>
          </a:p>
          <a:p>
            <a:pPr algn="l"/>
            <a:endParaRPr lang="en-US" altLang="en-US" sz="2400"/>
          </a:p>
          <a:p>
            <a:pPr algn="l"/>
            <a:r>
              <a:rPr lang="en-US" altLang="en-US" sz="2000">
                <a:latin typeface="Times New Roman" pitchFamily="18" charset="0"/>
              </a:rPr>
              <a:t>CREATE TABLE Department</a:t>
            </a:r>
            <a:endParaRPr lang="en-US" altLang="en-US" sz="2000" i="1">
              <a:latin typeface="Times New Roman" pitchFamily="18" charset="0"/>
            </a:endParaRPr>
          </a:p>
          <a:p>
            <a:pPr algn="l"/>
            <a:r>
              <a:rPr lang="en-US" altLang="en-US" sz="2000">
                <a:latin typeface="Times New Roman" pitchFamily="18" charset="0"/>
              </a:rPr>
              <a:t>(</a:t>
            </a:r>
          </a:p>
          <a:p>
            <a:pPr algn="l"/>
            <a:r>
              <a:rPr lang="en-US" altLang="en-US" sz="2000">
                <a:latin typeface="Times New Roman" pitchFamily="18" charset="0"/>
              </a:rPr>
              <a:t>  DeptNum CHAR(4) CONSTRAINT department_pk PRIMARY KEY,</a:t>
            </a:r>
            <a:r>
              <a:rPr lang="en-US" altLang="en-US" sz="2000" i="1">
                <a:latin typeface="Times New Roman" pitchFamily="18" charset="0"/>
              </a:rPr>
              <a:t>	</a:t>
            </a:r>
          </a:p>
          <a:p>
            <a:pPr algn="l"/>
            <a:r>
              <a:rPr lang="en-US" altLang="en-US" sz="2000">
                <a:latin typeface="Times New Roman" pitchFamily="18" charset="0"/>
              </a:rPr>
              <a:t>  Name VARCHAR2(25) </a:t>
            </a:r>
            <a:r>
              <a:rPr lang="en-US" altLang="en-US" sz="2000">
                <a:solidFill>
                  <a:srgbClr val="FF3300"/>
                </a:solidFill>
                <a:latin typeface="Times New Roman" pitchFamily="18" charset="0"/>
              </a:rPr>
              <a:t>CONSTRAINT department_uq_name UNIQUE</a:t>
            </a:r>
            <a:r>
              <a:rPr lang="en-US" altLang="en-US" sz="2000">
                <a:latin typeface="Times New Roman" pitchFamily="18" charset="0"/>
              </a:rPr>
              <a:t>, </a:t>
            </a:r>
          </a:p>
          <a:p>
            <a:pPr algn="l"/>
            <a:r>
              <a:rPr lang="en-US" altLang="en-US" sz="2000">
                <a:latin typeface="Times New Roman" pitchFamily="18" charset="0"/>
              </a:rPr>
              <a:t>  Location VARCHAR2(50) CONSTRAINT department_nn_loc NOT NULL</a:t>
            </a:r>
          </a:p>
          <a:p>
            <a:pPr algn="l"/>
            <a:r>
              <a:rPr lang="en-US" altLang="en-US" sz="2000">
                <a:latin typeface="Times New Roman" pitchFamily="18" charset="0"/>
              </a:rPr>
              <a:t>)</a:t>
            </a:r>
          </a:p>
          <a:p>
            <a:pPr algn="l"/>
            <a:endParaRPr lang="en-US" altLang="en-US" sz="2000" b="1"/>
          </a:p>
          <a:p>
            <a:pPr algn="l">
              <a:buFontTx/>
              <a:buChar char="•"/>
            </a:pPr>
            <a:r>
              <a:rPr lang="en-US" altLang="en-US" sz="2400" b="1"/>
              <a:t> </a:t>
            </a:r>
            <a:r>
              <a:rPr lang="en-US" altLang="en-US" sz="2400"/>
              <a:t>Could just write “UNIQUE” after column definition, but the naming would be system-generated</a:t>
            </a:r>
          </a:p>
          <a:p>
            <a:pPr algn="l">
              <a:buFontTx/>
              <a:buChar char="•"/>
            </a:pPr>
            <a:endParaRPr lang="en-US" altLang="en-US" sz="2400"/>
          </a:p>
          <a:p>
            <a:pPr algn="l">
              <a:buFontTx/>
              <a:buChar char="•"/>
            </a:pPr>
            <a:r>
              <a:rPr lang="en-US" altLang="en-US" sz="2400"/>
              <a:t> UNIQUE constraint </a:t>
            </a:r>
            <a:r>
              <a:rPr lang="en-US" altLang="en-US" sz="2400" u="sng"/>
              <a:t>does not</a:t>
            </a:r>
            <a:r>
              <a:rPr lang="en-US" altLang="en-US" sz="2400"/>
              <a:t> prevent null values</a:t>
            </a:r>
          </a:p>
          <a:p>
            <a:pPr algn="l"/>
            <a:endParaRPr lang="en-US" alt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CF05D5E-053E-4AA5-8515-E8218B1DC94D}" type="slidenum">
              <a:rPr lang="en-US" altLang="en-US"/>
              <a:pPr/>
              <a:t>28</a:t>
            </a:fld>
            <a:endParaRPr lang="en-US" altLang="en-US"/>
          </a:p>
        </p:txBody>
      </p:sp>
      <p:sp>
        <p:nvSpPr>
          <p:cNvPr id="28467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8467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8467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84679" name="Text Box 7"/>
          <p:cNvSpPr txBox="1">
            <a:spLocks noChangeArrowheads="1"/>
          </p:cNvSpPr>
          <p:nvPr/>
        </p:nvSpPr>
        <p:spPr bwMode="auto">
          <a:xfrm>
            <a:off x="228600" y="762000"/>
            <a:ext cx="8686800" cy="606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Our schema calls for Name to be not null, but we also must guarantee that its values are unique</a:t>
            </a:r>
          </a:p>
          <a:p>
            <a:pPr algn="l">
              <a:buFontTx/>
              <a:buChar char="•"/>
            </a:pPr>
            <a:endParaRPr lang="en-US" altLang="en-US" sz="2400"/>
          </a:p>
          <a:p>
            <a:pPr algn="l">
              <a:buFontTx/>
              <a:buChar char="•"/>
            </a:pPr>
            <a:r>
              <a:rPr lang="en-US" altLang="en-US" sz="2400"/>
              <a:t> We can double up the constraints in our DDL</a:t>
            </a:r>
          </a:p>
          <a:p>
            <a:pPr algn="l"/>
            <a:endParaRPr lang="en-US" altLang="en-US" sz="2400"/>
          </a:p>
          <a:p>
            <a:pPr algn="l"/>
            <a:r>
              <a:rPr lang="en-US" altLang="en-US" sz="2000">
                <a:latin typeface="Times New Roman" pitchFamily="18" charset="0"/>
              </a:rPr>
              <a:t>CREATE TABLE Department</a:t>
            </a:r>
            <a:endParaRPr lang="en-US" altLang="en-US" sz="2000" i="1">
              <a:latin typeface="Times New Roman" pitchFamily="18" charset="0"/>
            </a:endParaRPr>
          </a:p>
          <a:p>
            <a:pPr algn="l"/>
            <a:r>
              <a:rPr lang="en-US" altLang="en-US" sz="2000">
                <a:latin typeface="Times New Roman" pitchFamily="18" charset="0"/>
              </a:rPr>
              <a:t>(</a:t>
            </a:r>
          </a:p>
          <a:p>
            <a:pPr algn="l"/>
            <a:r>
              <a:rPr lang="en-US" altLang="en-US" sz="2000">
                <a:latin typeface="Times New Roman" pitchFamily="18" charset="0"/>
              </a:rPr>
              <a:t>  DeptNum CHAR(4) CONSTRAINT department_pk PRIMARY KEY,</a:t>
            </a:r>
            <a:r>
              <a:rPr lang="en-US" altLang="en-US" sz="2000" i="1">
                <a:latin typeface="Times New Roman" pitchFamily="18" charset="0"/>
              </a:rPr>
              <a:t>	</a:t>
            </a:r>
          </a:p>
          <a:p>
            <a:pPr algn="l"/>
            <a:r>
              <a:rPr lang="en-US" altLang="en-US" sz="2000">
                <a:latin typeface="Times New Roman" pitchFamily="18" charset="0"/>
              </a:rPr>
              <a:t>  Name VARCHAR2(25)</a:t>
            </a:r>
          </a:p>
          <a:p>
            <a:pPr algn="l"/>
            <a:r>
              <a:rPr lang="en-US" altLang="en-US" sz="2000">
                <a:latin typeface="Times New Roman" pitchFamily="18" charset="0"/>
              </a:rPr>
              <a:t>	</a:t>
            </a:r>
            <a:r>
              <a:rPr lang="en-US" altLang="en-US" sz="2000">
                <a:solidFill>
                  <a:srgbClr val="FF3300"/>
                </a:solidFill>
                <a:latin typeface="Times New Roman" pitchFamily="18" charset="0"/>
              </a:rPr>
              <a:t>CONSTRAINT department_uq_name UNIQUE</a:t>
            </a:r>
          </a:p>
          <a:p>
            <a:pPr algn="l"/>
            <a:r>
              <a:rPr lang="en-US" altLang="en-US" sz="2000">
                <a:solidFill>
                  <a:srgbClr val="FF3300"/>
                </a:solidFill>
                <a:latin typeface="Times New Roman" pitchFamily="18" charset="0"/>
              </a:rPr>
              <a:t>	CONSTRAINT department_nn_name NOT NULL,</a:t>
            </a:r>
            <a:endParaRPr lang="en-US" altLang="en-US" sz="2000">
              <a:latin typeface="Times New Roman" pitchFamily="18" charset="0"/>
            </a:endParaRPr>
          </a:p>
          <a:p>
            <a:pPr algn="l"/>
            <a:r>
              <a:rPr lang="en-US" altLang="en-US" sz="2000">
                <a:latin typeface="Times New Roman" pitchFamily="18" charset="0"/>
              </a:rPr>
              <a:t>  Location VARCHAR2(50) CONSTRAINT department_nn_loc NOT NULL</a:t>
            </a:r>
          </a:p>
          <a:p>
            <a:pPr algn="l"/>
            <a:r>
              <a:rPr lang="en-US" altLang="en-US" sz="2000">
                <a:latin typeface="Times New Roman" pitchFamily="18" charset="0"/>
              </a:rPr>
              <a:t>)</a:t>
            </a:r>
          </a:p>
          <a:p>
            <a:pPr algn="l"/>
            <a:endParaRPr lang="en-US" altLang="en-US" sz="2000">
              <a:latin typeface="Times New Roman" pitchFamily="18" charset="0"/>
            </a:endParaRPr>
          </a:p>
          <a:p>
            <a:pPr algn="l">
              <a:buFontTx/>
              <a:buChar char="•"/>
            </a:pPr>
            <a:r>
              <a:rPr lang="en-US" altLang="en-US" sz="2400"/>
              <a:t> If we were lazy, we could have just written “UNIQUE NOT NULL” after the column definition</a:t>
            </a:r>
          </a:p>
          <a:p>
            <a:pPr algn="l"/>
            <a:endParaRPr lang="en-US" altLang="en-US" sz="2000" b="1"/>
          </a:p>
          <a:p>
            <a:pPr algn="l"/>
            <a:endParaRPr lang="en-US" alt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630ADD5-3480-41EF-A670-01C5BEAA49CD}" type="slidenum">
              <a:rPr lang="en-US" altLang="en-US"/>
              <a:pPr/>
              <a:t>29</a:t>
            </a:fld>
            <a:endParaRPr lang="en-US" altLang="en-US"/>
          </a:p>
        </p:txBody>
      </p:sp>
      <p:sp>
        <p:nvSpPr>
          <p:cNvPr id="28569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69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0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8570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8570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85703" name="Text Box 7"/>
          <p:cNvSpPr txBox="1">
            <a:spLocks noChangeArrowheads="1"/>
          </p:cNvSpPr>
          <p:nvPr/>
        </p:nvSpPr>
        <p:spPr bwMode="auto">
          <a:xfrm>
            <a:off x="228600" y="762000"/>
            <a:ext cx="8763000" cy="54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To apply domain constraints, we can use a </a:t>
            </a:r>
            <a:r>
              <a:rPr lang="en-US" altLang="en-US" sz="2400" b="1"/>
              <a:t>check constraint</a:t>
            </a:r>
            <a:r>
              <a:rPr lang="en-US" altLang="en-US" sz="2400"/>
              <a:t>, which will perform validation comparisons against literals and the contents of columns, and reject any failing data</a:t>
            </a:r>
            <a:endParaRPr lang="en-US" altLang="en-US" sz="2400" b="1"/>
          </a:p>
          <a:p>
            <a:pPr algn="l"/>
            <a:endParaRPr lang="en-US" altLang="en-US" sz="2400" b="1"/>
          </a:p>
          <a:p>
            <a:pPr algn="l"/>
            <a:r>
              <a:rPr lang="en-US" altLang="en-US" b="1"/>
              <a:t>CREATE TABLE Employee</a:t>
            </a:r>
          </a:p>
          <a:p>
            <a:pPr algn="l"/>
            <a:r>
              <a:rPr lang="en-US" altLang="en-US" b="1"/>
              <a:t>(</a:t>
            </a:r>
          </a:p>
          <a:p>
            <a:pPr algn="l"/>
            <a:r>
              <a:rPr lang="en-US" altLang="en-US" b="1"/>
              <a:t>   SSN CHAR(9) CONSTRAINT employee_pk PRIMARY KEY,</a:t>
            </a:r>
          </a:p>
          <a:p>
            <a:pPr algn="l"/>
            <a:r>
              <a:rPr lang="en-US" altLang="en-US" b="1"/>
              <a:t>   [ columns omitted for space . . . ]</a:t>
            </a:r>
          </a:p>
          <a:p>
            <a:pPr algn="l"/>
            <a:r>
              <a:rPr lang="en-US" altLang="en-US" b="1"/>
              <a:t>   Salary NUMBER(8,2) </a:t>
            </a:r>
            <a:r>
              <a:rPr lang="en-US" altLang="en-US" b="1">
                <a:solidFill>
                  <a:srgbClr val="FF3300"/>
                </a:solidFill>
              </a:rPr>
              <a:t>CONSTRAINT employee_ck_sal </a:t>
            </a:r>
          </a:p>
          <a:p>
            <a:pPr algn="l"/>
            <a:r>
              <a:rPr lang="en-US" altLang="en-US" b="1">
                <a:solidFill>
                  <a:srgbClr val="FF3300"/>
                </a:solidFill>
              </a:rPr>
              <a:t>	CHECK (Salary BETWEEN 0 AND 250000)</a:t>
            </a:r>
            <a:r>
              <a:rPr lang="en-US" altLang="en-US" b="1"/>
              <a:t>,</a:t>
            </a:r>
          </a:p>
          <a:p>
            <a:pPr algn="l"/>
            <a:r>
              <a:rPr lang="en-US" altLang="en-US" b="1"/>
              <a:t>   Department CHAR(4) CONSTRAINT employee_nn_department NOT NULL</a:t>
            </a:r>
          </a:p>
          <a:p>
            <a:pPr algn="l"/>
            <a:r>
              <a:rPr lang="en-US" altLang="en-US" b="1"/>
              <a:t>)</a:t>
            </a:r>
          </a:p>
          <a:p>
            <a:pPr algn="l"/>
            <a:endParaRPr lang="en-US" altLang="en-US" b="1"/>
          </a:p>
          <a:p>
            <a:pPr algn="l">
              <a:buFontTx/>
              <a:buChar char="•"/>
            </a:pPr>
            <a:r>
              <a:rPr lang="en-US" altLang="en-US" sz="2400"/>
              <a:t> Check constraints evaluate a boolean expression using </a:t>
            </a:r>
            <a:r>
              <a:rPr lang="en-US" altLang="en-US" sz="2400" i="1"/>
              <a:t>only the values in the row being inserted or updated</a:t>
            </a:r>
          </a:p>
          <a:p>
            <a:pPr algn="l"/>
            <a:endParaRPr lang="en-US" altLang="en-US" sz="2400" i="1"/>
          </a:p>
          <a:p>
            <a:pPr algn="l">
              <a:buFontTx/>
              <a:buChar char="•"/>
            </a:pPr>
            <a:r>
              <a:rPr lang="en-US" altLang="en-US" sz="2400" i="1"/>
              <a:t> </a:t>
            </a:r>
            <a:r>
              <a:rPr lang="en-US" altLang="en-US" sz="2400"/>
              <a:t>Clause supports use of AND, OR, IN, &gt;, &lt;, =, &lt;&gt; (not equal)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163BB79-40DC-4898-9585-7E46798EC41A}" type="slidenum">
              <a:rPr lang="en-US" altLang="en-US"/>
              <a:pPr/>
              <a:t>3</a:t>
            </a:fld>
            <a:endParaRPr lang="en-US" altLang="en-US"/>
          </a:p>
        </p:txBody>
      </p:sp>
      <p:sp>
        <p:nvSpPr>
          <p:cNvPr id="29798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8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88" name="Text Box 4"/>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Data Dictionaries</a:t>
            </a:r>
          </a:p>
        </p:txBody>
      </p:sp>
      <p:sp>
        <p:nvSpPr>
          <p:cNvPr id="297989" name="Text Box 5"/>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7990" name="Text Box 6"/>
          <p:cNvSpPr txBox="1">
            <a:spLocks noChangeArrowheads="1"/>
          </p:cNvSpPr>
          <p:nvPr/>
        </p:nvSpPr>
        <p:spPr bwMode="auto">
          <a:xfrm>
            <a:off x="228600" y="914400"/>
            <a:ext cx="8763000"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Data dictionaries document </a:t>
            </a:r>
            <a:r>
              <a:rPr lang="en-US" altLang="en-US" sz="2400" b="1" i="1"/>
              <a:t>metadata</a:t>
            </a:r>
            <a:r>
              <a:rPr lang="en-US" altLang="en-US" sz="2400"/>
              <a:t> about your database</a:t>
            </a:r>
          </a:p>
          <a:p>
            <a:pPr algn="l">
              <a:lnSpc>
                <a:spcPct val="150000"/>
              </a:lnSpc>
              <a:buFontTx/>
              <a:buChar char="•"/>
            </a:pPr>
            <a:endParaRPr lang="en-US" altLang="en-US" sz="2400"/>
          </a:p>
          <a:p>
            <a:pPr algn="l">
              <a:lnSpc>
                <a:spcPct val="150000"/>
              </a:lnSpc>
              <a:buFontTx/>
              <a:buChar char="•"/>
            </a:pPr>
            <a:r>
              <a:rPr lang="en-US" altLang="en-US" sz="2400"/>
              <a:t> Metadata is data that describes data</a:t>
            </a:r>
          </a:p>
          <a:p>
            <a:pPr algn="l">
              <a:lnSpc>
                <a:spcPct val="150000"/>
              </a:lnSpc>
            </a:pPr>
            <a:endParaRPr lang="en-US" altLang="en-US" sz="2400"/>
          </a:p>
          <a:p>
            <a:pPr algn="l">
              <a:lnSpc>
                <a:spcPct val="150000"/>
              </a:lnSpc>
              <a:buFontTx/>
              <a:buChar char="•"/>
            </a:pPr>
            <a:r>
              <a:rPr lang="en-US" altLang="en-US" sz="2400"/>
              <a:t> Data dictionaries further explain your designs for both documentation and implementation purposes</a:t>
            </a:r>
            <a:endParaRPr lang="en-US" altLang="en-US" sz="2000" b="1" i="1"/>
          </a:p>
          <a:p>
            <a:pPr algn="l">
              <a:lnSpc>
                <a:spcPct val="150000"/>
              </a:lnSpc>
            </a:pPr>
            <a:endParaRPr lang="en-US" altLang="en-US" sz="2000"/>
          </a:p>
        </p:txBody>
      </p:sp>
      <p:sp>
        <p:nvSpPr>
          <p:cNvPr id="297991" name="Text Box 7"/>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D6EA856-F56B-42BE-9352-29E511F5C671}" type="slidenum">
              <a:rPr lang="en-US" altLang="en-US"/>
              <a:pPr/>
              <a:t>30</a:t>
            </a:fld>
            <a:endParaRPr lang="en-US" altLang="en-US"/>
          </a:p>
        </p:txBody>
      </p:sp>
      <p:sp>
        <p:nvSpPr>
          <p:cNvPr id="28672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8672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8672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86727" name="Text Box 7"/>
          <p:cNvSpPr txBox="1">
            <a:spLocks noChangeArrowheads="1"/>
          </p:cNvSpPr>
          <p:nvPr/>
        </p:nvSpPr>
        <p:spPr bwMode="auto">
          <a:xfrm>
            <a:off x="228600" y="762000"/>
            <a:ext cx="868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Null values never violate a check constraint (would need to add NOT NULL constraint as well)</a:t>
            </a:r>
          </a:p>
          <a:p>
            <a:pPr algn="l">
              <a:buFontTx/>
              <a:buChar char="•"/>
            </a:pPr>
            <a:endParaRPr lang="en-US" altLang="en-US" sz="2400"/>
          </a:p>
          <a:p>
            <a:pPr algn="l">
              <a:buFontTx/>
              <a:buChar char="•"/>
            </a:pPr>
            <a:r>
              <a:rPr lang="en-US" altLang="en-US" sz="2400"/>
              <a:t> Sample check constraints:</a:t>
            </a:r>
          </a:p>
          <a:p>
            <a:pPr algn="l"/>
            <a:endParaRPr lang="en-US" altLang="en-US" sz="2400"/>
          </a:p>
          <a:p>
            <a:pPr lvl="1" algn="l">
              <a:buFont typeface="Wingdings" pitchFamily="2" charset="2"/>
              <a:buChar char="§"/>
            </a:pPr>
            <a:r>
              <a:rPr lang="en-US" altLang="en-US" sz="2400"/>
              <a:t> CHECK (City IN (‘Boston’,’New York’,’Philadelphia’)) </a:t>
            </a:r>
          </a:p>
          <a:p>
            <a:pPr lvl="1" algn="l">
              <a:buFont typeface="Wingdings" pitchFamily="2" charset="2"/>
              <a:buChar char="§"/>
            </a:pPr>
            <a:r>
              <a:rPr lang="en-US" altLang="en-US" sz="2400"/>
              <a:t> CHECK (Salary &gt; 0 OR Commission &gt; 0)</a:t>
            </a:r>
          </a:p>
          <a:p>
            <a:pPr lvl="1" algn="l">
              <a:buFont typeface="Wingdings" pitchFamily="2" charset="2"/>
              <a:buNone/>
            </a:pPr>
            <a:r>
              <a:rPr lang="en-US" altLang="en-US" sz="2400"/>
              <a:t>  (this one would have to be done “out of line” after all      </a:t>
            </a:r>
          </a:p>
          <a:p>
            <a:pPr lvl="1" algn="l">
              <a:buFont typeface="Wingdings" pitchFamily="2" charset="2"/>
              <a:buNone/>
            </a:pPr>
            <a:r>
              <a:rPr lang="en-US" altLang="en-US" sz="2400"/>
              <a:t>    column definitions, much like a composite PK)</a:t>
            </a:r>
          </a:p>
          <a:p>
            <a:pPr lvl="1" algn="l">
              <a:buFont typeface="Wingdings" pitchFamily="2" charset="2"/>
              <a:buNone/>
            </a:pPr>
            <a:endParaRPr lang="en-US" altLang="en-US" sz="2400"/>
          </a:p>
          <a:p>
            <a:pPr algn="l">
              <a:buFontTx/>
              <a:buChar char="•"/>
            </a:pPr>
            <a:r>
              <a:rPr lang="en-US" altLang="en-US" sz="2400"/>
              <a:t> A check constraint being applied to a given row can never rely on the values in other rows or other tables (e.g., you couldn’t use a check constraint to make sure that the value of Salary in a new row was not the lowest value of all the rows in the table)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60021A0-AA7C-4AE9-8C8C-5EBF91523092}" type="slidenum">
              <a:rPr lang="en-US" altLang="en-US"/>
              <a:pPr/>
              <a:t>31</a:t>
            </a:fld>
            <a:endParaRPr lang="en-US" altLang="en-US"/>
          </a:p>
        </p:txBody>
      </p:sp>
      <p:sp>
        <p:nvSpPr>
          <p:cNvPr id="28774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4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4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8774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8775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87751" name="Text Box 7"/>
          <p:cNvSpPr txBox="1">
            <a:spLocks noChangeArrowheads="1"/>
          </p:cNvSpPr>
          <p:nvPr/>
        </p:nvSpPr>
        <p:spPr bwMode="auto">
          <a:xfrm>
            <a:off x="228600" y="762000"/>
            <a:ext cx="86868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Foreign key constraints are used to enforce referential integrity (which we already know and love . . . )</a:t>
            </a:r>
          </a:p>
          <a:p>
            <a:pPr algn="l">
              <a:buFontTx/>
              <a:buChar char="•"/>
            </a:pPr>
            <a:endParaRPr lang="en-US" altLang="en-US" sz="2400"/>
          </a:p>
          <a:p>
            <a:pPr algn="l">
              <a:buFontTx/>
              <a:buChar char="•"/>
            </a:pPr>
            <a:r>
              <a:rPr lang="en-US" altLang="en-US" sz="2400"/>
              <a:t> Syntax: REFERENCES Table(ColumnList)</a:t>
            </a:r>
          </a:p>
          <a:p>
            <a:pPr algn="l">
              <a:buFontTx/>
              <a:buChar char="•"/>
            </a:pPr>
            <a:endParaRPr lang="en-US" altLang="en-US" sz="2400"/>
          </a:p>
          <a:p>
            <a:pPr algn="l"/>
            <a:r>
              <a:rPr lang="en-US" altLang="en-US" b="1"/>
              <a:t>CREATE TABLE Employee</a:t>
            </a:r>
          </a:p>
          <a:p>
            <a:pPr algn="l"/>
            <a:r>
              <a:rPr lang="en-US" altLang="en-US" b="1"/>
              <a:t>(</a:t>
            </a:r>
          </a:p>
          <a:p>
            <a:pPr algn="l"/>
            <a:r>
              <a:rPr lang="en-US" altLang="en-US" b="1"/>
              <a:t>   SSN CHAR(9) CONSTRAINT employee_pk PRIMARY KEY,</a:t>
            </a:r>
          </a:p>
          <a:p>
            <a:pPr algn="l"/>
            <a:r>
              <a:rPr lang="en-US" altLang="en-US" b="1"/>
              <a:t>   [ columns omitted for space . . . ]</a:t>
            </a:r>
          </a:p>
          <a:p>
            <a:pPr algn="l"/>
            <a:r>
              <a:rPr lang="en-US" altLang="en-US" b="1"/>
              <a:t>   Department CHAR(4) CONSTRAINT employee_nn_department NOT NULL</a:t>
            </a:r>
          </a:p>
          <a:p>
            <a:pPr algn="l"/>
            <a:r>
              <a:rPr lang="en-US" altLang="en-US" b="1"/>
              <a:t>   CONSTRAINT employee_fk_dept </a:t>
            </a:r>
            <a:r>
              <a:rPr lang="en-US" altLang="en-US" b="1">
                <a:solidFill>
                  <a:srgbClr val="FF3300"/>
                </a:solidFill>
              </a:rPr>
              <a:t>REFERENCES Department(DeptNum)</a:t>
            </a:r>
          </a:p>
          <a:p>
            <a:pPr algn="l"/>
            <a:r>
              <a:rPr lang="en-US" altLang="en-US" b="1"/>
              <a:t>)</a:t>
            </a:r>
          </a:p>
          <a:p>
            <a:pPr algn="l"/>
            <a:endParaRPr lang="en-US" altLang="en-US" b="1"/>
          </a:p>
          <a:p>
            <a:pPr algn="l">
              <a:buFontTx/>
              <a:buChar char="•"/>
            </a:pPr>
            <a:r>
              <a:rPr lang="en-US" altLang="en-US" sz="2400" b="1"/>
              <a:t> </a:t>
            </a:r>
            <a:r>
              <a:rPr lang="en-US" altLang="en-US" sz="2400"/>
              <a:t>Data type of FK column must match data type of PK that it references</a:t>
            </a:r>
            <a:endParaRPr lang="en-US" altLang="en-US" sz="2400" b="1"/>
          </a:p>
          <a:p>
            <a:pPr algn="l"/>
            <a:endParaRPr lang="en-US"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980E148-1D17-40CD-B98C-7701AC62DA84}" type="slidenum">
              <a:rPr lang="en-US" altLang="en-US"/>
              <a:pPr/>
              <a:t>32</a:t>
            </a:fld>
            <a:endParaRPr lang="en-US" altLang="en-US"/>
          </a:p>
        </p:txBody>
      </p:sp>
      <p:sp>
        <p:nvSpPr>
          <p:cNvPr id="28877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8877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8877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88775" name="Text Box 7"/>
          <p:cNvSpPr txBox="1">
            <a:spLocks noChangeArrowheads="1"/>
          </p:cNvSpPr>
          <p:nvPr/>
        </p:nvSpPr>
        <p:spPr bwMode="auto">
          <a:xfrm>
            <a:off x="228600" y="762000"/>
            <a:ext cx="8686800" cy="454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Composite FKs supported with “out of line” syntax</a:t>
            </a:r>
          </a:p>
          <a:p>
            <a:pPr algn="l"/>
            <a:endParaRPr lang="en-US" altLang="en-US" sz="2400" b="1"/>
          </a:p>
          <a:p>
            <a:pPr algn="l"/>
            <a:r>
              <a:rPr lang="en-US" altLang="en-US" sz="2000"/>
              <a:t>CREATE TABLE Seat</a:t>
            </a:r>
          </a:p>
          <a:p>
            <a:pPr algn="l"/>
            <a:r>
              <a:rPr lang="en-US" altLang="en-US" sz="2000"/>
              <a:t>(</a:t>
            </a:r>
          </a:p>
          <a:p>
            <a:pPr algn="l"/>
            <a:r>
              <a:rPr lang="en-US" altLang="en-US" sz="2000"/>
              <a:t>  Route CHAR(6),</a:t>
            </a:r>
          </a:p>
          <a:p>
            <a:pPr algn="l"/>
            <a:r>
              <a:rPr lang="en-US" altLang="en-US" sz="2000"/>
              <a:t>  Flight CHAR(6),</a:t>
            </a:r>
          </a:p>
          <a:p>
            <a:pPr algn="l"/>
            <a:r>
              <a:rPr lang="en-US" altLang="en-US" sz="2000"/>
              <a:t>  SeatNum CHAR(4),</a:t>
            </a:r>
          </a:p>
          <a:p>
            <a:pPr algn="l"/>
            <a:r>
              <a:rPr lang="en-US" altLang="en-US" sz="2000"/>
              <a:t>  Ticket CHAR(10),</a:t>
            </a:r>
          </a:p>
          <a:p>
            <a:pPr algn="l"/>
            <a:r>
              <a:rPr lang="en-US" altLang="en-US" sz="2000"/>
              <a:t>  CONSTRAINT seat_pk PRIMARY KEY (Route, Flight, SeatNum),</a:t>
            </a:r>
          </a:p>
          <a:p>
            <a:pPr algn="l"/>
            <a:r>
              <a:rPr lang="en-US" altLang="en-US" sz="2000"/>
              <a:t>  </a:t>
            </a:r>
            <a:r>
              <a:rPr lang="en-US" altLang="en-US" sz="2000">
                <a:solidFill>
                  <a:srgbClr val="FF3300"/>
                </a:solidFill>
              </a:rPr>
              <a:t>CONSTRAINT seat_fk_flight FOREIGN KEY (Route, Flight) REFERENCES Flight(Route, Flight)</a:t>
            </a:r>
          </a:p>
          <a:p>
            <a:pPr algn="l"/>
            <a:r>
              <a:rPr lang="en-US" altLang="en-US" sz="2000"/>
              <a:t>)</a:t>
            </a:r>
          </a:p>
          <a:p>
            <a:pPr algn="l"/>
            <a:endParaRPr lang="en-US" altLang="en-US" sz="2000"/>
          </a:p>
          <a:p>
            <a:pPr algn="l"/>
            <a:endParaRPr lang="en-US" altLang="en-US"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7398DF2-C157-4E93-919D-8E4E738F10A6}" type="slidenum">
              <a:rPr lang="en-US" altLang="en-US"/>
              <a:pPr/>
              <a:t>33</a:t>
            </a:fld>
            <a:endParaRPr lang="en-US" altLang="en-US"/>
          </a:p>
        </p:txBody>
      </p:sp>
      <p:sp>
        <p:nvSpPr>
          <p:cNvPr id="29184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9184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9184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1847" name="Text Box 7"/>
          <p:cNvSpPr txBox="1">
            <a:spLocks noChangeArrowheads="1"/>
          </p:cNvSpPr>
          <p:nvPr/>
        </p:nvSpPr>
        <p:spPr bwMode="auto">
          <a:xfrm>
            <a:off x="228600" y="762000"/>
            <a:ext cx="8686800" cy="587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Foreign keys are linked to the primary keys that they represent, so what happens when the values of the primary key change?</a:t>
            </a:r>
          </a:p>
          <a:p>
            <a:pPr algn="l">
              <a:buFontTx/>
              <a:buChar char="•"/>
            </a:pPr>
            <a:endParaRPr lang="en-US" altLang="en-US" sz="2400"/>
          </a:p>
          <a:p>
            <a:pPr algn="l">
              <a:buFontTx/>
              <a:buChar char="•"/>
            </a:pPr>
            <a:r>
              <a:rPr lang="en-US" altLang="en-US" sz="2400"/>
              <a:t> Table with the PK is called the “parent” table, and table with the FK is called the “child” table</a:t>
            </a:r>
          </a:p>
          <a:p>
            <a:pPr algn="l">
              <a:buFontTx/>
              <a:buChar char="•"/>
            </a:pPr>
            <a:endParaRPr lang="en-US" altLang="en-US" sz="2400"/>
          </a:p>
          <a:p>
            <a:pPr algn="l">
              <a:buFontTx/>
              <a:buChar char="•"/>
            </a:pPr>
            <a:r>
              <a:rPr lang="en-US" altLang="en-US" sz="2400"/>
              <a:t> By default, you cannot delete or edit values in the PK of the parent table if those values are referenced by one or more rows in the FK of the child table (database will throw up an error message if you try)</a:t>
            </a:r>
          </a:p>
          <a:p>
            <a:pPr algn="l">
              <a:buFontTx/>
              <a:buChar char="•"/>
            </a:pPr>
            <a:endParaRPr lang="en-US" altLang="en-US" sz="2400"/>
          </a:p>
          <a:p>
            <a:pPr algn="l">
              <a:buFontTx/>
              <a:buChar char="•"/>
            </a:pPr>
            <a:r>
              <a:rPr lang="en-US" altLang="en-US" sz="2400"/>
              <a:t> But you can use non-default clauses in your foreign key definitions to control this behavior</a:t>
            </a:r>
            <a:endParaRPr lang="en-US" altLang="en-US" sz="2000"/>
          </a:p>
          <a:p>
            <a:pPr algn="l"/>
            <a:endParaRPr lang="en-US" altLang="en-US" sz="2000"/>
          </a:p>
          <a:p>
            <a:pPr algn="l"/>
            <a:endParaRPr lang="en-US" alt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6A0B0DD-F410-4EDA-A5D3-DECDCA15F948}" type="slidenum">
              <a:rPr lang="en-US" altLang="en-US"/>
              <a:pPr/>
              <a:t>34</a:t>
            </a:fld>
            <a:endParaRPr lang="en-US" altLang="en-US"/>
          </a:p>
        </p:txBody>
      </p:sp>
      <p:sp>
        <p:nvSpPr>
          <p:cNvPr id="29286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6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6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9286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9287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2871" name="Text Box 7"/>
          <p:cNvSpPr txBox="1">
            <a:spLocks noChangeArrowheads="1"/>
          </p:cNvSpPr>
          <p:nvPr/>
        </p:nvSpPr>
        <p:spPr bwMode="auto">
          <a:xfrm>
            <a:off x="228600" y="762000"/>
            <a:ext cx="8686800" cy="54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a:t> </a:t>
            </a:r>
            <a:r>
              <a:rPr lang="en-US" altLang="en-US" b="1"/>
              <a:t>CONSTRAINT employee_fk_dept  REFERENCES Department(DeptNum)</a:t>
            </a:r>
          </a:p>
          <a:p>
            <a:pPr algn="l"/>
            <a:r>
              <a:rPr lang="en-US" altLang="en-US" b="1"/>
              <a:t>   	</a:t>
            </a:r>
            <a:r>
              <a:rPr lang="en-US" altLang="en-US" b="1">
                <a:solidFill>
                  <a:srgbClr val="FF3300"/>
                </a:solidFill>
              </a:rPr>
              <a:t>ON DELETE CASCADE</a:t>
            </a:r>
          </a:p>
          <a:p>
            <a:pPr algn="l"/>
            <a:r>
              <a:rPr lang="en-US" altLang="en-US" b="1"/>
              <a:t> </a:t>
            </a:r>
          </a:p>
          <a:p>
            <a:pPr algn="l">
              <a:buFont typeface="Wingdings" pitchFamily="2" charset="2"/>
              <a:buChar char="Ø"/>
            </a:pPr>
            <a:r>
              <a:rPr lang="en-US" altLang="en-US" b="1"/>
              <a:t> </a:t>
            </a:r>
            <a:r>
              <a:rPr lang="en-US" altLang="en-US" sz="2400"/>
              <a:t>With this clause, if PK values are deleted from the parent table, corresponding FK rows in the child table are also deleted </a:t>
            </a:r>
            <a:endParaRPr lang="en-US" altLang="en-US"/>
          </a:p>
          <a:p>
            <a:pPr algn="l">
              <a:buFont typeface="Wingdings" pitchFamily="2" charset="2"/>
              <a:buChar char="Ø"/>
            </a:pPr>
            <a:endParaRPr lang="en-US" altLang="en-US"/>
          </a:p>
          <a:p>
            <a:pPr algn="l">
              <a:buFont typeface="Wingdings" pitchFamily="2" charset="2"/>
              <a:buChar char="Ø"/>
            </a:pPr>
            <a:endParaRPr lang="en-US" altLang="en-US" b="1"/>
          </a:p>
          <a:p>
            <a:pPr algn="l">
              <a:buFontTx/>
              <a:buChar char="•"/>
            </a:pPr>
            <a:r>
              <a:rPr lang="en-US" altLang="en-US" b="1"/>
              <a:t> CONSTRAINT employee_fk_dept  REFERENCES Department(DeptNum)</a:t>
            </a:r>
          </a:p>
          <a:p>
            <a:pPr algn="l"/>
            <a:r>
              <a:rPr lang="en-US" altLang="en-US" b="1"/>
              <a:t>	</a:t>
            </a:r>
            <a:r>
              <a:rPr lang="en-US" altLang="en-US" b="1">
                <a:solidFill>
                  <a:srgbClr val="FF3300"/>
                </a:solidFill>
              </a:rPr>
              <a:t>ON DELETE SET NULL</a:t>
            </a:r>
          </a:p>
          <a:p>
            <a:pPr algn="l"/>
            <a:endParaRPr lang="en-US" altLang="en-US" b="1">
              <a:solidFill>
                <a:srgbClr val="FF3300"/>
              </a:solidFill>
            </a:endParaRPr>
          </a:p>
          <a:p>
            <a:pPr algn="l">
              <a:buFont typeface="Wingdings" pitchFamily="2" charset="2"/>
              <a:buChar char="Ø"/>
            </a:pPr>
            <a:r>
              <a:rPr lang="en-US" altLang="en-US" b="1"/>
              <a:t> </a:t>
            </a:r>
            <a:r>
              <a:rPr lang="en-US" altLang="en-US" sz="2400"/>
              <a:t>With this clause, if PK values are deleted from the parent table, corresponding rows in the child table are set to null</a:t>
            </a:r>
          </a:p>
          <a:p>
            <a:pPr algn="l">
              <a:buFont typeface="Wingdings" pitchFamily="2" charset="2"/>
              <a:buChar char="Ø"/>
            </a:pPr>
            <a:endParaRPr lang="en-US" altLang="en-US" sz="2400"/>
          </a:p>
          <a:p>
            <a:pPr algn="l">
              <a:buFontTx/>
              <a:buChar char="•"/>
            </a:pPr>
            <a:r>
              <a:rPr lang="en-US" altLang="en-US" b="1"/>
              <a:t> </a:t>
            </a:r>
            <a:r>
              <a:rPr lang="en-US" altLang="en-US" sz="2400" u="sng"/>
              <a:t>Neither</a:t>
            </a:r>
            <a:r>
              <a:rPr lang="en-US" altLang="en-US" sz="2400"/>
              <a:t> clause allows PK values to be updated in place</a:t>
            </a:r>
            <a:endParaRPr lang="en-US" altLang="en-US" b="1"/>
          </a:p>
          <a:p>
            <a:pPr algn="l"/>
            <a:endParaRPr lang="en-US" altLang="en-US" b="1"/>
          </a:p>
          <a:p>
            <a:pPr algn="l"/>
            <a:endParaRPr lang="en-US" altLang="en-US" sz="2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8594EF4-0260-4FD5-B182-96A8C5103070}" type="slidenum">
              <a:rPr lang="en-US" altLang="en-US"/>
              <a:pPr/>
              <a:t>35</a:t>
            </a:fld>
            <a:endParaRPr lang="en-US" altLang="en-US"/>
          </a:p>
        </p:txBody>
      </p:sp>
      <p:sp>
        <p:nvSpPr>
          <p:cNvPr id="29389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89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89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9389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Constraints</a:t>
            </a:r>
          </a:p>
        </p:txBody>
      </p:sp>
      <p:sp>
        <p:nvSpPr>
          <p:cNvPr id="29389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3895" name="Text Box 7"/>
          <p:cNvSpPr txBox="1">
            <a:spLocks noChangeArrowheads="1"/>
          </p:cNvSpPr>
          <p:nvPr/>
        </p:nvSpPr>
        <p:spPr bwMode="auto">
          <a:xfrm>
            <a:off x="228600" y="762000"/>
            <a:ext cx="8686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b="1"/>
              <a:t> </a:t>
            </a:r>
            <a:r>
              <a:rPr lang="en-US" altLang="en-US" sz="2400" u="sng"/>
              <a:t>Example 1</a:t>
            </a:r>
            <a:r>
              <a:rPr lang="en-US" altLang="en-US" sz="2400"/>
              <a:t>: A FK is defined in </a:t>
            </a:r>
            <a:r>
              <a:rPr lang="en-US" altLang="en-US" sz="2400" i="1"/>
              <a:t>Employee</a:t>
            </a:r>
            <a:r>
              <a:rPr lang="en-US" altLang="en-US" sz="2400"/>
              <a:t> that relates an employee to a particular department number in </a:t>
            </a:r>
            <a:r>
              <a:rPr lang="en-US" altLang="en-US" sz="2400" i="1"/>
              <a:t>Department</a:t>
            </a:r>
            <a:r>
              <a:rPr lang="en-US" altLang="en-US" sz="2400"/>
              <a:t>; the ON DELETE </a:t>
            </a:r>
            <a:r>
              <a:rPr lang="en-US" altLang="en-US" sz="2400" b="1"/>
              <a:t>SET NULL</a:t>
            </a:r>
            <a:r>
              <a:rPr lang="en-US" altLang="en-US" sz="2400"/>
              <a:t> option is used in the FK definition; the Finance department is deleted from the </a:t>
            </a:r>
            <a:r>
              <a:rPr lang="en-US" altLang="en-US" sz="2400" i="1"/>
              <a:t>Department</a:t>
            </a:r>
            <a:r>
              <a:rPr lang="en-US" altLang="en-US" sz="2400"/>
              <a:t> table, and all Finance department employees have their department values set to NULL</a:t>
            </a:r>
          </a:p>
          <a:p>
            <a:pPr algn="l">
              <a:buFontTx/>
              <a:buChar char="•"/>
            </a:pPr>
            <a:endParaRPr lang="en-US" altLang="en-US" sz="2400"/>
          </a:p>
          <a:p>
            <a:pPr algn="l">
              <a:buFontTx/>
              <a:buChar char="•"/>
            </a:pPr>
            <a:r>
              <a:rPr lang="en-US" altLang="en-US" sz="2400"/>
              <a:t> </a:t>
            </a:r>
            <a:r>
              <a:rPr lang="en-US" altLang="en-US" sz="2400" u="sng"/>
              <a:t>Example 2</a:t>
            </a:r>
            <a:r>
              <a:rPr lang="en-US" altLang="en-US" sz="2400"/>
              <a:t>: A FK is defined in </a:t>
            </a:r>
            <a:r>
              <a:rPr lang="en-US" altLang="en-US" sz="2400" i="1"/>
              <a:t>Account</a:t>
            </a:r>
            <a:r>
              <a:rPr lang="en-US" altLang="en-US" sz="2400"/>
              <a:t> that relates an account to a particular customer number in </a:t>
            </a:r>
            <a:r>
              <a:rPr lang="en-US" altLang="en-US" sz="2400" i="1"/>
              <a:t>Customer</a:t>
            </a:r>
            <a:r>
              <a:rPr lang="en-US" altLang="en-US" sz="2400"/>
              <a:t>; the ON DELETE </a:t>
            </a:r>
            <a:r>
              <a:rPr lang="en-US" altLang="en-US" sz="2400" b="1"/>
              <a:t>CASCADE</a:t>
            </a:r>
            <a:r>
              <a:rPr lang="en-US" altLang="en-US" sz="2400"/>
              <a:t> option is used in the FK definition; customer 12345 is deleted from the </a:t>
            </a:r>
            <a:r>
              <a:rPr lang="en-US" altLang="en-US" sz="2400" i="1"/>
              <a:t>Customer</a:t>
            </a:r>
            <a:r>
              <a:rPr lang="en-US" altLang="en-US" sz="2400"/>
              <a:t> table, and all related account records in </a:t>
            </a:r>
            <a:r>
              <a:rPr lang="en-US" altLang="en-US" sz="2400" i="1"/>
              <a:t>Account</a:t>
            </a:r>
            <a:r>
              <a:rPr lang="en-US" altLang="en-US" sz="2400"/>
              <a:t> are automatically deleted as well  </a:t>
            </a:r>
            <a:endParaRPr lang="en-US" altLang="en-US" sz="2400" b="1"/>
          </a:p>
          <a:p>
            <a:pPr algn="l"/>
            <a:endParaRPr lang="en-US" alt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E6D5FC7-4351-403A-8EA0-FC1FB8ADDFAC}" type="slidenum">
              <a:rPr lang="en-US" altLang="en-US"/>
              <a:pPr/>
              <a:t>36</a:t>
            </a:fld>
            <a:endParaRPr lang="en-US" altLang="en-US"/>
          </a:p>
        </p:txBody>
      </p:sp>
      <p:sp>
        <p:nvSpPr>
          <p:cNvPr id="29081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81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82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9082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Default Values</a:t>
            </a:r>
          </a:p>
        </p:txBody>
      </p:sp>
      <p:sp>
        <p:nvSpPr>
          <p:cNvPr id="29082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0823" name="Text Box 7"/>
          <p:cNvSpPr txBox="1">
            <a:spLocks noChangeArrowheads="1"/>
          </p:cNvSpPr>
          <p:nvPr/>
        </p:nvSpPr>
        <p:spPr bwMode="auto">
          <a:xfrm>
            <a:off x="228600" y="762000"/>
            <a:ext cx="8686800"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We can define a default value for a column (attribute) that will be used in the absence of other values</a:t>
            </a:r>
          </a:p>
          <a:p>
            <a:pPr algn="l"/>
            <a:endParaRPr lang="en-US" altLang="en-US" sz="2400" b="1"/>
          </a:p>
          <a:p>
            <a:pPr algn="l"/>
            <a:r>
              <a:rPr lang="en-US" altLang="en-US" b="1"/>
              <a:t>CREATE TABLE Temporary_Employee</a:t>
            </a:r>
          </a:p>
          <a:p>
            <a:pPr algn="l"/>
            <a:r>
              <a:rPr lang="en-US" altLang="en-US" b="1"/>
              <a:t>(</a:t>
            </a:r>
          </a:p>
          <a:p>
            <a:pPr algn="l"/>
            <a:r>
              <a:rPr lang="en-US" altLang="en-US" b="1"/>
              <a:t>   SSN CHAR(9) CONSTRAINT temp_emp_pk PRIMARY KEY,</a:t>
            </a:r>
          </a:p>
          <a:p>
            <a:pPr algn="l"/>
            <a:r>
              <a:rPr lang="en-US" altLang="en-US" b="1"/>
              <a:t>   [ columns omitted . . . ]</a:t>
            </a:r>
          </a:p>
          <a:p>
            <a:pPr algn="l"/>
            <a:r>
              <a:rPr lang="en-US" altLang="en-US" b="1"/>
              <a:t>   Hiredate DATE DEFAULT SYSDATE,</a:t>
            </a:r>
          </a:p>
          <a:p>
            <a:pPr algn="l"/>
            <a:r>
              <a:rPr lang="en-US" altLang="en-US" b="1"/>
              <a:t>   Salary NUMBER(8,2) DEFAULT 10000</a:t>
            </a:r>
            <a:endParaRPr lang="en-US" altLang="en-US" b="1">
              <a:solidFill>
                <a:srgbClr val="FF3300"/>
              </a:solidFill>
            </a:endParaRPr>
          </a:p>
          <a:p>
            <a:pPr algn="l"/>
            <a:r>
              <a:rPr lang="en-US" altLang="en-US" b="1"/>
              <a:t>)</a:t>
            </a:r>
          </a:p>
          <a:p>
            <a:pPr algn="l"/>
            <a:endParaRPr lang="en-US" altLang="en-US" b="1"/>
          </a:p>
          <a:p>
            <a:pPr algn="l">
              <a:buFontTx/>
              <a:buChar char="•"/>
            </a:pPr>
            <a:r>
              <a:rPr lang="en-US" altLang="en-US" sz="2400" b="1"/>
              <a:t> </a:t>
            </a:r>
            <a:r>
              <a:rPr lang="en-US" altLang="en-US" sz="2400"/>
              <a:t>Rows entered without hire dates will be populated with a default hire date of the day and time that the row was created (SYSDATE means the current date and time)</a:t>
            </a:r>
          </a:p>
          <a:p>
            <a:pPr algn="l">
              <a:buFontTx/>
              <a:buChar char="•"/>
            </a:pPr>
            <a:r>
              <a:rPr lang="en-US" altLang="en-US" sz="2400"/>
              <a:t> Rows entered without salaries will be populated with a default salary of 10000</a:t>
            </a:r>
            <a:endParaRPr lang="en-US" altLang="en-US" sz="2400" b="1"/>
          </a:p>
          <a:p>
            <a:pPr algn="l"/>
            <a:endParaRPr lang="en-US" altLang="en-US" sz="2000"/>
          </a:p>
          <a:p>
            <a:pPr algn="l"/>
            <a:endParaRPr lang="en-US" alt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3C049FB-87D9-4BC2-B13D-C12BE779880A}" type="slidenum">
              <a:rPr lang="en-US" altLang="en-US"/>
              <a:pPr/>
              <a:t>37</a:t>
            </a:fld>
            <a:endParaRPr lang="en-US" altLang="en-US"/>
          </a:p>
        </p:txBody>
      </p:sp>
      <p:sp>
        <p:nvSpPr>
          <p:cNvPr id="29491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9491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Removing Objects</a:t>
            </a:r>
          </a:p>
        </p:txBody>
      </p:sp>
      <p:sp>
        <p:nvSpPr>
          <p:cNvPr id="29491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4919" name="Text Box 7"/>
          <p:cNvSpPr txBox="1">
            <a:spLocks noChangeArrowheads="1"/>
          </p:cNvSpPr>
          <p:nvPr/>
        </p:nvSpPr>
        <p:spPr bwMode="auto">
          <a:xfrm>
            <a:off x="228600" y="762000"/>
            <a:ext cx="8686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b="1"/>
              <a:t> </a:t>
            </a:r>
            <a:r>
              <a:rPr lang="en-US" altLang="en-US" sz="2400"/>
              <a:t>If you want to delete a table that you have created, you use the </a:t>
            </a:r>
            <a:r>
              <a:rPr lang="en-US" altLang="en-US" sz="2400" b="1"/>
              <a:t>DROP</a:t>
            </a:r>
            <a:r>
              <a:rPr lang="en-US" altLang="en-US" sz="2400"/>
              <a:t> command</a:t>
            </a:r>
          </a:p>
          <a:p>
            <a:pPr algn="l">
              <a:buFontTx/>
              <a:buChar char="•"/>
            </a:pPr>
            <a:endParaRPr lang="en-US" altLang="en-US" sz="2400"/>
          </a:p>
          <a:p>
            <a:pPr algn="l">
              <a:buFontTx/>
              <a:buChar char="•"/>
            </a:pPr>
            <a:r>
              <a:rPr lang="en-US" altLang="en-US" sz="2400"/>
              <a:t> DROP TABLE Employee</a:t>
            </a:r>
          </a:p>
          <a:p>
            <a:pPr algn="l">
              <a:buFontTx/>
              <a:buChar char="•"/>
            </a:pPr>
            <a:endParaRPr lang="en-US" altLang="en-US" sz="2400"/>
          </a:p>
          <a:p>
            <a:pPr algn="l">
              <a:buFontTx/>
              <a:buChar char="•"/>
            </a:pPr>
            <a:r>
              <a:rPr lang="en-US" altLang="en-US" sz="2400"/>
              <a:t> This will remove the definition of this table from the database, along with any indexes and constraints</a:t>
            </a:r>
          </a:p>
          <a:p>
            <a:pPr algn="l">
              <a:buFontTx/>
              <a:buChar char="•"/>
            </a:pPr>
            <a:endParaRPr lang="en-US" altLang="en-US" sz="2400"/>
          </a:p>
          <a:p>
            <a:pPr algn="l">
              <a:buFontTx/>
              <a:buChar char="•"/>
            </a:pPr>
            <a:r>
              <a:rPr lang="en-US" altLang="en-US" sz="2400"/>
              <a:t> But, if FKs reference the table, you will not be able to drop it unless you add an extra clause to remove these referential integrity constraints:</a:t>
            </a:r>
          </a:p>
          <a:p>
            <a:pPr algn="l">
              <a:buFontTx/>
              <a:buChar char="•"/>
            </a:pPr>
            <a:endParaRPr lang="en-US" altLang="en-US" sz="2400"/>
          </a:p>
          <a:p>
            <a:pPr algn="l">
              <a:buFontTx/>
              <a:buChar char="•"/>
            </a:pPr>
            <a:r>
              <a:rPr lang="en-US" altLang="en-US" sz="2400"/>
              <a:t> DROP TABLE Employee </a:t>
            </a:r>
            <a:r>
              <a:rPr lang="en-US" altLang="en-US" sz="2400">
                <a:solidFill>
                  <a:srgbClr val="FF3300"/>
                </a:solidFill>
              </a:rPr>
              <a:t>CASCADE CONSTRAINTS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E38A159-96DA-436F-9F52-4F4C35273326}" type="slidenum">
              <a:rPr lang="en-US" altLang="en-US"/>
              <a:pPr/>
              <a:t>38</a:t>
            </a:fld>
            <a:endParaRPr lang="en-US" altLang="en-US"/>
          </a:p>
        </p:txBody>
      </p:sp>
      <p:sp>
        <p:nvSpPr>
          <p:cNvPr id="29593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3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4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9594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Documenting Objects</a:t>
            </a:r>
          </a:p>
        </p:txBody>
      </p:sp>
      <p:sp>
        <p:nvSpPr>
          <p:cNvPr id="29594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5943" name="Text Box 7"/>
          <p:cNvSpPr txBox="1">
            <a:spLocks noChangeArrowheads="1"/>
          </p:cNvSpPr>
          <p:nvPr/>
        </p:nvSpPr>
        <p:spPr bwMode="auto">
          <a:xfrm>
            <a:off x="228600" y="762000"/>
            <a:ext cx="8686800" cy="51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200" b="1"/>
              <a:t> </a:t>
            </a:r>
            <a:r>
              <a:rPr lang="en-US" altLang="en-US" sz="2200"/>
              <a:t>You can document tables and columns in your database by associating comments with them</a:t>
            </a:r>
          </a:p>
          <a:p>
            <a:pPr algn="l">
              <a:buFontTx/>
              <a:buChar char="•"/>
            </a:pPr>
            <a:endParaRPr lang="en-US" altLang="en-US" sz="2200"/>
          </a:p>
          <a:p>
            <a:pPr algn="l">
              <a:buFontTx/>
              <a:buChar char="•"/>
            </a:pPr>
            <a:r>
              <a:rPr lang="en-US" altLang="en-US" sz="2200"/>
              <a:t> These comments will be stored in the system catalog</a:t>
            </a:r>
          </a:p>
          <a:p>
            <a:pPr algn="l">
              <a:buFontTx/>
              <a:buChar char="•"/>
            </a:pPr>
            <a:endParaRPr lang="en-US" altLang="en-US" sz="2200"/>
          </a:p>
          <a:p>
            <a:pPr algn="l">
              <a:buFontTx/>
              <a:buChar char="•"/>
            </a:pPr>
            <a:r>
              <a:rPr lang="en-US" altLang="en-US" sz="2200"/>
              <a:t> COMMENT ON TABLE [table_name] IS ‘[comment]’</a:t>
            </a:r>
          </a:p>
          <a:p>
            <a:pPr algn="l">
              <a:buFontTx/>
              <a:buChar char="•"/>
            </a:pPr>
            <a:endParaRPr lang="en-US" altLang="en-US" sz="2200"/>
          </a:p>
          <a:p>
            <a:pPr algn="l">
              <a:buFontTx/>
              <a:buChar char="•"/>
            </a:pPr>
            <a:r>
              <a:rPr lang="en-US" altLang="en-US" sz="2200"/>
              <a:t> COMMENT ON TABLE Employee IS ‘This table contains information about all of the permanent employees of ABC company.’</a:t>
            </a:r>
          </a:p>
          <a:p>
            <a:pPr algn="l">
              <a:buFontTx/>
              <a:buChar char="•"/>
            </a:pPr>
            <a:endParaRPr lang="en-US" altLang="en-US" sz="2200"/>
          </a:p>
          <a:p>
            <a:pPr algn="l">
              <a:buFontTx/>
              <a:buChar char="•"/>
            </a:pPr>
            <a:r>
              <a:rPr lang="en-US" altLang="en-US" sz="2200"/>
              <a:t> COMMENT ON COLUMN [table_name].[column_name] is ‘[comment]’</a:t>
            </a:r>
          </a:p>
          <a:p>
            <a:pPr algn="l">
              <a:buFontTx/>
              <a:buChar char="•"/>
            </a:pPr>
            <a:endParaRPr lang="en-US" altLang="en-US" sz="2200"/>
          </a:p>
          <a:p>
            <a:pPr algn="l">
              <a:buFontTx/>
              <a:buChar char="•"/>
            </a:pPr>
            <a:r>
              <a:rPr lang="en-US" altLang="en-US" sz="2200"/>
              <a:t> COMMENT ON COLUMN Employee.Hiredate IS ‘Date on which the employee was hired’</a:t>
            </a:r>
            <a:endParaRPr lang="en-US" altLang="en-US" sz="2200">
              <a:solidFill>
                <a:srgbClr val="FF33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8464F9A-E2F2-4DD9-9499-2B07D936D3C9}" type="slidenum">
              <a:rPr lang="en-US" altLang="en-US"/>
              <a:pPr/>
              <a:t>4</a:t>
            </a:fld>
            <a:endParaRPr lang="en-US" altLang="en-US"/>
          </a:p>
        </p:txBody>
      </p:sp>
      <p:sp>
        <p:nvSpPr>
          <p:cNvPr id="29901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2" name="Text Box 4"/>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Data Dictionaries</a:t>
            </a:r>
          </a:p>
        </p:txBody>
      </p:sp>
      <p:sp>
        <p:nvSpPr>
          <p:cNvPr id="299013" name="Text Box 5"/>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9014" name="Text Box 6"/>
          <p:cNvSpPr txBox="1">
            <a:spLocks noChangeArrowheads="1"/>
          </p:cNvSpPr>
          <p:nvPr/>
        </p:nvSpPr>
        <p:spPr bwMode="auto">
          <a:xfrm>
            <a:off x="228600" y="914400"/>
            <a:ext cx="8763000"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Data dictionaries contain information such as:</a:t>
            </a:r>
          </a:p>
          <a:p>
            <a:pPr algn="l">
              <a:lnSpc>
                <a:spcPct val="150000"/>
              </a:lnSpc>
              <a:buFontTx/>
              <a:buChar char="•"/>
            </a:pPr>
            <a:endParaRPr lang="en-US" altLang="en-US" sz="2400"/>
          </a:p>
          <a:p>
            <a:pPr lvl="1" algn="l">
              <a:lnSpc>
                <a:spcPct val="150000"/>
              </a:lnSpc>
              <a:buFont typeface="Wingdings" pitchFamily="2" charset="2"/>
              <a:buChar char="§"/>
            </a:pPr>
            <a:r>
              <a:rPr lang="en-US" altLang="en-US" sz="2000" b="1" i="1"/>
              <a:t> </a:t>
            </a:r>
            <a:r>
              <a:rPr lang="en-US" altLang="en-US" sz="2000"/>
              <a:t>table description (what the table represents)</a:t>
            </a:r>
          </a:p>
          <a:p>
            <a:pPr lvl="1" algn="l">
              <a:lnSpc>
                <a:spcPct val="150000"/>
              </a:lnSpc>
              <a:buFont typeface="Wingdings" pitchFamily="2" charset="2"/>
              <a:buChar char="§"/>
            </a:pPr>
            <a:r>
              <a:rPr lang="en-US" altLang="en-US" sz="2000"/>
              <a:t> attribute name (what a given attribute is called)</a:t>
            </a:r>
          </a:p>
          <a:p>
            <a:pPr lvl="1" algn="l">
              <a:lnSpc>
                <a:spcPct val="150000"/>
              </a:lnSpc>
              <a:buFont typeface="Wingdings" pitchFamily="2" charset="2"/>
              <a:buChar char="§"/>
            </a:pPr>
            <a:r>
              <a:rPr lang="en-US" altLang="en-US" sz="2000"/>
              <a:t> attribute description (what a given attribute means)</a:t>
            </a:r>
          </a:p>
          <a:p>
            <a:pPr lvl="1" algn="l">
              <a:lnSpc>
                <a:spcPct val="150000"/>
              </a:lnSpc>
              <a:buFont typeface="Wingdings" pitchFamily="2" charset="2"/>
              <a:buChar char="§"/>
            </a:pPr>
            <a:r>
              <a:rPr lang="en-US" altLang="en-US" sz="2000"/>
              <a:t> data type (what sort of data is bring stored in a general sense)</a:t>
            </a:r>
          </a:p>
          <a:p>
            <a:pPr lvl="1" algn="l">
              <a:lnSpc>
                <a:spcPct val="150000"/>
              </a:lnSpc>
              <a:buFont typeface="Wingdings" pitchFamily="2" charset="2"/>
              <a:buChar char="§"/>
            </a:pPr>
            <a:r>
              <a:rPr lang="en-US" altLang="en-US" sz="2000"/>
              <a:t> domain (range of allowable values)</a:t>
            </a:r>
          </a:p>
          <a:p>
            <a:pPr lvl="1" algn="l">
              <a:lnSpc>
                <a:spcPct val="150000"/>
              </a:lnSpc>
              <a:buFont typeface="Wingdings" pitchFamily="2" charset="2"/>
              <a:buChar char="§"/>
            </a:pPr>
            <a:r>
              <a:rPr lang="en-US" altLang="en-US" sz="2000"/>
              <a:t> nullability (whether the attribute can be null)</a:t>
            </a:r>
          </a:p>
          <a:p>
            <a:pPr lvl="1" algn="l">
              <a:lnSpc>
                <a:spcPct val="150000"/>
              </a:lnSpc>
              <a:buFont typeface="Wingdings" pitchFamily="2" charset="2"/>
              <a:buChar char="§"/>
            </a:pPr>
            <a:r>
              <a:rPr lang="en-US" altLang="en-US" sz="2000"/>
              <a:t> primary key (whether the attribute is part of the primary key)</a:t>
            </a:r>
          </a:p>
          <a:p>
            <a:pPr lvl="1" algn="l">
              <a:lnSpc>
                <a:spcPct val="150000"/>
              </a:lnSpc>
              <a:buFont typeface="Wingdings" pitchFamily="2" charset="2"/>
              <a:buChar char="§"/>
            </a:pPr>
            <a:r>
              <a:rPr lang="en-US" altLang="en-US" sz="2000"/>
              <a:t> foreign key (whether the attribute is a foreign key)</a:t>
            </a:r>
            <a:endParaRPr lang="en-US" altLang="en-US" sz="2000" b="1" i="1"/>
          </a:p>
          <a:p>
            <a:pPr algn="l">
              <a:lnSpc>
                <a:spcPct val="150000"/>
              </a:lnSpc>
            </a:pPr>
            <a:endParaRPr lang="en-US" altLang="en-US" sz="2000"/>
          </a:p>
        </p:txBody>
      </p:sp>
      <p:sp>
        <p:nvSpPr>
          <p:cNvPr id="299015" name="Text Box 7"/>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5"/>
          <p:cNvSpPr>
            <a:spLocks noGrp="1"/>
          </p:cNvSpPr>
          <p:nvPr>
            <p:ph type="sldNum" sz="quarter" idx="12"/>
          </p:nvPr>
        </p:nvSpPr>
        <p:spPr/>
        <p:txBody>
          <a:bodyPr/>
          <a:lstStyle/>
          <a:p>
            <a:fld id="{E5A66BA2-9A25-4196-9BC1-8CF23DF1E598}" type="slidenum">
              <a:rPr lang="en-US" altLang="en-US"/>
              <a:pPr/>
              <a:t>5</a:t>
            </a:fld>
            <a:endParaRPr lang="en-US" altLang="en-US"/>
          </a:p>
        </p:txBody>
      </p:sp>
      <p:sp>
        <p:nvSpPr>
          <p:cNvPr id="30105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5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0" name="Text Box 4"/>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Data Dictionaries</a:t>
            </a:r>
          </a:p>
        </p:txBody>
      </p:sp>
      <p:sp>
        <p:nvSpPr>
          <p:cNvPr id="301061" name="Text Box 5"/>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1062" name="Text Box 6"/>
          <p:cNvSpPr txBox="1">
            <a:spLocks noChangeArrowheads="1"/>
          </p:cNvSpPr>
          <p:nvPr/>
        </p:nvSpPr>
        <p:spPr bwMode="auto">
          <a:xfrm>
            <a:off x="228600" y="914400"/>
            <a:ext cx="8763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Example data dictionary for employee table:</a:t>
            </a:r>
          </a:p>
        </p:txBody>
      </p:sp>
      <p:sp>
        <p:nvSpPr>
          <p:cNvPr id="301063" name="Text Box 7"/>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graphicFrame>
        <p:nvGraphicFramePr>
          <p:cNvPr id="301064" name="Group 8"/>
          <p:cNvGraphicFramePr>
            <a:graphicFrameLocks noGrp="1"/>
          </p:cNvGraphicFramePr>
          <p:nvPr/>
        </p:nvGraphicFramePr>
        <p:xfrm>
          <a:off x="304800" y="1981200"/>
          <a:ext cx="8305800" cy="2943227"/>
        </p:xfrm>
        <a:graphic>
          <a:graphicData uri="http://schemas.openxmlformats.org/drawingml/2006/table">
            <a:tbl>
              <a:tblPr/>
              <a:tblGrid>
                <a:gridCol w="1643063"/>
                <a:gridCol w="2974975"/>
                <a:gridCol w="852487"/>
                <a:gridCol w="1133475"/>
                <a:gridCol w="850900"/>
                <a:gridCol w="425450"/>
                <a:gridCol w="425450"/>
              </a:tblGrid>
              <a:tr h="457200">
                <a:tc gridSpan="7">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Employee</a:t>
                      </a: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 Contains information about the people who are directly employed by ABC company; this includes regular employees and interns but does not include contractors </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Attribute 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Datatype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Domain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Nullable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PK</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itchFamily="18" charset="0"/>
                          <a:cs typeface="Times New Roman" pitchFamily="18" charset="0"/>
                        </a:rPr>
                        <a:t>FK</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SSN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Employee social security number</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Char(9)</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000000000-999999999</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FirstName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Employee first 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Char(50)</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All</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LastName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Employee last name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Char(50)</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All</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DateofBirth</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Date employee was born</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Date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&gt; 1/1/1900</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Salary</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Yearly salary of employee</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Number</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Between 0 and 250k</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Department</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Id number of the department for which the employee works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Char(4)</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Between 1001 and 9999</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45BF042-18BC-4F46-B622-5C27CBDCD835}" type="slidenum">
              <a:rPr lang="en-US" altLang="en-US"/>
              <a:pPr/>
              <a:t>6</a:t>
            </a:fld>
            <a:endParaRPr lang="en-US" altLang="en-US"/>
          </a:p>
        </p:txBody>
      </p:sp>
      <p:sp>
        <p:nvSpPr>
          <p:cNvPr id="30208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4" name="Text Box 4"/>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Data Dictionaries</a:t>
            </a:r>
          </a:p>
        </p:txBody>
      </p:sp>
      <p:sp>
        <p:nvSpPr>
          <p:cNvPr id="302085" name="Text Box 5"/>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2086" name="Text Box 6"/>
          <p:cNvSpPr txBox="1">
            <a:spLocks noChangeArrowheads="1"/>
          </p:cNvSpPr>
          <p:nvPr/>
        </p:nvSpPr>
        <p:spPr bwMode="auto">
          <a:xfrm>
            <a:off x="381000" y="838200"/>
            <a:ext cx="8763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Data types specify the kind of data associated with that attribute, and may also specify a length</a:t>
            </a:r>
          </a:p>
          <a:p>
            <a:pPr algn="l">
              <a:lnSpc>
                <a:spcPct val="150000"/>
              </a:lnSpc>
              <a:buFontTx/>
              <a:buChar char="•"/>
            </a:pPr>
            <a:r>
              <a:rPr lang="en-US" altLang="en-US" sz="2400"/>
              <a:t> Example data types (could be others, but stick with these):</a:t>
            </a:r>
          </a:p>
          <a:p>
            <a:pPr lvl="1" algn="l">
              <a:lnSpc>
                <a:spcPct val="150000"/>
              </a:lnSpc>
              <a:buFont typeface="Wingdings" pitchFamily="2" charset="2"/>
              <a:buChar char="§"/>
            </a:pPr>
            <a:r>
              <a:rPr lang="en-US" altLang="en-US" sz="2400"/>
              <a:t> char – character or textual data (e.g., name); also use for numeric strings that will not be used in mathematical operations (e.g., social security number); add maximum length in parentheses at the end</a:t>
            </a:r>
          </a:p>
          <a:p>
            <a:pPr lvl="1" algn="l">
              <a:lnSpc>
                <a:spcPct val="150000"/>
              </a:lnSpc>
              <a:buFont typeface="Wingdings" pitchFamily="2" charset="2"/>
              <a:buChar char="§"/>
            </a:pPr>
            <a:r>
              <a:rPr lang="en-US" altLang="en-US" sz="2400"/>
              <a:t> date – date and time values</a:t>
            </a:r>
          </a:p>
          <a:p>
            <a:pPr lvl="1" algn="l">
              <a:lnSpc>
                <a:spcPct val="150000"/>
              </a:lnSpc>
              <a:buFont typeface="Wingdings" pitchFamily="2" charset="2"/>
              <a:buChar char="§"/>
            </a:pPr>
            <a:r>
              <a:rPr lang="en-US" altLang="en-US" sz="2400"/>
              <a:t> number – numeric values that could potentially be used in mathematical computations (e.g., salary, weight)</a:t>
            </a:r>
          </a:p>
        </p:txBody>
      </p:sp>
      <p:sp>
        <p:nvSpPr>
          <p:cNvPr id="302087" name="Text Box 7"/>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2DEC2B5-0D07-40A1-873D-36153136E075}" type="slidenum">
              <a:rPr lang="en-US" altLang="en-US"/>
              <a:pPr/>
              <a:t>7</a:t>
            </a:fld>
            <a:endParaRPr lang="en-US" altLang="en-US"/>
          </a:p>
        </p:txBody>
      </p:sp>
      <p:sp>
        <p:nvSpPr>
          <p:cNvPr id="30310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8" name="Text Box 4"/>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Data Dictionaries</a:t>
            </a:r>
          </a:p>
        </p:txBody>
      </p:sp>
      <p:sp>
        <p:nvSpPr>
          <p:cNvPr id="303109" name="Text Box 5"/>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3110" name="Text Box 6"/>
          <p:cNvSpPr txBox="1">
            <a:spLocks noChangeArrowheads="1"/>
          </p:cNvSpPr>
          <p:nvPr/>
        </p:nvSpPr>
        <p:spPr bwMode="auto">
          <a:xfrm>
            <a:off x="381000" y="838200"/>
            <a:ext cx="87630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This is a simplistic treatment of data dictionaries and data types, but for our purposes it is sufficient if you understand the general intent behind them</a:t>
            </a:r>
          </a:p>
          <a:p>
            <a:pPr algn="l">
              <a:lnSpc>
                <a:spcPct val="150000"/>
              </a:lnSpc>
            </a:pPr>
            <a:endParaRPr lang="en-US" altLang="en-US" sz="2400"/>
          </a:p>
          <a:p>
            <a:pPr algn="l">
              <a:lnSpc>
                <a:spcPct val="150000"/>
              </a:lnSpc>
              <a:buFontTx/>
              <a:buChar char="•"/>
            </a:pPr>
            <a:r>
              <a:rPr lang="en-US" altLang="en-US" sz="2400"/>
              <a:t> Data dictionaries are </a:t>
            </a:r>
            <a:r>
              <a:rPr lang="en-US" altLang="en-US" sz="2400" u="sng"/>
              <a:t>essential</a:t>
            </a:r>
            <a:r>
              <a:rPr lang="en-US" altLang="en-US" sz="2400"/>
              <a:t> documents in professional database development scenarios; their presence or absence will make a big difference to you and your organization</a:t>
            </a:r>
          </a:p>
        </p:txBody>
      </p:sp>
      <p:sp>
        <p:nvSpPr>
          <p:cNvPr id="303111" name="Text Box 7"/>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386BE9F-106E-482E-8ABE-2FB763155058}" type="slidenum">
              <a:rPr lang="en-US" altLang="en-US"/>
              <a:pPr/>
              <a:t>8</a:t>
            </a:fld>
            <a:endParaRPr lang="en-US" altLang="en-US"/>
          </a:p>
        </p:txBody>
      </p:sp>
      <p:sp>
        <p:nvSpPr>
          <p:cNvPr id="26112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6112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SQL Overview</a:t>
            </a:r>
          </a:p>
        </p:txBody>
      </p:sp>
      <p:sp>
        <p:nvSpPr>
          <p:cNvPr id="26112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61127" name="Text Box 7"/>
          <p:cNvSpPr txBox="1">
            <a:spLocks noChangeArrowheads="1"/>
          </p:cNvSpPr>
          <p:nvPr/>
        </p:nvSpPr>
        <p:spPr bwMode="auto">
          <a:xfrm>
            <a:off x="228600" y="914400"/>
            <a:ext cx="86868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endParaRPr lang="en-US" altLang="en-US" sz="2400"/>
          </a:p>
          <a:p>
            <a:pPr algn="l">
              <a:lnSpc>
                <a:spcPct val="150000"/>
              </a:lnSpc>
              <a:buFontTx/>
              <a:buChar char="•"/>
            </a:pPr>
            <a:r>
              <a:rPr lang="en-US" altLang="en-US" sz="2400"/>
              <a:t> SQL stands for </a:t>
            </a:r>
            <a:r>
              <a:rPr lang="en-US" altLang="en-US" sz="2400" u="sng"/>
              <a:t>S</a:t>
            </a:r>
            <a:r>
              <a:rPr lang="en-US" altLang="en-US" sz="2400"/>
              <a:t>tructured </a:t>
            </a:r>
            <a:r>
              <a:rPr lang="en-US" altLang="en-US" sz="2400" u="sng"/>
              <a:t>Q</a:t>
            </a:r>
            <a:r>
              <a:rPr lang="en-US" altLang="en-US" sz="2400"/>
              <a:t>uery </a:t>
            </a:r>
            <a:r>
              <a:rPr lang="en-US" altLang="en-US" sz="2400" u="sng"/>
              <a:t>L</a:t>
            </a:r>
            <a:r>
              <a:rPr lang="en-US" altLang="en-US" sz="2400"/>
              <a:t>anguage</a:t>
            </a:r>
          </a:p>
          <a:p>
            <a:pPr algn="l">
              <a:lnSpc>
                <a:spcPct val="150000"/>
              </a:lnSpc>
              <a:buFontTx/>
              <a:buChar char="•"/>
            </a:pPr>
            <a:endParaRPr lang="en-US" altLang="en-US" sz="2400"/>
          </a:p>
          <a:p>
            <a:pPr algn="l">
              <a:lnSpc>
                <a:spcPct val="150000"/>
              </a:lnSpc>
              <a:buFontTx/>
              <a:buChar char="•"/>
            </a:pPr>
            <a:r>
              <a:rPr lang="en-US" altLang="en-US" sz="2400"/>
              <a:t> Pronounced “S-Q-L” or “sequel” (former is probably more correct, latter is probably more common – take yer pick)</a:t>
            </a:r>
          </a:p>
          <a:p>
            <a:pPr algn="l">
              <a:lnSpc>
                <a:spcPct val="150000"/>
              </a:lnSpc>
              <a:buFontTx/>
              <a:buChar char="•"/>
            </a:pPr>
            <a:endParaRPr lang="en-US" altLang="en-US" sz="2400"/>
          </a:p>
          <a:p>
            <a:pPr algn="l">
              <a:lnSpc>
                <a:spcPct val="150000"/>
              </a:lnSpc>
              <a:buFontTx/>
              <a:buChar char="•"/>
            </a:pPr>
            <a:r>
              <a:rPr lang="en-US" altLang="en-US" sz="2400"/>
              <a:t> SQL is the language used to interact with most commercial RDBMS packages</a:t>
            </a:r>
          </a:p>
          <a:p>
            <a:pPr algn="l">
              <a:lnSpc>
                <a:spcPct val="150000"/>
              </a:lnSpc>
            </a:pPr>
            <a:endParaRPr lang="en-US" alt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BEFAE92-1F64-4231-A8FF-9C22538C135B}" type="slidenum">
              <a:rPr lang="en-US" altLang="en-US"/>
              <a:pPr/>
              <a:t>9</a:t>
            </a:fld>
            <a:endParaRPr lang="en-US" altLang="en-US"/>
          </a:p>
        </p:txBody>
      </p:sp>
      <p:sp>
        <p:nvSpPr>
          <p:cNvPr id="26214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4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4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1</a:t>
            </a:r>
          </a:p>
        </p:txBody>
      </p:sp>
      <p:sp>
        <p:nvSpPr>
          <p:cNvPr id="26214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SQL Overview</a:t>
            </a:r>
          </a:p>
        </p:txBody>
      </p:sp>
      <p:sp>
        <p:nvSpPr>
          <p:cNvPr id="26215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62151" name="Text Box 7"/>
          <p:cNvSpPr txBox="1">
            <a:spLocks noChangeArrowheads="1"/>
          </p:cNvSpPr>
          <p:nvPr/>
        </p:nvSpPr>
        <p:spPr bwMode="auto">
          <a:xfrm>
            <a:off x="228600" y="762000"/>
            <a:ext cx="8686800" cy="666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SQL allows for a variety of commands:</a:t>
            </a:r>
          </a:p>
          <a:p>
            <a:pPr lvl="1" algn="l">
              <a:lnSpc>
                <a:spcPct val="150000"/>
              </a:lnSpc>
              <a:buFont typeface="Wingdings" pitchFamily="2" charset="2"/>
              <a:buChar char="ü"/>
            </a:pPr>
            <a:r>
              <a:rPr lang="en-US" altLang="en-US" sz="2400"/>
              <a:t> create data structures (e.g., tables and relationships)</a:t>
            </a:r>
          </a:p>
          <a:p>
            <a:pPr lvl="1" algn="l">
              <a:lnSpc>
                <a:spcPct val="150000"/>
              </a:lnSpc>
              <a:buFont typeface="Wingdings" pitchFamily="2" charset="2"/>
              <a:buChar char="ü"/>
            </a:pPr>
            <a:r>
              <a:rPr lang="en-US" altLang="en-US" sz="2400"/>
              <a:t> control access to the structures</a:t>
            </a:r>
          </a:p>
          <a:p>
            <a:pPr lvl="1" algn="l">
              <a:lnSpc>
                <a:spcPct val="150000"/>
              </a:lnSpc>
              <a:buFont typeface="Wingdings" pitchFamily="2" charset="2"/>
              <a:buChar char="ü"/>
            </a:pPr>
            <a:r>
              <a:rPr lang="en-US" altLang="en-US" sz="2400"/>
              <a:t> add, modify and delete data</a:t>
            </a:r>
          </a:p>
          <a:p>
            <a:pPr lvl="1" algn="l">
              <a:lnSpc>
                <a:spcPct val="150000"/>
              </a:lnSpc>
              <a:buFont typeface="Wingdings" pitchFamily="2" charset="2"/>
              <a:buChar char="ü"/>
            </a:pPr>
            <a:r>
              <a:rPr lang="en-US" altLang="en-US" sz="2400"/>
              <a:t> retrieve data meeting specific criteria</a:t>
            </a:r>
          </a:p>
          <a:p>
            <a:pPr algn="l">
              <a:lnSpc>
                <a:spcPct val="150000"/>
              </a:lnSpc>
              <a:buFontTx/>
              <a:buChar char="•"/>
            </a:pPr>
            <a:endParaRPr lang="en-US" altLang="en-US" sz="2400"/>
          </a:p>
          <a:p>
            <a:pPr algn="l">
              <a:lnSpc>
                <a:spcPct val="150000"/>
              </a:lnSpc>
              <a:buFontTx/>
              <a:buChar char="•"/>
            </a:pPr>
            <a:r>
              <a:rPr lang="en-US" altLang="en-US" sz="2400"/>
              <a:t> Keywords and syntax are very similar across RDBMS platforms (ANSI standard), but not completely uniform</a:t>
            </a:r>
          </a:p>
          <a:p>
            <a:pPr algn="l">
              <a:lnSpc>
                <a:spcPct val="150000"/>
              </a:lnSpc>
              <a:buFontTx/>
              <a:buChar char="•"/>
            </a:pPr>
            <a:endParaRPr lang="en-US" altLang="en-US" sz="2400"/>
          </a:p>
          <a:p>
            <a:pPr algn="l">
              <a:lnSpc>
                <a:spcPct val="150000"/>
              </a:lnSpc>
              <a:buFontTx/>
              <a:buChar char="•"/>
            </a:pPr>
            <a:r>
              <a:rPr lang="en-US" altLang="en-US" sz="2400"/>
              <a:t> We will review commands for the Oracle RDBMS</a:t>
            </a:r>
          </a:p>
          <a:p>
            <a:pPr lvl="1" algn="l">
              <a:lnSpc>
                <a:spcPct val="150000"/>
              </a:lnSpc>
              <a:buFont typeface="Wingdings" pitchFamily="2" charset="2"/>
              <a:buNone/>
            </a:pPr>
            <a:r>
              <a:rPr lang="en-US" altLang="en-US" sz="2400"/>
              <a:t> </a:t>
            </a:r>
          </a:p>
          <a:p>
            <a:pPr algn="l">
              <a:lnSpc>
                <a:spcPct val="150000"/>
              </a:lnSpc>
            </a:pPr>
            <a:endParaRPr lang="en-US" alt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20822</TotalTime>
  <Words>2872</Words>
  <Application>Microsoft Office PowerPoint</Application>
  <PresentationFormat>On-screen Show (4:3)</PresentationFormat>
  <Paragraphs>616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Wingdings</vt:lpstr>
      <vt:lpstr>Times New Roman</vt:lpstr>
      <vt:lpstr>Courier New</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Frein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Frein</dc:creator>
  <cp:lastModifiedBy>Stephen</cp:lastModifiedBy>
  <cp:revision>98</cp:revision>
  <dcterms:created xsi:type="dcterms:W3CDTF">2004-06-26T03:59:42Z</dcterms:created>
  <dcterms:modified xsi:type="dcterms:W3CDTF">2013-11-04T07:37:09Z</dcterms:modified>
</cp:coreProperties>
</file>