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258" r:id="rId2"/>
    <p:sldId id="259" r:id="rId3"/>
    <p:sldId id="261" r:id="rId4"/>
    <p:sldId id="262" r:id="rId5"/>
    <p:sldId id="263" r:id="rId6"/>
    <p:sldId id="264" r:id="rId7"/>
    <p:sldId id="265" r:id="rId8"/>
    <p:sldId id="266" r:id="rId9"/>
    <p:sldId id="267" r:id="rId10"/>
    <p:sldId id="268" r:id="rId11"/>
    <p:sldId id="269" r:id="rId12"/>
    <p:sldId id="271" r:id="rId13"/>
    <p:sldId id="270"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3" r:id="rId35"/>
    <p:sldId id="292"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683" autoAdjust="0"/>
  </p:normalViewPr>
  <p:slideViewPr>
    <p:cSldViewPr>
      <p:cViewPr>
        <p:scale>
          <a:sx n="77" d="100"/>
          <a:sy n="77" d="100"/>
        </p:scale>
        <p:origin x="-1170"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11981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11981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11981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6949555-A785-432E-B4C0-F4DE25002D93}" type="slidenum">
              <a:rPr lang="en-US" altLang="en-US"/>
              <a:pPr/>
              <a:t>‹#›</a:t>
            </a:fld>
            <a:endParaRPr lang="en-US" altLang="en-US"/>
          </a:p>
        </p:txBody>
      </p:sp>
    </p:spTree>
    <p:extLst>
      <p:ext uri="{BB962C8B-B14F-4D97-AF65-F5344CB8AC3E}">
        <p14:creationId xmlns:p14="http://schemas.microsoft.com/office/powerpoint/2010/main" val="32572606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614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F919C21-F9E6-40F1-8EC5-D3D1C910E172}" type="slidenum">
              <a:rPr lang="en-US" altLang="en-US"/>
              <a:pPr/>
              <a:t>‹#›</a:t>
            </a:fld>
            <a:endParaRPr lang="en-US" altLang="en-US"/>
          </a:p>
        </p:txBody>
      </p:sp>
    </p:spTree>
    <p:extLst>
      <p:ext uri="{BB962C8B-B14F-4D97-AF65-F5344CB8AC3E}">
        <p14:creationId xmlns:p14="http://schemas.microsoft.com/office/powerpoint/2010/main" val="118459486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32FBCFA-D845-49CB-8E1F-6B650F055FDE}" type="slidenum">
              <a:rPr lang="en-US" altLang="en-US"/>
              <a:pPr/>
              <a:t>‹#›</a:t>
            </a:fld>
            <a:endParaRPr lang="en-US" altLang="en-US"/>
          </a:p>
        </p:txBody>
      </p:sp>
    </p:spTree>
    <p:extLst>
      <p:ext uri="{BB962C8B-B14F-4D97-AF65-F5344CB8AC3E}">
        <p14:creationId xmlns:p14="http://schemas.microsoft.com/office/powerpoint/2010/main" val="2718821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6ADA64A-3405-44E4-9D85-2EDD1D2A3AED}" type="slidenum">
              <a:rPr lang="en-US" altLang="en-US"/>
              <a:pPr/>
              <a:t>‹#›</a:t>
            </a:fld>
            <a:endParaRPr lang="en-US" altLang="en-US"/>
          </a:p>
        </p:txBody>
      </p:sp>
    </p:spTree>
    <p:extLst>
      <p:ext uri="{BB962C8B-B14F-4D97-AF65-F5344CB8AC3E}">
        <p14:creationId xmlns:p14="http://schemas.microsoft.com/office/powerpoint/2010/main" val="167767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DCA4467-80CF-4D0F-9D08-E220FF08C80F}" type="slidenum">
              <a:rPr lang="en-US" altLang="en-US"/>
              <a:pPr/>
              <a:t>‹#›</a:t>
            </a:fld>
            <a:endParaRPr lang="en-US" altLang="en-US"/>
          </a:p>
        </p:txBody>
      </p:sp>
    </p:spTree>
    <p:extLst>
      <p:ext uri="{BB962C8B-B14F-4D97-AF65-F5344CB8AC3E}">
        <p14:creationId xmlns:p14="http://schemas.microsoft.com/office/powerpoint/2010/main" val="4106586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173540E-461B-40EE-ACBB-ABE3C6378C8F}" type="slidenum">
              <a:rPr lang="en-US" altLang="en-US"/>
              <a:pPr/>
              <a:t>‹#›</a:t>
            </a:fld>
            <a:endParaRPr lang="en-US" altLang="en-US"/>
          </a:p>
        </p:txBody>
      </p:sp>
    </p:spTree>
    <p:extLst>
      <p:ext uri="{BB962C8B-B14F-4D97-AF65-F5344CB8AC3E}">
        <p14:creationId xmlns:p14="http://schemas.microsoft.com/office/powerpoint/2010/main" val="405003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FA80A5A-2CEF-4FF5-959C-B3AD9C93FD3A}" type="slidenum">
              <a:rPr lang="en-US" altLang="en-US"/>
              <a:pPr/>
              <a:t>‹#›</a:t>
            </a:fld>
            <a:endParaRPr lang="en-US" altLang="en-US"/>
          </a:p>
        </p:txBody>
      </p:sp>
    </p:spTree>
    <p:extLst>
      <p:ext uri="{BB962C8B-B14F-4D97-AF65-F5344CB8AC3E}">
        <p14:creationId xmlns:p14="http://schemas.microsoft.com/office/powerpoint/2010/main" val="1917929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FA22E82C-D4CC-4E43-8C81-FB9997C4FB37}" type="slidenum">
              <a:rPr lang="en-US" altLang="en-US"/>
              <a:pPr/>
              <a:t>‹#›</a:t>
            </a:fld>
            <a:endParaRPr lang="en-US" altLang="en-US"/>
          </a:p>
        </p:txBody>
      </p:sp>
    </p:spTree>
    <p:extLst>
      <p:ext uri="{BB962C8B-B14F-4D97-AF65-F5344CB8AC3E}">
        <p14:creationId xmlns:p14="http://schemas.microsoft.com/office/powerpoint/2010/main" val="752620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025E7683-07E3-4601-BD7C-8C808485F18A}" type="slidenum">
              <a:rPr lang="en-US" altLang="en-US"/>
              <a:pPr/>
              <a:t>‹#›</a:t>
            </a:fld>
            <a:endParaRPr lang="en-US" altLang="en-US"/>
          </a:p>
        </p:txBody>
      </p:sp>
    </p:spTree>
    <p:extLst>
      <p:ext uri="{BB962C8B-B14F-4D97-AF65-F5344CB8AC3E}">
        <p14:creationId xmlns:p14="http://schemas.microsoft.com/office/powerpoint/2010/main" val="4224189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36D44253-A4F6-4ABF-AA2E-9B148FB20BF6}" type="slidenum">
              <a:rPr lang="en-US" altLang="en-US"/>
              <a:pPr/>
              <a:t>‹#›</a:t>
            </a:fld>
            <a:endParaRPr lang="en-US" altLang="en-US"/>
          </a:p>
        </p:txBody>
      </p:sp>
    </p:spTree>
    <p:extLst>
      <p:ext uri="{BB962C8B-B14F-4D97-AF65-F5344CB8AC3E}">
        <p14:creationId xmlns:p14="http://schemas.microsoft.com/office/powerpoint/2010/main" val="2617111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FEE370F8-78E8-4A9D-9B19-0B52DAD7677E}" type="slidenum">
              <a:rPr lang="en-US" altLang="en-US"/>
              <a:pPr/>
              <a:t>‹#›</a:t>
            </a:fld>
            <a:endParaRPr lang="en-US" altLang="en-US"/>
          </a:p>
        </p:txBody>
      </p:sp>
    </p:spTree>
    <p:extLst>
      <p:ext uri="{BB962C8B-B14F-4D97-AF65-F5344CB8AC3E}">
        <p14:creationId xmlns:p14="http://schemas.microsoft.com/office/powerpoint/2010/main" val="230085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0818827-B394-4CDD-9037-3563EACFD0E2}" type="slidenum">
              <a:rPr lang="en-US" altLang="en-US"/>
              <a:pPr/>
              <a:t>‹#›</a:t>
            </a:fld>
            <a:endParaRPr lang="en-US" altLang="en-US"/>
          </a:p>
        </p:txBody>
      </p:sp>
    </p:spTree>
    <p:extLst>
      <p:ext uri="{BB962C8B-B14F-4D97-AF65-F5344CB8AC3E}">
        <p14:creationId xmlns:p14="http://schemas.microsoft.com/office/powerpoint/2010/main" val="2377017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17973C2-1ADC-4D3A-970C-CDE7C3BB51EA}" type="slidenum">
              <a:rPr lang="en-US" altLang="en-US"/>
              <a:pPr/>
              <a:t>‹#›</a:t>
            </a:fld>
            <a:endParaRPr lang="en-US" altLang="en-US"/>
          </a:p>
        </p:txBody>
      </p:sp>
    </p:spTree>
    <p:extLst>
      <p:ext uri="{BB962C8B-B14F-4D97-AF65-F5344CB8AC3E}">
        <p14:creationId xmlns:p14="http://schemas.microsoft.com/office/powerpoint/2010/main" val="72769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2ADDD1A-9678-4B63-BF05-4E4D7E053E1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EA28E36-B413-4A3C-8B26-8F592323EF0E}" type="slidenum">
              <a:rPr lang="en-US" altLang="en-US"/>
              <a:pPr/>
              <a:t>1</a:t>
            </a:fld>
            <a:endParaRPr lang="en-US" altLang="en-US"/>
          </a:p>
        </p:txBody>
      </p:sp>
      <p:sp>
        <p:nvSpPr>
          <p:cNvPr id="4098" name="Rectangle 2"/>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 name="Text Box 3"/>
          <p:cNvSpPr txBox="1">
            <a:spLocks noChangeArrowheads="1"/>
          </p:cNvSpPr>
          <p:nvPr/>
        </p:nvSpPr>
        <p:spPr bwMode="auto">
          <a:xfrm>
            <a:off x="0" y="6491288"/>
            <a:ext cx="7620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4100" name="Text Box 4"/>
          <p:cNvSpPr txBox="1">
            <a:spLocks noChangeArrowheads="1"/>
          </p:cNvSpPr>
          <p:nvPr/>
        </p:nvSpPr>
        <p:spPr bwMode="auto">
          <a:xfrm>
            <a:off x="3379788" y="2163763"/>
            <a:ext cx="2403475" cy="1382712"/>
          </a:xfrm>
          <a:prstGeom prst="rect">
            <a:avLst/>
          </a:prstGeom>
          <a:noFill/>
          <a:ln w="9525">
            <a:solidFill>
              <a:schemeClr val="accent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800"/>
              <a:t>SQL 2:</a:t>
            </a:r>
          </a:p>
          <a:p>
            <a:r>
              <a:rPr lang="en-US" altLang="en-US" sz="3600"/>
              <a:t>Basic DML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6D96FB95-4BB3-4986-9B5B-CEA6D5CF9251}" type="slidenum">
              <a:rPr lang="en-US" altLang="en-US"/>
              <a:pPr/>
              <a:t>10</a:t>
            </a:fld>
            <a:endParaRPr lang="en-US" altLang="en-US"/>
          </a:p>
        </p:txBody>
      </p:sp>
      <p:sp>
        <p:nvSpPr>
          <p:cNvPr id="306178"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79"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80"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06181"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06182"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06183" name="Text Box 7"/>
          <p:cNvSpPr txBox="1">
            <a:spLocks noChangeArrowheads="1"/>
          </p:cNvSpPr>
          <p:nvPr/>
        </p:nvSpPr>
        <p:spPr bwMode="auto">
          <a:xfrm>
            <a:off x="228600" y="914400"/>
            <a:ext cx="8686800" cy="530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SELECT DISTINCT filters out duplicate values</a:t>
            </a:r>
          </a:p>
          <a:p>
            <a:pPr algn="l">
              <a:lnSpc>
                <a:spcPct val="150000"/>
              </a:lnSpc>
              <a:buFontTx/>
              <a:buChar char="•"/>
            </a:pPr>
            <a:endParaRPr lang="en-US" altLang="en-US" sz="2400"/>
          </a:p>
          <a:p>
            <a:pPr algn="l">
              <a:lnSpc>
                <a:spcPct val="150000"/>
              </a:lnSpc>
              <a:buFontTx/>
              <a:buChar char="•"/>
            </a:pPr>
            <a:r>
              <a:rPr lang="en-US" altLang="en-US" sz="2400"/>
              <a:t> Example: get list of last names in a class</a:t>
            </a:r>
          </a:p>
          <a:p>
            <a:pPr algn="l">
              <a:lnSpc>
                <a:spcPct val="150000"/>
              </a:lnSpc>
              <a:buFontTx/>
              <a:buChar char="•"/>
            </a:pPr>
            <a:endParaRPr lang="en-US" altLang="en-US" sz="2400">
              <a:latin typeface="Courier New" pitchFamily="49" charset="0"/>
            </a:endParaRPr>
          </a:p>
          <a:p>
            <a:pPr algn="l"/>
            <a:r>
              <a:rPr lang="en-US" altLang="en-US">
                <a:latin typeface="Courier New" pitchFamily="49" charset="0"/>
              </a:rPr>
              <a:t>SQL&gt; SELECT LastName </a:t>
            </a:r>
          </a:p>
          <a:p>
            <a:pPr algn="l"/>
            <a:r>
              <a:rPr lang="en-US" altLang="en-US">
                <a:latin typeface="Courier New" pitchFamily="49" charset="0"/>
              </a:rPr>
              <a:t>  2  FROM Class;</a:t>
            </a:r>
          </a:p>
          <a:p>
            <a:pPr algn="l"/>
            <a:endParaRPr lang="en-US" altLang="en-US">
              <a:latin typeface="Courier New" pitchFamily="49" charset="0"/>
            </a:endParaRPr>
          </a:p>
          <a:p>
            <a:pPr algn="l"/>
            <a:r>
              <a:rPr lang="en-US" altLang="en-US">
                <a:latin typeface="Courier New" pitchFamily="49" charset="0"/>
              </a:rPr>
              <a:t>LASTNAME</a:t>
            </a:r>
          </a:p>
          <a:p>
            <a:pPr algn="l"/>
            <a:r>
              <a:rPr lang="en-US" altLang="en-US">
                <a:latin typeface="Courier New" pitchFamily="49" charset="0"/>
              </a:rPr>
              <a:t>-------------------------</a:t>
            </a:r>
          </a:p>
          <a:p>
            <a:pPr algn="l"/>
            <a:r>
              <a:rPr lang="en-US" altLang="en-US">
                <a:solidFill>
                  <a:srgbClr val="3366FF"/>
                </a:solidFill>
                <a:latin typeface="Courier New" pitchFamily="49" charset="0"/>
              </a:rPr>
              <a:t>Smith</a:t>
            </a:r>
          </a:p>
          <a:p>
            <a:pPr algn="l"/>
            <a:r>
              <a:rPr lang="en-US" altLang="en-US">
                <a:latin typeface="Courier New" pitchFamily="49" charset="0"/>
              </a:rPr>
              <a:t>Abrams</a:t>
            </a:r>
          </a:p>
          <a:p>
            <a:pPr algn="l"/>
            <a:r>
              <a:rPr lang="en-US" altLang="en-US">
                <a:latin typeface="Courier New" pitchFamily="49" charset="0"/>
              </a:rPr>
              <a:t>Jones</a:t>
            </a:r>
          </a:p>
          <a:p>
            <a:pPr algn="l"/>
            <a:r>
              <a:rPr lang="en-US" altLang="en-US">
                <a:latin typeface="Courier New" pitchFamily="49" charset="0"/>
              </a:rPr>
              <a:t>Wallace</a:t>
            </a:r>
          </a:p>
          <a:p>
            <a:pPr algn="l"/>
            <a:r>
              <a:rPr lang="en-US" altLang="en-US">
                <a:solidFill>
                  <a:srgbClr val="3366FF"/>
                </a:solidFill>
                <a:latin typeface="Courier New" pitchFamily="49" charset="0"/>
              </a:rPr>
              <a:t>Smith</a:t>
            </a:r>
          </a:p>
          <a:p>
            <a:pPr algn="l"/>
            <a:r>
              <a:rPr lang="en-US" altLang="en-US">
                <a:latin typeface="Courier New" pitchFamily="49" charset="0"/>
              </a:rPr>
              <a:t>Humphrey</a:t>
            </a:r>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0BFC3794-2D8C-45FC-81AB-084B61492687}" type="slidenum">
              <a:rPr lang="en-US" altLang="en-US"/>
              <a:pPr/>
              <a:t>11</a:t>
            </a:fld>
            <a:endParaRPr lang="en-US" altLang="en-US"/>
          </a:p>
        </p:txBody>
      </p:sp>
      <p:sp>
        <p:nvSpPr>
          <p:cNvPr id="307202"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03"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04"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07205"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07206"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07207" name="Text Box 7"/>
          <p:cNvSpPr txBox="1">
            <a:spLocks noChangeArrowheads="1"/>
          </p:cNvSpPr>
          <p:nvPr/>
        </p:nvSpPr>
        <p:spPr bwMode="auto">
          <a:xfrm>
            <a:off x="228600" y="838200"/>
            <a:ext cx="8686800" cy="585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Two Smiths show up – now use DISTINCT to get only unique last names</a:t>
            </a:r>
          </a:p>
          <a:p>
            <a:pPr algn="l">
              <a:lnSpc>
                <a:spcPct val="150000"/>
              </a:lnSpc>
            </a:pPr>
            <a:endParaRPr lang="en-US" altLang="en-US">
              <a:latin typeface="Courier New" pitchFamily="49" charset="0"/>
            </a:endParaRPr>
          </a:p>
          <a:p>
            <a:pPr algn="l">
              <a:lnSpc>
                <a:spcPct val="150000"/>
              </a:lnSpc>
            </a:pPr>
            <a:r>
              <a:rPr lang="en-US" altLang="en-US">
                <a:latin typeface="Courier New" pitchFamily="49" charset="0"/>
              </a:rPr>
              <a:t>SQL&gt; SELECT </a:t>
            </a:r>
            <a:r>
              <a:rPr lang="en-US" altLang="en-US">
                <a:solidFill>
                  <a:srgbClr val="FF3300"/>
                </a:solidFill>
                <a:latin typeface="Courier New" pitchFamily="49" charset="0"/>
              </a:rPr>
              <a:t>DISTINCT</a:t>
            </a:r>
            <a:r>
              <a:rPr lang="en-US" altLang="en-US">
                <a:latin typeface="Courier New" pitchFamily="49" charset="0"/>
              </a:rPr>
              <a:t> LastName </a:t>
            </a:r>
          </a:p>
          <a:p>
            <a:pPr algn="l"/>
            <a:r>
              <a:rPr lang="en-US" altLang="en-US">
                <a:latin typeface="Courier New" pitchFamily="49" charset="0"/>
              </a:rPr>
              <a:t>  2  FROM Class;</a:t>
            </a:r>
          </a:p>
          <a:p>
            <a:pPr algn="l"/>
            <a:endParaRPr lang="en-US" altLang="en-US">
              <a:latin typeface="Courier New" pitchFamily="49" charset="0"/>
            </a:endParaRPr>
          </a:p>
          <a:p>
            <a:pPr algn="l"/>
            <a:r>
              <a:rPr lang="en-US" altLang="en-US">
                <a:latin typeface="Courier New" pitchFamily="49" charset="0"/>
              </a:rPr>
              <a:t>LASTNAME</a:t>
            </a:r>
          </a:p>
          <a:p>
            <a:pPr algn="l"/>
            <a:r>
              <a:rPr lang="en-US" altLang="en-US">
                <a:latin typeface="Courier New" pitchFamily="49" charset="0"/>
              </a:rPr>
              <a:t>-------------------------</a:t>
            </a:r>
          </a:p>
          <a:p>
            <a:pPr algn="l"/>
            <a:r>
              <a:rPr lang="en-US" altLang="en-US">
                <a:solidFill>
                  <a:srgbClr val="3366FF"/>
                </a:solidFill>
                <a:latin typeface="Courier New" pitchFamily="49" charset="0"/>
              </a:rPr>
              <a:t>Smith</a:t>
            </a:r>
          </a:p>
          <a:p>
            <a:pPr algn="l"/>
            <a:r>
              <a:rPr lang="en-US" altLang="en-US">
                <a:latin typeface="Courier New" pitchFamily="49" charset="0"/>
              </a:rPr>
              <a:t>Abrams</a:t>
            </a:r>
          </a:p>
          <a:p>
            <a:pPr algn="l"/>
            <a:r>
              <a:rPr lang="en-US" altLang="en-US">
                <a:latin typeface="Courier New" pitchFamily="49" charset="0"/>
              </a:rPr>
              <a:t>Jones</a:t>
            </a:r>
          </a:p>
          <a:p>
            <a:pPr algn="l"/>
            <a:r>
              <a:rPr lang="en-US" altLang="en-US">
                <a:latin typeface="Courier New" pitchFamily="49" charset="0"/>
              </a:rPr>
              <a:t>Wallace</a:t>
            </a:r>
          </a:p>
          <a:p>
            <a:pPr algn="l"/>
            <a:r>
              <a:rPr lang="en-US" altLang="en-US">
                <a:latin typeface="Courier New" pitchFamily="49" charset="0"/>
              </a:rPr>
              <a:t>Humphrey</a:t>
            </a:r>
          </a:p>
          <a:p>
            <a:pPr algn="l"/>
            <a:endParaRPr lang="en-US" altLang="en-US">
              <a:latin typeface="Courier New" pitchFamily="49" charset="0"/>
            </a:endParaRPr>
          </a:p>
          <a:p>
            <a:pPr algn="l">
              <a:buFontTx/>
              <a:buChar char="•"/>
            </a:pPr>
            <a:r>
              <a:rPr lang="en-US" altLang="en-US" sz="2400"/>
              <a:t> Could specify multiple columns, and distinct combinations of these would be returned</a:t>
            </a:r>
          </a:p>
          <a:p>
            <a:pPr algn="l"/>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1CA25DF9-224A-4028-9FC0-0C31DD30687F}" type="slidenum">
              <a:rPr lang="en-US" altLang="en-US"/>
              <a:pPr/>
              <a:t>12</a:t>
            </a:fld>
            <a:endParaRPr lang="en-US" altLang="en-US"/>
          </a:p>
        </p:txBody>
      </p:sp>
      <p:sp>
        <p:nvSpPr>
          <p:cNvPr id="310274"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75"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76"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10277"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10278"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10279" name="Text Box 7"/>
          <p:cNvSpPr txBox="1">
            <a:spLocks noChangeArrowheads="1"/>
          </p:cNvSpPr>
          <p:nvPr/>
        </p:nvSpPr>
        <p:spPr bwMode="auto">
          <a:xfrm>
            <a:off x="228600" y="838200"/>
            <a:ext cx="8686800" cy="430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Use “AS” clause to rename columns</a:t>
            </a:r>
          </a:p>
          <a:p>
            <a:pPr algn="l">
              <a:lnSpc>
                <a:spcPct val="150000"/>
              </a:lnSpc>
            </a:pPr>
            <a:endParaRPr lang="en-US" altLang="en-US">
              <a:latin typeface="Courier New" pitchFamily="49" charset="0"/>
            </a:endParaRPr>
          </a:p>
          <a:p>
            <a:pPr algn="l">
              <a:lnSpc>
                <a:spcPct val="150000"/>
              </a:lnSpc>
            </a:pPr>
            <a:r>
              <a:rPr lang="en-US" altLang="en-US">
                <a:latin typeface="Courier New" pitchFamily="49" charset="0"/>
              </a:rPr>
              <a:t>SQL&gt; SELECT Dname </a:t>
            </a:r>
            <a:r>
              <a:rPr lang="en-US" altLang="en-US">
                <a:solidFill>
                  <a:srgbClr val="FF3300"/>
                </a:solidFill>
                <a:latin typeface="Courier New" pitchFamily="49" charset="0"/>
              </a:rPr>
              <a:t>AS Department_Name</a:t>
            </a:r>
            <a:r>
              <a:rPr lang="en-US" altLang="en-US">
                <a:latin typeface="Courier New" pitchFamily="49" charset="0"/>
              </a:rPr>
              <a:t> </a:t>
            </a:r>
          </a:p>
          <a:p>
            <a:pPr algn="l"/>
            <a:r>
              <a:rPr lang="en-US" altLang="en-US">
                <a:latin typeface="Courier New" pitchFamily="49" charset="0"/>
              </a:rPr>
              <a:t>  2  FROM Department;</a:t>
            </a:r>
          </a:p>
          <a:p>
            <a:pPr algn="l"/>
            <a:endParaRPr lang="en-US" altLang="en-US">
              <a:latin typeface="Courier New" pitchFamily="49" charset="0"/>
            </a:endParaRPr>
          </a:p>
          <a:p>
            <a:pPr algn="l"/>
            <a:r>
              <a:rPr lang="en-US" altLang="en-US">
                <a:latin typeface="Courier New" pitchFamily="49" charset="0"/>
              </a:rPr>
              <a:t>DEPARTMENT_NAME</a:t>
            </a:r>
          </a:p>
          <a:p>
            <a:pPr algn="l"/>
            <a:r>
              <a:rPr lang="en-US" altLang="en-US">
                <a:latin typeface="Courier New" pitchFamily="49" charset="0"/>
              </a:rPr>
              <a:t>-------------------------</a:t>
            </a:r>
          </a:p>
          <a:p>
            <a:pPr algn="l"/>
            <a:r>
              <a:rPr lang="en-US" altLang="en-US">
                <a:latin typeface="Courier New" pitchFamily="49" charset="0"/>
              </a:rPr>
              <a:t>Accounting</a:t>
            </a:r>
          </a:p>
          <a:p>
            <a:pPr algn="l"/>
            <a:r>
              <a:rPr lang="en-US" altLang="en-US">
                <a:latin typeface="Courier New" pitchFamily="49" charset="0"/>
              </a:rPr>
              <a:t>Sales</a:t>
            </a:r>
          </a:p>
          <a:p>
            <a:pPr algn="l"/>
            <a:r>
              <a:rPr lang="en-US" altLang="en-US">
                <a:latin typeface="Courier New" pitchFamily="49" charset="0"/>
              </a:rPr>
              <a:t>Finance</a:t>
            </a:r>
          </a:p>
          <a:p>
            <a:pPr algn="l"/>
            <a:r>
              <a:rPr lang="en-US" altLang="en-US">
                <a:latin typeface="Courier New" pitchFamily="49" charset="0"/>
              </a:rPr>
              <a:t>World Domination</a:t>
            </a:r>
          </a:p>
          <a:p>
            <a:pPr algn="l"/>
            <a:endParaRPr lang="en-US" altLang="en-US">
              <a:latin typeface="Courier New" pitchFamily="49" charset="0"/>
            </a:endParaRPr>
          </a:p>
          <a:p>
            <a:pPr algn="l"/>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791B641C-4B98-40A6-A31D-86FDE407CE60}" type="slidenum">
              <a:rPr lang="en-US" altLang="en-US"/>
              <a:pPr/>
              <a:t>13</a:t>
            </a:fld>
            <a:endParaRPr lang="en-US" altLang="en-US"/>
          </a:p>
        </p:txBody>
      </p:sp>
      <p:sp>
        <p:nvSpPr>
          <p:cNvPr id="308226"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27"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28"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08229"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08230"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08231" name="Text Box 7"/>
          <p:cNvSpPr txBox="1">
            <a:spLocks noChangeArrowheads="1"/>
          </p:cNvSpPr>
          <p:nvPr/>
        </p:nvSpPr>
        <p:spPr bwMode="auto">
          <a:xfrm>
            <a:off x="228600" y="838200"/>
            <a:ext cx="8686800" cy="590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Can use mathematical expressions to calculate values</a:t>
            </a:r>
          </a:p>
          <a:p>
            <a:pPr algn="l">
              <a:lnSpc>
                <a:spcPct val="150000"/>
              </a:lnSpc>
            </a:pPr>
            <a:endParaRPr lang="en-US" altLang="en-US" sz="2400">
              <a:latin typeface="Courier New" pitchFamily="49" charset="0"/>
            </a:endParaRPr>
          </a:p>
          <a:p>
            <a:pPr algn="l"/>
            <a:r>
              <a:rPr lang="en-US" altLang="en-US">
                <a:latin typeface="Courier New" pitchFamily="49" charset="0"/>
              </a:rPr>
              <a:t>SQL&gt; SELECT LastName, </a:t>
            </a:r>
            <a:r>
              <a:rPr lang="en-US" altLang="en-US">
                <a:solidFill>
                  <a:srgbClr val="FF3300"/>
                </a:solidFill>
                <a:latin typeface="Courier New" pitchFamily="49" charset="0"/>
              </a:rPr>
              <a:t>(MidTerm * 0.50 + Final * 0.50)</a:t>
            </a:r>
            <a:r>
              <a:rPr lang="en-US" altLang="en-US">
                <a:latin typeface="Courier New" pitchFamily="49" charset="0"/>
              </a:rPr>
              <a:t> AS Grade  </a:t>
            </a:r>
          </a:p>
          <a:p>
            <a:pPr algn="l"/>
            <a:r>
              <a:rPr lang="en-US" altLang="en-US">
                <a:latin typeface="Courier New" pitchFamily="49" charset="0"/>
              </a:rPr>
              <a:t>  2  FROM Class;</a:t>
            </a:r>
          </a:p>
          <a:p>
            <a:pPr algn="l"/>
            <a:endParaRPr lang="en-US" altLang="en-US">
              <a:latin typeface="Courier New" pitchFamily="49" charset="0"/>
            </a:endParaRPr>
          </a:p>
          <a:p>
            <a:pPr algn="l"/>
            <a:r>
              <a:rPr lang="en-US" altLang="en-US">
                <a:latin typeface="Courier New" pitchFamily="49" charset="0"/>
              </a:rPr>
              <a:t>LASTNAME			GRADE</a:t>
            </a:r>
          </a:p>
          <a:p>
            <a:pPr algn="l"/>
            <a:r>
              <a:rPr lang="en-US" altLang="en-US">
                <a:latin typeface="Courier New" pitchFamily="49" charset="0"/>
              </a:rPr>
              <a:t>-------------------------  --------</a:t>
            </a:r>
          </a:p>
          <a:p>
            <a:pPr algn="l"/>
            <a:r>
              <a:rPr lang="en-US" altLang="en-US">
                <a:latin typeface="Courier New" pitchFamily="49" charset="0"/>
              </a:rPr>
              <a:t>Smith				      80</a:t>
            </a:r>
          </a:p>
          <a:p>
            <a:pPr algn="l"/>
            <a:r>
              <a:rPr lang="en-US" altLang="en-US">
                <a:latin typeface="Courier New" pitchFamily="49" charset="0"/>
              </a:rPr>
              <a:t>Abrams				      95</a:t>
            </a:r>
          </a:p>
          <a:p>
            <a:pPr algn="l"/>
            <a:r>
              <a:rPr lang="en-US" altLang="en-US">
                <a:latin typeface="Courier New" pitchFamily="49" charset="0"/>
              </a:rPr>
              <a:t>Jones				      67</a:t>
            </a:r>
          </a:p>
          <a:p>
            <a:pPr algn="l"/>
            <a:r>
              <a:rPr lang="en-US" altLang="en-US">
                <a:latin typeface="Courier New" pitchFamily="49" charset="0"/>
              </a:rPr>
              <a:t>Wallace			      82</a:t>
            </a:r>
          </a:p>
          <a:p>
            <a:pPr algn="l"/>
            <a:r>
              <a:rPr lang="en-US" altLang="en-US">
                <a:latin typeface="Courier New" pitchFamily="49" charset="0"/>
              </a:rPr>
              <a:t>Smith				      77</a:t>
            </a:r>
          </a:p>
          <a:p>
            <a:pPr algn="l"/>
            <a:r>
              <a:rPr lang="en-US" altLang="en-US">
                <a:latin typeface="Courier New" pitchFamily="49" charset="0"/>
              </a:rPr>
              <a:t>Humphrey			      91</a:t>
            </a:r>
          </a:p>
          <a:p>
            <a:pPr algn="l"/>
            <a:endParaRPr lang="en-US" altLang="en-US">
              <a:latin typeface="Courier New" pitchFamily="49" charset="0"/>
            </a:endParaRPr>
          </a:p>
          <a:p>
            <a:pPr algn="l"/>
            <a:endParaRPr lang="en-US" altLang="en-US">
              <a:latin typeface="Courier New" pitchFamily="49" charset="0"/>
            </a:endParaRPr>
          </a:p>
          <a:p>
            <a:pPr algn="l">
              <a:buFont typeface="Wingdings" pitchFamily="2" charset="2"/>
              <a:buChar char="ü"/>
            </a:pPr>
            <a:r>
              <a:rPr lang="en-US" altLang="en-US" sz="2400"/>
              <a:t> Note that </a:t>
            </a:r>
            <a:r>
              <a:rPr lang="en-US" altLang="en-US" sz="2400" i="1"/>
              <a:t>MidTerm</a:t>
            </a:r>
            <a:r>
              <a:rPr lang="en-US" altLang="en-US" sz="2400"/>
              <a:t> and </a:t>
            </a:r>
            <a:r>
              <a:rPr lang="en-US" altLang="en-US" sz="2400" i="1"/>
              <a:t>Final</a:t>
            </a:r>
            <a:r>
              <a:rPr lang="en-US" altLang="en-US" sz="2400"/>
              <a:t> are columns in </a:t>
            </a:r>
            <a:r>
              <a:rPr lang="en-US" altLang="en-US" sz="2400" i="1"/>
              <a:t>Class</a:t>
            </a:r>
            <a:endParaRPr lang="en-US" altLang="en-US" sz="2400"/>
          </a:p>
          <a:p>
            <a:pPr algn="l">
              <a:lnSpc>
                <a:spcPct val="150000"/>
              </a:lnSpc>
              <a:buFontTx/>
              <a:buChar char="•"/>
            </a:pPr>
            <a:endParaRPr lang="en-US" altLang="en-US">
              <a:latin typeface="Courier New" pitchFamily="49" charset="0"/>
            </a:endParaRPr>
          </a:p>
          <a:p>
            <a:pPr algn="l"/>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9A92F268-1BE4-453A-B936-9D6814A56C59}" type="slidenum">
              <a:rPr lang="en-US" altLang="en-US"/>
              <a:pPr/>
              <a:t>14</a:t>
            </a:fld>
            <a:endParaRPr lang="en-US" altLang="en-US"/>
          </a:p>
        </p:txBody>
      </p:sp>
      <p:sp>
        <p:nvSpPr>
          <p:cNvPr id="311298"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299"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00"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11301"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11302"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11303" name="Text Box 7"/>
          <p:cNvSpPr txBox="1">
            <a:spLocks noChangeArrowheads="1"/>
          </p:cNvSpPr>
          <p:nvPr/>
        </p:nvSpPr>
        <p:spPr bwMode="auto">
          <a:xfrm>
            <a:off x="228600" y="838200"/>
            <a:ext cx="86868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a:t>
            </a:r>
            <a:r>
              <a:rPr lang="en-US" altLang="en-US" sz="2400" b="1"/>
              <a:t>WHERE</a:t>
            </a:r>
            <a:r>
              <a:rPr lang="en-US" altLang="en-US" sz="2400"/>
              <a:t> clause limits the rows returned from the table by the query</a:t>
            </a:r>
          </a:p>
          <a:p>
            <a:pPr algn="l">
              <a:lnSpc>
                <a:spcPct val="150000"/>
              </a:lnSpc>
              <a:buFontTx/>
              <a:buChar char="•"/>
            </a:pPr>
            <a:endParaRPr lang="en-US" altLang="en-US" sz="2400"/>
          </a:p>
          <a:p>
            <a:pPr algn="l">
              <a:lnSpc>
                <a:spcPct val="150000"/>
              </a:lnSpc>
            </a:pPr>
            <a:r>
              <a:rPr lang="en-US" altLang="en-US" sz="2400"/>
              <a:t>SELECT [ </a:t>
            </a:r>
            <a:r>
              <a:rPr lang="en-US" altLang="en-US" sz="2400" i="1"/>
              <a:t>column list</a:t>
            </a:r>
            <a:r>
              <a:rPr lang="en-US" altLang="en-US" sz="2400"/>
              <a:t> ]</a:t>
            </a:r>
          </a:p>
          <a:p>
            <a:pPr algn="l">
              <a:lnSpc>
                <a:spcPct val="150000"/>
              </a:lnSpc>
            </a:pPr>
            <a:r>
              <a:rPr lang="en-US" altLang="en-US" sz="2400"/>
              <a:t>FROM </a:t>
            </a:r>
            <a:r>
              <a:rPr lang="en-US" altLang="en-US" sz="2400" i="1"/>
              <a:t>table</a:t>
            </a:r>
          </a:p>
          <a:p>
            <a:pPr algn="l">
              <a:lnSpc>
                <a:spcPct val="150000"/>
              </a:lnSpc>
            </a:pPr>
            <a:r>
              <a:rPr lang="en-US" altLang="en-US" sz="2400">
                <a:solidFill>
                  <a:srgbClr val="FF3300"/>
                </a:solidFill>
              </a:rPr>
              <a:t>WHERE [ </a:t>
            </a:r>
            <a:r>
              <a:rPr lang="en-US" altLang="en-US" sz="2400" i="1">
                <a:solidFill>
                  <a:srgbClr val="FF3300"/>
                </a:solidFill>
              </a:rPr>
              <a:t>some condition </a:t>
            </a:r>
            <a:r>
              <a:rPr lang="en-US" altLang="en-US" sz="2400">
                <a:solidFill>
                  <a:srgbClr val="FF3300"/>
                </a:solidFill>
              </a:rPr>
              <a:t>]</a:t>
            </a:r>
            <a:r>
              <a:rPr lang="en-US" altLang="en-US" sz="2400" i="1"/>
              <a:t> </a:t>
            </a:r>
            <a:endParaRPr lang="en-US" altLang="en-US" sz="2400"/>
          </a:p>
          <a:p>
            <a:pPr algn="l">
              <a:lnSpc>
                <a:spcPct val="150000"/>
              </a:lnSpc>
              <a:buFontTx/>
              <a:buChar char="•"/>
            </a:pPr>
            <a:endParaRPr lang="en-US" altLang="en-US">
              <a:latin typeface="Courier New" pitchFamily="49" charset="0"/>
            </a:endParaRPr>
          </a:p>
          <a:p>
            <a:pPr algn="l"/>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B7A37531-02F8-4E19-8D8F-51312E21B82F}" type="slidenum">
              <a:rPr lang="en-US" altLang="en-US"/>
              <a:pPr/>
              <a:t>15</a:t>
            </a:fld>
            <a:endParaRPr lang="en-US" altLang="en-US"/>
          </a:p>
        </p:txBody>
      </p:sp>
      <p:sp>
        <p:nvSpPr>
          <p:cNvPr id="312322"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23"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24"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12325"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12326"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12327" name="Text Box 7"/>
          <p:cNvSpPr txBox="1">
            <a:spLocks noChangeArrowheads="1"/>
          </p:cNvSpPr>
          <p:nvPr/>
        </p:nvSpPr>
        <p:spPr bwMode="auto">
          <a:xfrm>
            <a:off x="228600" y="838200"/>
            <a:ext cx="8686800" cy="671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Imagine </a:t>
            </a:r>
            <a:r>
              <a:rPr lang="en-US" altLang="en-US" sz="2400" i="1"/>
              <a:t>Employee </a:t>
            </a:r>
            <a:r>
              <a:rPr lang="en-US" altLang="en-US" sz="2400"/>
              <a:t>table containing 10 rows that represent employees with various salaries from $10k to $100k</a:t>
            </a:r>
          </a:p>
          <a:p>
            <a:pPr algn="l">
              <a:lnSpc>
                <a:spcPct val="150000"/>
              </a:lnSpc>
            </a:pPr>
            <a:endParaRPr lang="en-US" altLang="en-US" sz="2400">
              <a:latin typeface="Courier New" pitchFamily="49" charset="0"/>
            </a:endParaRPr>
          </a:p>
          <a:p>
            <a:pPr algn="l"/>
            <a:r>
              <a:rPr lang="en-US" altLang="en-US">
                <a:latin typeface="Courier New" pitchFamily="49" charset="0"/>
              </a:rPr>
              <a:t>SQL&gt; SELECT LastName, Salary  </a:t>
            </a:r>
          </a:p>
          <a:p>
            <a:pPr algn="l"/>
            <a:r>
              <a:rPr lang="en-US" altLang="en-US">
                <a:latin typeface="Courier New" pitchFamily="49" charset="0"/>
              </a:rPr>
              <a:t>  2  FROM Employee</a:t>
            </a:r>
          </a:p>
          <a:p>
            <a:pPr algn="l"/>
            <a:r>
              <a:rPr lang="en-US" altLang="en-US">
                <a:latin typeface="Courier New" pitchFamily="49" charset="0"/>
              </a:rPr>
              <a:t>  3  </a:t>
            </a:r>
            <a:r>
              <a:rPr lang="en-US" altLang="en-US">
                <a:solidFill>
                  <a:srgbClr val="FF3300"/>
                </a:solidFill>
                <a:latin typeface="Courier New" pitchFamily="49" charset="0"/>
              </a:rPr>
              <a:t>WHERE Salary &gt; 50000</a:t>
            </a:r>
            <a:r>
              <a:rPr lang="en-US" altLang="en-US">
                <a:latin typeface="Courier New" pitchFamily="49" charset="0"/>
              </a:rPr>
              <a:t>;</a:t>
            </a:r>
          </a:p>
          <a:p>
            <a:pPr algn="l"/>
            <a:endParaRPr lang="en-US" altLang="en-US">
              <a:latin typeface="Courier New" pitchFamily="49" charset="0"/>
            </a:endParaRPr>
          </a:p>
          <a:p>
            <a:pPr algn="l"/>
            <a:r>
              <a:rPr lang="en-US" altLang="en-US">
                <a:latin typeface="Courier New" pitchFamily="49" charset="0"/>
              </a:rPr>
              <a:t>LASTNAME			Salary</a:t>
            </a:r>
          </a:p>
          <a:p>
            <a:pPr algn="l"/>
            <a:r>
              <a:rPr lang="en-US" altLang="en-US">
                <a:latin typeface="Courier New" pitchFamily="49" charset="0"/>
              </a:rPr>
              <a:t>-------------------------  --------</a:t>
            </a:r>
          </a:p>
          <a:p>
            <a:pPr algn="l"/>
            <a:r>
              <a:rPr lang="en-US" altLang="en-US">
                <a:latin typeface="Courier New" pitchFamily="49" charset="0"/>
              </a:rPr>
              <a:t>Thomas				   55000</a:t>
            </a:r>
          </a:p>
          <a:p>
            <a:pPr algn="l"/>
            <a:r>
              <a:rPr lang="en-US" altLang="en-US">
                <a:latin typeface="Courier New" pitchFamily="49" charset="0"/>
              </a:rPr>
              <a:t>Papadakis			  100000</a:t>
            </a:r>
          </a:p>
          <a:p>
            <a:pPr algn="l"/>
            <a:r>
              <a:rPr lang="en-US" altLang="en-US">
                <a:latin typeface="Courier New" pitchFamily="49" charset="0"/>
              </a:rPr>
              <a:t>Mullin				   70000</a:t>
            </a:r>
          </a:p>
          <a:p>
            <a:pPr algn="l"/>
            <a:endParaRPr lang="en-US" altLang="en-US">
              <a:latin typeface="Courier New" pitchFamily="49" charset="0"/>
            </a:endParaRPr>
          </a:p>
          <a:p>
            <a:pPr algn="l">
              <a:lnSpc>
                <a:spcPct val="150000"/>
              </a:lnSpc>
              <a:buFontTx/>
              <a:buChar char="•"/>
            </a:pPr>
            <a:r>
              <a:rPr lang="en-US" altLang="en-US" sz="2400"/>
              <a:t> Only 3 rows were returned because only 3 employees make more than $50k</a:t>
            </a:r>
          </a:p>
          <a:p>
            <a:pPr algn="l"/>
            <a:endParaRPr lang="en-US" altLang="en-US" sz="2400">
              <a:latin typeface="Courier New" pitchFamily="49" charset="0"/>
            </a:endParaRPr>
          </a:p>
          <a:p>
            <a:pPr algn="l">
              <a:lnSpc>
                <a:spcPct val="150000"/>
              </a:lnSpc>
              <a:buFontTx/>
              <a:buChar char="•"/>
            </a:pPr>
            <a:endParaRPr lang="en-US" altLang="en-US">
              <a:latin typeface="Courier New" pitchFamily="49" charset="0"/>
            </a:endParaRPr>
          </a:p>
          <a:p>
            <a:pPr algn="l"/>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FE1FA469-D7CF-4916-B9E3-7C9E6D88AFDB}" type="slidenum">
              <a:rPr lang="en-US" altLang="en-US"/>
              <a:pPr/>
              <a:t>16</a:t>
            </a:fld>
            <a:endParaRPr lang="en-US" altLang="en-US"/>
          </a:p>
        </p:txBody>
      </p:sp>
      <p:sp>
        <p:nvSpPr>
          <p:cNvPr id="313346"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47"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48"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13349"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13350"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13351" name="Text Box 7"/>
          <p:cNvSpPr txBox="1">
            <a:spLocks noChangeArrowheads="1"/>
          </p:cNvSpPr>
          <p:nvPr/>
        </p:nvSpPr>
        <p:spPr bwMode="auto">
          <a:xfrm>
            <a:off x="228600" y="838200"/>
            <a:ext cx="8686800" cy="598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WHERE clause can be compound, using AND / OR operators to specify multiple conditions</a:t>
            </a:r>
          </a:p>
          <a:p>
            <a:pPr algn="l">
              <a:lnSpc>
                <a:spcPct val="150000"/>
              </a:lnSpc>
            </a:pPr>
            <a:endParaRPr lang="en-US" altLang="en-US" sz="2400">
              <a:latin typeface="Courier New" pitchFamily="49" charset="0"/>
            </a:endParaRPr>
          </a:p>
          <a:p>
            <a:pPr algn="l"/>
            <a:r>
              <a:rPr lang="en-US" altLang="en-US">
                <a:latin typeface="Courier New" pitchFamily="49" charset="0"/>
              </a:rPr>
              <a:t>SQL&gt; SELECT LastName, Salary  </a:t>
            </a:r>
          </a:p>
          <a:p>
            <a:pPr algn="l"/>
            <a:r>
              <a:rPr lang="en-US" altLang="en-US">
                <a:latin typeface="Courier New" pitchFamily="49" charset="0"/>
              </a:rPr>
              <a:t>  2  FROM Employee</a:t>
            </a:r>
          </a:p>
          <a:p>
            <a:pPr algn="l"/>
            <a:r>
              <a:rPr lang="en-US" altLang="en-US">
                <a:latin typeface="Courier New" pitchFamily="49" charset="0"/>
              </a:rPr>
              <a:t>  3  </a:t>
            </a:r>
            <a:r>
              <a:rPr lang="en-US" altLang="en-US">
                <a:solidFill>
                  <a:srgbClr val="FF3300"/>
                </a:solidFill>
                <a:latin typeface="Courier New" pitchFamily="49" charset="0"/>
              </a:rPr>
              <a:t>WHERE (Salary &gt; 50000) OR (LastName = ‘Frein’)</a:t>
            </a:r>
            <a:r>
              <a:rPr lang="en-US" altLang="en-US">
                <a:latin typeface="Courier New" pitchFamily="49" charset="0"/>
              </a:rPr>
              <a:t>;</a:t>
            </a:r>
          </a:p>
          <a:p>
            <a:pPr algn="l"/>
            <a:endParaRPr lang="en-US" altLang="en-US">
              <a:latin typeface="Courier New" pitchFamily="49" charset="0"/>
            </a:endParaRPr>
          </a:p>
          <a:p>
            <a:pPr algn="l"/>
            <a:r>
              <a:rPr lang="en-US" altLang="en-US">
                <a:latin typeface="Courier New" pitchFamily="49" charset="0"/>
              </a:rPr>
              <a:t>LASTNAME			Salary</a:t>
            </a:r>
          </a:p>
          <a:p>
            <a:pPr algn="l"/>
            <a:r>
              <a:rPr lang="en-US" altLang="en-US">
                <a:latin typeface="Courier New" pitchFamily="49" charset="0"/>
              </a:rPr>
              <a:t>-------------------------  --------</a:t>
            </a:r>
          </a:p>
          <a:p>
            <a:pPr algn="l"/>
            <a:r>
              <a:rPr lang="en-US" altLang="en-US">
                <a:latin typeface="Courier New" pitchFamily="49" charset="0"/>
              </a:rPr>
              <a:t>Thomas				   55000</a:t>
            </a:r>
          </a:p>
          <a:p>
            <a:pPr algn="l"/>
            <a:r>
              <a:rPr lang="en-US" altLang="en-US">
                <a:latin typeface="Courier New" pitchFamily="49" charset="0"/>
              </a:rPr>
              <a:t>Papadakis			  100000</a:t>
            </a:r>
          </a:p>
          <a:p>
            <a:pPr algn="l"/>
            <a:r>
              <a:rPr lang="en-US" altLang="en-US">
                <a:latin typeface="Courier New" pitchFamily="49" charset="0"/>
              </a:rPr>
              <a:t>Mullin				   70000</a:t>
            </a:r>
          </a:p>
          <a:p>
            <a:pPr algn="l"/>
            <a:r>
              <a:rPr lang="en-US" altLang="en-US">
                <a:latin typeface="Courier New" pitchFamily="49" charset="0"/>
              </a:rPr>
              <a:t>Frein				   10000</a:t>
            </a:r>
          </a:p>
          <a:p>
            <a:pPr algn="l"/>
            <a:endParaRPr lang="en-US" altLang="en-US" sz="2400">
              <a:latin typeface="Courier New" pitchFamily="49" charset="0"/>
            </a:endParaRPr>
          </a:p>
          <a:p>
            <a:pPr algn="l">
              <a:buFontTx/>
              <a:buChar char="•"/>
            </a:pPr>
            <a:r>
              <a:rPr lang="en-US" altLang="en-US" sz="2400"/>
              <a:t> Note that string literals are enclosed by single quotes</a:t>
            </a:r>
          </a:p>
          <a:p>
            <a:pPr algn="l">
              <a:lnSpc>
                <a:spcPct val="150000"/>
              </a:lnSpc>
              <a:buFontTx/>
              <a:buChar char="•"/>
            </a:pPr>
            <a:endParaRPr lang="en-US" altLang="en-US">
              <a:latin typeface="Courier New" pitchFamily="49" charset="0"/>
            </a:endParaRPr>
          </a:p>
          <a:p>
            <a:pPr algn="l"/>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9360E080-27C9-4A98-8EF5-B7F585384A56}" type="slidenum">
              <a:rPr lang="en-US" altLang="en-US"/>
              <a:pPr/>
              <a:t>17</a:t>
            </a:fld>
            <a:endParaRPr lang="en-US" altLang="en-US"/>
          </a:p>
        </p:txBody>
      </p:sp>
      <p:sp>
        <p:nvSpPr>
          <p:cNvPr id="314370"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371"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372"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14373"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14374"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14375" name="Text Box 7"/>
          <p:cNvSpPr txBox="1">
            <a:spLocks noChangeArrowheads="1"/>
          </p:cNvSpPr>
          <p:nvPr/>
        </p:nvSpPr>
        <p:spPr bwMode="auto">
          <a:xfrm>
            <a:off x="228600" y="838200"/>
            <a:ext cx="8686800"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Remix of previous query to use AND operator:</a:t>
            </a:r>
          </a:p>
          <a:p>
            <a:pPr algn="l">
              <a:lnSpc>
                <a:spcPct val="150000"/>
              </a:lnSpc>
            </a:pPr>
            <a:endParaRPr lang="en-US" altLang="en-US" sz="2400">
              <a:latin typeface="Courier New" pitchFamily="49" charset="0"/>
            </a:endParaRPr>
          </a:p>
          <a:p>
            <a:pPr algn="l"/>
            <a:r>
              <a:rPr lang="en-US" altLang="en-US">
                <a:latin typeface="Courier New" pitchFamily="49" charset="0"/>
              </a:rPr>
              <a:t>SQL&gt; SELECT LastName, Salary  </a:t>
            </a:r>
          </a:p>
          <a:p>
            <a:pPr algn="l"/>
            <a:r>
              <a:rPr lang="en-US" altLang="en-US">
                <a:latin typeface="Courier New" pitchFamily="49" charset="0"/>
              </a:rPr>
              <a:t>  2  FROM Employee</a:t>
            </a:r>
          </a:p>
          <a:p>
            <a:pPr algn="l"/>
            <a:r>
              <a:rPr lang="en-US" altLang="en-US">
                <a:latin typeface="Courier New" pitchFamily="49" charset="0"/>
              </a:rPr>
              <a:t>  3  </a:t>
            </a:r>
            <a:r>
              <a:rPr lang="en-US" altLang="en-US">
                <a:solidFill>
                  <a:srgbClr val="FF3300"/>
                </a:solidFill>
                <a:latin typeface="Courier New" pitchFamily="49" charset="0"/>
              </a:rPr>
              <a:t>WHERE (Salary &gt; 50000) AND (LastName = ‘Thomas’)</a:t>
            </a:r>
            <a:r>
              <a:rPr lang="en-US" altLang="en-US">
                <a:latin typeface="Courier New" pitchFamily="49" charset="0"/>
              </a:rPr>
              <a:t>;</a:t>
            </a:r>
          </a:p>
          <a:p>
            <a:pPr algn="l"/>
            <a:endParaRPr lang="en-US" altLang="en-US">
              <a:latin typeface="Courier New" pitchFamily="49" charset="0"/>
            </a:endParaRPr>
          </a:p>
          <a:p>
            <a:pPr algn="l"/>
            <a:r>
              <a:rPr lang="en-US" altLang="en-US">
                <a:latin typeface="Courier New" pitchFamily="49" charset="0"/>
              </a:rPr>
              <a:t>LASTNAME			Salary</a:t>
            </a:r>
          </a:p>
          <a:p>
            <a:pPr algn="l"/>
            <a:r>
              <a:rPr lang="en-US" altLang="en-US">
                <a:latin typeface="Courier New" pitchFamily="49" charset="0"/>
              </a:rPr>
              <a:t>-------------------------  --------</a:t>
            </a:r>
          </a:p>
          <a:p>
            <a:pPr algn="l"/>
            <a:r>
              <a:rPr lang="en-US" altLang="en-US">
                <a:latin typeface="Courier New" pitchFamily="49" charset="0"/>
              </a:rPr>
              <a:t>Thomas				   55000</a:t>
            </a:r>
          </a:p>
          <a:p>
            <a:pPr algn="l"/>
            <a:endParaRPr lang="en-US" altLang="en-US">
              <a:latin typeface="Courier New" pitchFamily="49" charset="0"/>
            </a:endParaRPr>
          </a:p>
          <a:p>
            <a:pPr algn="l"/>
            <a:endParaRPr lang="en-US" altLang="en-US" sz="2400">
              <a:latin typeface="Courier New" pitchFamily="49" charset="0"/>
            </a:endParaRPr>
          </a:p>
          <a:p>
            <a:pPr algn="l">
              <a:buFontTx/>
              <a:buChar char="•"/>
            </a:pPr>
            <a:r>
              <a:rPr lang="en-US" altLang="en-US" sz="2400"/>
              <a:t> Only one row meets these criteria</a:t>
            </a:r>
          </a:p>
          <a:p>
            <a:pPr algn="l">
              <a:lnSpc>
                <a:spcPct val="150000"/>
              </a:lnSpc>
              <a:buFontTx/>
              <a:buChar char="•"/>
            </a:pPr>
            <a:endParaRPr lang="en-US" altLang="en-US">
              <a:latin typeface="Courier New" pitchFamily="49" charset="0"/>
            </a:endParaRPr>
          </a:p>
          <a:p>
            <a:pPr algn="l"/>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1744E5CB-81BA-454D-A0F5-B2162AD9C714}" type="slidenum">
              <a:rPr lang="en-US" altLang="en-US"/>
              <a:pPr/>
              <a:t>18</a:t>
            </a:fld>
            <a:endParaRPr lang="en-US" altLang="en-US"/>
          </a:p>
        </p:txBody>
      </p:sp>
      <p:sp>
        <p:nvSpPr>
          <p:cNvPr id="315394"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395"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396"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15397"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15398"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15399" name="Text Box 7"/>
          <p:cNvSpPr txBox="1">
            <a:spLocks noChangeArrowheads="1"/>
          </p:cNvSpPr>
          <p:nvPr/>
        </p:nvSpPr>
        <p:spPr bwMode="auto">
          <a:xfrm>
            <a:off x="228600" y="838200"/>
            <a:ext cx="868680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BETWEEN constraints both ends of a range, </a:t>
            </a:r>
            <a:r>
              <a:rPr lang="en-US" altLang="en-US" sz="2400" u="sng"/>
              <a:t>inclusive</a:t>
            </a:r>
            <a:r>
              <a:rPr lang="en-US" altLang="en-US" sz="2400"/>
              <a:t> of the specified endpoints</a:t>
            </a:r>
          </a:p>
          <a:p>
            <a:pPr algn="l">
              <a:lnSpc>
                <a:spcPct val="150000"/>
              </a:lnSpc>
            </a:pPr>
            <a:endParaRPr lang="en-US" altLang="en-US" sz="2400">
              <a:latin typeface="Courier New" pitchFamily="49" charset="0"/>
            </a:endParaRPr>
          </a:p>
          <a:p>
            <a:pPr algn="l"/>
            <a:r>
              <a:rPr lang="en-US" altLang="en-US">
                <a:latin typeface="Courier New" pitchFamily="49" charset="0"/>
              </a:rPr>
              <a:t>SQL&gt; SELECT LastName, Salary  </a:t>
            </a:r>
          </a:p>
          <a:p>
            <a:pPr algn="l"/>
            <a:r>
              <a:rPr lang="en-US" altLang="en-US">
                <a:latin typeface="Courier New" pitchFamily="49" charset="0"/>
              </a:rPr>
              <a:t>  2  FROM Employee</a:t>
            </a:r>
          </a:p>
          <a:p>
            <a:pPr algn="l"/>
            <a:r>
              <a:rPr lang="en-US" altLang="en-US">
                <a:latin typeface="Courier New" pitchFamily="49" charset="0"/>
              </a:rPr>
              <a:t>  3  </a:t>
            </a:r>
            <a:r>
              <a:rPr lang="en-US" altLang="en-US">
                <a:solidFill>
                  <a:srgbClr val="FF3300"/>
                </a:solidFill>
                <a:latin typeface="Courier New" pitchFamily="49" charset="0"/>
              </a:rPr>
              <a:t>WHERE Salary BETWEEN 50000 AND 70000</a:t>
            </a:r>
            <a:r>
              <a:rPr lang="en-US" altLang="en-US">
                <a:latin typeface="Courier New" pitchFamily="49" charset="0"/>
              </a:rPr>
              <a:t>;</a:t>
            </a:r>
          </a:p>
          <a:p>
            <a:pPr algn="l"/>
            <a:endParaRPr lang="en-US" altLang="en-US">
              <a:latin typeface="Courier New" pitchFamily="49" charset="0"/>
            </a:endParaRPr>
          </a:p>
          <a:p>
            <a:pPr algn="l"/>
            <a:r>
              <a:rPr lang="en-US" altLang="en-US">
                <a:latin typeface="Courier New" pitchFamily="49" charset="0"/>
              </a:rPr>
              <a:t>LASTNAME			Salary</a:t>
            </a:r>
          </a:p>
          <a:p>
            <a:pPr algn="l"/>
            <a:r>
              <a:rPr lang="en-US" altLang="en-US">
                <a:latin typeface="Courier New" pitchFamily="49" charset="0"/>
              </a:rPr>
              <a:t>-------------------------  --------</a:t>
            </a:r>
          </a:p>
          <a:p>
            <a:pPr algn="l"/>
            <a:r>
              <a:rPr lang="en-US" altLang="en-US">
                <a:latin typeface="Courier New" pitchFamily="49" charset="0"/>
              </a:rPr>
              <a:t>Thomas				   55000</a:t>
            </a:r>
          </a:p>
          <a:p>
            <a:pPr algn="l"/>
            <a:r>
              <a:rPr lang="en-US" altLang="en-US">
                <a:latin typeface="Courier New" pitchFamily="49" charset="0"/>
              </a:rPr>
              <a:t>Mullin				   70000</a:t>
            </a:r>
          </a:p>
          <a:p>
            <a:pPr algn="l"/>
            <a:endParaRPr lang="en-US" altLang="en-US">
              <a:latin typeface="Courier New" pitchFamily="49" charset="0"/>
            </a:endParaRPr>
          </a:p>
          <a:p>
            <a:pPr algn="l"/>
            <a:endParaRPr lang="en-US" altLang="en-US" sz="2400">
              <a:latin typeface="Courier New" pitchFamily="49" charset="0"/>
            </a:endParaRPr>
          </a:p>
          <a:p>
            <a:pPr algn="l">
              <a:lnSpc>
                <a:spcPct val="150000"/>
              </a:lnSpc>
            </a:pPr>
            <a:endParaRPr lang="en-US" altLang="en-US">
              <a:latin typeface="Courier New" pitchFamily="49" charset="0"/>
            </a:endParaRPr>
          </a:p>
          <a:p>
            <a:pPr algn="l"/>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46F2A6D6-9412-4725-8D07-81C27A93B39C}" type="slidenum">
              <a:rPr lang="en-US" altLang="en-US"/>
              <a:pPr/>
              <a:t>19</a:t>
            </a:fld>
            <a:endParaRPr lang="en-US" altLang="en-US"/>
          </a:p>
        </p:txBody>
      </p:sp>
      <p:sp>
        <p:nvSpPr>
          <p:cNvPr id="316418"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19"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20"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16421"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16422"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16423" name="Text Box 7"/>
          <p:cNvSpPr txBox="1">
            <a:spLocks noChangeArrowheads="1"/>
          </p:cNvSpPr>
          <p:nvPr/>
        </p:nvSpPr>
        <p:spPr bwMode="auto">
          <a:xfrm>
            <a:off x="228600" y="838200"/>
            <a:ext cx="8686800" cy="553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IN is useful for membership in a list</a:t>
            </a:r>
          </a:p>
          <a:p>
            <a:pPr algn="l">
              <a:lnSpc>
                <a:spcPct val="150000"/>
              </a:lnSpc>
            </a:pPr>
            <a:endParaRPr lang="en-US" altLang="en-US" sz="2400">
              <a:latin typeface="Courier New" pitchFamily="49" charset="0"/>
            </a:endParaRPr>
          </a:p>
          <a:p>
            <a:pPr algn="l"/>
            <a:r>
              <a:rPr lang="en-US" altLang="en-US">
                <a:latin typeface="Courier New" pitchFamily="49" charset="0"/>
              </a:rPr>
              <a:t>SQL&gt; SELECT LastName, Salary  </a:t>
            </a:r>
          </a:p>
          <a:p>
            <a:pPr algn="l"/>
            <a:r>
              <a:rPr lang="en-US" altLang="en-US">
                <a:latin typeface="Courier New" pitchFamily="49" charset="0"/>
              </a:rPr>
              <a:t>  2  FROM Employee</a:t>
            </a:r>
          </a:p>
          <a:p>
            <a:pPr algn="l"/>
            <a:r>
              <a:rPr lang="en-US" altLang="en-US">
                <a:latin typeface="Courier New" pitchFamily="49" charset="0"/>
              </a:rPr>
              <a:t>  3  </a:t>
            </a:r>
            <a:r>
              <a:rPr lang="en-US" altLang="en-US">
                <a:solidFill>
                  <a:srgbClr val="FF3300"/>
                </a:solidFill>
                <a:latin typeface="Courier New" pitchFamily="49" charset="0"/>
              </a:rPr>
              <a:t>WHERE LastName IN (‘Frein’,’Papadakis’)</a:t>
            </a:r>
            <a:r>
              <a:rPr lang="en-US" altLang="en-US">
                <a:latin typeface="Courier New" pitchFamily="49" charset="0"/>
              </a:rPr>
              <a:t>;</a:t>
            </a:r>
          </a:p>
          <a:p>
            <a:pPr algn="l"/>
            <a:endParaRPr lang="en-US" altLang="en-US">
              <a:latin typeface="Courier New" pitchFamily="49" charset="0"/>
            </a:endParaRPr>
          </a:p>
          <a:p>
            <a:pPr algn="l"/>
            <a:r>
              <a:rPr lang="en-US" altLang="en-US">
                <a:latin typeface="Courier New" pitchFamily="49" charset="0"/>
              </a:rPr>
              <a:t>LASTNAME			Salary</a:t>
            </a:r>
          </a:p>
          <a:p>
            <a:pPr algn="l"/>
            <a:r>
              <a:rPr lang="en-US" altLang="en-US">
                <a:latin typeface="Courier New" pitchFamily="49" charset="0"/>
              </a:rPr>
              <a:t>-------------------------  --------</a:t>
            </a:r>
          </a:p>
          <a:p>
            <a:pPr algn="l"/>
            <a:r>
              <a:rPr lang="en-US" altLang="en-US">
                <a:latin typeface="Courier New" pitchFamily="49" charset="0"/>
              </a:rPr>
              <a:t>Papadakis			  100000</a:t>
            </a:r>
          </a:p>
          <a:p>
            <a:pPr algn="l"/>
            <a:r>
              <a:rPr lang="en-US" altLang="en-US">
                <a:latin typeface="Courier New" pitchFamily="49" charset="0"/>
              </a:rPr>
              <a:t>Frein				   10000</a:t>
            </a:r>
          </a:p>
          <a:p>
            <a:pPr algn="l"/>
            <a:endParaRPr lang="en-US" altLang="en-US">
              <a:latin typeface="Courier New" pitchFamily="49" charset="0"/>
            </a:endParaRPr>
          </a:p>
          <a:p>
            <a:pPr algn="l">
              <a:buFontTx/>
              <a:buChar char="•"/>
            </a:pPr>
            <a:r>
              <a:rPr lang="en-US" altLang="en-US" sz="2400"/>
              <a:t> Same could be achieved with multiple OR clauses</a:t>
            </a:r>
          </a:p>
          <a:p>
            <a:pPr algn="l"/>
            <a:endParaRPr lang="en-US" altLang="en-US" sz="2400"/>
          </a:p>
          <a:p>
            <a:pPr algn="l"/>
            <a:endParaRPr lang="en-US" altLang="en-US" sz="2400">
              <a:latin typeface="Courier New" pitchFamily="49" charset="0"/>
            </a:endParaRPr>
          </a:p>
          <a:p>
            <a:pPr algn="l">
              <a:lnSpc>
                <a:spcPct val="150000"/>
              </a:lnSpc>
            </a:pPr>
            <a:endParaRPr lang="en-US" altLang="en-US">
              <a:latin typeface="Courier New" pitchFamily="49" charset="0"/>
            </a:endParaRPr>
          </a:p>
          <a:p>
            <a:pPr algn="l"/>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60182F91-31B0-45E7-81A9-90A336B9AA83}" type="slidenum">
              <a:rPr lang="en-US" altLang="en-US"/>
              <a:pPr/>
              <a:t>2</a:t>
            </a:fld>
            <a:endParaRPr lang="en-US" altLang="en-US"/>
          </a:p>
        </p:txBody>
      </p:sp>
      <p:sp>
        <p:nvSpPr>
          <p:cNvPr id="5122"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5125"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dirty="0"/>
              <a:t>Overview of </a:t>
            </a:r>
            <a:r>
              <a:rPr lang="en-US" altLang="en-US" sz="2800" dirty="0" smtClean="0"/>
              <a:t>This Week</a:t>
            </a:r>
            <a:endParaRPr lang="en-US" altLang="en-US" sz="2800" dirty="0"/>
          </a:p>
        </p:txBody>
      </p:sp>
      <p:sp>
        <p:nvSpPr>
          <p:cNvPr id="5126"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5127" name="Text Box 7"/>
          <p:cNvSpPr txBox="1">
            <a:spLocks noChangeArrowheads="1"/>
          </p:cNvSpPr>
          <p:nvPr/>
        </p:nvSpPr>
        <p:spPr bwMode="auto">
          <a:xfrm>
            <a:off x="3124200" y="1066800"/>
            <a:ext cx="55626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DML Overview</a:t>
            </a:r>
          </a:p>
          <a:p>
            <a:pPr algn="l">
              <a:lnSpc>
                <a:spcPct val="150000"/>
              </a:lnSpc>
              <a:buFontTx/>
              <a:buChar char="•"/>
            </a:pPr>
            <a:r>
              <a:rPr lang="en-US" altLang="en-US" sz="2400"/>
              <a:t> SELECT</a:t>
            </a:r>
          </a:p>
          <a:p>
            <a:pPr algn="l">
              <a:lnSpc>
                <a:spcPct val="150000"/>
              </a:lnSpc>
              <a:buFontTx/>
              <a:buChar char="•"/>
            </a:pPr>
            <a:r>
              <a:rPr lang="en-US" altLang="en-US" sz="2400"/>
              <a:t> Joins</a:t>
            </a:r>
          </a:p>
          <a:p>
            <a:pPr algn="l">
              <a:lnSpc>
                <a:spcPct val="150000"/>
              </a:lnSpc>
              <a:buFontTx/>
              <a:buChar char="•"/>
            </a:pPr>
            <a:r>
              <a:rPr lang="en-US" altLang="en-US" sz="2400"/>
              <a:t> INSERT</a:t>
            </a:r>
          </a:p>
          <a:p>
            <a:pPr algn="l">
              <a:lnSpc>
                <a:spcPct val="150000"/>
              </a:lnSpc>
              <a:buFontTx/>
              <a:buChar char="•"/>
            </a:pPr>
            <a:r>
              <a:rPr lang="en-US" altLang="en-US" sz="2400"/>
              <a:t> UPDATE</a:t>
            </a:r>
          </a:p>
          <a:p>
            <a:pPr algn="l">
              <a:lnSpc>
                <a:spcPct val="150000"/>
              </a:lnSpc>
              <a:buFontTx/>
              <a:buChar char="•"/>
            </a:pPr>
            <a:r>
              <a:rPr lang="en-US" altLang="en-US" sz="2400"/>
              <a:t> DELETE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6430D689-1549-4C41-990B-1AFAA89D7D3C}" type="slidenum">
              <a:rPr lang="en-US" altLang="en-US"/>
              <a:pPr/>
              <a:t>20</a:t>
            </a:fld>
            <a:endParaRPr lang="en-US" altLang="en-US"/>
          </a:p>
        </p:txBody>
      </p:sp>
      <p:sp>
        <p:nvSpPr>
          <p:cNvPr id="317442"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43"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44"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17445"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17446"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17447" name="Text Box 7"/>
          <p:cNvSpPr txBox="1">
            <a:spLocks noChangeArrowheads="1"/>
          </p:cNvSpPr>
          <p:nvPr/>
        </p:nvSpPr>
        <p:spPr bwMode="auto">
          <a:xfrm>
            <a:off x="228600" y="838200"/>
            <a:ext cx="8686800" cy="580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LIKE clause allows for pattern matching in strings</a:t>
            </a:r>
          </a:p>
          <a:p>
            <a:pPr algn="l">
              <a:lnSpc>
                <a:spcPct val="150000"/>
              </a:lnSpc>
              <a:buFontTx/>
              <a:buChar char="•"/>
            </a:pPr>
            <a:r>
              <a:rPr lang="en-US" altLang="en-US" sz="2400"/>
              <a:t> 2 wildcards:</a:t>
            </a:r>
          </a:p>
          <a:p>
            <a:pPr lvl="1" algn="l">
              <a:lnSpc>
                <a:spcPct val="150000"/>
              </a:lnSpc>
              <a:buFont typeface="Wingdings" pitchFamily="2" charset="2"/>
              <a:buChar char="§"/>
            </a:pPr>
            <a:r>
              <a:rPr lang="en-US" altLang="en-US" sz="2400"/>
              <a:t> % -- denotes zero or more characters</a:t>
            </a:r>
          </a:p>
          <a:p>
            <a:pPr lvl="1" algn="l">
              <a:lnSpc>
                <a:spcPct val="150000"/>
              </a:lnSpc>
              <a:buFont typeface="Wingdings" pitchFamily="2" charset="2"/>
              <a:buChar char="§"/>
            </a:pPr>
            <a:r>
              <a:rPr lang="en-US" altLang="en-US" sz="2400"/>
              <a:t> _  -- denotes exactly one character</a:t>
            </a:r>
          </a:p>
          <a:p>
            <a:pPr algn="l">
              <a:lnSpc>
                <a:spcPct val="150000"/>
              </a:lnSpc>
            </a:pPr>
            <a:endParaRPr lang="en-US" altLang="en-US" sz="2400">
              <a:latin typeface="Courier New" pitchFamily="49" charset="0"/>
            </a:endParaRPr>
          </a:p>
          <a:p>
            <a:pPr algn="l"/>
            <a:r>
              <a:rPr lang="en-US" altLang="en-US">
                <a:latin typeface="Courier New" pitchFamily="49" charset="0"/>
              </a:rPr>
              <a:t>SQL&gt; SELECT Name</a:t>
            </a:r>
          </a:p>
          <a:p>
            <a:pPr algn="l"/>
            <a:r>
              <a:rPr lang="en-US" altLang="en-US">
                <a:latin typeface="Courier New" pitchFamily="49" charset="0"/>
              </a:rPr>
              <a:t>  2  FROM Countries</a:t>
            </a:r>
          </a:p>
          <a:p>
            <a:pPr algn="l"/>
            <a:r>
              <a:rPr lang="en-US" altLang="en-US">
                <a:latin typeface="Courier New" pitchFamily="49" charset="0"/>
              </a:rPr>
              <a:t>  3  </a:t>
            </a:r>
            <a:r>
              <a:rPr lang="en-US" altLang="en-US">
                <a:solidFill>
                  <a:srgbClr val="FF3300"/>
                </a:solidFill>
                <a:latin typeface="Courier New" pitchFamily="49" charset="0"/>
              </a:rPr>
              <a:t>WHERE Name LIKE (‘United%’);</a:t>
            </a:r>
          </a:p>
          <a:p>
            <a:pPr algn="l"/>
            <a:endParaRPr lang="en-US" altLang="en-US">
              <a:latin typeface="Courier New" pitchFamily="49" charset="0"/>
            </a:endParaRPr>
          </a:p>
          <a:p>
            <a:pPr algn="l"/>
            <a:r>
              <a:rPr lang="en-US" altLang="en-US">
                <a:latin typeface="Courier New" pitchFamily="49" charset="0"/>
              </a:rPr>
              <a:t>NAME			</a:t>
            </a:r>
          </a:p>
          <a:p>
            <a:pPr algn="l"/>
            <a:r>
              <a:rPr lang="en-US" altLang="en-US">
                <a:latin typeface="Courier New" pitchFamily="49" charset="0"/>
              </a:rPr>
              <a:t>-------------------------  </a:t>
            </a:r>
          </a:p>
          <a:p>
            <a:pPr algn="l"/>
            <a:r>
              <a:rPr lang="en-US" altLang="en-US">
                <a:latin typeface="Courier New" pitchFamily="49" charset="0"/>
              </a:rPr>
              <a:t>United States		</a:t>
            </a:r>
          </a:p>
          <a:p>
            <a:pPr algn="l"/>
            <a:r>
              <a:rPr lang="en-US" altLang="en-US">
                <a:latin typeface="Courier New" pitchFamily="49" charset="0"/>
              </a:rPr>
              <a:t>United Arab Emirates			</a:t>
            </a:r>
            <a:endParaRPr lang="en-US" altLang="en-US" sz="2400">
              <a:latin typeface="Courier New" pitchFamily="49" charset="0"/>
            </a:endParaRPr>
          </a:p>
          <a:p>
            <a:pPr algn="l">
              <a:lnSpc>
                <a:spcPct val="150000"/>
              </a:lnSpc>
            </a:pPr>
            <a:endParaRPr lang="en-US" altLang="en-US">
              <a:latin typeface="Courier New" pitchFamily="49" charset="0"/>
            </a:endParaRPr>
          </a:p>
          <a:p>
            <a:pPr algn="l"/>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01CE29CA-118C-47B4-B4F1-D18510413079}" type="slidenum">
              <a:rPr lang="en-US" altLang="en-US"/>
              <a:pPr/>
              <a:t>21</a:t>
            </a:fld>
            <a:endParaRPr lang="en-US" altLang="en-US"/>
          </a:p>
        </p:txBody>
      </p:sp>
      <p:sp>
        <p:nvSpPr>
          <p:cNvPr id="318466"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467"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468"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18469"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18470"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18471" name="Text Box 7"/>
          <p:cNvSpPr txBox="1">
            <a:spLocks noChangeArrowheads="1"/>
          </p:cNvSpPr>
          <p:nvPr/>
        </p:nvSpPr>
        <p:spPr bwMode="auto">
          <a:xfrm>
            <a:off x="228600" y="838200"/>
            <a:ext cx="8686800" cy="471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IS NULL matches the occurrence of null values (note that this is </a:t>
            </a:r>
            <a:r>
              <a:rPr lang="en-US" altLang="en-US" sz="2400" u="sng"/>
              <a:t>not</a:t>
            </a:r>
            <a:r>
              <a:rPr lang="en-US" altLang="en-US" sz="2400"/>
              <a:t> written “= NULL”)</a:t>
            </a:r>
          </a:p>
          <a:p>
            <a:pPr algn="l">
              <a:lnSpc>
                <a:spcPct val="150000"/>
              </a:lnSpc>
            </a:pPr>
            <a:endParaRPr lang="en-US" altLang="en-US" sz="2400">
              <a:latin typeface="Courier New" pitchFamily="49" charset="0"/>
            </a:endParaRPr>
          </a:p>
          <a:p>
            <a:pPr algn="l"/>
            <a:r>
              <a:rPr lang="en-US" altLang="en-US">
                <a:latin typeface="Courier New" pitchFamily="49" charset="0"/>
              </a:rPr>
              <a:t>SQL&gt; SELECT LastName, FirstName</a:t>
            </a:r>
          </a:p>
          <a:p>
            <a:pPr algn="l"/>
            <a:r>
              <a:rPr lang="en-US" altLang="en-US">
                <a:latin typeface="Courier New" pitchFamily="49" charset="0"/>
              </a:rPr>
              <a:t>  2  FROM Employee</a:t>
            </a:r>
          </a:p>
          <a:p>
            <a:pPr algn="l"/>
            <a:r>
              <a:rPr lang="en-US" altLang="en-US">
                <a:latin typeface="Courier New" pitchFamily="49" charset="0"/>
              </a:rPr>
              <a:t>  3  </a:t>
            </a:r>
            <a:r>
              <a:rPr lang="en-US" altLang="en-US">
                <a:solidFill>
                  <a:srgbClr val="FF3300"/>
                </a:solidFill>
                <a:latin typeface="Courier New" pitchFamily="49" charset="0"/>
              </a:rPr>
              <a:t>WHERE Salary IS NULL;</a:t>
            </a:r>
          </a:p>
          <a:p>
            <a:pPr algn="l"/>
            <a:endParaRPr lang="en-US" altLang="en-US">
              <a:latin typeface="Courier New" pitchFamily="49" charset="0"/>
            </a:endParaRPr>
          </a:p>
          <a:p>
            <a:pPr algn="l"/>
            <a:r>
              <a:rPr lang="en-US" altLang="en-US">
                <a:latin typeface="Courier New" pitchFamily="49" charset="0"/>
              </a:rPr>
              <a:t>LASTNAME			FIRSTNAME</a:t>
            </a:r>
          </a:p>
          <a:p>
            <a:pPr algn="l"/>
            <a:r>
              <a:rPr lang="en-US" altLang="en-US">
                <a:latin typeface="Courier New" pitchFamily="49" charset="0"/>
              </a:rPr>
              <a:t>-------------------------  ------------------------</a:t>
            </a:r>
          </a:p>
          <a:p>
            <a:pPr algn="l"/>
            <a:r>
              <a:rPr lang="en-US" altLang="en-US">
                <a:latin typeface="Courier New" pitchFamily="49" charset="0"/>
              </a:rPr>
              <a:t>Nopay				Johnny</a:t>
            </a:r>
          </a:p>
          <a:p>
            <a:pPr algn="l"/>
            <a:r>
              <a:rPr lang="en-US" altLang="en-US">
                <a:latin typeface="Courier New" pitchFamily="49" charset="0"/>
              </a:rPr>
              <a:t>Bankrupt			Billy</a:t>
            </a:r>
            <a:endParaRPr lang="en-US" altLang="en-US" sz="2400">
              <a:latin typeface="Courier New" pitchFamily="49" charset="0"/>
            </a:endParaRPr>
          </a:p>
          <a:p>
            <a:pPr algn="l">
              <a:lnSpc>
                <a:spcPct val="150000"/>
              </a:lnSpc>
            </a:pPr>
            <a:endParaRPr lang="en-US" altLang="en-US">
              <a:latin typeface="Courier New" pitchFamily="49" charset="0"/>
            </a:endParaRPr>
          </a:p>
          <a:p>
            <a:pPr algn="l"/>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030866E2-5192-42EC-8098-DBBBC79961BE}" type="slidenum">
              <a:rPr lang="en-US" altLang="en-US"/>
              <a:pPr/>
              <a:t>22</a:t>
            </a:fld>
            <a:endParaRPr lang="en-US" altLang="en-US"/>
          </a:p>
        </p:txBody>
      </p:sp>
      <p:sp>
        <p:nvSpPr>
          <p:cNvPr id="319490"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491"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492"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19493"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19494"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19495" name="Text Box 7"/>
          <p:cNvSpPr txBox="1">
            <a:spLocks noChangeArrowheads="1"/>
          </p:cNvSpPr>
          <p:nvPr/>
        </p:nvSpPr>
        <p:spPr bwMode="auto">
          <a:xfrm>
            <a:off x="228600" y="838200"/>
            <a:ext cx="8686800" cy="471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Note that dates can be used in any of these contexts, and literal date values will be written as ‘DD-MON-YYYY’</a:t>
            </a:r>
          </a:p>
          <a:p>
            <a:pPr algn="l">
              <a:lnSpc>
                <a:spcPct val="150000"/>
              </a:lnSpc>
            </a:pPr>
            <a:endParaRPr lang="en-US" altLang="en-US" sz="2400">
              <a:latin typeface="Courier New" pitchFamily="49" charset="0"/>
            </a:endParaRPr>
          </a:p>
          <a:p>
            <a:pPr algn="l"/>
            <a:r>
              <a:rPr lang="en-US" altLang="en-US">
                <a:latin typeface="Courier New" pitchFamily="49" charset="0"/>
              </a:rPr>
              <a:t>SQL&gt; SELECT LastName, Hiredate</a:t>
            </a:r>
          </a:p>
          <a:p>
            <a:pPr algn="l"/>
            <a:r>
              <a:rPr lang="en-US" altLang="en-US">
                <a:latin typeface="Courier New" pitchFamily="49" charset="0"/>
              </a:rPr>
              <a:t>  2  FROM Employee</a:t>
            </a:r>
          </a:p>
          <a:p>
            <a:pPr algn="l"/>
            <a:r>
              <a:rPr lang="en-US" altLang="en-US">
                <a:latin typeface="Courier New" pitchFamily="49" charset="0"/>
              </a:rPr>
              <a:t>  3  </a:t>
            </a:r>
            <a:r>
              <a:rPr lang="en-US" altLang="en-US">
                <a:solidFill>
                  <a:srgbClr val="FF3300"/>
                </a:solidFill>
                <a:latin typeface="Courier New" pitchFamily="49" charset="0"/>
              </a:rPr>
              <a:t>WHERE Hiredate &gt; ’01-JAN-1990’;</a:t>
            </a:r>
          </a:p>
          <a:p>
            <a:pPr algn="l"/>
            <a:endParaRPr lang="en-US" altLang="en-US">
              <a:latin typeface="Courier New" pitchFamily="49" charset="0"/>
            </a:endParaRPr>
          </a:p>
          <a:p>
            <a:pPr algn="l"/>
            <a:r>
              <a:rPr lang="en-US" altLang="en-US">
                <a:latin typeface="Courier New" pitchFamily="49" charset="0"/>
              </a:rPr>
              <a:t>LASTNAME			Hiredate</a:t>
            </a:r>
          </a:p>
          <a:p>
            <a:pPr algn="l"/>
            <a:r>
              <a:rPr lang="en-US" altLang="en-US">
                <a:latin typeface="Courier New" pitchFamily="49" charset="0"/>
              </a:rPr>
              <a:t>-------------------------  ------------------------</a:t>
            </a:r>
          </a:p>
          <a:p>
            <a:pPr algn="l"/>
            <a:r>
              <a:rPr lang="en-US" altLang="en-US">
                <a:latin typeface="Courier New" pitchFamily="49" charset="0"/>
              </a:rPr>
              <a:t>Gonzales			17-MAR-2003</a:t>
            </a:r>
          </a:p>
          <a:p>
            <a:pPr algn="l"/>
            <a:r>
              <a:rPr lang="en-US" altLang="en-US">
                <a:latin typeface="Courier New" pitchFamily="49" charset="0"/>
              </a:rPr>
              <a:t>Roberts			12-OCT-1995</a:t>
            </a:r>
            <a:endParaRPr lang="en-US" altLang="en-US" sz="2400">
              <a:latin typeface="Courier New" pitchFamily="49" charset="0"/>
            </a:endParaRPr>
          </a:p>
          <a:p>
            <a:pPr algn="l">
              <a:lnSpc>
                <a:spcPct val="150000"/>
              </a:lnSpc>
            </a:pPr>
            <a:endParaRPr lang="en-US" altLang="en-US">
              <a:latin typeface="Courier New" pitchFamily="49" charset="0"/>
            </a:endParaRPr>
          </a:p>
          <a:p>
            <a:pPr algn="l"/>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ACADF206-FB2C-4DBC-8C68-8A96CCF2C18E}" type="slidenum">
              <a:rPr lang="en-US" altLang="en-US"/>
              <a:pPr/>
              <a:t>23</a:t>
            </a:fld>
            <a:endParaRPr lang="en-US" altLang="en-US"/>
          </a:p>
        </p:txBody>
      </p:sp>
      <p:sp>
        <p:nvSpPr>
          <p:cNvPr id="320514"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15"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16"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20517"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20518"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20519" name="Text Box 7"/>
          <p:cNvSpPr txBox="1">
            <a:spLocks noChangeArrowheads="1"/>
          </p:cNvSpPr>
          <p:nvPr/>
        </p:nvSpPr>
        <p:spPr bwMode="auto">
          <a:xfrm>
            <a:off x="228600" y="838200"/>
            <a:ext cx="8686800" cy="457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these expressions can be negated using the NOT keyword and the &lt;&gt; (inequality) operator:</a:t>
            </a:r>
          </a:p>
          <a:p>
            <a:pPr algn="l">
              <a:lnSpc>
                <a:spcPct val="150000"/>
              </a:lnSpc>
            </a:pPr>
            <a:endParaRPr lang="en-US" altLang="en-US" sz="2400"/>
          </a:p>
          <a:p>
            <a:pPr lvl="1" algn="l">
              <a:lnSpc>
                <a:spcPct val="150000"/>
              </a:lnSpc>
              <a:buFont typeface="Wingdings" pitchFamily="2" charset="2"/>
              <a:buChar char="§"/>
            </a:pPr>
            <a:r>
              <a:rPr lang="en-US" altLang="en-US">
                <a:latin typeface="Courier New" pitchFamily="49" charset="0"/>
              </a:rPr>
              <a:t> IS NOT NULL</a:t>
            </a:r>
          </a:p>
          <a:p>
            <a:pPr lvl="1" algn="l">
              <a:lnSpc>
                <a:spcPct val="150000"/>
              </a:lnSpc>
              <a:buFont typeface="Wingdings" pitchFamily="2" charset="2"/>
              <a:buChar char="§"/>
            </a:pPr>
            <a:r>
              <a:rPr lang="en-US" altLang="en-US">
                <a:latin typeface="Courier New" pitchFamily="49" charset="0"/>
              </a:rPr>
              <a:t> NOT BETWEEN 20000 and 50000</a:t>
            </a:r>
          </a:p>
          <a:p>
            <a:pPr lvl="1" algn="l">
              <a:lnSpc>
                <a:spcPct val="150000"/>
              </a:lnSpc>
              <a:buFont typeface="Wingdings" pitchFamily="2" charset="2"/>
              <a:buChar char="§"/>
            </a:pPr>
            <a:r>
              <a:rPr lang="en-US" altLang="en-US">
                <a:latin typeface="Courier New" pitchFamily="49" charset="0"/>
              </a:rPr>
              <a:t> &lt;&gt; ‘Smith’</a:t>
            </a:r>
          </a:p>
          <a:p>
            <a:pPr lvl="1" algn="l">
              <a:lnSpc>
                <a:spcPct val="150000"/>
              </a:lnSpc>
              <a:buFont typeface="Wingdings" pitchFamily="2" charset="2"/>
              <a:buChar char="§"/>
            </a:pPr>
            <a:r>
              <a:rPr lang="en-US" altLang="en-US">
                <a:latin typeface="Courier New" pitchFamily="49" charset="0"/>
              </a:rPr>
              <a:t> NOT IN (‘Oracle’,’SQL Server’)</a:t>
            </a:r>
          </a:p>
          <a:p>
            <a:pPr lvl="1" algn="l">
              <a:lnSpc>
                <a:spcPct val="150000"/>
              </a:lnSpc>
              <a:buFont typeface="Wingdings" pitchFamily="2" charset="2"/>
              <a:buChar char="§"/>
            </a:pPr>
            <a:r>
              <a:rPr lang="en-US" altLang="en-US">
                <a:latin typeface="Courier New" pitchFamily="49" charset="0"/>
              </a:rPr>
              <a:t> NOT LIKE ‘%ISYS%’</a:t>
            </a:r>
          </a:p>
          <a:p>
            <a:pPr lvl="1" algn="l">
              <a:lnSpc>
                <a:spcPct val="150000"/>
              </a:lnSpc>
              <a:buFont typeface="Wingdings" pitchFamily="2" charset="2"/>
              <a:buChar char="§"/>
            </a:pPr>
            <a:r>
              <a:rPr lang="en-US" altLang="en-US">
                <a:latin typeface="Courier New" pitchFamily="49" charset="0"/>
              </a:rPr>
              <a:t> &lt;&gt; 25</a:t>
            </a:r>
          </a:p>
          <a:p>
            <a:pPr algn="l"/>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3FE79C48-F6EA-4847-BB96-78D15ADCDB60}" type="slidenum">
              <a:rPr lang="en-US" altLang="en-US"/>
              <a:pPr/>
              <a:t>24</a:t>
            </a:fld>
            <a:endParaRPr lang="en-US" altLang="en-US"/>
          </a:p>
        </p:txBody>
      </p:sp>
      <p:sp>
        <p:nvSpPr>
          <p:cNvPr id="321538"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39"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40"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21541"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21542"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21543" name="Text Box 7"/>
          <p:cNvSpPr txBox="1">
            <a:spLocks noChangeArrowheads="1"/>
          </p:cNvSpPr>
          <p:nvPr/>
        </p:nvSpPr>
        <p:spPr bwMode="auto">
          <a:xfrm>
            <a:off x="228600" y="838200"/>
            <a:ext cx="8686800" cy="503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ORDER BY clause can be used to order results, which are not guaranteed to be in any particular order otherwise</a:t>
            </a:r>
          </a:p>
          <a:p>
            <a:pPr algn="l">
              <a:lnSpc>
                <a:spcPct val="150000"/>
              </a:lnSpc>
            </a:pPr>
            <a:endParaRPr lang="en-US" altLang="en-US" sz="2400"/>
          </a:p>
          <a:p>
            <a:pPr algn="l"/>
            <a:r>
              <a:rPr lang="en-US" altLang="en-US">
                <a:latin typeface="Courier New" pitchFamily="49" charset="0"/>
              </a:rPr>
              <a:t>SQL&gt; SELECT LastName</a:t>
            </a:r>
          </a:p>
          <a:p>
            <a:pPr algn="l"/>
            <a:r>
              <a:rPr lang="en-US" altLang="en-US">
                <a:latin typeface="Courier New" pitchFamily="49" charset="0"/>
              </a:rPr>
              <a:t>  2  FROM ListOfNames</a:t>
            </a:r>
          </a:p>
          <a:p>
            <a:pPr algn="l"/>
            <a:r>
              <a:rPr lang="en-US" altLang="en-US">
                <a:latin typeface="Courier New" pitchFamily="49" charset="0"/>
              </a:rPr>
              <a:t>  3  </a:t>
            </a:r>
            <a:r>
              <a:rPr lang="en-US" altLang="en-US">
                <a:solidFill>
                  <a:srgbClr val="FF3300"/>
                </a:solidFill>
                <a:latin typeface="Courier New" pitchFamily="49" charset="0"/>
              </a:rPr>
              <a:t>ORDER BY LastName;</a:t>
            </a:r>
          </a:p>
          <a:p>
            <a:pPr algn="l"/>
            <a:endParaRPr lang="en-US" altLang="en-US">
              <a:latin typeface="Courier New" pitchFamily="49" charset="0"/>
            </a:endParaRPr>
          </a:p>
          <a:p>
            <a:pPr algn="l"/>
            <a:r>
              <a:rPr lang="en-US" altLang="en-US">
                <a:latin typeface="Courier New" pitchFamily="49" charset="0"/>
              </a:rPr>
              <a:t>LASTNAME			</a:t>
            </a:r>
          </a:p>
          <a:p>
            <a:pPr algn="l"/>
            <a:r>
              <a:rPr lang="en-US" altLang="en-US">
                <a:latin typeface="Courier New" pitchFamily="49" charset="0"/>
              </a:rPr>
              <a:t>-------------------------</a:t>
            </a:r>
          </a:p>
          <a:p>
            <a:pPr algn="l"/>
            <a:r>
              <a:rPr lang="en-US" altLang="en-US">
                <a:latin typeface="Courier New" pitchFamily="49" charset="0"/>
              </a:rPr>
              <a:t>Abrams</a:t>
            </a:r>
          </a:p>
          <a:p>
            <a:pPr algn="l"/>
            <a:r>
              <a:rPr lang="en-US" altLang="en-US">
                <a:latin typeface="Courier New" pitchFamily="49" charset="0"/>
              </a:rPr>
              <a:t>Brown</a:t>
            </a:r>
          </a:p>
          <a:p>
            <a:pPr algn="l"/>
            <a:r>
              <a:rPr lang="en-US" altLang="en-US">
                <a:latin typeface="Courier New" pitchFamily="49" charset="0"/>
              </a:rPr>
              <a:t>Calhoun</a:t>
            </a:r>
          </a:p>
          <a:p>
            <a:pPr algn="l"/>
            <a:r>
              <a:rPr lang="en-US" altLang="en-US">
                <a:latin typeface="Courier New" pitchFamily="49" charset="0"/>
              </a:rPr>
              <a:t>Donohue</a:t>
            </a:r>
          </a:p>
          <a:p>
            <a:pPr algn="l"/>
            <a:r>
              <a:rPr lang="en-US" altLang="en-US">
                <a:latin typeface="Courier New" pitchFamily="49" charset="0"/>
              </a:rPr>
              <a:t>Els</a:t>
            </a:r>
          </a:p>
          <a:p>
            <a:pPr algn="l"/>
            <a:r>
              <a:rPr lang="en-US" altLang="en-US">
                <a:latin typeface="Courier New" pitchFamily="49" charset="0"/>
              </a:rPr>
              <a:t>Freeman					</a:t>
            </a:r>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943BD856-99D3-4A19-9B32-22088423C11E}" type="slidenum">
              <a:rPr lang="en-US" altLang="en-US"/>
              <a:pPr/>
              <a:t>25</a:t>
            </a:fld>
            <a:endParaRPr lang="en-US" altLang="en-US"/>
          </a:p>
        </p:txBody>
      </p:sp>
      <p:sp>
        <p:nvSpPr>
          <p:cNvPr id="322562"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563"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564"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22565"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22566"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22567" name="Text Box 7"/>
          <p:cNvSpPr txBox="1">
            <a:spLocks noChangeArrowheads="1"/>
          </p:cNvSpPr>
          <p:nvPr/>
        </p:nvSpPr>
        <p:spPr bwMode="auto">
          <a:xfrm>
            <a:off x="228600" y="838200"/>
            <a:ext cx="8686800"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Sort order is ascending by default, but can specify descending with DESC keyword</a:t>
            </a:r>
          </a:p>
          <a:p>
            <a:pPr algn="l">
              <a:lnSpc>
                <a:spcPct val="150000"/>
              </a:lnSpc>
              <a:buFontTx/>
              <a:buChar char="•"/>
            </a:pPr>
            <a:r>
              <a:rPr lang="en-US" altLang="en-US" sz="2400"/>
              <a:t> Can also order on multiple columns at the same time</a:t>
            </a:r>
          </a:p>
          <a:p>
            <a:pPr algn="l">
              <a:lnSpc>
                <a:spcPct val="150000"/>
              </a:lnSpc>
            </a:pPr>
            <a:endParaRPr lang="en-US" altLang="en-US" sz="2400"/>
          </a:p>
          <a:p>
            <a:pPr algn="l"/>
            <a:r>
              <a:rPr lang="en-US" altLang="en-US">
                <a:latin typeface="Courier New" pitchFamily="49" charset="0"/>
              </a:rPr>
              <a:t>SQL&gt; SELECT LastName, Salary</a:t>
            </a:r>
          </a:p>
          <a:p>
            <a:pPr algn="l"/>
            <a:r>
              <a:rPr lang="en-US" altLang="en-US">
                <a:latin typeface="Courier New" pitchFamily="49" charset="0"/>
              </a:rPr>
              <a:t>  2  FROM Employees</a:t>
            </a:r>
          </a:p>
          <a:p>
            <a:pPr algn="l"/>
            <a:r>
              <a:rPr lang="en-US" altLang="en-US">
                <a:latin typeface="Courier New" pitchFamily="49" charset="0"/>
              </a:rPr>
              <a:t>  3  </a:t>
            </a:r>
            <a:r>
              <a:rPr lang="en-US" altLang="en-US">
                <a:solidFill>
                  <a:srgbClr val="FF3300"/>
                </a:solidFill>
                <a:latin typeface="Courier New" pitchFamily="49" charset="0"/>
              </a:rPr>
              <a:t>ORDER BY LastName, Salary DESC;</a:t>
            </a:r>
          </a:p>
          <a:p>
            <a:pPr algn="l"/>
            <a:endParaRPr lang="en-US" altLang="en-US">
              <a:latin typeface="Courier New" pitchFamily="49" charset="0"/>
            </a:endParaRPr>
          </a:p>
          <a:p>
            <a:pPr algn="l"/>
            <a:r>
              <a:rPr lang="en-US" altLang="en-US">
                <a:latin typeface="Courier New" pitchFamily="49" charset="0"/>
              </a:rPr>
              <a:t>LASTNAME			Salary</a:t>
            </a:r>
          </a:p>
          <a:p>
            <a:pPr algn="l"/>
            <a:r>
              <a:rPr lang="en-US" altLang="en-US">
                <a:latin typeface="Courier New" pitchFamily="49" charset="0"/>
              </a:rPr>
              <a:t>-------------------------	-------------</a:t>
            </a:r>
          </a:p>
          <a:p>
            <a:pPr algn="l"/>
            <a:r>
              <a:rPr lang="en-US" altLang="en-US">
                <a:latin typeface="Courier New" pitchFamily="49" charset="0"/>
              </a:rPr>
              <a:t>Abrams				33000</a:t>
            </a:r>
          </a:p>
          <a:p>
            <a:pPr algn="l"/>
            <a:r>
              <a:rPr lang="en-US" altLang="en-US">
                <a:latin typeface="Courier New" pitchFamily="49" charset="0"/>
              </a:rPr>
              <a:t>Brown				78000</a:t>
            </a:r>
          </a:p>
          <a:p>
            <a:pPr algn="l"/>
            <a:r>
              <a:rPr lang="en-US" altLang="en-US">
                <a:latin typeface="Courier New" pitchFamily="49" charset="0"/>
              </a:rPr>
              <a:t>Brown				49000</a:t>
            </a:r>
          </a:p>
          <a:p>
            <a:pPr algn="l"/>
            <a:r>
              <a:rPr lang="en-US" altLang="en-US">
                <a:latin typeface="Courier New" pitchFamily="49" charset="0"/>
              </a:rPr>
              <a:t>Brown				34000</a:t>
            </a:r>
          </a:p>
          <a:p>
            <a:pPr algn="l"/>
            <a:r>
              <a:rPr lang="en-US" altLang="en-US">
                <a:latin typeface="Courier New" pitchFamily="49" charset="0"/>
              </a:rPr>
              <a:t>Donohue			53000</a:t>
            </a:r>
          </a:p>
          <a:p>
            <a:pPr algn="l"/>
            <a:r>
              <a:rPr lang="en-US" altLang="en-US">
                <a:latin typeface="Courier New" pitchFamily="49" charset="0"/>
              </a:rPr>
              <a:t>Els				90000	</a:t>
            </a:r>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55631EBF-C606-4CB3-9B2E-0C4C3FF72E98}" type="slidenum">
              <a:rPr lang="en-US" altLang="en-US"/>
              <a:pPr/>
              <a:t>26</a:t>
            </a:fld>
            <a:endParaRPr lang="en-US" altLang="en-US"/>
          </a:p>
        </p:txBody>
      </p:sp>
      <p:sp>
        <p:nvSpPr>
          <p:cNvPr id="323586"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587"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588"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23589"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23590"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23591" name="Text Box 7"/>
          <p:cNvSpPr txBox="1">
            <a:spLocks noChangeArrowheads="1"/>
          </p:cNvSpPr>
          <p:nvPr/>
        </p:nvSpPr>
        <p:spPr bwMode="auto">
          <a:xfrm>
            <a:off x="228600" y="838200"/>
            <a:ext cx="8686800" cy="489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a:t>
            </a:r>
            <a:r>
              <a:rPr lang="en-US" altLang="en-US" sz="2400" b="1"/>
              <a:t>Aggregate functions</a:t>
            </a:r>
            <a:r>
              <a:rPr lang="en-US" altLang="en-US" sz="2400"/>
              <a:t> operate on a number of rows at a time</a:t>
            </a:r>
          </a:p>
          <a:p>
            <a:pPr algn="l">
              <a:lnSpc>
                <a:spcPct val="150000"/>
              </a:lnSpc>
            </a:pPr>
            <a:endParaRPr lang="en-US" altLang="en-US" sz="2400"/>
          </a:p>
          <a:p>
            <a:pPr algn="l">
              <a:buFontTx/>
              <a:buChar char="•"/>
            </a:pPr>
            <a:r>
              <a:rPr lang="en-US" altLang="en-US" sz="2400"/>
              <a:t> </a:t>
            </a:r>
            <a:r>
              <a:rPr lang="en-US" altLang="en-US" sz="2400" b="1"/>
              <a:t>COUNT</a:t>
            </a:r>
            <a:r>
              <a:rPr lang="en-US" altLang="en-US" sz="2400"/>
              <a:t> returns number of values in specified column</a:t>
            </a:r>
          </a:p>
          <a:p>
            <a:pPr algn="l">
              <a:buFontTx/>
              <a:buChar char="•"/>
            </a:pPr>
            <a:endParaRPr lang="en-US" altLang="en-US" sz="2400"/>
          </a:p>
          <a:p>
            <a:pPr algn="l">
              <a:buFontTx/>
              <a:buChar char="•"/>
            </a:pPr>
            <a:r>
              <a:rPr lang="en-US" altLang="en-US" sz="2400"/>
              <a:t> </a:t>
            </a:r>
            <a:r>
              <a:rPr lang="en-US" altLang="en-US" sz="2400" b="1"/>
              <a:t>SUM</a:t>
            </a:r>
            <a:r>
              <a:rPr lang="en-US" altLang="en-US" sz="2400"/>
              <a:t>	returns sum of values in specified column</a:t>
            </a:r>
          </a:p>
          <a:p>
            <a:pPr algn="l">
              <a:buFontTx/>
              <a:buChar char="•"/>
            </a:pPr>
            <a:endParaRPr lang="en-US" altLang="en-US" sz="2400"/>
          </a:p>
          <a:p>
            <a:pPr algn="l">
              <a:buFontTx/>
              <a:buChar char="•"/>
            </a:pPr>
            <a:r>
              <a:rPr lang="en-US" altLang="en-US" sz="2400"/>
              <a:t> </a:t>
            </a:r>
            <a:r>
              <a:rPr lang="en-US" altLang="en-US" sz="2400" b="1"/>
              <a:t>AVG</a:t>
            </a:r>
            <a:r>
              <a:rPr lang="en-US" altLang="en-US" sz="2400"/>
              <a:t>	returns average of values in specified column</a:t>
            </a:r>
          </a:p>
          <a:p>
            <a:pPr algn="l">
              <a:buFontTx/>
              <a:buChar char="•"/>
            </a:pPr>
            <a:endParaRPr lang="en-US" altLang="en-US" sz="2400"/>
          </a:p>
          <a:p>
            <a:pPr algn="l">
              <a:buFontTx/>
              <a:buChar char="•"/>
            </a:pPr>
            <a:r>
              <a:rPr lang="en-US" altLang="en-US" sz="2400"/>
              <a:t> </a:t>
            </a:r>
            <a:r>
              <a:rPr lang="en-US" altLang="en-US" sz="2400" b="1"/>
              <a:t>MIN</a:t>
            </a:r>
            <a:r>
              <a:rPr lang="en-US" altLang="en-US" sz="2400"/>
              <a:t> returns smallest value in specified column</a:t>
            </a:r>
          </a:p>
          <a:p>
            <a:pPr algn="l">
              <a:buFontTx/>
              <a:buChar char="•"/>
            </a:pPr>
            <a:endParaRPr lang="en-US" altLang="en-US" sz="2400"/>
          </a:p>
          <a:p>
            <a:pPr algn="l">
              <a:buFontTx/>
              <a:buChar char="•"/>
            </a:pPr>
            <a:r>
              <a:rPr lang="en-US" altLang="en-US" sz="2400"/>
              <a:t> </a:t>
            </a:r>
            <a:r>
              <a:rPr lang="en-US" altLang="en-US" sz="2400" b="1"/>
              <a:t>MAX</a:t>
            </a:r>
            <a:r>
              <a:rPr lang="en-US" altLang="en-US" sz="2400"/>
              <a:t>	returns largest value in specified column</a:t>
            </a:r>
          </a:p>
          <a:p>
            <a:pPr algn="just" eaLnBrk="0" hangingPunct="0">
              <a:lnSpc>
                <a:spcPct val="90000"/>
              </a:lnSpc>
              <a:spcBef>
                <a:spcPct val="25000"/>
              </a:spcBef>
              <a:spcAft>
                <a:spcPct val="25000"/>
              </a:spcAft>
              <a:buClr>
                <a:schemeClr val="accent2"/>
              </a:buClr>
              <a:buSzPct val="75000"/>
              <a:buFont typeface="Monotype Sorts" pitchFamily="2" charset="2"/>
              <a:buNone/>
            </a:pPr>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25520812-F85A-4D4E-AABA-1D8AC06F38DB}" type="slidenum">
              <a:rPr lang="en-US" altLang="en-US"/>
              <a:pPr/>
              <a:t>27</a:t>
            </a:fld>
            <a:endParaRPr lang="en-US" altLang="en-US"/>
          </a:p>
        </p:txBody>
      </p:sp>
      <p:sp>
        <p:nvSpPr>
          <p:cNvPr id="324610"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611"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612"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24613"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24614"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24615" name="Text Box 7"/>
          <p:cNvSpPr txBox="1">
            <a:spLocks noChangeArrowheads="1"/>
          </p:cNvSpPr>
          <p:nvPr/>
        </p:nvSpPr>
        <p:spPr bwMode="auto">
          <a:xfrm>
            <a:off x="228600" y="838200"/>
            <a:ext cx="86868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Each operates on a single column of a table and returns a single value </a:t>
            </a:r>
          </a:p>
          <a:p>
            <a:pPr algn="l">
              <a:lnSpc>
                <a:spcPct val="150000"/>
              </a:lnSpc>
            </a:pPr>
            <a:endParaRPr lang="en-US" altLang="en-US" sz="2400"/>
          </a:p>
          <a:p>
            <a:pPr algn="l">
              <a:lnSpc>
                <a:spcPct val="150000"/>
              </a:lnSpc>
              <a:buFontTx/>
              <a:buChar char="•"/>
            </a:pPr>
            <a:r>
              <a:rPr lang="en-US" altLang="en-US" sz="2400"/>
              <a:t> COUNT, MIN, and MAX apply to numeric and non-numeric fields, but SUM and AVG may be used on numeric fields only</a:t>
            </a:r>
          </a:p>
          <a:p>
            <a:pPr algn="l">
              <a:lnSpc>
                <a:spcPct val="150000"/>
              </a:lnSpc>
            </a:pPr>
            <a:r>
              <a:rPr lang="en-US" altLang="en-US" sz="2400"/>
              <a:t> </a:t>
            </a:r>
          </a:p>
          <a:p>
            <a:pPr algn="l">
              <a:lnSpc>
                <a:spcPct val="150000"/>
              </a:lnSpc>
              <a:buFontTx/>
              <a:buChar char="•"/>
            </a:pPr>
            <a:r>
              <a:rPr lang="en-US" altLang="en-US" sz="2400"/>
              <a:t> Apart from COUNT(*), each function </a:t>
            </a:r>
            <a:r>
              <a:rPr lang="en-US" altLang="en-US" sz="2400" u="sng"/>
              <a:t>eliminates nulls first</a:t>
            </a:r>
            <a:r>
              <a:rPr lang="en-US" altLang="en-US" sz="2400"/>
              <a:t> and operates only on remaining non-null values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77D3DD71-ADC7-40B5-8406-8168BBB2CB81}" type="slidenum">
              <a:rPr lang="en-US" altLang="en-US"/>
              <a:pPr/>
              <a:t>28</a:t>
            </a:fld>
            <a:endParaRPr lang="en-US" altLang="en-US"/>
          </a:p>
        </p:txBody>
      </p:sp>
      <p:sp>
        <p:nvSpPr>
          <p:cNvPr id="325634"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635"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636"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25637"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25638"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25639" name="Text Box 7"/>
          <p:cNvSpPr txBox="1">
            <a:spLocks noChangeArrowheads="1"/>
          </p:cNvSpPr>
          <p:nvPr/>
        </p:nvSpPr>
        <p:spPr bwMode="auto">
          <a:xfrm>
            <a:off x="228600" y="838200"/>
            <a:ext cx="8686800"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COUNT(*) counts all rows of a table, regardless of whether nulls or duplicate values occur.</a:t>
            </a:r>
          </a:p>
          <a:p>
            <a:pPr algn="l">
              <a:lnSpc>
                <a:spcPct val="150000"/>
              </a:lnSpc>
              <a:buFontTx/>
              <a:buChar char="•"/>
            </a:pPr>
            <a:endParaRPr lang="en-US" altLang="en-US" sz="2400"/>
          </a:p>
          <a:p>
            <a:pPr algn="l">
              <a:lnSpc>
                <a:spcPct val="150000"/>
              </a:lnSpc>
              <a:buFontTx/>
              <a:buChar char="•"/>
            </a:pPr>
            <a:r>
              <a:rPr lang="en-US" altLang="en-US" sz="2400"/>
              <a:t> Can use DISTINCT before column name to eliminate duplicates. </a:t>
            </a:r>
          </a:p>
          <a:p>
            <a:pPr algn="l">
              <a:lnSpc>
                <a:spcPct val="150000"/>
              </a:lnSpc>
              <a:buFontTx/>
              <a:buChar char="•"/>
            </a:pPr>
            <a:endParaRPr lang="en-US" altLang="en-US" sz="2400"/>
          </a:p>
          <a:p>
            <a:pPr algn="l">
              <a:lnSpc>
                <a:spcPct val="150000"/>
              </a:lnSpc>
              <a:buFontTx/>
              <a:buChar char="•"/>
            </a:pPr>
            <a:r>
              <a:rPr lang="en-US" altLang="en-US" sz="2400"/>
              <a:t> DISTINCT has no effect with MIN/MAX, but may have with SUM/AVG.</a:t>
            </a:r>
          </a:p>
          <a:p>
            <a:pPr algn="just" eaLnBrk="0" hangingPunct="0">
              <a:spcBef>
                <a:spcPct val="20000"/>
              </a:spcBef>
              <a:buClr>
                <a:schemeClr val="accent2"/>
              </a:buClr>
              <a:buSzPct val="75000"/>
              <a:buFont typeface="Monotype Sorts" pitchFamily="2" charset="2"/>
              <a:buChar char="u"/>
            </a:pPr>
            <a:endParaRPr lang="en-US" altLang="en-US" sz="24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5F1DDB16-DF34-45D5-A1D5-9EA6B6A08005}" type="slidenum">
              <a:rPr lang="en-US" altLang="en-US"/>
              <a:pPr/>
              <a:t>29</a:t>
            </a:fld>
            <a:endParaRPr lang="en-US" altLang="en-US"/>
          </a:p>
        </p:txBody>
      </p:sp>
      <p:sp>
        <p:nvSpPr>
          <p:cNvPr id="326658"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59"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60"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26661"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26662"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26663" name="Text Box 7"/>
          <p:cNvSpPr txBox="1">
            <a:spLocks noChangeArrowheads="1"/>
          </p:cNvSpPr>
          <p:nvPr/>
        </p:nvSpPr>
        <p:spPr bwMode="auto">
          <a:xfrm>
            <a:off x="228600" y="838200"/>
            <a:ext cx="8686800"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COUNT function counts all rows meeting the specified criteria</a:t>
            </a:r>
          </a:p>
          <a:p>
            <a:pPr algn="l">
              <a:lnSpc>
                <a:spcPct val="150000"/>
              </a:lnSpc>
              <a:buFontTx/>
              <a:buChar char="•"/>
            </a:pPr>
            <a:endParaRPr lang="en-US" altLang="en-US" sz="2400"/>
          </a:p>
          <a:p>
            <a:pPr algn="l">
              <a:lnSpc>
                <a:spcPct val="150000"/>
              </a:lnSpc>
              <a:buFontTx/>
              <a:buChar char="•"/>
            </a:pPr>
            <a:r>
              <a:rPr lang="en-US" altLang="en-US" sz="2400"/>
              <a:t> How many employees have a salary greater than $60k?</a:t>
            </a:r>
          </a:p>
          <a:p>
            <a:pPr algn="l">
              <a:lnSpc>
                <a:spcPct val="150000"/>
              </a:lnSpc>
              <a:buFontTx/>
              <a:buChar char="•"/>
            </a:pPr>
            <a:endParaRPr lang="en-US" altLang="en-US" sz="2400"/>
          </a:p>
          <a:p>
            <a:pPr algn="l"/>
            <a:r>
              <a:rPr lang="en-US" altLang="en-US">
                <a:latin typeface="Courier New" pitchFamily="49" charset="0"/>
              </a:rPr>
              <a:t>SQL&gt; SELECT </a:t>
            </a:r>
            <a:r>
              <a:rPr lang="en-US" altLang="en-US">
                <a:solidFill>
                  <a:srgbClr val="FF3300"/>
                </a:solidFill>
                <a:latin typeface="Courier New" pitchFamily="49" charset="0"/>
              </a:rPr>
              <a:t>Count(*)</a:t>
            </a:r>
            <a:r>
              <a:rPr lang="en-US" altLang="en-US">
                <a:latin typeface="Courier New" pitchFamily="49" charset="0"/>
              </a:rPr>
              <a:t> AS NumHighSalaries</a:t>
            </a:r>
          </a:p>
          <a:p>
            <a:pPr algn="l"/>
            <a:r>
              <a:rPr lang="en-US" altLang="en-US">
                <a:latin typeface="Courier New" pitchFamily="49" charset="0"/>
              </a:rPr>
              <a:t>  2  FROM Employee</a:t>
            </a:r>
          </a:p>
          <a:p>
            <a:pPr algn="l"/>
            <a:r>
              <a:rPr lang="en-US" altLang="en-US">
                <a:latin typeface="Courier New" pitchFamily="49" charset="0"/>
              </a:rPr>
              <a:t>  3  WHERE Salary &gt; 60000;</a:t>
            </a:r>
          </a:p>
          <a:p>
            <a:pPr algn="l"/>
            <a:endParaRPr lang="en-US" altLang="en-US">
              <a:latin typeface="Courier New" pitchFamily="49" charset="0"/>
            </a:endParaRPr>
          </a:p>
          <a:p>
            <a:pPr algn="l"/>
            <a:r>
              <a:rPr lang="en-US" altLang="en-US">
                <a:latin typeface="Courier New" pitchFamily="49" charset="0"/>
              </a:rPr>
              <a:t>NUMHIGHSALARIES			</a:t>
            </a:r>
          </a:p>
          <a:p>
            <a:pPr algn="l"/>
            <a:r>
              <a:rPr lang="en-US" altLang="en-US">
                <a:latin typeface="Courier New" pitchFamily="49" charset="0"/>
              </a:rPr>
              <a:t>---------------  </a:t>
            </a:r>
          </a:p>
          <a:p>
            <a:pPr algn="l"/>
            <a:r>
              <a:rPr lang="en-US" altLang="en-US">
                <a:latin typeface="Courier New" pitchFamily="49" charset="0"/>
              </a:rPr>
              <a:t>		2</a:t>
            </a:r>
            <a:endParaRPr lang="en-US" altLang="en-US" sz="2400">
              <a:latin typeface="Courier New" pitchFamily="49" charset="0"/>
            </a:endParaRPr>
          </a:p>
          <a:p>
            <a:pPr algn="l">
              <a:lnSpc>
                <a:spcPct val="150000"/>
              </a:lnSpc>
            </a:pPr>
            <a:endParaRPr lang="en-US" altLang="en-US" sz="2400"/>
          </a:p>
          <a:p>
            <a:pPr algn="just" eaLnBrk="0" hangingPunct="0">
              <a:spcBef>
                <a:spcPct val="20000"/>
              </a:spcBef>
              <a:buClr>
                <a:schemeClr val="accent2"/>
              </a:buClr>
              <a:buSzPct val="75000"/>
              <a:buFont typeface="Monotype Sorts" pitchFamily="2" charset="2"/>
              <a:buChar char="u"/>
            </a:pPr>
            <a:endParaRPr lang="en-US" altLang="en-US" sz="2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DE32C373-129C-442A-83B3-AF82444E3AEC}" type="slidenum">
              <a:rPr lang="en-US" altLang="en-US"/>
              <a:pPr/>
              <a:t>3</a:t>
            </a:fld>
            <a:endParaRPr lang="en-US" altLang="en-US"/>
          </a:p>
        </p:txBody>
      </p:sp>
      <p:sp>
        <p:nvSpPr>
          <p:cNvPr id="261122"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123"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124"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261125"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DML Overview</a:t>
            </a:r>
          </a:p>
        </p:txBody>
      </p:sp>
      <p:sp>
        <p:nvSpPr>
          <p:cNvPr id="261126"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61127" name="Text Box 7"/>
          <p:cNvSpPr txBox="1">
            <a:spLocks noChangeArrowheads="1"/>
          </p:cNvSpPr>
          <p:nvPr/>
        </p:nvSpPr>
        <p:spPr bwMode="auto">
          <a:xfrm>
            <a:off x="228600" y="914400"/>
            <a:ext cx="86868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dirty="0"/>
              <a:t> Last week, we reviewed the creation of data structures using SQL DDL (Data Definition Language) statements</a:t>
            </a:r>
          </a:p>
          <a:p>
            <a:pPr algn="l">
              <a:lnSpc>
                <a:spcPct val="150000"/>
              </a:lnSpc>
              <a:buFontTx/>
              <a:buChar char="•"/>
            </a:pPr>
            <a:endParaRPr lang="en-US" altLang="en-US" sz="2400" dirty="0"/>
          </a:p>
          <a:p>
            <a:pPr algn="l">
              <a:lnSpc>
                <a:spcPct val="150000"/>
              </a:lnSpc>
              <a:buFontTx/>
              <a:buChar char="•"/>
            </a:pPr>
            <a:r>
              <a:rPr lang="en-US" altLang="en-US" sz="2400" dirty="0"/>
              <a:t> </a:t>
            </a:r>
            <a:r>
              <a:rPr lang="en-US" altLang="en-US" sz="2400" dirty="0" smtClean="0"/>
              <a:t>This week, </a:t>
            </a:r>
            <a:r>
              <a:rPr lang="en-US" altLang="en-US" sz="2400" dirty="0"/>
              <a:t>we’ll look at how to enter data into these structures, edit it, remove it, and read it back out, using </a:t>
            </a:r>
            <a:r>
              <a:rPr lang="en-US" altLang="en-US" sz="2400" b="1" dirty="0"/>
              <a:t>DML</a:t>
            </a:r>
            <a:r>
              <a:rPr lang="en-US" altLang="en-US" sz="2400" dirty="0"/>
              <a:t> (Data Manipulation Language)</a:t>
            </a:r>
            <a:endParaRPr lang="en-US" altLang="en-US" sz="2400" b="1" dirty="0"/>
          </a:p>
          <a:p>
            <a:pPr algn="l">
              <a:lnSpc>
                <a:spcPct val="150000"/>
              </a:lnSpc>
              <a:buFontTx/>
              <a:buChar char="•"/>
            </a:pPr>
            <a:endParaRPr lang="en-US" altLang="en-US" sz="2400" dirty="0"/>
          </a:p>
          <a:p>
            <a:pPr algn="l">
              <a:lnSpc>
                <a:spcPct val="150000"/>
              </a:lnSpc>
              <a:buFontTx/>
              <a:buChar char="•"/>
            </a:pPr>
            <a:r>
              <a:rPr lang="en-US" altLang="en-US" sz="2400" dirty="0"/>
              <a:t> This is the last piece of what you need to know to build a database application end to end</a:t>
            </a:r>
          </a:p>
          <a:p>
            <a:pPr algn="l">
              <a:lnSpc>
                <a:spcPct val="150000"/>
              </a:lnSpc>
            </a:pPr>
            <a:endParaRPr lang="en-US" alt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8B18FF05-53DD-471F-A2B4-56A649D99C00}" type="slidenum">
              <a:rPr lang="en-US" altLang="en-US"/>
              <a:pPr/>
              <a:t>30</a:t>
            </a:fld>
            <a:endParaRPr lang="en-US" altLang="en-US"/>
          </a:p>
        </p:txBody>
      </p:sp>
      <p:sp>
        <p:nvSpPr>
          <p:cNvPr id="328706"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07"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08"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28709"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28710"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28711" name="Text Box 7"/>
          <p:cNvSpPr txBox="1">
            <a:spLocks noChangeArrowheads="1"/>
          </p:cNvSpPr>
          <p:nvPr/>
        </p:nvSpPr>
        <p:spPr bwMode="auto">
          <a:xfrm>
            <a:off x="228600" y="838200"/>
            <a:ext cx="8686800" cy="665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COUNT (DISTINCT) will tell how many distinct values are in a set</a:t>
            </a:r>
          </a:p>
          <a:p>
            <a:pPr algn="l">
              <a:lnSpc>
                <a:spcPct val="150000"/>
              </a:lnSpc>
              <a:buFontTx/>
              <a:buChar char="•"/>
            </a:pPr>
            <a:r>
              <a:rPr lang="en-US" altLang="en-US" sz="2400"/>
              <a:t> How many different certifications do our employees hold?</a:t>
            </a:r>
          </a:p>
          <a:p>
            <a:pPr algn="l">
              <a:lnSpc>
                <a:spcPct val="150000"/>
              </a:lnSpc>
              <a:buFontTx/>
              <a:buChar char="•"/>
            </a:pPr>
            <a:endParaRPr lang="en-US" altLang="en-US" sz="2400"/>
          </a:p>
          <a:p>
            <a:pPr algn="l"/>
            <a:r>
              <a:rPr lang="en-US" altLang="en-US">
                <a:latin typeface="Courier New" pitchFamily="49" charset="0"/>
              </a:rPr>
              <a:t>SQL&gt; SELECT </a:t>
            </a:r>
            <a:r>
              <a:rPr lang="en-US" altLang="en-US">
                <a:solidFill>
                  <a:srgbClr val="FF3300"/>
                </a:solidFill>
                <a:latin typeface="Courier New" pitchFamily="49" charset="0"/>
              </a:rPr>
              <a:t>Count(DISTINCT CertTitle)</a:t>
            </a:r>
            <a:r>
              <a:rPr lang="en-US" altLang="en-US">
                <a:latin typeface="Courier New" pitchFamily="49" charset="0"/>
              </a:rPr>
              <a:t> AS NumCerts</a:t>
            </a:r>
          </a:p>
          <a:p>
            <a:pPr algn="l"/>
            <a:r>
              <a:rPr lang="en-US" altLang="en-US">
                <a:latin typeface="Courier New" pitchFamily="49" charset="0"/>
              </a:rPr>
              <a:t>  2  FROM EmployeeCertifications;</a:t>
            </a:r>
          </a:p>
          <a:p>
            <a:pPr algn="l"/>
            <a:endParaRPr lang="en-US" altLang="en-US">
              <a:latin typeface="Courier New" pitchFamily="49" charset="0"/>
            </a:endParaRPr>
          </a:p>
          <a:p>
            <a:pPr algn="l"/>
            <a:r>
              <a:rPr lang="en-US" altLang="en-US">
                <a:latin typeface="Courier New" pitchFamily="49" charset="0"/>
              </a:rPr>
              <a:t>NUMCERTS			</a:t>
            </a:r>
          </a:p>
          <a:p>
            <a:pPr algn="l"/>
            <a:r>
              <a:rPr lang="en-US" altLang="en-US">
                <a:latin typeface="Courier New" pitchFamily="49" charset="0"/>
              </a:rPr>
              <a:t>--------  </a:t>
            </a:r>
          </a:p>
          <a:p>
            <a:pPr algn="l"/>
            <a:r>
              <a:rPr lang="en-US" altLang="en-US">
                <a:latin typeface="Courier New" pitchFamily="49" charset="0"/>
              </a:rPr>
              <a:t>      5</a:t>
            </a:r>
          </a:p>
          <a:p>
            <a:pPr algn="l"/>
            <a:endParaRPr lang="en-US" altLang="en-US">
              <a:latin typeface="Courier New" pitchFamily="49" charset="0"/>
            </a:endParaRPr>
          </a:p>
          <a:p>
            <a:pPr algn="l">
              <a:buFontTx/>
              <a:buChar char="•"/>
            </a:pPr>
            <a:r>
              <a:rPr lang="en-US" altLang="en-US" sz="2400"/>
              <a:t> E.g., while multiple employees could hold a given certification, none of our employees holds any certification other than these five: MCSE, MCSD, CCNA, OCP, A+</a:t>
            </a:r>
          </a:p>
          <a:p>
            <a:pPr algn="l"/>
            <a:endParaRPr lang="en-US" altLang="en-US" sz="2400">
              <a:latin typeface="Courier New" pitchFamily="49" charset="0"/>
            </a:endParaRPr>
          </a:p>
          <a:p>
            <a:pPr algn="l">
              <a:lnSpc>
                <a:spcPct val="150000"/>
              </a:lnSpc>
            </a:pPr>
            <a:endParaRPr lang="en-US" altLang="en-US" sz="2400"/>
          </a:p>
          <a:p>
            <a:pPr algn="just" eaLnBrk="0" hangingPunct="0">
              <a:spcBef>
                <a:spcPct val="20000"/>
              </a:spcBef>
              <a:buClr>
                <a:schemeClr val="accent2"/>
              </a:buClr>
              <a:buSzPct val="75000"/>
              <a:buFont typeface="Monotype Sorts" pitchFamily="2" charset="2"/>
              <a:buChar char="u"/>
            </a:pPr>
            <a:endParaRPr lang="en-US" altLang="en-US" sz="24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1512019C-D5C3-4AEF-9FE4-ACC47D18E503}" type="slidenum">
              <a:rPr lang="en-US" altLang="en-US"/>
              <a:pPr/>
              <a:t>31</a:t>
            </a:fld>
            <a:endParaRPr lang="en-US" altLang="en-US"/>
          </a:p>
        </p:txBody>
      </p:sp>
      <p:sp>
        <p:nvSpPr>
          <p:cNvPr id="329730"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731"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732"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29733"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29734"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29735" name="Text Box 7"/>
          <p:cNvSpPr txBox="1">
            <a:spLocks noChangeArrowheads="1"/>
          </p:cNvSpPr>
          <p:nvPr/>
        </p:nvSpPr>
        <p:spPr bwMode="auto">
          <a:xfrm>
            <a:off x="228600" y="838200"/>
            <a:ext cx="8686800" cy="418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SUM tells you the total value of some set of numbers</a:t>
            </a:r>
          </a:p>
          <a:p>
            <a:pPr algn="l">
              <a:lnSpc>
                <a:spcPct val="150000"/>
              </a:lnSpc>
            </a:pPr>
            <a:endParaRPr lang="en-US" altLang="en-US" sz="2400"/>
          </a:p>
          <a:p>
            <a:pPr algn="l">
              <a:lnSpc>
                <a:spcPct val="150000"/>
              </a:lnSpc>
              <a:buFontTx/>
              <a:buChar char="•"/>
            </a:pPr>
            <a:r>
              <a:rPr lang="en-US" altLang="en-US" sz="2400"/>
              <a:t> How much do we pay our employees each year?</a:t>
            </a:r>
          </a:p>
          <a:p>
            <a:pPr algn="l"/>
            <a:endParaRPr lang="en-US" altLang="en-US" sz="2400">
              <a:latin typeface="Courier New" pitchFamily="49" charset="0"/>
            </a:endParaRPr>
          </a:p>
          <a:p>
            <a:pPr algn="l"/>
            <a:r>
              <a:rPr lang="en-US" altLang="en-US">
                <a:latin typeface="Courier New" pitchFamily="49" charset="0"/>
              </a:rPr>
              <a:t>SQL&gt; SELECT </a:t>
            </a:r>
            <a:r>
              <a:rPr lang="en-US" altLang="en-US">
                <a:solidFill>
                  <a:srgbClr val="FF3300"/>
                </a:solidFill>
                <a:latin typeface="Courier New" pitchFamily="49" charset="0"/>
              </a:rPr>
              <a:t>Sum(Salary)</a:t>
            </a:r>
            <a:r>
              <a:rPr lang="en-US" altLang="en-US">
                <a:latin typeface="Courier New" pitchFamily="49" charset="0"/>
              </a:rPr>
              <a:t> AS TotalPayroll</a:t>
            </a:r>
          </a:p>
          <a:p>
            <a:pPr algn="l"/>
            <a:r>
              <a:rPr lang="en-US" altLang="en-US">
                <a:latin typeface="Courier New" pitchFamily="49" charset="0"/>
              </a:rPr>
              <a:t>  2  FROM Employee;</a:t>
            </a:r>
          </a:p>
          <a:p>
            <a:pPr algn="l"/>
            <a:endParaRPr lang="en-US" altLang="en-US">
              <a:latin typeface="Courier New" pitchFamily="49" charset="0"/>
            </a:endParaRPr>
          </a:p>
          <a:p>
            <a:pPr algn="l"/>
            <a:r>
              <a:rPr lang="en-US" altLang="en-US">
                <a:latin typeface="Courier New" pitchFamily="49" charset="0"/>
              </a:rPr>
              <a:t>TOTALPAYROLL			</a:t>
            </a:r>
          </a:p>
          <a:p>
            <a:pPr algn="l"/>
            <a:r>
              <a:rPr lang="en-US" altLang="en-US">
                <a:latin typeface="Courier New" pitchFamily="49" charset="0"/>
              </a:rPr>
              <a:t>------------  </a:t>
            </a:r>
          </a:p>
          <a:p>
            <a:pPr algn="l"/>
            <a:r>
              <a:rPr lang="en-US" altLang="en-US">
                <a:latin typeface="Courier New" pitchFamily="49" charset="0"/>
              </a:rPr>
              <a:t>      468000</a:t>
            </a:r>
            <a:endParaRPr lang="en-US" altLang="en-US" sz="2400">
              <a:latin typeface="Courier New" pitchFamily="49" charset="0"/>
            </a:endParaRPr>
          </a:p>
          <a:p>
            <a:pPr algn="just" eaLnBrk="0" hangingPunct="0">
              <a:spcBef>
                <a:spcPct val="20000"/>
              </a:spcBef>
              <a:buClr>
                <a:schemeClr val="accent2"/>
              </a:buClr>
              <a:buSzPct val="75000"/>
              <a:buFont typeface="Monotype Sorts" pitchFamily="2" charset="2"/>
              <a:buChar char="u"/>
            </a:pPr>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E0A8DD3C-31BA-4D8C-91C7-6D10BAC2CCB6}" type="slidenum">
              <a:rPr lang="en-US" altLang="en-US"/>
              <a:pPr/>
              <a:t>32</a:t>
            </a:fld>
            <a:endParaRPr lang="en-US" altLang="en-US"/>
          </a:p>
        </p:txBody>
      </p:sp>
      <p:sp>
        <p:nvSpPr>
          <p:cNvPr id="330754"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0755"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0756"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30757"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30758"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30759" name="Text Box 7"/>
          <p:cNvSpPr txBox="1">
            <a:spLocks noChangeArrowheads="1"/>
          </p:cNvSpPr>
          <p:nvPr/>
        </p:nvSpPr>
        <p:spPr bwMode="auto">
          <a:xfrm>
            <a:off x="228600" y="838200"/>
            <a:ext cx="8686800" cy="446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What is our average salary, and what is our range of salaries (minimum to maximum)?</a:t>
            </a:r>
          </a:p>
          <a:p>
            <a:pPr algn="l">
              <a:lnSpc>
                <a:spcPct val="150000"/>
              </a:lnSpc>
            </a:pPr>
            <a:endParaRPr lang="en-US" altLang="en-US" sz="2400"/>
          </a:p>
          <a:p>
            <a:pPr algn="l"/>
            <a:endParaRPr lang="en-US" altLang="en-US" sz="2400">
              <a:latin typeface="Courier New" pitchFamily="49" charset="0"/>
            </a:endParaRPr>
          </a:p>
          <a:p>
            <a:pPr algn="l"/>
            <a:r>
              <a:rPr lang="en-US" altLang="en-US">
                <a:latin typeface="Courier New" pitchFamily="49" charset="0"/>
              </a:rPr>
              <a:t>SQL&gt; SELECT </a:t>
            </a:r>
            <a:r>
              <a:rPr lang="en-US" altLang="en-US">
                <a:solidFill>
                  <a:srgbClr val="FF3300"/>
                </a:solidFill>
                <a:latin typeface="Courier New" pitchFamily="49" charset="0"/>
              </a:rPr>
              <a:t>Avg(Salary)</a:t>
            </a:r>
            <a:r>
              <a:rPr lang="en-US" altLang="en-US">
                <a:latin typeface="Courier New" pitchFamily="49" charset="0"/>
              </a:rPr>
              <a:t> AS AvgSal,</a:t>
            </a:r>
          </a:p>
          <a:p>
            <a:pPr algn="l"/>
            <a:r>
              <a:rPr lang="en-US" altLang="en-US">
                <a:latin typeface="Courier New" pitchFamily="49" charset="0"/>
              </a:rPr>
              <a:t>  2    </a:t>
            </a:r>
            <a:r>
              <a:rPr lang="en-US" altLang="en-US">
                <a:solidFill>
                  <a:srgbClr val="FF3300"/>
                </a:solidFill>
                <a:latin typeface="Courier New" pitchFamily="49" charset="0"/>
              </a:rPr>
              <a:t>MIN(Salary)</a:t>
            </a:r>
            <a:r>
              <a:rPr lang="en-US" altLang="en-US">
                <a:latin typeface="Courier New" pitchFamily="49" charset="0"/>
              </a:rPr>
              <a:t> AS MinSal, </a:t>
            </a:r>
            <a:r>
              <a:rPr lang="en-US" altLang="en-US">
                <a:solidFill>
                  <a:srgbClr val="FF3300"/>
                </a:solidFill>
                <a:latin typeface="Courier New" pitchFamily="49" charset="0"/>
              </a:rPr>
              <a:t>MAX(Salary)</a:t>
            </a:r>
            <a:r>
              <a:rPr lang="en-US" altLang="en-US">
                <a:latin typeface="Courier New" pitchFamily="49" charset="0"/>
              </a:rPr>
              <a:t> as MaxSal</a:t>
            </a:r>
          </a:p>
          <a:p>
            <a:pPr algn="l"/>
            <a:r>
              <a:rPr lang="en-US" altLang="en-US">
                <a:latin typeface="Courier New" pitchFamily="49" charset="0"/>
              </a:rPr>
              <a:t>  3  FROM Employee;</a:t>
            </a:r>
          </a:p>
          <a:p>
            <a:pPr algn="l"/>
            <a:endParaRPr lang="en-US" altLang="en-US">
              <a:latin typeface="Courier New" pitchFamily="49" charset="0"/>
            </a:endParaRPr>
          </a:p>
          <a:p>
            <a:pPr algn="l"/>
            <a:r>
              <a:rPr lang="en-US" altLang="en-US">
                <a:latin typeface="Courier New" pitchFamily="49" charset="0"/>
              </a:rPr>
              <a:t>AVGSAL		MINSAL		MAXSAL			</a:t>
            </a:r>
          </a:p>
          <a:p>
            <a:pPr algn="l"/>
            <a:r>
              <a:rPr lang="en-US" altLang="en-US">
                <a:latin typeface="Courier New" pitchFamily="49" charset="0"/>
              </a:rPr>
              <a:t>----------	-----------	------------  </a:t>
            </a:r>
          </a:p>
          <a:p>
            <a:pPr algn="l"/>
            <a:r>
              <a:rPr lang="en-US" altLang="en-US">
                <a:latin typeface="Courier New" pitchFamily="49" charset="0"/>
              </a:rPr>
              <a:t>     47000	      16000	      121000</a:t>
            </a:r>
            <a:endParaRPr lang="en-US" altLang="en-US" sz="2400">
              <a:latin typeface="Courier New" pitchFamily="49" charset="0"/>
            </a:endParaRPr>
          </a:p>
          <a:p>
            <a:pPr algn="just" eaLnBrk="0" hangingPunct="0">
              <a:spcBef>
                <a:spcPct val="20000"/>
              </a:spcBef>
              <a:buClr>
                <a:schemeClr val="accent2"/>
              </a:buClr>
              <a:buSzPct val="75000"/>
              <a:buFont typeface="Monotype Sorts" pitchFamily="2" charset="2"/>
              <a:buChar char="u"/>
            </a:pPr>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C5049CDC-87BE-4DFD-8A31-2FDC09FBCFE8}" type="slidenum">
              <a:rPr lang="en-US" altLang="en-US"/>
              <a:pPr/>
              <a:t>33</a:t>
            </a:fld>
            <a:endParaRPr lang="en-US" altLang="en-US"/>
          </a:p>
        </p:txBody>
      </p:sp>
      <p:sp>
        <p:nvSpPr>
          <p:cNvPr id="331778"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779"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780"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31781"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31782"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31783" name="Text Box 7"/>
          <p:cNvSpPr txBox="1">
            <a:spLocks noChangeArrowheads="1"/>
          </p:cNvSpPr>
          <p:nvPr/>
        </p:nvSpPr>
        <p:spPr bwMode="auto">
          <a:xfrm>
            <a:off x="228600" y="838200"/>
            <a:ext cx="8686800" cy="655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Sometimes we want our results arranged in groups</a:t>
            </a:r>
          </a:p>
          <a:p>
            <a:pPr algn="l">
              <a:lnSpc>
                <a:spcPct val="150000"/>
              </a:lnSpc>
              <a:buFontTx/>
              <a:buChar char="•"/>
            </a:pPr>
            <a:r>
              <a:rPr lang="en-US" altLang="en-US" sz="2400"/>
              <a:t> GROUP BY clause allows us to get sub-totals</a:t>
            </a:r>
          </a:p>
          <a:p>
            <a:pPr algn="l">
              <a:lnSpc>
                <a:spcPct val="150000"/>
              </a:lnSpc>
              <a:buFontTx/>
              <a:buChar char="•"/>
            </a:pPr>
            <a:endParaRPr lang="en-US" altLang="en-US" sz="2400"/>
          </a:p>
          <a:p>
            <a:pPr algn="l">
              <a:lnSpc>
                <a:spcPct val="150000"/>
              </a:lnSpc>
              <a:buFontTx/>
              <a:buChar char="•"/>
            </a:pPr>
            <a:r>
              <a:rPr lang="en-US" altLang="en-US" sz="2400"/>
              <a:t> SELECT and GROUP BY clauses are closely related: each item in SELECT list must be </a:t>
            </a:r>
            <a:r>
              <a:rPr lang="en-US" altLang="en-US" sz="2400" i="1"/>
              <a:t>single-valued per group</a:t>
            </a:r>
            <a:r>
              <a:rPr lang="en-US" altLang="en-US" sz="2400"/>
              <a:t>, and SELECT clause may only contain:</a:t>
            </a:r>
          </a:p>
          <a:p>
            <a:pPr lvl="1" algn="l">
              <a:lnSpc>
                <a:spcPct val="150000"/>
              </a:lnSpc>
              <a:buFont typeface="Wingdings" pitchFamily="2" charset="2"/>
              <a:buChar char="§"/>
            </a:pPr>
            <a:r>
              <a:rPr lang="en-US" altLang="en-US" sz="2400"/>
              <a:t> Column names</a:t>
            </a:r>
          </a:p>
          <a:p>
            <a:pPr lvl="1" algn="l">
              <a:lnSpc>
                <a:spcPct val="150000"/>
              </a:lnSpc>
              <a:buFont typeface="Wingdings" pitchFamily="2" charset="2"/>
              <a:buChar char="§"/>
            </a:pPr>
            <a:r>
              <a:rPr lang="en-US" altLang="en-US" sz="2400"/>
              <a:t> Aggregate functions</a:t>
            </a:r>
          </a:p>
          <a:p>
            <a:pPr lvl="1" algn="l">
              <a:lnSpc>
                <a:spcPct val="150000"/>
              </a:lnSpc>
              <a:buFont typeface="Wingdings" pitchFamily="2" charset="2"/>
              <a:buChar char="§"/>
            </a:pPr>
            <a:r>
              <a:rPr lang="en-US" altLang="en-US" sz="2400"/>
              <a:t> Constants</a:t>
            </a:r>
          </a:p>
          <a:p>
            <a:pPr lvl="1" algn="l">
              <a:lnSpc>
                <a:spcPct val="150000"/>
              </a:lnSpc>
              <a:buFont typeface="Wingdings" pitchFamily="2" charset="2"/>
              <a:buChar char="§"/>
            </a:pPr>
            <a:r>
              <a:rPr lang="en-US" altLang="en-US" sz="2400"/>
              <a:t> Expressions involving combinations of the above.</a:t>
            </a:r>
          </a:p>
          <a:p>
            <a:pPr algn="l">
              <a:lnSpc>
                <a:spcPct val="150000"/>
              </a:lnSpc>
            </a:pPr>
            <a:endParaRPr lang="en-US" altLang="en-US" sz="2400"/>
          </a:p>
          <a:p>
            <a:pPr algn="just" eaLnBrk="0" hangingPunct="0">
              <a:spcBef>
                <a:spcPct val="20000"/>
              </a:spcBef>
              <a:buClr>
                <a:schemeClr val="accent2"/>
              </a:buClr>
              <a:buSzPct val="75000"/>
              <a:buFont typeface="Monotype Sorts" pitchFamily="2" charset="2"/>
              <a:buChar char="u"/>
            </a:pPr>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B5097238-5EAC-4D19-9401-821401A16B97}" type="slidenum">
              <a:rPr lang="en-US" altLang="en-US"/>
              <a:pPr/>
              <a:t>34</a:t>
            </a:fld>
            <a:endParaRPr lang="en-US" altLang="en-US"/>
          </a:p>
        </p:txBody>
      </p:sp>
      <p:sp>
        <p:nvSpPr>
          <p:cNvPr id="333826"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827"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828"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33829"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33830"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33831" name="Text Box 7"/>
          <p:cNvSpPr txBox="1">
            <a:spLocks noChangeArrowheads="1"/>
          </p:cNvSpPr>
          <p:nvPr/>
        </p:nvSpPr>
        <p:spPr bwMode="auto">
          <a:xfrm>
            <a:off x="228600" y="838200"/>
            <a:ext cx="8686800" cy="583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Example use of GROUP BY – find the number of staff in each branch and their average salaries</a:t>
            </a:r>
          </a:p>
          <a:p>
            <a:pPr algn="l">
              <a:lnSpc>
                <a:spcPct val="150000"/>
              </a:lnSpc>
              <a:buFontTx/>
              <a:buChar char="•"/>
            </a:pPr>
            <a:endParaRPr lang="en-US" altLang="en-US" sz="2400"/>
          </a:p>
          <a:p>
            <a:pPr algn="l"/>
            <a:r>
              <a:rPr lang="en-US" altLang="en-US">
                <a:latin typeface="Courier New" pitchFamily="49" charset="0"/>
              </a:rPr>
              <a:t>SQL&gt; SELECT BranchNumber,</a:t>
            </a:r>
          </a:p>
          <a:p>
            <a:pPr algn="l"/>
            <a:r>
              <a:rPr lang="en-US" altLang="en-US">
                <a:latin typeface="Courier New" pitchFamily="49" charset="0"/>
              </a:rPr>
              <a:t>  2         Count(StaffNumber) AS StaffTotal,</a:t>
            </a:r>
          </a:p>
          <a:p>
            <a:pPr algn="l"/>
            <a:r>
              <a:rPr lang="en-US" altLang="en-US">
                <a:latin typeface="Courier New" pitchFamily="49" charset="0"/>
              </a:rPr>
              <a:t>  3         AVG(Salary) AS AverageSal</a:t>
            </a:r>
          </a:p>
          <a:p>
            <a:pPr algn="l"/>
            <a:r>
              <a:rPr lang="en-US" altLang="en-US">
                <a:latin typeface="Courier New" pitchFamily="49" charset="0"/>
              </a:rPr>
              <a:t>  4  FROM Staff</a:t>
            </a:r>
          </a:p>
          <a:p>
            <a:pPr algn="l"/>
            <a:r>
              <a:rPr lang="en-US" altLang="en-US">
                <a:latin typeface="Courier New" pitchFamily="49" charset="0"/>
              </a:rPr>
              <a:t>  5  </a:t>
            </a:r>
            <a:r>
              <a:rPr lang="en-US" altLang="en-US">
                <a:solidFill>
                  <a:srgbClr val="FF3300"/>
                </a:solidFill>
                <a:latin typeface="Courier New" pitchFamily="49" charset="0"/>
              </a:rPr>
              <a:t>GROUP BY BranchNumber</a:t>
            </a:r>
          </a:p>
          <a:p>
            <a:pPr algn="l"/>
            <a:r>
              <a:rPr lang="en-US" altLang="en-US">
                <a:latin typeface="Courier New" pitchFamily="49" charset="0"/>
              </a:rPr>
              <a:t>  6  ORDER BY BranchNumber;</a:t>
            </a:r>
          </a:p>
          <a:p>
            <a:pPr algn="l"/>
            <a:endParaRPr lang="en-US" altLang="en-US">
              <a:latin typeface="Courier New" pitchFamily="49" charset="0"/>
            </a:endParaRPr>
          </a:p>
          <a:p>
            <a:pPr algn="l"/>
            <a:r>
              <a:rPr lang="en-US" altLang="en-US">
                <a:latin typeface="Courier New" pitchFamily="49" charset="0"/>
              </a:rPr>
              <a:t>BRANCHNUMBER STAFFTOTAL	AVERAGESAL		</a:t>
            </a:r>
          </a:p>
          <a:p>
            <a:pPr algn="l"/>
            <a:r>
              <a:rPr lang="en-US" altLang="en-US">
                <a:latin typeface="Courier New" pitchFamily="49" charset="0"/>
              </a:rPr>
              <a:t>------------	-----------	------------  </a:t>
            </a:r>
          </a:p>
          <a:p>
            <a:pPr algn="l"/>
            <a:r>
              <a:rPr lang="en-US" altLang="en-US">
                <a:latin typeface="Courier New" pitchFamily="49" charset="0"/>
              </a:rPr>
              <a:t>1234	         12	       41000</a:t>
            </a:r>
          </a:p>
          <a:p>
            <a:pPr algn="l"/>
            <a:r>
              <a:rPr lang="en-US" altLang="en-US">
                <a:latin typeface="Courier New" pitchFamily="49" charset="0"/>
              </a:rPr>
              <a:t>2001	         16	       39700</a:t>
            </a:r>
          </a:p>
          <a:p>
            <a:pPr algn="l"/>
            <a:r>
              <a:rPr lang="en-US" altLang="en-US">
                <a:latin typeface="Courier New" pitchFamily="49" charset="0"/>
              </a:rPr>
              <a:t>3018	         19	       36500</a:t>
            </a:r>
          </a:p>
          <a:p>
            <a:pPr algn="l"/>
            <a:endParaRPr lang="en-US" altLang="en-US" sz="2400">
              <a:latin typeface="Courier New" pitchFamily="49" charset="0"/>
            </a:endParaRPr>
          </a:p>
          <a:p>
            <a:pPr algn="just" eaLnBrk="0" hangingPunct="0">
              <a:spcBef>
                <a:spcPct val="20000"/>
              </a:spcBef>
              <a:buClr>
                <a:schemeClr val="accent2"/>
              </a:buClr>
              <a:buSzPct val="75000"/>
              <a:buFont typeface="Monotype Sorts" pitchFamily="2" charset="2"/>
              <a:buChar char="u"/>
            </a:pPr>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2F11CF4D-69F3-429F-8411-A2A29B53550A}" type="slidenum">
              <a:rPr lang="en-US" altLang="en-US"/>
              <a:pPr/>
              <a:t>35</a:t>
            </a:fld>
            <a:endParaRPr lang="en-US" altLang="en-US"/>
          </a:p>
        </p:txBody>
      </p:sp>
      <p:sp>
        <p:nvSpPr>
          <p:cNvPr id="332802"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03"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04"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32805"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32806"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32807" name="Text Box 7"/>
          <p:cNvSpPr txBox="1">
            <a:spLocks noChangeArrowheads="1"/>
          </p:cNvSpPr>
          <p:nvPr/>
        </p:nvSpPr>
        <p:spPr bwMode="auto">
          <a:xfrm>
            <a:off x="228600" y="838200"/>
            <a:ext cx="8686800" cy="600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All column names in SELECT list must appear in GROUP BY clause unless name is used only in an aggregate function</a:t>
            </a:r>
          </a:p>
          <a:p>
            <a:pPr algn="l">
              <a:lnSpc>
                <a:spcPct val="150000"/>
              </a:lnSpc>
              <a:buFontTx/>
              <a:buChar char="•"/>
            </a:pPr>
            <a:endParaRPr lang="en-US" altLang="en-US" sz="2400"/>
          </a:p>
          <a:p>
            <a:pPr algn="l">
              <a:lnSpc>
                <a:spcPct val="150000"/>
              </a:lnSpc>
              <a:buFontTx/>
              <a:buChar char="•"/>
            </a:pPr>
            <a:r>
              <a:rPr lang="en-US" altLang="en-US" sz="2400"/>
              <a:t> If WHERE is used with GROUP BY, WHERE is applied first, then groups are formed from remaining rows satisfying predicate</a:t>
            </a:r>
          </a:p>
          <a:p>
            <a:pPr algn="l">
              <a:lnSpc>
                <a:spcPct val="150000"/>
              </a:lnSpc>
              <a:buFontTx/>
              <a:buChar char="•"/>
            </a:pPr>
            <a:endParaRPr lang="en-US" altLang="en-US" sz="2400"/>
          </a:p>
          <a:p>
            <a:pPr algn="l">
              <a:lnSpc>
                <a:spcPct val="150000"/>
              </a:lnSpc>
              <a:buFontTx/>
              <a:buChar char="•"/>
            </a:pPr>
            <a:r>
              <a:rPr lang="en-US" altLang="en-US" sz="2400"/>
              <a:t>Two nulls are considered equal for purposes of GROUP BY (generally, null is equal to nothing, not even another null)</a:t>
            </a:r>
          </a:p>
          <a:p>
            <a:pPr algn="l">
              <a:lnSpc>
                <a:spcPct val="150000"/>
              </a:lnSpc>
            </a:pPr>
            <a:endParaRPr lang="en-US" altLang="en-US" sz="2400"/>
          </a:p>
          <a:p>
            <a:pPr algn="just" eaLnBrk="0" hangingPunct="0">
              <a:spcBef>
                <a:spcPct val="20000"/>
              </a:spcBef>
              <a:buClr>
                <a:schemeClr val="accent2"/>
              </a:buClr>
              <a:buSzPct val="75000"/>
              <a:buFont typeface="Monotype Sorts" pitchFamily="2" charset="2"/>
              <a:buChar char="u"/>
            </a:pPr>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94D2EEC2-75E7-4E75-8F3D-96C72AF9D5D1}" type="slidenum">
              <a:rPr lang="en-US" altLang="en-US"/>
              <a:pPr/>
              <a:t>36</a:t>
            </a:fld>
            <a:endParaRPr lang="en-US" altLang="en-US"/>
          </a:p>
        </p:txBody>
      </p:sp>
      <p:sp>
        <p:nvSpPr>
          <p:cNvPr id="335874"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875"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876"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35877"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35878"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35879" name="Text Box 7"/>
          <p:cNvSpPr txBox="1">
            <a:spLocks noChangeArrowheads="1"/>
          </p:cNvSpPr>
          <p:nvPr/>
        </p:nvSpPr>
        <p:spPr bwMode="auto">
          <a:xfrm>
            <a:off x="228600" y="838200"/>
            <a:ext cx="8686800" cy="628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50000"/>
              </a:lnSpc>
              <a:spcBef>
                <a:spcPct val="25000"/>
              </a:spcBef>
              <a:spcAft>
                <a:spcPct val="25000"/>
              </a:spcAft>
              <a:buClr>
                <a:schemeClr val="accent2"/>
              </a:buClr>
              <a:buFontTx/>
              <a:buChar char="•"/>
            </a:pPr>
            <a:r>
              <a:rPr lang="en-US" altLang="en-US" sz="2400"/>
              <a:t> HAVING clause is designed for use with GROUP BY to restrict groups that appear in final result table</a:t>
            </a:r>
          </a:p>
          <a:p>
            <a:pPr algn="l" eaLnBrk="0" hangingPunct="0">
              <a:lnSpc>
                <a:spcPct val="150000"/>
              </a:lnSpc>
              <a:spcBef>
                <a:spcPct val="25000"/>
              </a:spcBef>
              <a:spcAft>
                <a:spcPct val="25000"/>
              </a:spcAft>
              <a:buClr>
                <a:schemeClr val="accent2"/>
              </a:buClr>
              <a:buFontTx/>
              <a:buChar char="•"/>
            </a:pPr>
            <a:endParaRPr lang="en-US" altLang="en-US" sz="2400"/>
          </a:p>
          <a:p>
            <a:pPr algn="just" eaLnBrk="0" hangingPunct="0">
              <a:lnSpc>
                <a:spcPct val="150000"/>
              </a:lnSpc>
              <a:spcBef>
                <a:spcPct val="25000"/>
              </a:spcBef>
              <a:spcAft>
                <a:spcPct val="25000"/>
              </a:spcAft>
              <a:buClr>
                <a:schemeClr val="accent2"/>
              </a:buClr>
              <a:buFontTx/>
              <a:buChar char="•"/>
            </a:pPr>
            <a:r>
              <a:rPr lang="en-US" altLang="en-US" sz="2400"/>
              <a:t> Similar to WHERE, but WHERE filters individual rows whereas </a:t>
            </a:r>
            <a:r>
              <a:rPr lang="en-US" altLang="en-US" sz="2400" u="sng"/>
              <a:t>HAVING filters groups</a:t>
            </a:r>
          </a:p>
          <a:p>
            <a:pPr algn="just" eaLnBrk="0" hangingPunct="0">
              <a:lnSpc>
                <a:spcPct val="150000"/>
              </a:lnSpc>
              <a:spcBef>
                <a:spcPct val="25000"/>
              </a:spcBef>
              <a:spcAft>
                <a:spcPct val="25000"/>
              </a:spcAft>
              <a:buClr>
                <a:schemeClr val="accent2"/>
              </a:buClr>
            </a:pPr>
            <a:r>
              <a:rPr lang="en-US" altLang="en-US" sz="2400"/>
              <a:t> </a:t>
            </a:r>
          </a:p>
          <a:p>
            <a:pPr algn="just" eaLnBrk="0" hangingPunct="0">
              <a:lnSpc>
                <a:spcPct val="150000"/>
              </a:lnSpc>
              <a:spcBef>
                <a:spcPct val="25000"/>
              </a:spcBef>
              <a:spcAft>
                <a:spcPct val="25000"/>
              </a:spcAft>
              <a:buClr>
                <a:schemeClr val="accent2"/>
              </a:buClr>
              <a:buFontTx/>
              <a:buChar char="•"/>
            </a:pPr>
            <a:r>
              <a:rPr lang="en-US" altLang="en-US" sz="2400"/>
              <a:t> Column names in HAVING clause must also appear in the GROUP BY list or be contained within an aggregate function.</a:t>
            </a:r>
          </a:p>
          <a:p>
            <a:pPr algn="l">
              <a:lnSpc>
                <a:spcPct val="150000"/>
              </a:lnSpc>
            </a:pPr>
            <a:endParaRPr lang="en-US" altLang="en-US" sz="2400"/>
          </a:p>
          <a:p>
            <a:pPr algn="just" eaLnBrk="0" hangingPunct="0">
              <a:spcBef>
                <a:spcPct val="20000"/>
              </a:spcBef>
              <a:buClr>
                <a:schemeClr val="accent2"/>
              </a:buClr>
              <a:buSzPct val="75000"/>
              <a:buFont typeface="Monotype Sorts" pitchFamily="2" charset="2"/>
              <a:buChar char="u"/>
            </a:pPr>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54BFDC4A-16B0-47F4-8E7D-0BD71488931C}" type="slidenum">
              <a:rPr lang="en-US" altLang="en-US"/>
              <a:pPr/>
              <a:t>37</a:t>
            </a:fld>
            <a:endParaRPr lang="en-US" altLang="en-US"/>
          </a:p>
        </p:txBody>
      </p:sp>
      <p:sp>
        <p:nvSpPr>
          <p:cNvPr id="336898"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899"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900"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36901"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36902"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36903" name="Text Box 7"/>
          <p:cNvSpPr txBox="1">
            <a:spLocks noChangeArrowheads="1"/>
          </p:cNvSpPr>
          <p:nvPr/>
        </p:nvSpPr>
        <p:spPr bwMode="auto">
          <a:xfrm>
            <a:off x="228600" y="838200"/>
            <a:ext cx="8686800" cy="720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50000"/>
              </a:lnSpc>
              <a:spcBef>
                <a:spcPct val="25000"/>
              </a:spcBef>
              <a:spcAft>
                <a:spcPct val="25000"/>
              </a:spcAft>
              <a:buClr>
                <a:schemeClr val="accent2"/>
              </a:buClr>
              <a:buFontTx/>
              <a:buChar char="•"/>
            </a:pPr>
            <a:r>
              <a:rPr lang="en-US" altLang="en-US" sz="2400"/>
              <a:t> Example use of HAVING clause: For each branch with more than twelve staff members, find the number of staff in that branch and the average salary of all its staffers:</a:t>
            </a:r>
          </a:p>
          <a:p>
            <a:pPr algn="l"/>
            <a:endParaRPr lang="en-US" altLang="en-US" sz="2400"/>
          </a:p>
          <a:p>
            <a:pPr algn="l"/>
            <a:r>
              <a:rPr lang="en-US" altLang="en-US">
                <a:latin typeface="Courier New" pitchFamily="49" charset="0"/>
              </a:rPr>
              <a:t>SQL&gt; SELECT BranchNumber,</a:t>
            </a:r>
          </a:p>
          <a:p>
            <a:pPr algn="l"/>
            <a:r>
              <a:rPr lang="en-US" altLang="en-US">
                <a:latin typeface="Courier New" pitchFamily="49" charset="0"/>
              </a:rPr>
              <a:t>  2         Count(StaffNumber) AS StaffTotal,</a:t>
            </a:r>
          </a:p>
          <a:p>
            <a:pPr algn="l"/>
            <a:r>
              <a:rPr lang="en-US" altLang="en-US">
                <a:latin typeface="Courier New" pitchFamily="49" charset="0"/>
              </a:rPr>
              <a:t>  3         AVG(Salary) AS AverageSal</a:t>
            </a:r>
          </a:p>
          <a:p>
            <a:pPr algn="l"/>
            <a:r>
              <a:rPr lang="en-US" altLang="en-US">
                <a:latin typeface="Courier New" pitchFamily="49" charset="0"/>
              </a:rPr>
              <a:t>  4  FROM Staff</a:t>
            </a:r>
          </a:p>
          <a:p>
            <a:pPr algn="l"/>
            <a:r>
              <a:rPr lang="en-US" altLang="en-US">
                <a:latin typeface="Courier New" pitchFamily="49" charset="0"/>
              </a:rPr>
              <a:t>  5  GROUP BY BranchNumber</a:t>
            </a:r>
          </a:p>
          <a:p>
            <a:pPr algn="l"/>
            <a:r>
              <a:rPr lang="en-US" altLang="en-US">
                <a:latin typeface="Courier New" pitchFamily="49" charset="0"/>
              </a:rPr>
              <a:t>  6  </a:t>
            </a:r>
            <a:r>
              <a:rPr lang="en-US" altLang="en-US">
                <a:solidFill>
                  <a:srgbClr val="FF3300"/>
                </a:solidFill>
                <a:latin typeface="Courier New" pitchFamily="49" charset="0"/>
              </a:rPr>
              <a:t>HAVING Count(StaffNumber) &gt; 12</a:t>
            </a:r>
          </a:p>
          <a:p>
            <a:pPr algn="l"/>
            <a:r>
              <a:rPr lang="en-US" altLang="en-US">
                <a:latin typeface="Courier New" pitchFamily="49" charset="0"/>
              </a:rPr>
              <a:t>  7  ORDER BY BranchNumber;</a:t>
            </a:r>
          </a:p>
          <a:p>
            <a:pPr algn="l"/>
            <a:endParaRPr lang="en-US" altLang="en-US">
              <a:latin typeface="Courier New" pitchFamily="49" charset="0"/>
            </a:endParaRPr>
          </a:p>
          <a:p>
            <a:pPr algn="l"/>
            <a:r>
              <a:rPr lang="en-US" altLang="en-US">
                <a:latin typeface="Courier New" pitchFamily="49" charset="0"/>
              </a:rPr>
              <a:t>BRANCHNUMBER STAFFTOTAL	AVERAGESAL		</a:t>
            </a:r>
          </a:p>
          <a:p>
            <a:pPr algn="l"/>
            <a:r>
              <a:rPr lang="en-US" altLang="en-US">
                <a:latin typeface="Courier New" pitchFamily="49" charset="0"/>
              </a:rPr>
              <a:t>------------	-----------	------------  </a:t>
            </a:r>
          </a:p>
          <a:p>
            <a:pPr algn="l"/>
            <a:r>
              <a:rPr lang="en-US" altLang="en-US">
                <a:latin typeface="Courier New" pitchFamily="49" charset="0"/>
              </a:rPr>
              <a:t>2001	         16	       39700</a:t>
            </a:r>
          </a:p>
          <a:p>
            <a:pPr algn="l"/>
            <a:r>
              <a:rPr lang="en-US" altLang="en-US">
                <a:latin typeface="Courier New" pitchFamily="49" charset="0"/>
              </a:rPr>
              <a:t>3018	         19	       36500</a:t>
            </a:r>
          </a:p>
          <a:p>
            <a:pPr algn="l" eaLnBrk="0" hangingPunct="0">
              <a:lnSpc>
                <a:spcPct val="150000"/>
              </a:lnSpc>
              <a:spcBef>
                <a:spcPct val="25000"/>
              </a:spcBef>
              <a:spcAft>
                <a:spcPct val="25000"/>
              </a:spcAft>
              <a:buClr>
                <a:schemeClr val="accent2"/>
              </a:buClr>
            </a:pPr>
            <a:endParaRPr lang="en-US" altLang="en-US" sz="2400">
              <a:latin typeface="Courier New" pitchFamily="49" charset="0"/>
            </a:endParaRPr>
          </a:p>
          <a:p>
            <a:pPr algn="l">
              <a:lnSpc>
                <a:spcPct val="150000"/>
              </a:lnSpc>
            </a:pPr>
            <a:endParaRPr lang="en-US" altLang="en-US" sz="2400"/>
          </a:p>
          <a:p>
            <a:pPr algn="just" eaLnBrk="0" hangingPunct="0">
              <a:spcBef>
                <a:spcPct val="20000"/>
              </a:spcBef>
              <a:buClr>
                <a:schemeClr val="accent2"/>
              </a:buClr>
              <a:buSzPct val="75000"/>
              <a:buFont typeface="Monotype Sorts" pitchFamily="2" charset="2"/>
              <a:buChar char="u"/>
            </a:pPr>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p:txBody>
          <a:bodyPr/>
          <a:lstStyle/>
          <a:p>
            <a:fld id="{22CF6911-41C5-457A-94CF-C654B29A821C}" type="slidenum">
              <a:rPr lang="en-US" altLang="en-US"/>
              <a:pPr/>
              <a:t>38</a:t>
            </a:fld>
            <a:endParaRPr lang="en-US" altLang="en-US"/>
          </a:p>
        </p:txBody>
      </p:sp>
      <p:sp>
        <p:nvSpPr>
          <p:cNvPr id="339970"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971"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972"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39973"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39974"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39975" name="Text Box 7"/>
          <p:cNvSpPr txBox="1">
            <a:spLocks noChangeArrowheads="1"/>
          </p:cNvSpPr>
          <p:nvPr/>
        </p:nvSpPr>
        <p:spPr bwMode="auto">
          <a:xfrm>
            <a:off x="228600" y="838200"/>
            <a:ext cx="8686800" cy="299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50000"/>
              </a:lnSpc>
              <a:spcBef>
                <a:spcPct val="25000"/>
              </a:spcBef>
              <a:spcAft>
                <a:spcPct val="25000"/>
              </a:spcAft>
              <a:buClr>
                <a:schemeClr val="accent2"/>
              </a:buClr>
              <a:buFontTx/>
              <a:buChar char="•"/>
            </a:pPr>
            <a:r>
              <a:rPr lang="en-US" altLang="en-US" sz="2400"/>
              <a:t> Synopsis of SELECT statement clauses:</a:t>
            </a:r>
            <a:endParaRPr lang="en-US" altLang="en-US">
              <a:latin typeface="Courier New" pitchFamily="49" charset="0"/>
            </a:endParaRPr>
          </a:p>
          <a:p>
            <a:pPr algn="l"/>
            <a:endParaRPr lang="en-US" altLang="en-US"/>
          </a:p>
          <a:p>
            <a:pPr algn="l"/>
            <a:endParaRPr lang="en-US" altLang="en-US"/>
          </a:p>
          <a:p>
            <a:pPr algn="l" eaLnBrk="0" hangingPunct="0">
              <a:lnSpc>
                <a:spcPct val="150000"/>
              </a:lnSpc>
              <a:spcBef>
                <a:spcPct val="25000"/>
              </a:spcBef>
              <a:spcAft>
                <a:spcPct val="25000"/>
              </a:spcAft>
              <a:buClr>
                <a:schemeClr val="accent2"/>
              </a:buClr>
            </a:pPr>
            <a:endParaRPr lang="en-US" altLang="en-US" sz="2400">
              <a:latin typeface="Courier New" pitchFamily="49" charset="0"/>
            </a:endParaRPr>
          </a:p>
          <a:p>
            <a:pPr algn="l">
              <a:lnSpc>
                <a:spcPct val="150000"/>
              </a:lnSpc>
            </a:pPr>
            <a:endParaRPr lang="en-US" altLang="en-US" sz="2400"/>
          </a:p>
          <a:p>
            <a:pPr algn="just" eaLnBrk="0" hangingPunct="0">
              <a:spcBef>
                <a:spcPct val="20000"/>
              </a:spcBef>
              <a:buClr>
                <a:schemeClr val="accent2"/>
              </a:buClr>
              <a:buSzPct val="75000"/>
              <a:buFont typeface="Monotype Sorts" pitchFamily="2" charset="2"/>
              <a:buChar char="u"/>
            </a:pPr>
            <a:endParaRPr lang="en-US" altLang="en-US" sz="2400">
              <a:latin typeface="Courier New" pitchFamily="49" charset="0"/>
            </a:endParaRPr>
          </a:p>
        </p:txBody>
      </p:sp>
      <p:graphicFrame>
        <p:nvGraphicFramePr>
          <p:cNvPr id="340022" name="Group 54"/>
          <p:cNvGraphicFramePr>
            <a:graphicFrameLocks noGrp="1"/>
          </p:cNvGraphicFramePr>
          <p:nvPr/>
        </p:nvGraphicFramePr>
        <p:xfrm>
          <a:off x="457200" y="1600200"/>
          <a:ext cx="8382000" cy="4059238"/>
        </p:xfrm>
        <a:graphic>
          <a:graphicData uri="http://schemas.openxmlformats.org/drawingml/2006/table">
            <a:tbl>
              <a:tblPr/>
              <a:tblGrid>
                <a:gridCol w="1676400"/>
                <a:gridCol w="6705600"/>
              </a:tblGrid>
              <a:tr h="457200">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chemeClr val="tx1"/>
                          </a:solidFill>
                          <a:effectLst/>
                          <a:latin typeface="Arial" charset="0"/>
                        </a:rPr>
                        <a:t>Clause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chemeClr val="tx1"/>
                          </a:solidFill>
                          <a:effectLst/>
                          <a:latin typeface="Arial" charset="0"/>
                        </a:rPr>
                        <a:t>Use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579438">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charset="0"/>
                        </a:rPr>
                        <a:t>SELECT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charset="0"/>
                        </a:rPr>
                        <a:t>Mandatory – specifies columns to be 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charset="0"/>
                        </a:rPr>
                        <a:t>FROM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charset="0"/>
                        </a:rPr>
                        <a:t>Mandatory – specifies tables to be used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charset="0"/>
                        </a:rPr>
                        <a:t>WHERE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charset="0"/>
                        </a:rPr>
                        <a:t>Optional – filters rows returned by criteria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charset="0"/>
                        </a:rPr>
                        <a:t>GROUP BY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charset="0"/>
                        </a:rPr>
                        <a:t>Optional – creates groups of rows having the same attribute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charset="0"/>
                        </a:rPr>
                        <a:t>HAVING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charset="0"/>
                        </a:rPr>
                        <a:t>Optional – filters groups returned by criteria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charset="0"/>
                        </a:rPr>
                        <a:t>ORDER BY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charset="0"/>
                        </a:defRPr>
                      </a:lvl1pPr>
                      <a:lvl2pPr algn="l">
                        <a:spcBef>
                          <a:spcPct val="20000"/>
                        </a:spcBef>
                        <a:defRPr sz="2400">
                          <a:solidFill>
                            <a:schemeClr val="tx1"/>
                          </a:solidFill>
                          <a:latin typeface="Arial" charset="0"/>
                        </a:defRPr>
                      </a:lvl2pPr>
                      <a:lvl3pPr algn="l">
                        <a:spcBef>
                          <a:spcPct val="20000"/>
                        </a:spcBef>
                        <a:defRPr sz="2000">
                          <a:solidFill>
                            <a:schemeClr val="tx1"/>
                          </a:solidFill>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charset="0"/>
                        </a:rPr>
                        <a:t>Optional – determines ordering of 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8D6692DE-9BC2-484A-8F67-13354DDC5D93}" type="slidenum">
              <a:rPr lang="en-US" altLang="en-US"/>
              <a:pPr/>
              <a:t>39</a:t>
            </a:fld>
            <a:endParaRPr lang="en-US" altLang="en-US"/>
          </a:p>
        </p:txBody>
      </p:sp>
      <p:sp>
        <p:nvSpPr>
          <p:cNvPr id="340994"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0995"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0996"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40997"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40998"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40999" name="Text Box 7"/>
          <p:cNvSpPr txBox="1">
            <a:spLocks noChangeArrowheads="1"/>
          </p:cNvSpPr>
          <p:nvPr/>
        </p:nvSpPr>
        <p:spPr bwMode="auto">
          <a:xfrm>
            <a:off x="228600" y="838200"/>
            <a:ext cx="8686800" cy="638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50000"/>
              </a:lnSpc>
              <a:spcBef>
                <a:spcPct val="25000"/>
              </a:spcBef>
              <a:spcAft>
                <a:spcPct val="25000"/>
              </a:spcAft>
              <a:buClr>
                <a:schemeClr val="accent2"/>
              </a:buClr>
              <a:buFontTx/>
              <a:buChar char="•"/>
            </a:pPr>
            <a:r>
              <a:rPr lang="en-US" altLang="en-US" sz="2400"/>
              <a:t> All together now:</a:t>
            </a:r>
          </a:p>
          <a:p>
            <a:pPr algn="l"/>
            <a:endParaRPr lang="en-US" altLang="en-US" sz="2400"/>
          </a:p>
          <a:p>
            <a:pPr algn="l"/>
            <a:r>
              <a:rPr lang="en-US" altLang="en-US">
                <a:latin typeface="Courier New" pitchFamily="49" charset="0"/>
              </a:rPr>
              <a:t>SQL&gt; SELECT BranchNumber,</a:t>
            </a:r>
          </a:p>
          <a:p>
            <a:pPr algn="l"/>
            <a:r>
              <a:rPr lang="en-US" altLang="en-US">
                <a:latin typeface="Courier New" pitchFamily="49" charset="0"/>
              </a:rPr>
              <a:t>  2         Count(StaffNumber) AS StaffTotal,</a:t>
            </a:r>
          </a:p>
          <a:p>
            <a:pPr algn="l"/>
            <a:r>
              <a:rPr lang="en-US" altLang="en-US">
                <a:latin typeface="Courier New" pitchFamily="49" charset="0"/>
              </a:rPr>
              <a:t>  3         AVG(Salary) AS AverageSal</a:t>
            </a:r>
          </a:p>
          <a:p>
            <a:pPr algn="l"/>
            <a:r>
              <a:rPr lang="en-US" altLang="en-US">
                <a:latin typeface="Courier New" pitchFamily="49" charset="0"/>
              </a:rPr>
              <a:t>  4  FROM Staff</a:t>
            </a:r>
          </a:p>
          <a:p>
            <a:pPr algn="l"/>
            <a:r>
              <a:rPr lang="en-US" altLang="en-US">
                <a:latin typeface="Courier New" pitchFamily="49" charset="0"/>
              </a:rPr>
              <a:t>  5  WHERE LastName &lt;&gt; ‘Jones’</a:t>
            </a:r>
          </a:p>
          <a:p>
            <a:pPr algn="l"/>
            <a:r>
              <a:rPr lang="en-US" altLang="en-US">
                <a:latin typeface="Courier New" pitchFamily="49" charset="0"/>
              </a:rPr>
              <a:t>  5  GROUP BY BranchNumber</a:t>
            </a:r>
          </a:p>
          <a:p>
            <a:pPr algn="l"/>
            <a:r>
              <a:rPr lang="en-US" altLang="en-US">
                <a:latin typeface="Courier New" pitchFamily="49" charset="0"/>
              </a:rPr>
              <a:t>  6  HAVING Count(StaffNumber) &gt; 12</a:t>
            </a:r>
          </a:p>
          <a:p>
            <a:pPr algn="l"/>
            <a:r>
              <a:rPr lang="en-US" altLang="en-US">
                <a:latin typeface="Courier New" pitchFamily="49" charset="0"/>
              </a:rPr>
              <a:t>  7  ORDER BY BranchNumber;</a:t>
            </a:r>
          </a:p>
          <a:p>
            <a:pPr algn="l"/>
            <a:endParaRPr lang="en-US" altLang="en-US">
              <a:latin typeface="Courier New" pitchFamily="49" charset="0"/>
            </a:endParaRPr>
          </a:p>
          <a:p>
            <a:pPr algn="l"/>
            <a:r>
              <a:rPr lang="en-US" altLang="en-US">
                <a:latin typeface="Courier New" pitchFamily="49" charset="0"/>
              </a:rPr>
              <a:t>BRANCHNUMBER STAFFTOTAL	AVERAGESAL		</a:t>
            </a:r>
          </a:p>
          <a:p>
            <a:pPr algn="l"/>
            <a:r>
              <a:rPr lang="en-US" altLang="en-US">
                <a:latin typeface="Courier New" pitchFamily="49" charset="0"/>
              </a:rPr>
              <a:t>------------	-----------	------------  </a:t>
            </a:r>
          </a:p>
          <a:p>
            <a:pPr algn="l"/>
            <a:r>
              <a:rPr lang="en-US" altLang="en-US">
                <a:latin typeface="Courier New" pitchFamily="49" charset="0"/>
              </a:rPr>
              <a:t>2001	         14	       39700</a:t>
            </a:r>
          </a:p>
          <a:p>
            <a:pPr algn="l"/>
            <a:r>
              <a:rPr lang="en-US" altLang="en-US">
                <a:latin typeface="Courier New" pitchFamily="49" charset="0"/>
              </a:rPr>
              <a:t>3018	         18	       36500</a:t>
            </a:r>
          </a:p>
          <a:p>
            <a:pPr algn="l" eaLnBrk="0" hangingPunct="0">
              <a:lnSpc>
                <a:spcPct val="150000"/>
              </a:lnSpc>
              <a:spcBef>
                <a:spcPct val="25000"/>
              </a:spcBef>
              <a:spcAft>
                <a:spcPct val="25000"/>
              </a:spcAft>
              <a:buClr>
                <a:schemeClr val="accent2"/>
              </a:buClr>
            </a:pPr>
            <a:endParaRPr lang="en-US" altLang="en-US" sz="2400">
              <a:latin typeface="Courier New" pitchFamily="49" charset="0"/>
            </a:endParaRPr>
          </a:p>
          <a:p>
            <a:pPr algn="l">
              <a:lnSpc>
                <a:spcPct val="150000"/>
              </a:lnSpc>
            </a:pPr>
            <a:endParaRPr lang="en-US" altLang="en-US" sz="2400"/>
          </a:p>
          <a:p>
            <a:pPr algn="just" eaLnBrk="0" hangingPunct="0">
              <a:spcBef>
                <a:spcPct val="20000"/>
              </a:spcBef>
              <a:buClr>
                <a:schemeClr val="accent2"/>
              </a:buClr>
              <a:buSzPct val="75000"/>
              <a:buFont typeface="Monotype Sorts" pitchFamily="2" charset="2"/>
              <a:buChar char="u"/>
            </a:pPr>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6F53EF55-C149-4329-95D4-81684186CA18}" type="slidenum">
              <a:rPr lang="en-US" altLang="en-US"/>
              <a:pPr/>
              <a:t>4</a:t>
            </a:fld>
            <a:endParaRPr lang="en-US" altLang="en-US"/>
          </a:p>
        </p:txBody>
      </p:sp>
      <p:sp>
        <p:nvSpPr>
          <p:cNvPr id="297986"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987"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988"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297989"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DML Overview</a:t>
            </a:r>
          </a:p>
        </p:txBody>
      </p:sp>
      <p:sp>
        <p:nvSpPr>
          <p:cNvPr id="297990"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97991" name="Text Box 7"/>
          <p:cNvSpPr txBox="1">
            <a:spLocks noChangeArrowheads="1"/>
          </p:cNvSpPr>
          <p:nvPr/>
        </p:nvSpPr>
        <p:spPr bwMode="auto">
          <a:xfrm>
            <a:off x="228600" y="914400"/>
            <a:ext cx="86868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Note that SQL statements are non-procedural . . . You specify what you want to happen, and the RDBMS figures out how to do it</a:t>
            </a:r>
          </a:p>
          <a:p>
            <a:pPr algn="l">
              <a:lnSpc>
                <a:spcPct val="150000"/>
              </a:lnSpc>
              <a:buFontTx/>
              <a:buChar char="•"/>
            </a:pPr>
            <a:endParaRPr lang="en-US" altLang="en-US" sz="2400"/>
          </a:p>
          <a:p>
            <a:pPr algn="l">
              <a:lnSpc>
                <a:spcPct val="150000"/>
              </a:lnSpc>
              <a:buFontTx/>
              <a:buChar char="•"/>
            </a:pPr>
            <a:r>
              <a:rPr lang="en-US" altLang="en-US" sz="2400"/>
              <a:t> Separation of logical and physical layers</a:t>
            </a:r>
          </a:p>
          <a:p>
            <a:pPr algn="l">
              <a:lnSpc>
                <a:spcPct val="150000"/>
              </a:lnSpc>
              <a:buFontTx/>
              <a:buChar char="•"/>
            </a:pPr>
            <a:endParaRPr lang="en-US" altLang="en-US" sz="2400"/>
          </a:p>
          <a:p>
            <a:pPr algn="l">
              <a:lnSpc>
                <a:spcPct val="150000"/>
              </a:lnSpc>
              <a:buFontTx/>
              <a:buChar char="•"/>
            </a:pPr>
            <a:r>
              <a:rPr lang="en-US" altLang="en-US" sz="2400"/>
              <a:t> In a procedural language, you concentrate on the how – imagine a C program that tries to parse web server logs to determine hit counts</a:t>
            </a:r>
          </a:p>
          <a:p>
            <a:pPr algn="l">
              <a:lnSpc>
                <a:spcPct val="150000"/>
              </a:lnSpc>
            </a:pPr>
            <a:endParaRPr lang="en-US" altLang="en-US" sz="24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B718BA27-6C07-447B-8C3F-04D12D0C1DB0}" type="slidenum">
              <a:rPr lang="en-US" altLang="en-US"/>
              <a:pPr/>
              <a:t>40</a:t>
            </a:fld>
            <a:endParaRPr lang="en-US" altLang="en-US"/>
          </a:p>
        </p:txBody>
      </p:sp>
      <p:sp>
        <p:nvSpPr>
          <p:cNvPr id="342018"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019"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020"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42021"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42022"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42023" name="Text Box 7"/>
          <p:cNvSpPr txBox="1">
            <a:spLocks noChangeArrowheads="1"/>
          </p:cNvSpPr>
          <p:nvPr/>
        </p:nvSpPr>
        <p:spPr bwMode="auto">
          <a:xfrm>
            <a:off x="228600" y="838200"/>
            <a:ext cx="8686800" cy="683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50000"/>
              </a:lnSpc>
              <a:spcBef>
                <a:spcPct val="25000"/>
              </a:spcBef>
              <a:spcAft>
                <a:spcPct val="25000"/>
              </a:spcAft>
              <a:buClr>
                <a:schemeClr val="accent2"/>
              </a:buClr>
              <a:buFontTx/>
              <a:buChar char="•"/>
            </a:pPr>
            <a:r>
              <a:rPr lang="en-US" altLang="en-US" sz="2400"/>
              <a:t> Sometimes, we want to see information from more than one table in a query</a:t>
            </a:r>
          </a:p>
          <a:p>
            <a:pPr algn="l" eaLnBrk="0" hangingPunct="0">
              <a:lnSpc>
                <a:spcPct val="150000"/>
              </a:lnSpc>
              <a:spcBef>
                <a:spcPct val="25000"/>
              </a:spcBef>
              <a:spcAft>
                <a:spcPct val="25000"/>
              </a:spcAft>
              <a:buClr>
                <a:schemeClr val="accent2"/>
              </a:buClr>
              <a:buFontTx/>
              <a:buChar char="•"/>
            </a:pPr>
            <a:r>
              <a:rPr lang="en-US" altLang="en-US" sz="2400"/>
              <a:t> Denormalized tables have bad design, but they are convenient to read (lots of different kinds of data in one place)</a:t>
            </a:r>
          </a:p>
          <a:p>
            <a:pPr algn="l" eaLnBrk="0" hangingPunct="0">
              <a:lnSpc>
                <a:spcPct val="150000"/>
              </a:lnSpc>
              <a:spcBef>
                <a:spcPct val="25000"/>
              </a:spcBef>
              <a:spcAft>
                <a:spcPct val="25000"/>
              </a:spcAft>
              <a:buClr>
                <a:schemeClr val="accent2"/>
              </a:buClr>
              <a:buFontTx/>
              <a:buChar char="•"/>
            </a:pPr>
            <a:r>
              <a:rPr lang="en-US" altLang="en-US" sz="2400"/>
              <a:t> Joining tables together in queries allows us to see our data in a convenient (denormalized) fashion, yet without storing it redundantly</a:t>
            </a:r>
          </a:p>
          <a:p>
            <a:pPr algn="l" eaLnBrk="0" hangingPunct="0">
              <a:lnSpc>
                <a:spcPct val="150000"/>
              </a:lnSpc>
              <a:spcBef>
                <a:spcPct val="25000"/>
              </a:spcBef>
              <a:spcAft>
                <a:spcPct val="25000"/>
              </a:spcAft>
              <a:buClr>
                <a:schemeClr val="accent2"/>
              </a:buClr>
              <a:buFontTx/>
              <a:buChar char="•"/>
            </a:pPr>
            <a:r>
              <a:rPr lang="en-US" altLang="en-US" sz="2400"/>
              <a:t> We usually join on PK / FK columns, but not always</a:t>
            </a:r>
            <a:endParaRPr lang="en-US" altLang="en-US">
              <a:latin typeface="Courier New" pitchFamily="49" charset="0"/>
            </a:endParaRPr>
          </a:p>
          <a:p>
            <a:pPr algn="l" eaLnBrk="0" hangingPunct="0">
              <a:lnSpc>
                <a:spcPct val="150000"/>
              </a:lnSpc>
              <a:spcBef>
                <a:spcPct val="25000"/>
              </a:spcBef>
              <a:spcAft>
                <a:spcPct val="25000"/>
              </a:spcAft>
              <a:buClr>
                <a:schemeClr val="accent2"/>
              </a:buClr>
            </a:pPr>
            <a:endParaRPr lang="en-US" altLang="en-US" sz="2400">
              <a:latin typeface="Courier New" pitchFamily="49" charset="0"/>
            </a:endParaRPr>
          </a:p>
          <a:p>
            <a:pPr algn="l">
              <a:lnSpc>
                <a:spcPct val="150000"/>
              </a:lnSpc>
            </a:pPr>
            <a:endParaRPr lang="en-US" altLang="en-US" sz="2400"/>
          </a:p>
          <a:p>
            <a:pPr algn="just" eaLnBrk="0" hangingPunct="0">
              <a:spcBef>
                <a:spcPct val="20000"/>
              </a:spcBef>
              <a:buClr>
                <a:schemeClr val="accent2"/>
              </a:buClr>
              <a:buSzPct val="75000"/>
              <a:buFont typeface="Monotype Sorts" pitchFamily="2" charset="2"/>
              <a:buChar char="u"/>
            </a:pPr>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67BF1B8E-24E1-4B02-8EE2-4C0FC07BBAFE}" type="slidenum">
              <a:rPr lang="en-US" altLang="en-US"/>
              <a:pPr/>
              <a:t>41</a:t>
            </a:fld>
            <a:endParaRPr lang="en-US" altLang="en-US"/>
          </a:p>
        </p:txBody>
      </p:sp>
      <p:sp>
        <p:nvSpPr>
          <p:cNvPr id="343042"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3"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4"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43045"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43046"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43047" name="Text Box 7"/>
          <p:cNvSpPr txBox="1">
            <a:spLocks noChangeArrowheads="1"/>
          </p:cNvSpPr>
          <p:nvPr/>
        </p:nvSpPr>
        <p:spPr bwMode="auto">
          <a:xfrm>
            <a:off x="228600" y="838200"/>
            <a:ext cx="8686800" cy="655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endParaRPr lang="en-US" altLang="en-US" sz="2400"/>
          </a:p>
          <a:p>
            <a:pPr algn="l">
              <a:buFontTx/>
              <a:buChar char="•"/>
            </a:pPr>
            <a:r>
              <a:rPr lang="en-US" altLang="en-US" sz="2400"/>
              <a:t> If result columns come from more than one table must use a join.</a:t>
            </a:r>
          </a:p>
          <a:p>
            <a:pPr algn="l">
              <a:buFontTx/>
              <a:buChar char="•"/>
            </a:pPr>
            <a:endParaRPr lang="en-US" altLang="en-US" sz="2400"/>
          </a:p>
          <a:p>
            <a:pPr algn="l">
              <a:buFontTx/>
              <a:buChar char="•"/>
            </a:pPr>
            <a:r>
              <a:rPr lang="en-US" altLang="en-US" sz="2400"/>
              <a:t> To perform join, include more than one table in FROM clause.</a:t>
            </a:r>
          </a:p>
          <a:p>
            <a:pPr algn="l">
              <a:buFontTx/>
              <a:buChar char="•"/>
            </a:pPr>
            <a:endParaRPr lang="en-US" altLang="en-US" sz="2400"/>
          </a:p>
          <a:p>
            <a:pPr algn="l">
              <a:buFontTx/>
              <a:buChar char="•"/>
            </a:pPr>
            <a:r>
              <a:rPr lang="en-US" altLang="en-US" sz="2400"/>
              <a:t> Use comma as separator and typically include WHERE clause to specify join column(s)</a:t>
            </a:r>
          </a:p>
          <a:p>
            <a:pPr algn="l">
              <a:buFontTx/>
              <a:buChar char="•"/>
            </a:pPr>
            <a:endParaRPr lang="en-US" altLang="en-US" sz="2400"/>
          </a:p>
          <a:p>
            <a:pPr algn="l">
              <a:buFontTx/>
              <a:buChar char="•"/>
            </a:pPr>
            <a:r>
              <a:rPr lang="en-US" altLang="en-US" sz="2400"/>
              <a:t> As of Oracle 9i, can also use JOIN keyword</a:t>
            </a:r>
          </a:p>
          <a:p>
            <a:pPr algn="l" eaLnBrk="0" hangingPunct="0">
              <a:lnSpc>
                <a:spcPct val="150000"/>
              </a:lnSpc>
              <a:spcBef>
                <a:spcPct val="25000"/>
              </a:spcBef>
              <a:spcAft>
                <a:spcPct val="25000"/>
              </a:spcAft>
              <a:buClr>
                <a:schemeClr val="accent2"/>
              </a:buClr>
              <a:buFontTx/>
              <a:buChar char="•"/>
            </a:pPr>
            <a:endParaRPr lang="en-US" altLang="en-US" sz="2400">
              <a:latin typeface="Courier New" pitchFamily="49" charset="0"/>
            </a:endParaRPr>
          </a:p>
          <a:p>
            <a:pPr algn="l" eaLnBrk="0" hangingPunct="0">
              <a:lnSpc>
                <a:spcPct val="150000"/>
              </a:lnSpc>
              <a:spcBef>
                <a:spcPct val="25000"/>
              </a:spcBef>
              <a:spcAft>
                <a:spcPct val="25000"/>
              </a:spcAft>
              <a:buClr>
                <a:schemeClr val="accent2"/>
              </a:buClr>
            </a:pPr>
            <a:endParaRPr lang="en-US" altLang="en-US" sz="2400">
              <a:latin typeface="Courier New" pitchFamily="49" charset="0"/>
            </a:endParaRPr>
          </a:p>
          <a:p>
            <a:pPr algn="l">
              <a:lnSpc>
                <a:spcPct val="150000"/>
              </a:lnSpc>
            </a:pPr>
            <a:endParaRPr lang="en-US" altLang="en-US" sz="2400"/>
          </a:p>
          <a:p>
            <a:pPr algn="just" eaLnBrk="0" hangingPunct="0">
              <a:spcBef>
                <a:spcPct val="20000"/>
              </a:spcBef>
              <a:buClr>
                <a:schemeClr val="accent2"/>
              </a:buClr>
              <a:buSzPct val="75000"/>
              <a:buFont typeface="Monotype Sorts" pitchFamily="2" charset="2"/>
              <a:buChar char="u"/>
            </a:pPr>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3AB4D713-599F-4F83-9CD4-B1B3119487E5}" type="slidenum">
              <a:rPr lang="en-US" altLang="en-US"/>
              <a:pPr/>
              <a:t>42</a:t>
            </a:fld>
            <a:endParaRPr lang="en-US" altLang="en-US"/>
          </a:p>
        </p:txBody>
      </p:sp>
      <p:sp>
        <p:nvSpPr>
          <p:cNvPr id="344066"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067"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068"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44069"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44070"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44071" name="Text Box 7"/>
          <p:cNvSpPr txBox="1">
            <a:spLocks noChangeArrowheads="1"/>
          </p:cNvSpPr>
          <p:nvPr/>
        </p:nvSpPr>
        <p:spPr bwMode="auto">
          <a:xfrm>
            <a:off x="228600" y="838200"/>
            <a:ext cx="8686800" cy="674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endParaRPr lang="en-US" altLang="en-US" sz="2400"/>
          </a:p>
          <a:p>
            <a:pPr algn="l">
              <a:lnSpc>
                <a:spcPct val="150000"/>
              </a:lnSpc>
              <a:buFontTx/>
              <a:buChar char="•"/>
            </a:pPr>
            <a:r>
              <a:rPr lang="en-US" altLang="en-US" sz="2400"/>
              <a:t> Also possible to use an alias for a table named in FROM clause </a:t>
            </a:r>
          </a:p>
          <a:p>
            <a:pPr algn="l">
              <a:lnSpc>
                <a:spcPct val="150000"/>
              </a:lnSpc>
              <a:buFontTx/>
              <a:buChar char="•"/>
            </a:pPr>
            <a:endParaRPr lang="en-US" altLang="en-US" sz="2400"/>
          </a:p>
          <a:p>
            <a:pPr algn="l">
              <a:lnSpc>
                <a:spcPct val="150000"/>
              </a:lnSpc>
              <a:buFontTx/>
              <a:buChar char="•"/>
            </a:pPr>
            <a:r>
              <a:rPr lang="en-US" altLang="en-US" sz="2400"/>
              <a:t> Alias is separated from table name with a space </a:t>
            </a:r>
          </a:p>
          <a:p>
            <a:pPr algn="l">
              <a:lnSpc>
                <a:spcPct val="150000"/>
              </a:lnSpc>
              <a:buFontTx/>
              <a:buChar char="•"/>
            </a:pPr>
            <a:endParaRPr lang="en-US" altLang="en-US" sz="2400"/>
          </a:p>
          <a:p>
            <a:pPr algn="l">
              <a:lnSpc>
                <a:spcPct val="150000"/>
              </a:lnSpc>
              <a:buFontTx/>
              <a:buChar char="•"/>
            </a:pPr>
            <a:r>
              <a:rPr lang="en-US" altLang="en-US" sz="2400"/>
              <a:t> Alias can be used to qualify column names when there is ambiguity</a:t>
            </a:r>
          </a:p>
          <a:p>
            <a:pPr algn="l" eaLnBrk="0" hangingPunct="0">
              <a:lnSpc>
                <a:spcPct val="150000"/>
              </a:lnSpc>
              <a:spcBef>
                <a:spcPct val="25000"/>
              </a:spcBef>
              <a:spcAft>
                <a:spcPct val="25000"/>
              </a:spcAft>
              <a:buClr>
                <a:schemeClr val="accent2"/>
              </a:buClr>
              <a:buFontTx/>
              <a:buChar char="•"/>
            </a:pPr>
            <a:endParaRPr lang="en-US" altLang="en-US" sz="2400">
              <a:latin typeface="Courier New" pitchFamily="49" charset="0"/>
            </a:endParaRPr>
          </a:p>
          <a:p>
            <a:pPr algn="l" eaLnBrk="0" hangingPunct="0">
              <a:lnSpc>
                <a:spcPct val="150000"/>
              </a:lnSpc>
              <a:spcBef>
                <a:spcPct val="25000"/>
              </a:spcBef>
              <a:spcAft>
                <a:spcPct val="25000"/>
              </a:spcAft>
              <a:buClr>
                <a:schemeClr val="accent2"/>
              </a:buClr>
            </a:pPr>
            <a:endParaRPr lang="en-US" altLang="en-US" sz="2400">
              <a:latin typeface="Courier New" pitchFamily="49" charset="0"/>
            </a:endParaRPr>
          </a:p>
          <a:p>
            <a:pPr algn="l">
              <a:lnSpc>
                <a:spcPct val="150000"/>
              </a:lnSpc>
            </a:pPr>
            <a:endParaRPr lang="en-US" altLang="en-US" sz="2400"/>
          </a:p>
          <a:p>
            <a:pPr algn="just" eaLnBrk="0" hangingPunct="0">
              <a:spcBef>
                <a:spcPct val="20000"/>
              </a:spcBef>
              <a:buClr>
                <a:schemeClr val="accent2"/>
              </a:buClr>
              <a:buSzPct val="75000"/>
              <a:buFont typeface="Monotype Sorts" pitchFamily="2" charset="2"/>
              <a:buChar char="u"/>
            </a:pPr>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07374CA5-FF07-482F-A98D-676D48E42A73}" type="slidenum">
              <a:rPr lang="en-US" altLang="en-US"/>
              <a:pPr/>
              <a:t>43</a:t>
            </a:fld>
            <a:endParaRPr lang="en-US" altLang="en-US"/>
          </a:p>
        </p:txBody>
      </p:sp>
      <p:sp>
        <p:nvSpPr>
          <p:cNvPr id="345090"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091"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092"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45093"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45094"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45095" name="Text Box 7"/>
          <p:cNvSpPr txBox="1">
            <a:spLocks noChangeArrowheads="1"/>
          </p:cNvSpPr>
          <p:nvPr/>
        </p:nvSpPr>
        <p:spPr bwMode="auto">
          <a:xfrm>
            <a:off x="228600" y="838200"/>
            <a:ext cx="8686800" cy="738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Example join: list names of all clients who have viewed a property along with any comment supplied</a:t>
            </a:r>
          </a:p>
          <a:p>
            <a:endParaRPr lang="en-US" altLang="en-US" sz="2400"/>
          </a:p>
          <a:p>
            <a:pPr algn="l"/>
            <a:r>
              <a:rPr lang="en-US" altLang="en-US">
                <a:latin typeface="Courier New" pitchFamily="49" charset="0"/>
              </a:rPr>
              <a:t>SQL&gt; SELECT c.ClientNum, c.FirstName, c.LastName,</a:t>
            </a:r>
          </a:p>
          <a:p>
            <a:pPr algn="l"/>
            <a:r>
              <a:rPr lang="en-US" altLang="en-US">
                <a:latin typeface="Courier New" pitchFamily="49" charset="0"/>
              </a:rPr>
              <a:t>  2          v.PropertNum, v.Comment</a:t>
            </a:r>
          </a:p>
          <a:p>
            <a:pPr algn="l"/>
            <a:r>
              <a:rPr lang="en-US" altLang="en-US">
                <a:latin typeface="Courier New" pitchFamily="49" charset="0"/>
              </a:rPr>
              <a:t>  3  FROM </a:t>
            </a:r>
            <a:r>
              <a:rPr lang="en-US" altLang="en-US">
                <a:solidFill>
                  <a:srgbClr val="FF3300"/>
                </a:solidFill>
                <a:latin typeface="Courier New" pitchFamily="49" charset="0"/>
              </a:rPr>
              <a:t>Client </a:t>
            </a:r>
            <a:r>
              <a:rPr lang="en-US" altLang="en-US">
                <a:solidFill>
                  <a:srgbClr val="3366FF"/>
                </a:solidFill>
                <a:latin typeface="Courier New" pitchFamily="49" charset="0"/>
              </a:rPr>
              <a:t>c</a:t>
            </a:r>
            <a:r>
              <a:rPr lang="en-US" altLang="en-US">
                <a:solidFill>
                  <a:srgbClr val="FF3300"/>
                </a:solidFill>
                <a:latin typeface="Courier New" pitchFamily="49" charset="0"/>
              </a:rPr>
              <a:t>, Viewing </a:t>
            </a:r>
            <a:r>
              <a:rPr lang="en-US" altLang="en-US">
                <a:solidFill>
                  <a:srgbClr val="3366FF"/>
                </a:solidFill>
                <a:latin typeface="Courier New" pitchFamily="49" charset="0"/>
              </a:rPr>
              <a:t>v </a:t>
            </a:r>
            <a:r>
              <a:rPr lang="en-US" altLang="en-US">
                <a:latin typeface="Courier New" pitchFamily="49" charset="0"/>
              </a:rPr>
              <a:t>-- notice aliases</a:t>
            </a:r>
            <a:endParaRPr lang="en-US" altLang="en-US">
              <a:solidFill>
                <a:srgbClr val="3366FF"/>
              </a:solidFill>
              <a:latin typeface="Courier New" pitchFamily="49" charset="0"/>
            </a:endParaRPr>
          </a:p>
          <a:p>
            <a:pPr algn="l"/>
            <a:r>
              <a:rPr lang="en-US" altLang="en-US">
                <a:latin typeface="Courier New" pitchFamily="49" charset="0"/>
              </a:rPr>
              <a:t>  4  </a:t>
            </a:r>
            <a:r>
              <a:rPr lang="en-US" altLang="en-US">
                <a:solidFill>
                  <a:srgbClr val="FF3300"/>
                </a:solidFill>
                <a:latin typeface="Courier New" pitchFamily="49" charset="0"/>
              </a:rPr>
              <a:t>WHERE c.ClientNum = v.ClientNum</a:t>
            </a:r>
            <a:r>
              <a:rPr lang="en-US" altLang="en-US">
                <a:latin typeface="Courier New" pitchFamily="49" charset="0"/>
              </a:rPr>
              <a:t>; -- v.ClientNum is FK</a:t>
            </a:r>
          </a:p>
          <a:p>
            <a:pPr algn="l"/>
            <a:endParaRPr lang="en-US" altLang="en-US">
              <a:latin typeface="Courier New" pitchFamily="49" charset="0"/>
            </a:endParaRPr>
          </a:p>
          <a:p>
            <a:pPr algn="l">
              <a:lnSpc>
                <a:spcPct val="125000"/>
              </a:lnSpc>
              <a:buFontTx/>
              <a:buChar char="•"/>
            </a:pPr>
            <a:r>
              <a:rPr lang="en-US" altLang="en-US" sz="2400"/>
              <a:t> Only those rows from both tables that have matching values in the ClientNum columns (c.ClientNum = v.ClientNum) are included in the result set</a:t>
            </a:r>
          </a:p>
          <a:p>
            <a:pPr algn="l">
              <a:lnSpc>
                <a:spcPct val="125000"/>
              </a:lnSpc>
              <a:buFontTx/>
              <a:buChar char="•"/>
            </a:pPr>
            <a:endParaRPr lang="en-US" altLang="en-US" sz="2400"/>
          </a:p>
          <a:p>
            <a:pPr algn="l">
              <a:lnSpc>
                <a:spcPct val="125000"/>
              </a:lnSpc>
              <a:buFontTx/>
              <a:buChar char="•"/>
            </a:pPr>
            <a:r>
              <a:rPr lang="en-US" altLang="en-US" sz="2400"/>
              <a:t> This is called an </a:t>
            </a:r>
            <a:r>
              <a:rPr lang="en-US" altLang="en-US" sz="2400" b="1"/>
              <a:t>equi-join</a:t>
            </a:r>
            <a:r>
              <a:rPr lang="en-US" altLang="en-US" sz="2400"/>
              <a:t> because it relies on the equality of compared values</a:t>
            </a:r>
          </a:p>
          <a:p>
            <a:pPr algn="l" eaLnBrk="0" hangingPunct="0">
              <a:lnSpc>
                <a:spcPct val="150000"/>
              </a:lnSpc>
              <a:spcBef>
                <a:spcPct val="25000"/>
              </a:spcBef>
              <a:spcAft>
                <a:spcPct val="25000"/>
              </a:spcAft>
              <a:buClr>
                <a:schemeClr val="accent2"/>
              </a:buClr>
            </a:pPr>
            <a:endParaRPr lang="en-US" altLang="en-US" sz="2400">
              <a:latin typeface="Courier New" pitchFamily="49" charset="0"/>
            </a:endParaRPr>
          </a:p>
          <a:p>
            <a:pPr algn="l">
              <a:lnSpc>
                <a:spcPct val="150000"/>
              </a:lnSpc>
            </a:pPr>
            <a:endParaRPr lang="en-US" altLang="en-US" sz="2400"/>
          </a:p>
          <a:p>
            <a:pPr algn="just" eaLnBrk="0" hangingPunct="0">
              <a:spcBef>
                <a:spcPct val="20000"/>
              </a:spcBef>
              <a:buClr>
                <a:schemeClr val="accent2"/>
              </a:buClr>
              <a:buSzPct val="75000"/>
              <a:buFont typeface="Monotype Sorts" pitchFamily="2" charset="2"/>
              <a:buChar char="u"/>
            </a:pPr>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A0231C53-0E98-4159-8CA2-EF201DBC91CC}" type="slidenum">
              <a:rPr lang="en-US" altLang="en-US"/>
              <a:pPr/>
              <a:t>44</a:t>
            </a:fld>
            <a:endParaRPr lang="en-US" altLang="en-US"/>
          </a:p>
        </p:txBody>
      </p:sp>
      <p:sp>
        <p:nvSpPr>
          <p:cNvPr id="346114"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15"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16"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46117"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46118"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46119" name="Text Box 7"/>
          <p:cNvSpPr txBox="1">
            <a:spLocks noChangeArrowheads="1"/>
          </p:cNvSpPr>
          <p:nvPr/>
        </p:nvSpPr>
        <p:spPr bwMode="auto">
          <a:xfrm>
            <a:off x="228600" y="838200"/>
            <a:ext cx="8686800" cy="464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Results:</a:t>
            </a:r>
          </a:p>
          <a:p>
            <a:pPr algn="l"/>
            <a:endParaRPr lang="en-US" altLang="en-US">
              <a:latin typeface="Courier New" pitchFamily="49" charset="0"/>
            </a:endParaRPr>
          </a:p>
          <a:p>
            <a:pPr algn="l"/>
            <a:r>
              <a:rPr lang="en-US" altLang="en-US">
                <a:latin typeface="Courier New" pitchFamily="49" charset="0"/>
              </a:rPr>
              <a:t>CLIENTNUM FIRSTNAME LASTNAME PROPERTYNUM COMMENT		</a:t>
            </a:r>
          </a:p>
          <a:p>
            <a:pPr algn="l"/>
            <a:r>
              <a:rPr lang="en-US" altLang="en-US">
                <a:latin typeface="Courier New" pitchFamily="49" charset="0"/>
              </a:rPr>
              <a:t>--------- ---------	-------- ----------- -------------------  </a:t>
            </a:r>
          </a:p>
          <a:p>
            <a:pPr algn="l"/>
            <a:r>
              <a:rPr lang="en-US" altLang="en-US">
                <a:latin typeface="Courier New" pitchFamily="49" charset="0"/>
              </a:rPr>
              <a:t>1234	    Sally	Jones	  AB123	 smells like garbage</a:t>
            </a:r>
          </a:p>
          <a:p>
            <a:pPr algn="l"/>
            <a:r>
              <a:rPr lang="en-US" altLang="en-US">
                <a:latin typeface="Courier New" pitchFamily="49" charset="0"/>
              </a:rPr>
              <a:t>1234	    Sally	Jones	  BC243	 nice view</a:t>
            </a:r>
          </a:p>
          <a:p>
            <a:pPr algn="l"/>
            <a:r>
              <a:rPr lang="en-US" altLang="en-US">
                <a:latin typeface="Courier New" pitchFamily="49" charset="0"/>
              </a:rPr>
              <a:t>1234	    Sally	Jones	  DE876	 noisy neighbor</a:t>
            </a:r>
          </a:p>
          <a:p>
            <a:pPr algn="l"/>
            <a:r>
              <a:rPr lang="en-US" altLang="en-US">
                <a:latin typeface="Courier New" pitchFamily="49" charset="0"/>
              </a:rPr>
              <a:t>2314	    Randy	Reed	  AB123	 smells like mom</a:t>
            </a:r>
          </a:p>
          <a:p>
            <a:pPr algn="l"/>
            <a:r>
              <a:rPr lang="en-US" altLang="en-US">
                <a:latin typeface="Courier New" pitchFamily="49" charset="0"/>
              </a:rPr>
              <a:t>2314	    Randy	Reed	  CR458	</a:t>
            </a:r>
          </a:p>
          <a:p>
            <a:pPr algn="l"/>
            <a:r>
              <a:rPr lang="en-US" altLang="en-US">
                <a:latin typeface="Courier New" pitchFamily="49" charset="0"/>
              </a:rPr>
              <a:t>4579	    Steve	Downs	  TE191	 big yard</a:t>
            </a:r>
          </a:p>
          <a:p>
            <a:pPr algn="l"/>
            <a:r>
              <a:rPr lang="en-US" altLang="en-US">
                <a:latin typeface="Courier New" pitchFamily="49" charset="0"/>
              </a:rPr>
              <a:t>4579	    Steve	Downs	  AB123	 this is the one</a:t>
            </a:r>
          </a:p>
          <a:p>
            <a:pPr algn="l"/>
            <a:endParaRPr lang="en-US" altLang="en-US">
              <a:latin typeface="Courier New" pitchFamily="49" charset="0"/>
            </a:endParaRPr>
          </a:p>
          <a:p>
            <a:pPr algn="l">
              <a:lnSpc>
                <a:spcPct val="150000"/>
              </a:lnSpc>
            </a:pPr>
            <a:endParaRPr lang="en-US" altLang="en-US" sz="2400"/>
          </a:p>
          <a:p>
            <a:pPr algn="just" eaLnBrk="0" hangingPunct="0">
              <a:spcBef>
                <a:spcPct val="20000"/>
              </a:spcBef>
              <a:buClr>
                <a:schemeClr val="accent2"/>
              </a:buClr>
              <a:buSzPct val="75000"/>
              <a:buFont typeface="Monotype Sorts" pitchFamily="2" charset="2"/>
              <a:buChar char="u"/>
            </a:pPr>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EFED88EE-B739-40D5-95B7-71DF62422591}" type="slidenum">
              <a:rPr lang="en-US" altLang="en-US"/>
              <a:pPr/>
              <a:t>45</a:t>
            </a:fld>
            <a:endParaRPr lang="en-US" altLang="en-US"/>
          </a:p>
        </p:txBody>
      </p:sp>
      <p:sp>
        <p:nvSpPr>
          <p:cNvPr id="347138"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39"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40"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47141"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47142"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47143" name="Text Box 7"/>
          <p:cNvSpPr txBox="1">
            <a:spLocks noChangeArrowheads="1"/>
          </p:cNvSpPr>
          <p:nvPr/>
        </p:nvSpPr>
        <p:spPr bwMode="auto">
          <a:xfrm>
            <a:off x="228600" y="838200"/>
            <a:ext cx="8686800" cy="56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Alternative JOIN syntax:</a:t>
            </a:r>
          </a:p>
          <a:p>
            <a:endParaRPr lang="en-US" altLang="en-US" sz="2400"/>
          </a:p>
          <a:p>
            <a:pPr algn="l"/>
            <a:r>
              <a:rPr lang="en-US" altLang="en-US">
                <a:latin typeface="Courier New" pitchFamily="49" charset="0"/>
              </a:rPr>
              <a:t>SQL&gt; SELECT c.ClientNum, c.FirstName, c.LastName,</a:t>
            </a:r>
          </a:p>
          <a:p>
            <a:pPr algn="l"/>
            <a:r>
              <a:rPr lang="en-US" altLang="en-US">
                <a:latin typeface="Courier New" pitchFamily="49" charset="0"/>
              </a:rPr>
              <a:t>  2          v.PropertNum, v.Comment</a:t>
            </a:r>
          </a:p>
          <a:p>
            <a:pPr algn="l"/>
            <a:r>
              <a:rPr lang="en-US" altLang="en-US">
                <a:latin typeface="Courier New" pitchFamily="49" charset="0"/>
              </a:rPr>
              <a:t>  3  FROM </a:t>
            </a:r>
            <a:r>
              <a:rPr lang="en-US" altLang="en-US">
                <a:solidFill>
                  <a:srgbClr val="FF3300"/>
                </a:solidFill>
                <a:latin typeface="Courier New" pitchFamily="49" charset="0"/>
              </a:rPr>
              <a:t>Client </a:t>
            </a:r>
            <a:r>
              <a:rPr lang="en-US" altLang="en-US">
                <a:solidFill>
                  <a:srgbClr val="3366FF"/>
                </a:solidFill>
                <a:latin typeface="Courier New" pitchFamily="49" charset="0"/>
              </a:rPr>
              <a:t>c</a:t>
            </a:r>
            <a:r>
              <a:rPr lang="en-US" altLang="en-US">
                <a:solidFill>
                  <a:srgbClr val="FF3300"/>
                </a:solidFill>
                <a:latin typeface="Courier New" pitchFamily="49" charset="0"/>
              </a:rPr>
              <a:t> JOIN Viewing v</a:t>
            </a:r>
          </a:p>
          <a:p>
            <a:pPr algn="l"/>
            <a:r>
              <a:rPr lang="en-US" altLang="en-US">
                <a:solidFill>
                  <a:srgbClr val="FF3300"/>
                </a:solidFill>
                <a:latin typeface="Courier New" pitchFamily="49" charset="0"/>
              </a:rPr>
              <a:t>  </a:t>
            </a:r>
            <a:r>
              <a:rPr lang="en-US" altLang="en-US">
                <a:latin typeface="Courier New" pitchFamily="49" charset="0"/>
              </a:rPr>
              <a:t>4</a:t>
            </a:r>
            <a:r>
              <a:rPr lang="en-US" altLang="en-US">
                <a:solidFill>
                  <a:srgbClr val="FF3300"/>
                </a:solidFill>
                <a:latin typeface="Courier New" pitchFamily="49" charset="0"/>
              </a:rPr>
              <a:t>    ON c.ClientNum = v.ClientNum</a:t>
            </a:r>
            <a:endParaRPr lang="en-US" altLang="en-US">
              <a:latin typeface="Courier New" pitchFamily="49" charset="0"/>
            </a:endParaRPr>
          </a:p>
          <a:p>
            <a:pPr algn="l"/>
            <a:endParaRPr lang="en-US" altLang="en-US">
              <a:latin typeface="Courier New" pitchFamily="49" charset="0"/>
            </a:endParaRPr>
          </a:p>
          <a:p>
            <a:pPr algn="l">
              <a:lnSpc>
                <a:spcPct val="125000"/>
              </a:lnSpc>
              <a:buFontTx/>
              <a:buChar char="•"/>
            </a:pPr>
            <a:r>
              <a:rPr lang="en-US" altLang="en-US" sz="2400"/>
              <a:t> This syntax is recently available with Oracle 9i; most Oracle people are still using the other form; most SQL Server people would use the form on this slide</a:t>
            </a:r>
          </a:p>
          <a:p>
            <a:pPr algn="l">
              <a:lnSpc>
                <a:spcPct val="125000"/>
              </a:lnSpc>
              <a:buFontTx/>
              <a:buChar char="•"/>
            </a:pPr>
            <a:endParaRPr lang="en-US" altLang="en-US" sz="2400"/>
          </a:p>
          <a:p>
            <a:pPr algn="l">
              <a:lnSpc>
                <a:spcPct val="125000"/>
              </a:lnSpc>
              <a:buFontTx/>
              <a:buChar char="•"/>
            </a:pPr>
            <a:endParaRPr lang="en-US" altLang="en-US" sz="2400">
              <a:latin typeface="Courier New" pitchFamily="49" charset="0"/>
            </a:endParaRPr>
          </a:p>
          <a:p>
            <a:pPr algn="l">
              <a:lnSpc>
                <a:spcPct val="150000"/>
              </a:lnSpc>
            </a:pPr>
            <a:endParaRPr lang="en-US" altLang="en-US" sz="2400"/>
          </a:p>
          <a:p>
            <a:pPr algn="just" eaLnBrk="0" hangingPunct="0">
              <a:spcBef>
                <a:spcPct val="20000"/>
              </a:spcBef>
              <a:buClr>
                <a:schemeClr val="accent2"/>
              </a:buClr>
              <a:buSzPct val="75000"/>
              <a:buFont typeface="Monotype Sorts" pitchFamily="2" charset="2"/>
              <a:buChar char="u"/>
            </a:pPr>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D2EF6495-3C3A-4A19-B873-A1CE5D1B29AF}" type="slidenum">
              <a:rPr lang="en-US" altLang="en-US"/>
              <a:pPr/>
              <a:t>46</a:t>
            </a:fld>
            <a:endParaRPr lang="en-US" altLang="en-US"/>
          </a:p>
        </p:txBody>
      </p:sp>
      <p:sp>
        <p:nvSpPr>
          <p:cNvPr id="348162"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63"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64"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48165"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48166"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48167" name="Text Box 7"/>
          <p:cNvSpPr txBox="1">
            <a:spLocks noChangeArrowheads="1"/>
          </p:cNvSpPr>
          <p:nvPr/>
        </p:nvSpPr>
        <p:spPr bwMode="auto">
          <a:xfrm>
            <a:off x="228600" y="838200"/>
            <a:ext cx="8686800" cy="837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For multi-table joins, just keep repeating the same form:</a:t>
            </a:r>
          </a:p>
          <a:p>
            <a:pPr algn="l">
              <a:lnSpc>
                <a:spcPct val="150000"/>
              </a:lnSpc>
              <a:buFontTx/>
              <a:buChar char="•"/>
            </a:pPr>
            <a:endParaRPr lang="en-US" altLang="en-US" sz="2400"/>
          </a:p>
          <a:p>
            <a:pPr algn="l">
              <a:lnSpc>
                <a:spcPct val="150000"/>
              </a:lnSpc>
            </a:pPr>
            <a:r>
              <a:rPr lang="en-US" altLang="en-US">
                <a:latin typeface="Courier New" pitchFamily="49" charset="0"/>
              </a:rPr>
              <a:t>  SELECT c.ClientNum, c.LastName, </a:t>
            </a:r>
            <a:r>
              <a:rPr lang="en-US" altLang="en-US">
                <a:solidFill>
                  <a:srgbClr val="FF3300"/>
                </a:solidFill>
                <a:latin typeface="Courier New" pitchFamily="49" charset="0"/>
              </a:rPr>
              <a:t>p.PropertyNum, p.City</a:t>
            </a:r>
          </a:p>
          <a:p>
            <a:pPr algn="l">
              <a:lnSpc>
                <a:spcPct val="150000"/>
              </a:lnSpc>
            </a:pPr>
            <a:r>
              <a:rPr lang="en-US" altLang="en-US">
                <a:latin typeface="Courier New" pitchFamily="49" charset="0"/>
              </a:rPr>
              <a:t>  FROM Client c, Viewing v, </a:t>
            </a:r>
            <a:r>
              <a:rPr lang="en-US" altLang="en-US">
                <a:solidFill>
                  <a:srgbClr val="FF3300"/>
                </a:solidFill>
                <a:latin typeface="Courier New" pitchFamily="49" charset="0"/>
              </a:rPr>
              <a:t>Property p</a:t>
            </a:r>
          </a:p>
          <a:p>
            <a:pPr algn="l">
              <a:lnSpc>
                <a:spcPct val="150000"/>
              </a:lnSpc>
            </a:pPr>
            <a:r>
              <a:rPr lang="en-US" altLang="en-US">
                <a:latin typeface="Courier New" pitchFamily="49" charset="0"/>
              </a:rPr>
              <a:t>  WHERE c.ClientNum = v.ClientNum</a:t>
            </a:r>
          </a:p>
          <a:p>
            <a:pPr algn="l">
              <a:lnSpc>
                <a:spcPct val="150000"/>
              </a:lnSpc>
            </a:pPr>
            <a:r>
              <a:rPr lang="en-US" altLang="en-US">
                <a:latin typeface="Courier New" pitchFamily="49" charset="0"/>
              </a:rPr>
              <a:t>  </a:t>
            </a:r>
            <a:r>
              <a:rPr lang="en-US" altLang="en-US">
                <a:solidFill>
                  <a:srgbClr val="FF3300"/>
                </a:solidFill>
                <a:latin typeface="Courier New" pitchFamily="49" charset="0"/>
              </a:rPr>
              <a:t>AND v.PropertyNum = p.PropertyNum</a:t>
            </a:r>
          </a:p>
          <a:p>
            <a:pPr algn="l">
              <a:lnSpc>
                <a:spcPct val="150000"/>
              </a:lnSpc>
            </a:pPr>
            <a:endParaRPr lang="en-US" altLang="en-US">
              <a:solidFill>
                <a:srgbClr val="FF3300"/>
              </a:solidFill>
              <a:latin typeface="Courier New" pitchFamily="49" charset="0"/>
            </a:endParaRPr>
          </a:p>
          <a:p>
            <a:pPr algn="l">
              <a:lnSpc>
                <a:spcPct val="125000"/>
              </a:lnSpc>
            </a:pPr>
            <a:r>
              <a:rPr lang="en-US" altLang="en-US">
                <a:latin typeface="Courier New" pitchFamily="49" charset="0"/>
              </a:rPr>
              <a:t>  SELECT c.ClientNum, c.LastName, </a:t>
            </a:r>
            <a:r>
              <a:rPr lang="en-US" altLang="en-US">
                <a:solidFill>
                  <a:srgbClr val="FF3300"/>
                </a:solidFill>
                <a:latin typeface="Courier New" pitchFamily="49" charset="0"/>
              </a:rPr>
              <a:t>p.PropertyNum, p.City</a:t>
            </a:r>
          </a:p>
          <a:p>
            <a:pPr algn="l">
              <a:lnSpc>
                <a:spcPct val="125000"/>
              </a:lnSpc>
            </a:pPr>
            <a:r>
              <a:rPr lang="en-US" altLang="en-US">
                <a:latin typeface="Courier New" pitchFamily="49" charset="0"/>
              </a:rPr>
              <a:t>  FROM Client c JOIN Viewing v</a:t>
            </a:r>
            <a:endParaRPr lang="en-US" altLang="en-US">
              <a:solidFill>
                <a:srgbClr val="FF3300"/>
              </a:solidFill>
              <a:latin typeface="Courier New" pitchFamily="49" charset="0"/>
            </a:endParaRPr>
          </a:p>
          <a:p>
            <a:pPr algn="l">
              <a:lnSpc>
                <a:spcPct val="125000"/>
              </a:lnSpc>
            </a:pPr>
            <a:r>
              <a:rPr lang="en-US" altLang="en-US">
                <a:latin typeface="Courier New" pitchFamily="49" charset="0"/>
              </a:rPr>
              <a:t>    ON c.ClientNum = v.ClientNum</a:t>
            </a:r>
          </a:p>
          <a:p>
            <a:pPr algn="l">
              <a:lnSpc>
                <a:spcPct val="125000"/>
              </a:lnSpc>
            </a:pPr>
            <a:r>
              <a:rPr lang="en-US" altLang="en-US">
                <a:latin typeface="Courier New" pitchFamily="49" charset="0"/>
              </a:rPr>
              <a:t>    </a:t>
            </a:r>
            <a:r>
              <a:rPr lang="en-US" altLang="en-US">
                <a:solidFill>
                  <a:srgbClr val="FF3300"/>
                </a:solidFill>
                <a:latin typeface="Courier New" pitchFamily="49" charset="0"/>
              </a:rPr>
              <a:t>JOIN Property p</a:t>
            </a:r>
          </a:p>
          <a:p>
            <a:pPr algn="l">
              <a:lnSpc>
                <a:spcPct val="125000"/>
              </a:lnSpc>
            </a:pPr>
            <a:r>
              <a:rPr lang="en-US" altLang="en-US">
                <a:solidFill>
                  <a:srgbClr val="FF3300"/>
                </a:solidFill>
                <a:latin typeface="Courier New" pitchFamily="49" charset="0"/>
              </a:rPr>
              <a:t>      ON v.PropertyNum = p.PropertyNum</a:t>
            </a:r>
          </a:p>
          <a:p>
            <a:endParaRPr lang="en-US" altLang="en-US">
              <a:solidFill>
                <a:srgbClr val="FF3300"/>
              </a:solidFill>
              <a:latin typeface="Courier New" pitchFamily="49" charset="0"/>
            </a:endParaRPr>
          </a:p>
          <a:p>
            <a:pPr algn="l">
              <a:lnSpc>
                <a:spcPct val="150000"/>
              </a:lnSpc>
            </a:pPr>
            <a:endParaRPr lang="en-US" altLang="en-US">
              <a:solidFill>
                <a:srgbClr val="FF3300"/>
              </a:solidFill>
              <a:latin typeface="Courier New" pitchFamily="49" charset="0"/>
            </a:endParaRPr>
          </a:p>
          <a:p>
            <a:pPr algn="l">
              <a:lnSpc>
                <a:spcPct val="150000"/>
              </a:lnSpc>
            </a:pPr>
            <a:endParaRPr lang="en-US" altLang="en-US">
              <a:solidFill>
                <a:srgbClr val="FF3300"/>
              </a:solidFill>
              <a:latin typeface="Courier New" pitchFamily="49" charset="0"/>
            </a:endParaRPr>
          </a:p>
          <a:p>
            <a:pPr algn="l">
              <a:lnSpc>
                <a:spcPct val="150000"/>
              </a:lnSpc>
              <a:buFontTx/>
              <a:buChar char="•"/>
            </a:pPr>
            <a:endParaRPr lang="en-US" altLang="en-US">
              <a:latin typeface="Courier New" pitchFamily="49" charset="0"/>
            </a:endParaRPr>
          </a:p>
          <a:p>
            <a:pPr algn="l">
              <a:lnSpc>
                <a:spcPct val="125000"/>
              </a:lnSpc>
              <a:buFontTx/>
              <a:buChar char="•"/>
            </a:pPr>
            <a:endParaRPr lang="en-US" altLang="en-US" sz="2400"/>
          </a:p>
          <a:p>
            <a:pPr algn="l">
              <a:lnSpc>
                <a:spcPct val="125000"/>
              </a:lnSpc>
              <a:buFontTx/>
              <a:buChar char="•"/>
            </a:pPr>
            <a:endParaRPr lang="en-US" altLang="en-US" sz="2400">
              <a:latin typeface="Courier New" pitchFamily="49" charset="0"/>
            </a:endParaRPr>
          </a:p>
          <a:p>
            <a:pPr algn="l">
              <a:lnSpc>
                <a:spcPct val="150000"/>
              </a:lnSpc>
            </a:pPr>
            <a:endParaRPr lang="en-US" altLang="en-US" sz="2400"/>
          </a:p>
          <a:p>
            <a:pPr algn="just" eaLnBrk="0" hangingPunct="0">
              <a:spcBef>
                <a:spcPct val="20000"/>
              </a:spcBef>
              <a:buClr>
                <a:schemeClr val="accent2"/>
              </a:buClr>
              <a:buSzPct val="75000"/>
              <a:buFont typeface="Monotype Sorts" pitchFamily="2" charset="2"/>
              <a:buChar char="u"/>
            </a:pPr>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2D2B2B12-D97F-4FED-996F-F61363A16827}" type="slidenum">
              <a:rPr lang="en-US" altLang="en-US"/>
              <a:pPr/>
              <a:t>47</a:t>
            </a:fld>
            <a:endParaRPr lang="en-US" altLang="en-US"/>
          </a:p>
        </p:txBody>
      </p:sp>
      <p:sp>
        <p:nvSpPr>
          <p:cNvPr id="349186"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87"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88"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49189"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INSERT Statement</a:t>
            </a:r>
          </a:p>
        </p:txBody>
      </p:sp>
      <p:sp>
        <p:nvSpPr>
          <p:cNvPr id="349190"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49191" name="Text Box 7"/>
          <p:cNvSpPr txBox="1">
            <a:spLocks noChangeArrowheads="1"/>
          </p:cNvSpPr>
          <p:nvPr/>
        </p:nvSpPr>
        <p:spPr bwMode="auto">
          <a:xfrm>
            <a:off x="228600" y="838200"/>
            <a:ext cx="8686800" cy="852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SELECT statements are good for reviewing / analyzing data that is already in the database, but how do we put data in there in the first place?</a:t>
            </a:r>
          </a:p>
          <a:p>
            <a:pPr algn="l">
              <a:lnSpc>
                <a:spcPct val="150000"/>
              </a:lnSpc>
              <a:buFontTx/>
              <a:buChar char="•"/>
            </a:pPr>
            <a:endParaRPr lang="en-US" altLang="en-US" sz="2400"/>
          </a:p>
          <a:p>
            <a:pPr algn="l">
              <a:lnSpc>
                <a:spcPct val="150000"/>
              </a:lnSpc>
              <a:buFontTx/>
              <a:buChar char="•"/>
            </a:pPr>
            <a:r>
              <a:rPr lang="en-US" altLang="en-US" sz="2400"/>
              <a:t> INSERT statement allows us to enter data into a table</a:t>
            </a:r>
          </a:p>
          <a:p>
            <a:pPr algn="l">
              <a:lnSpc>
                <a:spcPct val="150000"/>
              </a:lnSpc>
              <a:buFontTx/>
              <a:buChar char="•"/>
            </a:pPr>
            <a:endParaRPr lang="en-US" altLang="en-US" sz="2400"/>
          </a:p>
          <a:p>
            <a:pPr algn="l">
              <a:lnSpc>
                <a:spcPct val="150000"/>
              </a:lnSpc>
              <a:buFontTx/>
              <a:buChar char="•"/>
            </a:pPr>
            <a:r>
              <a:rPr lang="en-US" altLang="en-US" sz="2400"/>
              <a:t> Prototype:</a:t>
            </a:r>
          </a:p>
          <a:p>
            <a:pPr algn="l">
              <a:lnSpc>
                <a:spcPct val="150000"/>
              </a:lnSpc>
            </a:pPr>
            <a:r>
              <a:rPr lang="en-US" altLang="en-US">
                <a:solidFill>
                  <a:srgbClr val="FF3300"/>
                </a:solidFill>
                <a:latin typeface="Courier New" pitchFamily="49" charset="0"/>
              </a:rPr>
              <a:t> </a:t>
            </a:r>
            <a:r>
              <a:rPr lang="en-US" altLang="en-US" sz="2400">
                <a:solidFill>
                  <a:srgbClr val="FF3300"/>
                </a:solidFill>
              </a:rPr>
              <a:t>INSERT INTO tableName ([column list])</a:t>
            </a:r>
          </a:p>
          <a:p>
            <a:pPr algn="l">
              <a:lnSpc>
                <a:spcPct val="150000"/>
              </a:lnSpc>
            </a:pPr>
            <a:r>
              <a:rPr lang="en-US" altLang="en-US" sz="2400">
                <a:solidFill>
                  <a:srgbClr val="FF3300"/>
                </a:solidFill>
              </a:rPr>
              <a:t> VALUES ([valueList])</a:t>
            </a:r>
          </a:p>
          <a:p>
            <a:endParaRPr lang="en-US" altLang="en-US" sz="2400">
              <a:solidFill>
                <a:srgbClr val="FF3300"/>
              </a:solidFill>
              <a:latin typeface="Courier New" pitchFamily="49" charset="0"/>
            </a:endParaRPr>
          </a:p>
          <a:p>
            <a:pPr algn="l">
              <a:lnSpc>
                <a:spcPct val="150000"/>
              </a:lnSpc>
            </a:pPr>
            <a:endParaRPr lang="en-US" altLang="en-US">
              <a:solidFill>
                <a:srgbClr val="FF3300"/>
              </a:solidFill>
              <a:latin typeface="Courier New" pitchFamily="49" charset="0"/>
            </a:endParaRPr>
          </a:p>
          <a:p>
            <a:pPr algn="l">
              <a:lnSpc>
                <a:spcPct val="150000"/>
              </a:lnSpc>
            </a:pPr>
            <a:endParaRPr lang="en-US" altLang="en-US">
              <a:solidFill>
                <a:srgbClr val="FF3300"/>
              </a:solidFill>
              <a:latin typeface="Courier New" pitchFamily="49" charset="0"/>
            </a:endParaRPr>
          </a:p>
          <a:p>
            <a:pPr algn="l">
              <a:lnSpc>
                <a:spcPct val="150000"/>
              </a:lnSpc>
              <a:buFontTx/>
              <a:buChar char="•"/>
            </a:pPr>
            <a:endParaRPr lang="en-US" altLang="en-US">
              <a:latin typeface="Courier New" pitchFamily="49" charset="0"/>
            </a:endParaRPr>
          </a:p>
          <a:p>
            <a:pPr algn="l">
              <a:lnSpc>
                <a:spcPct val="125000"/>
              </a:lnSpc>
              <a:buFontTx/>
              <a:buChar char="•"/>
            </a:pPr>
            <a:endParaRPr lang="en-US" altLang="en-US" sz="2400"/>
          </a:p>
          <a:p>
            <a:pPr algn="l">
              <a:lnSpc>
                <a:spcPct val="125000"/>
              </a:lnSpc>
              <a:buFontTx/>
              <a:buChar char="•"/>
            </a:pPr>
            <a:endParaRPr lang="en-US" altLang="en-US" sz="2400">
              <a:latin typeface="Courier New" pitchFamily="49" charset="0"/>
            </a:endParaRPr>
          </a:p>
          <a:p>
            <a:pPr algn="l">
              <a:lnSpc>
                <a:spcPct val="150000"/>
              </a:lnSpc>
            </a:pPr>
            <a:endParaRPr lang="en-US" altLang="en-US" sz="2400"/>
          </a:p>
          <a:p>
            <a:pPr algn="just" eaLnBrk="0" hangingPunct="0">
              <a:spcBef>
                <a:spcPct val="20000"/>
              </a:spcBef>
              <a:buClr>
                <a:schemeClr val="accent2"/>
              </a:buClr>
              <a:buSzPct val="75000"/>
              <a:buFont typeface="Monotype Sorts" pitchFamily="2" charset="2"/>
              <a:buChar char="u"/>
            </a:pPr>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15054F63-0988-44A8-B1E7-0771142E8B85}" type="slidenum">
              <a:rPr lang="en-US" altLang="en-US"/>
              <a:pPr/>
              <a:t>48</a:t>
            </a:fld>
            <a:endParaRPr lang="en-US" altLang="en-US"/>
          </a:p>
        </p:txBody>
      </p:sp>
      <p:sp>
        <p:nvSpPr>
          <p:cNvPr id="350210"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11"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12"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50213"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INSERT Statement</a:t>
            </a:r>
          </a:p>
        </p:txBody>
      </p:sp>
      <p:sp>
        <p:nvSpPr>
          <p:cNvPr id="350214"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50215" name="Text Box 7"/>
          <p:cNvSpPr txBox="1">
            <a:spLocks noChangeArrowheads="1"/>
          </p:cNvSpPr>
          <p:nvPr/>
        </p:nvSpPr>
        <p:spPr bwMode="auto">
          <a:xfrm>
            <a:off x="152400" y="838200"/>
            <a:ext cx="8763000" cy="880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Example INSERT:</a:t>
            </a:r>
          </a:p>
          <a:p>
            <a:pPr algn="l">
              <a:lnSpc>
                <a:spcPct val="150000"/>
              </a:lnSpc>
            </a:pPr>
            <a:endParaRPr lang="en-US" altLang="en-US" sz="2400">
              <a:solidFill>
                <a:srgbClr val="FF3300"/>
              </a:solidFill>
            </a:endParaRPr>
          </a:p>
          <a:p>
            <a:pPr algn="l">
              <a:lnSpc>
                <a:spcPct val="150000"/>
              </a:lnSpc>
            </a:pPr>
            <a:r>
              <a:rPr lang="en-US" altLang="en-US">
                <a:solidFill>
                  <a:srgbClr val="FF3300"/>
                </a:solidFill>
                <a:latin typeface="Courier New" pitchFamily="49" charset="0"/>
              </a:rPr>
              <a:t>INSERT INTO Employee (SSN, FirstNm, LastNm, Salary, Birthdate)</a:t>
            </a:r>
          </a:p>
          <a:p>
            <a:pPr algn="l">
              <a:lnSpc>
                <a:spcPct val="150000"/>
              </a:lnSpc>
            </a:pPr>
            <a:r>
              <a:rPr lang="en-US" altLang="en-US">
                <a:solidFill>
                  <a:srgbClr val="FF3300"/>
                </a:solidFill>
                <a:latin typeface="Courier New" pitchFamily="49" charset="0"/>
              </a:rPr>
              <a:t>VALUES (‘123456789’,’Steve’,’Frein’,10000.00,’01-JUN-1976’);</a:t>
            </a:r>
          </a:p>
          <a:p>
            <a:pPr algn="l">
              <a:lnSpc>
                <a:spcPct val="150000"/>
              </a:lnSpc>
            </a:pPr>
            <a:endParaRPr lang="en-US" altLang="en-US" sz="2400"/>
          </a:p>
          <a:p>
            <a:pPr algn="l">
              <a:lnSpc>
                <a:spcPct val="150000"/>
              </a:lnSpc>
              <a:buFontTx/>
              <a:buChar char="•"/>
            </a:pPr>
            <a:r>
              <a:rPr lang="en-US" altLang="en-US" sz="2400"/>
              <a:t> This will create a </a:t>
            </a:r>
            <a:r>
              <a:rPr lang="en-US" altLang="en-US" sz="2400" i="1"/>
              <a:t>new row</a:t>
            </a:r>
            <a:r>
              <a:rPr lang="en-US" altLang="en-US" sz="2400"/>
              <a:t> in the Employee table with the values listed above</a:t>
            </a:r>
          </a:p>
          <a:p>
            <a:pPr algn="l">
              <a:lnSpc>
                <a:spcPct val="150000"/>
              </a:lnSpc>
              <a:buFontTx/>
              <a:buChar char="•"/>
            </a:pPr>
            <a:r>
              <a:rPr lang="en-US" altLang="en-US" sz="2400"/>
              <a:t> Note that character data and dates take single quotes</a:t>
            </a:r>
          </a:p>
          <a:p>
            <a:pPr algn="l">
              <a:lnSpc>
                <a:spcPct val="150000"/>
              </a:lnSpc>
              <a:buFontTx/>
              <a:buChar char="•"/>
            </a:pPr>
            <a:r>
              <a:rPr lang="en-US" altLang="en-US" sz="2400"/>
              <a:t> Must </a:t>
            </a:r>
            <a:r>
              <a:rPr lang="en-US" altLang="en-US" sz="2400" i="1"/>
              <a:t>respect all constraints</a:t>
            </a:r>
            <a:r>
              <a:rPr lang="en-US" altLang="en-US" sz="2400"/>
              <a:t> defined on table, or database will throw an error</a:t>
            </a:r>
          </a:p>
          <a:p>
            <a:endParaRPr lang="en-US" altLang="en-US" sz="2400">
              <a:solidFill>
                <a:srgbClr val="FF3300"/>
              </a:solidFill>
              <a:latin typeface="Courier New" pitchFamily="49" charset="0"/>
            </a:endParaRPr>
          </a:p>
          <a:p>
            <a:pPr algn="l">
              <a:lnSpc>
                <a:spcPct val="150000"/>
              </a:lnSpc>
            </a:pPr>
            <a:endParaRPr lang="en-US" altLang="en-US">
              <a:solidFill>
                <a:srgbClr val="FF3300"/>
              </a:solidFill>
              <a:latin typeface="Courier New" pitchFamily="49" charset="0"/>
            </a:endParaRPr>
          </a:p>
          <a:p>
            <a:pPr algn="l">
              <a:lnSpc>
                <a:spcPct val="150000"/>
              </a:lnSpc>
            </a:pPr>
            <a:endParaRPr lang="en-US" altLang="en-US">
              <a:solidFill>
                <a:srgbClr val="FF3300"/>
              </a:solidFill>
              <a:latin typeface="Courier New" pitchFamily="49" charset="0"/>
            </a:endParaRPr>
          </a:p>
          <a:p>
            <a:pPr algn="l">
              <a:lnSpc>
                <a:spcPct val="150000"/>
              </a:lnSpc>
              <a:buFontTx/>
              <a:buChar char="•"/>
            </a:pPr>
            <a:endParaRPr lang="en-US" altLang="en-US">
              <a:latin typeface="Courier New" pitchFamily="49" charset="0"/>
            </a:endParaRPr>
          </a:p>
          <a:p>
            <a:pPr algn="l">
              <a:lnSpc>
                <a:spcPct val="125000"/>
              </a:lnSpc>
              <a:buFontTx/>
              <a:buChar char="•"/>
            </a:pPr>
            <a:endParaRPr lang="en-US" altLang="en-US" sz="2400"/>
          </a:p>
          <a:p>
            <a:pPr algn="l">
              <a:lnSpc>
                <a:spcPct val="125000"/>
              </a:lnSpc>
              <a:buFontTx/>
              <a:buChar char="•"/>
            </a:pPr>
            <a:endParaRPr lang="en-US" altLang="en-US" sz="2400">
              <a:latin typeface="Courier New" pitchFamily="49" charset="0"/>
            </a:endParaRPr>
          </a:p>
          <a:p>
            <a:pPr algn="l">
              <a:lnSpc>
                <a:spcPct val="150000"/>
              </a:lnSpc>
            </a:pPr>
            <a:endParaRPr lang="en-US" altLang="en-US" sz="2400"/>
          </a:p>
          <a:p>
            <a:pPr algn="just" eaLnBrk="0" hangingPunct="0">
              <a:spcBef>
                <a:spcPct val="20000"/>
              </a:spcBef>
              <a:buClr>
                <a:schemeClr val="accent2"/>
              </a:buClr>
              <a:buSzPct val="75000"/>
              <a:buFont typeface="Monotype Sorts" pitchFamily="2" charset="2"/>
              <a:buChar char="u"/>
            </a:pPr>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B7539359-6236-494A-8849-DB1FE1C7F694}" type="slidenum">
              <a:rPr lang="en-US" altLang="en-US"/>
              <a:pPr/>
              <a:t>49</a:t>
            </a:fld>
            <a:endParaRPr lang="en-US" altLang="en-US"/>
          </a:p>
        </p:txBody>
      </p:sp>
      <p:sp>
        <p:nvSpPr>
          <p:cNvPr id="351234"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35"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36"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51237"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INSERT Statement</a:t>
            </a:r>
          </a:p>
        </p:txBody>
      </p:sp>
      <p:sp>
        <p:nvSpPr>
          <p:cNvPr id="351238"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51239" name="Text Box 7"/>
          <p:cNvSpPr txBox="1">
            <a:spLocks noChangeArrowheads="1"/>
          </p:cNvSpPr>
          <p:nvPr/>
        </p:nvSpPr>
        <p:spPr bwMode="auto">
          <a:xfrm>
            <a:off x="152400" y="838200"/>
            <a:ext cx="8763000" cy="880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a:t>
            </a:r>
            <a:r>
              <a:rPr lang="en-US" altLang="en-US" sz="2400" u="sng"/>
              <a:t>Could</a:t>
            </a:r>
            <a:r>
              <a:rPr lang="en-US" altLang="en-US" sz="2400"/>
              <a:t> do this, assuming that column order matches value order and we are filling in all of the columns:</a:t>
            </a:r>
          </a:p>
          <a:p>
            <a:pPr algn="l">
              <a:lnSpc>
                <a:spcPct val="150000"/>
              </a:lnSpc>
            </a:pPr>
            <a:endParaRPr lang="en-US" altLang="en-US" sz="2400">
              <a:solidFill>
                <a:srgbClr val="FF3300"/>
              </a:solidFill>
            </a:endParaRPr>
          </a:p>
          <a:p>
            <a:pPr algn="l">
              <a:lnSpc>
                <a:spcPct val="150000"/>
              </a:lnSpc>
            </a:pPr>
            <a:r>
              <a:rPr lang="en-US" altLang="en-US">
                <a:solidFill>
                  <a:srgbClr val="FF3300"/>
                </a:solidFill>
                <a:latin typeface="Courier New" pitchFamily="49" charset="0"/>
              </a:rPr>
              <a:t>INSERT INTO Employee – note lack of column list</a:t>
            </a:r>
          </a:p>
          <a:p>
            <a:pPr algn="l">
              <a:lnSpc>
                <a:spcPct val="150000"/>
              </a:lnSpc>
            </a:pPr>
            <a:r>
              <a:rPr lang="en-US" altLang="en-US">
                <a:latin typeface="Courier New" pitchFamily="49" charset="0"/>
              </a:rPr>
              <a:t>VALUES (‘123456789’,’Steve’,’Frein’,10000.00,’01-JUN-1976’);</a:t>
            </a:r>
          </a:p>
          <a:p>
            <a:pPr algn="l">
              <a:lnSpc>
                <a:spcPct val="150000"/>
              </a:lnSpc>
            </a:pPr>
            <a:endParaRPr lang="en-US" altLang="en-US" sz="2400"/>
          </a:p>
          <a:p>
            <a:pPr algn="l">
              <a:lnSpc>
                <a:spcPct val="150000"/>
              </a:lnSpc>
              <a:buFontTx/>
              <a:buChar char="•"/>
            </a:pPr>
            <a:r>
              <a:rPr lang="en-US" altLang="en-US" sz="2400"/>
              <a:t> But </a:t>
            </a:r>
            <a:r>
              <a:rPr lang="en-US" altLang="en-US" sz="2400" u="sng"/>
              <a:t>don’t</a:t>
            </a:r>
            <a:r>
              <a:rPr lang="en-US" altLang="en-US" sz="2400"/>
              <a:t> do it this way, as changes to the table structure (e.g., added columns) will probably break your code</a:t>
            </a:r>
          </a:p>
          <a:p>
            <a:pPr algn="l">
              <a:lnSpc>
                <a:spcPct val="150000"/>
              </a:lnSpc>
              <a:buFontTx/>
              <a:buChar char="•"/>
            </a:pPr>
            <a:r>
              <a:rPr lang="en-US" altLang="en-US" sz="2400"/>
              <a:t> Always supply a column list to reduce ambiguity and ease future maintenance</a:t>
            </a:r>
          </a:p>
          <a:p>
            <a:endParaRPr lang="en-US" altLang="en-US" sz="2400">
              <a:solidFill>
                <a:srgbClr val="FF3300"/>
              </a:solidFill>
              <a:latin typeface="Courier New" pitchFamily="49" charset="0"/>
            </a:endParaRPr>
          </a:p>
          <a:p>
            <a:pPr algn="l">
              <a:lnSpc>
                <a:spcPct val="150000"/>
              </a:lnSpc>
            </a:pPr>
            <a:endParaRPr lang="en-US" altLang="en-US">
              <a:solidFill>
                <a:srgbClr val="FF3300"/>
              </a:solidFill>
              <a:latin typeface="Courier New" pitchFamily="49" charset="0"/>
            </a:endParaRPr>
          </a:p>
          <a:p>
            <a:pPr algn="l">
              <a:lnSpc>
                <a:spcPct val="150000"/>
              </a:lnSpc>
            </a:pPr>
            <a:endParaRPr lang="en-US" altLang="en-US">
              <a:solidFill>
                <a:srgbClr val="FF3300"/>
              </a:solidFill>
              <a:latin typeface="Courier New" pitchFamily="49" charset="0"/>
            </a:endParaRPr>
          </a:p>
          <a:p>
            <a:pPr algn="l">
              <a:lnSpc>
                <a:spcPct val="150000"/>
              </a:lnSpc>
              <a:buFontTx/>
              <a:buChar char="•"/>
            </a:pPr>
            <a:endParaRPr lang="en-US" altLang="en-US">
              <a:latin typeface="Courier New" pitchFamily="49" charset="0"/>
            </a:endParaRPr>
          </a:p>
          <a:p>
            <a:pPr algn="l">
              <a:lnSpc>
                <a:spcPct val="125000"/>
              </a:lnSpc>
              <a:buFontTx/>
              <a:buChar char="•"/>
            </a:pPr>
            <a:endParaRPr lang="en-US" altLang="en-US" sz="2400"/>
          </a:p>
          <a:p>
            <a:pPr algn="l">
              <a:lnSpc>
                <a:spcPct val="125000"/>
              </a:lnSpc>
              <a:buFontTx/>
              <a:buChar char="•"/>
            </a:pPr>
            <a:endParaRPr lang="en-US" altLang="en-US" sz="2400">
              <a:latin typeface="Courier New" pitchFamily="49" charset="0"/>
            </a:endParaRPr>
          </a:p>
          <a:p>
            <a:pPr algn="l">
              <a:lnSpc>
                <a:spcPct val="150000"/>
              </a:lnSpc>
            </a:pPr>
            <a:endParaRPr lang="en-US" altLang="en-US" sz="2400"/>
          </a:p>
          <a:p>
            <a:pPr algn="just" eaLnBrk="0" hangingPunct="0">
              <a:spcBef>
                <a:spcPct val="20000"/>
              </a:spcBef>
              <a:buClr>
                <a:schemeClr val="accent2"/>
              </a:buClr>
              <a:buSzPct val="75000"/>
              <a:buFont typeface="Monotype Sorts" pitchFamily="2" charset="2"/>
              <a:buChar char="u"/>
            </a:pPr>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805A145D-5225-44AC-AEA4-4BB9043F1CEF}" type="slidenum">
              <a:rPr lang="en-US" altLang="en-US"/>
              <a:pPr/>
              <a:t>5</a:t>
            </a:fld>
            <a:endParaRPr lang="en-US" altLang="en-US"/>
          </a:p>
        </p:txBody>
      </p:sp>
      <p:sp>
        <p:nvSpPr>
          <p:cNvPr id="299010"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11"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12"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299013"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299014"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99015" name="Text Box 7"/>
          <p:cNvSpPr txBox="1">
            <a:spLocks noChangeArrowheads="1"/>
          </p:cNvSpPr>
          <p:nvPr/>
        </p:nvSpPr>
        <p:spPr bwMode="auto">
          <a:xfrm>
            <a:off x="228600" y="914400"/>
            <a:ext cx="86868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How do you know what data is stored in a table?</a:t>
            </a:r>
          </a:p>
          <a:p>
            <a:pPr algn="l">
              <a:lnSpc>
                <a:spcPct val="150000"/>
              </a:lnSpc>
              <a:buFontTx/>
              <a:buChar char="•"/>
            </a:pPr>
            <a:endParaRPr lang="en-US" altLang="en-US" sz="2400"/>
          </a:p>
          <a:p>
            <a:pPr algn="l">
              <a:lnSpc>
                <a:spcPct val="150000"/>
              </a:lnSpc>
              <a:buFontTx/>
              <a:buChar char="•"/>
            </a:pPr>
            <a:r>
              <a:rPr lang="en-US" altLang="en-US" sz="2400"/>
              <a:t> Use the SELECT statement, which retrieves values from the table</a:t>
            </a:r>
          </a:p>
          <a:p>
            <a:pPr algn="l">
              <a:lnSpc>
                <a:spcPct val="150000"/>
              </a:lnSpc>
              <a:buFontTx/>
              <a:buChar char="•"/>
            </a:pPr>
            <a:endParaRPr lang="en-US" altLang="en-US" sz="2400"/>
          </a:p>
          <a:p>
            <a:pPr algn="l">
              <a:lnSpc>
                <a:spcPct val="150000"/>
              </a:lnSpc>
              <a:buFontTx/>
              <a:buChar char="•"/>
            </a:pPr>
            <a:r>
              <a:rPr lang="en-US" altLang="en-US" sz="2400"/>
              <a:t> SELECT statement answers questions about the current extension of the database without modifying this extension</a:t>
            </a:r>
          </a:p>
          <a:p>
            <a:pPr algn="l">
              <a:lnSpc>
                <a:spcPct val="150000"/>
              </a:lnSpc>
            </a:pPr>
            <a:endParaRPr lang="en-US" altLang="en-US" sz="24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15671BDB-FF6C-4455-94E5-1CA1D51C98A1}" type="slidenum">
              <a:rPr lang="en-US" altLang="en-US"/>
              <a:pPr/>
              <a:t>50</a:t>
            </a:fld>
            <a:endParaRPr lang="en-US" altLang="en-US"/>
          </a:p>
        </p:txBody>
      </p:sp>
      <p:sp>
        <p:nvSpPr>
          <p:cNvPr id="352258"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259"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260"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52261"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INSERT Statement</a:t>
            </a:r>
          </a:p>
        </p:txBody>
      </p:sp>
      <p:sp>
        <p:nvSpPr>
          <p:cNvPr id="352262"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52263" name="Text Box 7"/>
          <p:cNvSpPr txBox="1">
            <a:spLocks noChangeArrowheads="1"/>
          </p:cNvSpPr>
          <p:nvPr/>
        </p:nvSpPr>
        <p:spPr bwMode="auto">
          <a:xfrm>
            <a:off x="152400" y="838200"/>
            <a:ext cx="8763000" cy="713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en-US" altLang="en-US" sz="2400"/>
              <a:t> List of data values must match list of columns as follows (otherwise you will get an error):</a:t>
            </a:r>
          </a:p>
          <a:p>
            <a:pPr algn="l">
              <a:buFontTx/>
              <a:buChar char="•"/>
            </a:pPr>
            <a:endParaRPr lang="en-US" altLang="en-US" sz="2400"/>
          </a:p>
          <a:p>
            <a:pPr lvl="1" algn="l">
              <a:lnSpc>
                <a:spcPct val="130000"/>
              </a:lnSpc>
              <a:buFont typeface="Wingdings" pitchFamily="2" charset="2"/>
              <a:buChar char="§"/>
            </a:pPr>
            <a:r>
              <a:rPr lang="en-US" altLang="en-US" sz="2400"/>
              <a:t> </a:t>
            </a:r>
            <a:r>
              <a:rPr lang="en-US" altLang="en-US" sz="2400" i="1"/>
              <a:t>number of items</a:t>
            </a:r>
            <a:r>
              <a:rPr lang="en-US" altLang="en-US" sz="2400"/>
              <a:t> in each list must be same</a:t>
            </a:r>
          </a:p>
          <a:p>
            <a:pPr lvl="1" algn="l">
              <a:lnSpc>
                <a:spcPct val="130000"/>
              </a:lnSpc>
              <a:buFont typeface="Wingdings" pitchFamily="2" charset="2"/>
              <a:buChar char="§"/>
            </a:pPr>
            <a:r>
              <a:rPr lang="en-US" altLang="en-US" sz="2400"/>
              <a:t> must be direct </a:t>
            </a:r>
            <a:r>
              <a:rPr lang="en-US" altLang="en-US" sz="2400" i="1"/>
              <a:t>correspondence in position</a:t>
            </a:r>
            <a:r>
              <a:rPr lang="en-US" altLang="en-US" sz="2400"/>
              <a:t> of items in two lists</a:t>
            </a:r>
          </a:p>
          <a:p>
            <a:pPr lvl="1" algn="l">
              <a:lnSpc>
                <a:spcPct val="130000"/>
              </a:lnSpc>
              <a:buFont typeface="Wingdings" pitchFamily="2" charset="2"/>
              <a:buChar char="§"/>
            </a:pPr>
            <a:r>
              <a:rPr lang="en-US" altLang="en-US" sz="2400"/>
              <a:t> data type of each item in data values list must be compatible with data type of corresponding column</a:t>
            </a:r>
          </a:p>
          <a:p>
            <a:pPr lvl="1" algn="just" eaLnBrk="0" hangingPunct="0">
              <a:spcBef>
                <a:spcPct val="20000"/>
              </a:spcBef>
              <a:buClr>
                <a:schemeClr val="tx1"/>
              </a:buClr>
              <a:buFontTx/>
              <a:buChar char="–"/>
            </a:pPr>
            <a:endParaRPr lang="en-US" altLang="en-US" sz="2400">
              <a:solidFill>
                <a:srgbClr val="FF3300"/>
              </a:solidFill>
              <a:latin typeface="Courier New" pitchFamily="49" charset="0"/>
            </a:endParaRPr>
          </a:p>
          <a:p>
            <a:pPr algn="l">
              <a:lnSpc>
                <a:spcPct val="150000"/>
              </a:lnSpc>
            </a:pPr>
            <a:endParaRPr lang="en-US" altLang="en-US">
              <a:solidFill>
                <a:srgbClr val="FF3300"/>
              </a:solidFill>
              <a:latin typeface="Courier New" pitchFamily="49" charset="0"/>
            </a:endParaRPr>
          </a:p>
          <a:p>
            <a:pPr algn="l">
              <a:lnSpc>
                <a:spcPct val="150000"/>
              </a:lnSpc>
            </a:pPr>
            <a:endParaRPr lang="en-US" altLang="en-US">
              <a:solidFill>
                <a:srgbClr val="FF3300"/>
              </a:solidFill>
              <a:latin typeface="Courier New" pitchFamily="49" charset="0"/>
            </a:endParaRPr>
          </a:p>
          <a:p>
            <a:pPr algn="l">
              <a:lnSpc>
                <a:spcPct val="150000"/>
              </a:lnSpc>
              <a:buFontTx/>
              <a:buChar char="•"/>
            </a:pPr>
            <a:endParaRPr lang="en-US" altLang="en-US">
              <a:latin typeface="Courier New" pitchFamily="49" charset="0"/>
            </a:endParaRPr>
          </a:p>
          <a:p>
            <a:pPr algn="l">
              <a:lnSpc>
                <a:spcPct val="125000"/>
              </a:lnSpc>
              <a:buFontTx/>
              <a:buChar char="•"/>
            </a:pPr>
            <a:endParaRPr lang="en-US" altLang="en-US" sz="2400"/>
          </a:p>
          <a:p>
            <a:pPr algn="l">
              <a:lnSpc>
                <a:spcPct val="125000"/>
              </a:lnSpc>
              <a:buFontTx/>
              <a:buChar char="•"/>
            </a:pPr>
            <a:endParaRPr lang="en-US" altLang="en-US" sz="2400">
              <a:latin typeface="Courier New" pitchFamily="49" charset="0"/>
            </a:endParaRPr>
          </a:p>
          <a:p>
            <a:pPr algn="l">
              <a:lnSpc>
                <a:spcPct val="150000"/>
              </a:lnSpc>
            </a:pPr>
            <a:endParaRPr lang="en-US" altLang="en-US" sz="2400"/>
          </a:p>
          <a:p>
            <a:pPr algn="just" eaLnBrk="0" hangingPunct="0">
              <a:spcBef>
                <a:spcPct val="20000"/>
              </a:spcBef>
              <a:buClr>
                <a:schemeClr val="accent2"/>
              </a:buClr>
              <a:buSzPct val="75000"/>
              <a:buFont typeface="Monotype Sorts" pitchFamily="2" charset="2"/>
              <a:buChar char="u"/>
            </a:pPr>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C77EE6DE-8696-4D1F-BC85-402B5B1FF589}" type="slidenum">
              <a:rPr lang="en-US" altLang="en-US"/>
              <a:pPr/>
              <a:t>51</a:t>
            </a:fld>
            <a:endParaRPr lang="en-US" altLang="en-US"/>
          </a:p>
        </p:txBody>
      </p:sp>
      <p:sp>
        <p:nvSpPr>
          <p:cNvPr id="353282"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83"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84"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53285"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UPDATE Statement</a:t>
            </a:r>
          </a:p>
        </p:txBody>
      </p:sp>
      <p:sp>
        <p:nvSpPr>
          <p:cNvPr id="353286"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53287" name="Text Box 7"/>
          <p:cNvSpPr txBox="1">
            <a:spLocks noChangeArrowheads="1"/>
          </p:cNvSpPr>
          <p:nvPr/>
        </p:nvSpPr>
        <p:spPr bwMode="auto">
          <a:xfrm>
            <a:off x="152400" y="838200"/>
            <a:ext cx="8763000" cy="870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UPDATE statements are used to modify data that is already in a table</a:t>
            </a:r>
          </a:p>
          <a:p>
            <a:pPr algn="l">
              <a:lnSpc>
                <a:spcPct val="150000"/>
              </a:lnSpc>
              <a:buFontTx/>
              <a:buChar char="•"/>
            </a:pPr>
            <a:endParaRPr lang="en-US" altLang="en-US" sz="2400"/>
          </a:p>
          <a:p>
            <a:pPr algn="l">
              <a:lnSpc>
                <a:spcPct val="150000"/>
              </a:lnSpc>
              <a:buFontTx/>
              <a:buChar char="•"/>
            </a:pPr>
            <a:r>
              <a:rPr lang="en-US" altLang="en-US" sz="2400"/>
              <a:t> Prototype:</a:t>
            </a:r>
          </a:p>
          <a:p>
            <a:pPr algn="l">
              <a:lnSpc>
                <a:spcPct val="150000"/>
              </a:lnSpc>
            </a:pPr>
            <a:r>
              <a:rPr lang="en-US" altLang="en-US" sz="2400">
                <a:solidFill>
                  <a:srgbClr val="FF3300"/>
                </a:solidFill>
                <a:latin typeface="Courier New" pitchFamily="49" charset="0"/>
              </a:rPr>
              <a:t> </a:t>
            </a:r>
            <a:r>
              <a:rPr lang="en-US" altLang="en-US" sz="2400">
                <a:solidFill>
                  <a:srgbClr val="FF3300"/>
                </a:solidFill>
              </a:rPr>
              <a:t>UPDATE tableName</a:t>
            </a:r>
          </a:p>
          <a:p>
            <a:pPr algn="l">
              <a:lnSpc>
                <a:spcPct val="150000"/>
              </a:lnSpc>
            </a:pPr>
            <a:r>
              <a:rPr lang="en-US" altLang="en-US" sz="2400">
                <a:solidFill>
                  <a:srgbClr val="FF3300"/>
                </a:solidFill>
              </a:rPr>
              <a:t>   SET column1 = value</a:t>
            </a:r>
          </a:p>
          <a:p>
            <a:pPr algn="l">
              <a:lnSpc>
                <a:spcPct val="150000"/>
              </a:lnSpc>
            </a:pPr>
            <a:r>
              <a:rPr lang="en-US" altLang="en-US" sz="2400">
                <a:solidFill>
                  <a:srgbClr val="FF3300"/>
                </a:solidFill>
              </a:rPr>
              <a:t> WHERE [condition]</a:t>
            </a:r>
          </a:p>
          <a:p>
            <a:pPr algn="l">
              <a:lnSpc>
                <a:spcPct val="150000"/>
              </a:lnSpc>
            </a:pPr>
            <a:endParaRPr lang="en-US" altLang="en-US" sz="2400">
              <a:solidFill>
                <a:srgbClr val="FF3300"/>
              </a:solidFill>
            </a:endParaRPr>
          </a:p>
          <a:p>
            <a:pPr algn="l">
              <a:lnSpc>
                <a:spcPct val="150000"/>
              </a:lnSpc>
              <a:buFontTx/>
              <a:buChar char="•"/>
            </a:pPr>
            <a:r>
              <a:rPr lang="en-US" altLang="en-US" sz="2400"/>
              <a:t> Remember to respect all constraints, or database will throw an error</a:t>
            </a:r>
          </a:p>
          <a:p>
            <a:pPr algn="l">
              <a:lnSpc>
                <a:spcPct val="150000"/>
              </a:lnSpc>
            </a:pPr>
            <a:endParaRPr lang="en-US" altLang="en-US">
              <a:solidFill>
                <a:srgbClr val="FF3300"/>
              </a:solidFill>
              <a:latin typeface="Courier New" pitchFamily="49" charset="0"/>
            </a:endParaRPr>
          </a:p>
          <a:p>
            <a:pPr algn="l">
              <a:lnSpc>
                <a:spcPct val="150000"/>
              </a:lnSpc>
            </a:pPr>
            <a:endParaRPr lang="en-US" altLang="en-US">
              <a:solidFill>
                <a:srgbClr val="FF3300"/>
              </a:solidFill>
              <a:latin typeface="Courier New" pitchFamily="49" charset="0"/>
            </a:endParaRPr>
          </a:p>
          <a:p>
            <a:pPr algn="l">
              <a:lnSpc>
                <a:spcPct val="150000"/>
              </a:lnSpc>
              <a:buFontTx/>
              <a:buChar char="•"/>
            </a:pPr>
            <a:endParaRPr lang="en-US" altLang="en-US">
              <a:latin typeface="Courier New" pitchFamily="49" charset="0"/>
            </a:endParaRPr>
          </a:p>
          <a:p>
            <a:pPr algn="l">
              <a:lnSpc>
                <a:spcPct val="125000"/>
              </a:lnSpc>
              <a:buFontTx/>
              <a:buChar char="•"/>
            </a:pPr>
            <a:endParaRPr lang="en-US" altLang="en-US" sz="2400"/>
          </a:p>
          <a:p>
            <a:pPr algn="l">
              <a:lnSpc>
                <a:spcPct val="125000"/>
              </a:lnSpc>
              <a:buFontTx/>
              <a:buChar char="•"/>
            </a:pPr>
            <a:endParaRPr lang="en-US" altLang="en-US" sz="2400">
              <a:latin typeface="Courier New" pitchFamily="49" charset="0"/>
            </a:endParaRPr>
          </a:p>
          <a:p>
            <a:pPr algn="l">
              <a:lnSpc>
                <a:spcPct val="150000"/>
              </a:lnSpc>
            </a:pPr>
            <a:endParaRPr lang="en-US" altLang="en-US" sz="2400"/>
          </a:p>
          <a:p>
            <a:pPr algn="just" eaLnBrk="0" hangingPunct="0">
              <a:spcBef>
                <a:spcPct val="20000"/>
              </a:spcBef>
              <a:buClr>
                <a:schemeClr val="accent2"/>
              </a:buClr>
              <a:buSzPct val="75000"/>
              <a:buFont typeface="Monotype Sorts" pitchFamily="2" charset="2"/>
              <a:buChar char="u"/>
            </a:pPr>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16D2DDC1-53E8-4166-A616-B4DE7C90ACD1}" type="slidenum">
              <a:rPr lang="en-US" altLang="en-US"/>
              <a:pPr/>
              <a:t>52</a:t>
            </a:fld>
            <a:endParaRPr lang="en-US" altLang="en-US"/>
          </a:p>
        </p:txBody>
      </p:sp>
      <p:sp>
        <p:nvSpPr>
          <p:cNvPr id="354306"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07"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08"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54309"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UPDATE Statement</a:t>
            </a:r>
          </a:p>
        </p:txBody>
      </p:sp>
      <p:sp>
        <p:nvSpPr>
          <p:cNvPr id="354310"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54311" name="Text Box 7"/>
          <p:cNvSpPr txBox="1">
            <a:spLocks noChangeArrowheads="1"/>
          </p:cNvSpPr>
          <p:nvPr/>
        </p:nvSpPr>
        <p:spPr bwMode="auto">
          <a:xfrm>
            <a:off x="152400" y="838200"/>
            <a:ext cx="8763000" cy="870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Example UPDATE statement for an employee who has gotten married and changed her last name:</a:t>
            </a:r>
          </a:p>
          <a:p>
            <a:pPr algn="l">
              <a:lnSpc>
                <a:spcPct val="150000"/>
              </a:lnSpc>
            </a:pPr>
            <a:endParaRPr lang="en-US" altLang="en-US" sz="2400">
              <a:solidFill>
                <a:srgbClr val="FF3300"/>
              </a:solidFill>
              <a:latin typeface="Courier New" pitchFamily="49" charset="0"/>
            </a:endParaRPr>
          </a:p>
          <a:p>
            <a:pPr algn="l">
              <a:lnSpc>
                <a:spcPct val="150000"/>
              </a:lnSpc>
            </a:pPr>
            <a:r>
              <a:rPr lang="en-US" altLang="en-US" sz="2400">
                <a:solidFill>
                  <a:srgbClr val="FF3300"/>
                </a:solidFill>
                <a:latin typeface="Courier New" pitchFamily="49" charset="0"/>
              </a:rPr>
              <a:t> UPDATE Employee</a:t>
            </a:r>
          </a:p>
          <a:p>
            <a:pPr algn="l">
              <a:lnSpc>
                <a:spcPct val="150000"/>
              </a:lnSpc>
            </a:pPr>
            <a:r>
              <a:rPr lang="en-US" altLang="en-US" sz="2400">
                <a:solidFill>
                  <a:srgbClr val="FF3300"/>
                </a:solidFill>
                <a:latin typeface="Courier New" pitchFamily="49" charset="0"/>
              </a:rPr>
              <a:t>   SET LastName = ‘Takenwoman’</a:t>
            </a:r>
          </a:p>
          <a:p>
            <a:pPr algn="l">
              <a:lnSpc>
                <a:spcPct val="150000"/>
              </a:lnSpc>
            </a:pPr>
            <a:r>
              <a:rPr lang="en-US" altLang="en-US" sz="2400">
                <a:solidFill>
                  <a:srgbClr val="FF3300"/>
                </a:solidFill>
                <a:latin typeface="Courier New" pitchFamily="49" charset="0"/>
              </a:rPr>
              <a:t> WHERE SSN = ‘123456789’;</a:t>
            </a:r>
          </a:p>
          <a:p>
            <a:pPr algn="l">
              <a:lnSpc>
                <a:spcPct val="150000"/>
              </a:lnSpc>
            </a:pPr>
            <a:endParaRPr lang="en-US" altLang="en-US" sz="2400">
              <a:solidFill>
                <a:srgbClr val="FF3300"/>
              </a:solidFill>
              <a:latin typeface="Courier New" pitchFamily="49" charset="0"/>
            </a:endParaRPr>
          </a:p>
          <a:p>
            <a:pPr algn="l">
              <a:lnSpc>
                <a:spcPct val="150000"/>
              </a:lnSpc>
              <a:buFontTx/>
              <a:buChar char="•"/>
            </a:pPr>
            <a:r>
              <a:rPr lang="en-US" altLang="en-US" sz="2400">
                <a:latin typeface="Courier New" pitchFamily="49" charset="0"/>
              </a:rPr>
              <a:t> </a:t>
            </a:r>
            <a:r>
              <a:rPr lang="en-US" altLang="en-US" sz="2400"/>
              <a:t>WHERE clause is not strictly required (can update every row in the table), but updates are generally performed on the basis of specific PK values</a:t>
            </a:r>
            <a:endParaRPr lang="en-US" altLang="en-US" sz="2400">
              <a:latin typeface="Courier New" pitchFamily="49" charset="0"/>
            </a:endParaRPr>
          </a:p>
          <a:p>
            <a:pPr algn="l">
              <a:lnSpc>
                <a:spcPct val="150000"/>
              </a:lnSpc>
            </a:pPr>
            <a:endParaRPr lang="en-US" altLang="en-US">
              <a:solidFill>
                <a:srgbClr val="FF3300"/>
              </a:solidFill>
              <a:latin typeface="Courier New" pitchFamily="49" charset="0"/>
            </a:endParaRPr>
          </a:p>
          <a:p>
            <a:pPr algn="l">
              <a:lnSpc>
                <a:spcPct val="150000"/>
              </a:lnSpc>
            </a:pPr>
            <a:endParaRPr lang="en-US" altLang="en-US">
              <a:solidFill>
                <a:srgbClr val="FF3300"/>
              </a:solidFill>
              <a:latin typeface="Courier New" pitchFamily="49" charset="0"/>
            </a:endParaRPr>
          </a:p>
          <a:p>
            <a:pPr algn="l">
              <a:lnSpc>
                <a:spcPct val="150000"/>
              </a:lnSpc>
              <a:buFontTx/>
              <a:buChar char="•"/>
            </a:pPr>
            <a:endParaRPr lang="en-US" altLang="en-US">
              <a:latin typeface="Courier New" pitchFamily="49" charset="0"/>
            </a:endParaRPr>
          </a:p>
          <a:p>
            <a:pPr algn="l">
              <a:lnSpc>
                <a:spcPct val="125000"/>
              </a:lnSpc>
              <a:buFontTx/>
              <a:buChar char="•"/>
            </a:pPr>
            <a:endParaRPr lang="en-US" altLang="en-US" sz="2400"/>
          </a:p>
          <a:p>
            <a:pPr algn="l">
              <a:lnSpc>
                <a:spcPct val="125000"/>
              </a:lnSpc>
              <a:buFontTx/>
              <a:buChar char="•"/>
            </a:pPr>
            <a:endParaRPr lang="en-US" altLang="en-US" sz="2400">
              <a:latin typeface="Courier New" pitchFamily="49" charset="0"/>
            </a:endParaRPr>
          </a:p>
          <a:p>
            <a:pPr algn="l">
              <a:lnSpc>
                <a:spcPct val="150000"/>
              </a:lnSpc>
            </a:pPr>
            <a:endParaRPr lang="en-US" altLang="en-US" sz="2400"/>
          </a:p>
          <a:p>
            <a:pPr algn="just" eaLnBrk="0" hangingPunct="0">
              <a:spcBef>
                <a:spcPct val="20000"/>
              </a:spcBef>
              <a:buClr>
                <a:schemeClr val="accent2"/>
              </a:buClr>
              <a:buSzPct val="75000"/>
              <a:buFont typeface="Monotype Sorts" pitchFamily="2" charset="2"/>
              <a:buChar char="u"/>
            </a:pPr>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25839A2A-FCAD-4CDF-945B-6E63C557151B}" type="slidenum">
              <a:rPr lang="en-US" altLang="en-US"/>
              <a:pPr/>
              <a:t>53</a:t>
            </a:fld>
            <a:endParaRPr lang="en-US" altLang="en-US"/>
          </a:p>
        </p:txBody>
      </p:sp>
      <p:sp>
        <p:nvSpPr>
          <p:cNvPr id="355330"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5331"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5332"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55333"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UPDATE Statement</a:t>
            </a:r>
          </a:p>
        </p:txBody>
      </p:sp>
      <p:sp>
        <p:nvSpPr>
          <p:cNvPr id="355334"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55335" name="Text Box 7"/>
          <p:cNvSpPr txBox="1">
            <a:spLocks noChangeArrowheads="1"/>
          </p:cNvSpPr>
          <p:nvPr/>
        </p:nvSpPr>
        <p:spPr bwMode="auto">
          <a:xfrm>
            <a:off x="152400" y="838200"/>
            <a:ext cx="8763000" cy="870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Amaze your friends! Update multiple columns at a time:</a:t>
            </a:r>
          </a:p>
          <a:p>
            <a:pPr algn="l">
              <a:lnSpc>
                <a:spcPct val="150000"/>
              </a:lnSpc>
            </a:pPr>
            <a:endParaRPr lang="en-US" altLang="en-US" sz="2400">
              <a:solidFill>
                <a:srgbClr val="FF3300"/>
              </a:solidFill>
              <a:latin typeface="Courier New" pitchFamily="49" charset="0"/>
            </a:endParaRPr>
          </a:p>
          <a:p>
            <a:pPr algn="l">
              <a:lnSpc>
                <a:spcPct val="150000"/>
              </a:lnSpc>
            </a:pPr>
            <a:r>
              <a:rPr lang="en-US" altLang="en-US" sz="2400">
                <a:solidFill>
                  <a:srgbClr val="FF3300"/>
                </a:solidFill>
                <a:latin typeface="Courier New" pitchFamily="49" charset="0"/>
              </a:rPr>
              <a:t> UPDATE Employee</a:t>
            </a:r>
          </a:p>
          <a:p>
            <a:pPr algn="l">
              <a:lnSpc>
                <a:spcPct val="150000"/>
              </a:lnSpc>
            </a:pPr>
            <a:r>
              <a:rPr lang="en-US" altLang="en-US" sz="2400">
                <a:solidFill>
                  <a:srgbClr val="FF3300"/>
                </a:solidFill>
                <a:latin typeface="Courier New" pitchFamily="49" charset="0"/>
              </a:rPr>
              <a:t>   SET LastName = ‘Takenwoman’,</a:t>
            </a:r>
          </a:p>
          <a:p>
            <a:pPr algn="l">
              <a:lnSpc>
                <a:spcPct val="150000"/>
              </a:lnSpc>
            </a:pPr>
            <a:r>
              <a:rPr lang="en-US" altLang="en-US" sz="2400">
                <a:solidFill>
                  <a:srgbClr val="FF3300"/>
                </a:solidFill>
                <a:latin typeface="Courier New" pitchFamily="49" charset="0"/>
              </a:rPr>
              <a:t>       FirstName = ‘Nowiama’,</a:t>
            </a:r>
          </a:p>
          <a:p>
            <a:pPr algn="l">
              <a:lnSpc>
                <a:spcPct val="150000"/>
              </a:lnSpc>
            </a:pPr>
            <a:r>
              <a:rPr lang="en-US" altLang="en-US" sz="2400">
                <a:solidFill>
                  <a:srgbClr val="FF3300"/>
                </a:solidFill>
                <a:latin typeface="Courier New" pitchFamily="49" charset="0"/>
              </a:rPr>
              <a:t>       Salary = NULL -- note NULL with equals</a:t>
            </a:r>
          </a:p>
          <a:p>
            <a:pPr algn="l">
              <a:lnSpc>
                <a:spcPct val="150000"/>
              </a:lnSpc>
            </a:pPr>
            <a:r>
              <a:rPr lang="en-US" altLang="en-US" sz="2400">
                <a:solidFill>
                  <a:srgbClr val="FF3300"/>
                </a:solidFill>
                <a:latin typeface="Courier New" pitchFamily="49" charset="0"/>
              </a:rPr>
              <a:t> WHERE SSN = ‘123456789’;</a:t>
            </a:r>
          </a:p>
          <a:p>
            <a:pPr algn="l">
              <a:lnSpc>
                <a:spcPct val="150000"/>
              </a:lnSpc>
              <a:buFontTx/>
              <a:buChar char="•"/>
            </a:pPr>
            <a:r>
              <a:rPr lang="en-US" altLang="en-US" sz="2400">
                <a:latin typeface="Courier New" pitchFamily="49" charset="0"/>
              </a:rPr>
              <a:t> </a:t>
            </a:r>
            <a:r>
              <a:rPr lang="en-US" altLang="en-US" sz="2400"/>
              <a:t>For whatever reason, a lot of people don’t know how to do multiple columns at one time, and will write multiple statements to update a single row</a:t>
            </a:r>
            <a:endParaRPr lang="en-US" altLang="en-US" sz="2400">
              <a:latin typeface="Courier New" pitchFamily="49" charset="0"/>
            </a:endParaRPr>
          </a:p>
          <a:p>
            <a:pPr algn="l">
              <a:lnSpc>
                <a:spcPct val="150000"/>
              </a:lnSpc>
            </a:pPr>
            <a:endParaRPr lang="en-US" altLang="en-US">
              <a:solidFill>
                <a:srgbClr val="FF3300"/>
              </a:solidFill>
              <a:latin typeface="Courier New" pitchFamily="49" charset="0"/>
            </a:endParaRPr>
          </a:p>
          <a:p>
            <a:pPr algn="l">
              <a:lnSpc>
                <a:spcPct val="150000"/>
              </a:lnSpc>
            </a:pPr>
            <a:endParaRPr lang="en-US" altLang="en-US">
              <a:solidFill>
                <a:srgbClr val="FF3300"/>
              </a:solidFill>
              <a:latin typeface="Courier New" pitchFamily="49" charset="0"/>
            </a:endParaRPr>
          </a:p>
          <a:p>
            <a:pPr algn="l">
              <a:lnSpc>
                <a:spcPct val="150000"/>
              </a:lnSpc>
              <a:buFontTx/>
              <a:buChar char="•"/>
            </a:pPr>
            <a:endParaRPr lang="en-US" altLang="en-US">
              <a:latin typeface="Courier New" pitchFamily="49" charset="0"/>
            </a:endParaRPr>
          </a:p>
          <a:p>
            <a:pPr algn="l">
              <a:lnSpc>
                <a:spcPct val="125000"/>
              </a:lnSpc>
              <a:buFontTx/>
              <a:buChar char="•"/>
            </a:pPr>
            <a:endParaRPr lang="en-US" altLang="en-US" sz="2400"/>
          </a:p>
          <a:p>
            <a:pPr algn="l">
              <a:lnSpc>
                <a:spcPct val="125000"/>
              </a:lnSpc>
              <a:buFontTx/>
              <a:buChar char="•"/>
            </a:pPr>
            <a:endParaRPr lang="en-US" altLang="en-US" sz="2400">
              <a:latin typeface="Courier New" pitchFamily="49" charset="0"/>
            </a:endParaRPr>
          </a:p>
          <a:p>
            <a:pPr algn="l">
              <a:lnSpc>
                <a:spcPct val="150000"/>
              </a:lnSpc>
            </a:pPr>
            <a:endParaRPr lang="en-US" altLang="en-US" sz="2400"/>
          </a:p>
          <a:p>
            <a:pPr algn="just" eaLnBrk="0" hangingPunct="0">
              <a:spcBef>
                <a:spcPct val="20000"/>
              </a:spcBef>
              <a:buClr>
                <a:schemeClr val="accent2"/>
              </a:buClr>
              <a:buSzPct val="75000"/>
              <a:buFont typeface="Monotype Sorts" pitchFamily="2" charset="2"/>
              <a:buChar char="u"/>
            </a:pPr>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CCC1E4BE-9362-450B-971F-782BEE735379}" type="slidenum">
              <a:rPr lang="en-US" altLang="en-US"/>
              <a:pPr/>
              <a:t>54</a:t>
            </a:fld>
            <a:endParaRPr lang="en-US" altLang="en-US"/>
          </a:p>
        </p:txBody>
      </p:sp>
      <p:sp>
        <p:nvSpPr>
          <p:cNvPr id="356354"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55"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56"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56357"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DELETE Statement</a:t>
            </a:r>
          </a:p>
        </p:txBody>
      </p:sp>
      <p:sp>
        <p:nvSpPr>
          <p:cNvPr id="356358"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56359" name="Text Box 7"/>
          <p:cNvSpPr txBox="1">
            <a:spLocks noChangeArrowheads="1"/>
          </p:cNvSpPr>
          <p:nvPr/>
        </p:nvSpPr>
        <p:spPr bwMode="auto">
          <a:xfrm>
            <a:off x="152400" y="838200"/>
            <a:ext cx="8763000" cy="870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Get rid of unwanted rows with the DELETE statement</a:t>
            </a:r>
          </a:p>
          <a:p>
            <a:pPr algn="l">
              <a:lnSpc>
                <a:spcPct val="150000"/>
              </a:lnSpc>
              <a:buFontTx/>
              <a:buChar char="•"/>
            </a:pPr>
            <a:endParaRPr lang="en-US" altLang="en-US" sz="2400"/>
          </a:p>
          <a:p>
            <a:pPr algn="l">
              <a:lnSpc>
                <a:spcPct val="150000"/>
              </a:lnSpc>
              <a:buFontTx/>
              <a:buChar char="•"/>
            </a:pPr>
            <a:r>
              <a:rPr lang="en-US" altLang="en-US" sz="2400"/>
              <a:t> Prototype:</a:t>
            </a:r>
          </a:p>
          <a:p>
            <a:pPr algn="l">
              <a:lnSpc>
                <a:spcPct val="150000"/>
              </a:lnSpc>
            </a:pPr>
            <a:endParaRPr lang="en-US" altLang="en-US" sz="2400">
              <a:solidFill>
                <a:srgbClr val="FF3300"/>
              </a:solidFill>
              <a:latin typeface="Courier New" pitchFamily="49" charset="0"/>
            </a:endParaRPr>
          </a:p>
          <a:p>
            <a:pPr algn="l">
              <a:lnSpc>
                <a:spcPct val="150000"/>
              </a:lnSpc>
            </a:pPr>
            <a:r>
              <a:rPr lang="en-US" altLang="en-US" sz="2400">
                <a:solidFill>
                  <a:srgbClr val="FF3300"/>
                </a:solidFill>
                <a:latin typeface="Courier New" pitchFamily="49" charset="0"/>
              </a:rPr>
              <a:t> </a:t>
            </a:r>
            <a:r>
              <a:rPr lang="en-US" altLang="en-US" sz="2400">
                <a:solidFill>
                  <a:srgbClr val="FF3300"/>
                </a:solidFill>
              </a:rPr>
              <a:t>DELETE FROM tableName</a:t>
            </a:r>
          </a:p>
          <a:p>
            <a:pPr algn="l">
              <a:lnSpc>
                <a:spcPct val="150000"/>
              </a:lnSpc>
            </a:pPr>
            <a:r>
              <a:rPr lang="en-US" altLang="en-US" sz="2400">
                <a:solidFill>
                  <a:srgbClr val="FF3300"/>
                </a:solidFill>
              </a:rPr>
              <a:t>  WHERE [condition]</a:t>
            </a:r>
          </a:p>
          <a:p>
            <a:pPr algn="l">
              <a:lnSpc>
                <a:spcPct val="150000"/>
              </a:lnSpc>
            </a:pPr>
            <a:endParaRPr lang="en-US" altLang="en-US" sz="2400">
              <a:solidFill>
                <a:srgbClr val="FF3300"/>
              </a:solidFill>
            </a:endParaRPr>
          </a:p>
          <a:p>
            <a:pPr algn="l">
              <a:lnSpc>
                <a:spcPct val="150000"/>
              </a:lnSpc>
              <a:buFontTx/>
              <a:buChar char="•"/>
            </a:pPr>
            <a:r>
              <a:rPr lang="en-US" altLang="en-US" sz="2400">
                <a:latin typeface="Courier New" pitchFamily="49" charset="0"/>
              </a:rPr>
              <a:t> </a:t>
            </a:r>
            <a:r>
              <a:rPr lang="en-US" altLang="en-US" sz="2400"/>
              <a:t>Don’t need to specify any columns</a:t>
            </a:r>
          </a:p>
          <a:p>
            <a:pPr algn="l">
              <a:lnSpc>
                <a:spcPct val="150000"/>
              </a:lnSpc>
              <a:buFontTx/>
              <a:buChar char="•"/>
            </a:pPr>
            <a:r>
              <a:rPr lang="en-US" altLang="en-US" sz="2400"/>
              <a:t>   If you don’t supply a WHERE clause, you will delete </a:t>
            </a:r>
            <a:r>
              <a:rPr lang="en-US" altLang="en-US" sz="2400" u="sng"/>
              <a:t>all</a:t>
            </a:r>
            <a:r>
              <a:rPr lang="en-US" altLang="en-US" sz="2400"/>
              <a:t> of the records in the table</a:t>
            </a:r>
            <a:endParaRPr lang="en-US" altLang="en-US" sz="2400">
              <a:latin typeface="Courier New" pitchFamily="49" charset="0"/>
            </a:endParaRPr>
          </a:p>
          <a:p>
            <a:pPr algn="l">
              <a:lnSpc>
                <a:spcPct val="150000"/>
              </a:lnSpc>
            </a:pPr>
            <a:endParaRPr lang="en-US" altLang="en-US">
              <a:solidFill>
                <a:srgbClr val="FF3300"/>
              </a:solidFill>
              <a:latin typeface="Courier New" pitchFamily="49" charset="0"/>
            </a:endParaRPr>
          </a:p>
          <a:p>
            <a:pPr algn="l">
              <a:lnSpc>
                <a:spcPct val="150000"/>
              </a:lnSpc>
            </a:pPr>
            <a:endParaRPr lang="en-US" altLang="en-US">
              <a:solidFill>
                <a:srgbClr val="FF3300"/>
              </a:solidFill>
              <a:latin typeface="Courier New" pitchFamily="49" charset="0"/>
            </a:endParaRPr>
          </a:p>
          <a:p>
            <a:pPr algn="l">
              <a:lnSpc>
                <a:spcPct val="150000"/>
              </a:lnSpc>
              <a:buFontTx/>
              <a:buChar char="•"/>
            </a:pPr>
            <a:endParaRPr lang="en-US" altLang="en-US">
              <a:latin typeface="Courier New" pitchFamily="49" charset="0"/>
            </a:endParaRPr>
          </a:p>
          <a:p>
            <a:pPr algn="l">
              <a:lnSpc>
                <a:spcPct val="125000"/>
              </a:lnSpc>
              <a:buFontTx/>
              <a:buChar char="•"/>
            </a:pPr>
            <a:endParaRPr lang="en-US" altLang="en-US" sz="2400"/>
          </a:p>
          <a:p>
            <a:pPr algn="l">
              <a:lnSpc>
                <a:spcPct val="125000"/>
              </a:lnSpc>
              <a:buFontTx/>
              <a:buChar char="•"/>
            </a:pPr>
            <a:endParaRPr lang="en-US" altLang="en-US" sz="2400">
              <a:latin typeface="Courier New" pitchFamily="49" charset="0"/>
            </a:endParaRPr>
          </a:p>
          <a:p>
            <a:pPr algn="l">
              <a:lnSpc>
                <a:spcPct val="150000"/>
              </a:lnSpc>
            </a:pPr>
            <a:endParaRPr lang="en-US" altLang="en-US" sz="2400"/>
          </a:p>
          <a:p>
            <a:pPr algn="just" eaLnBrk="0" hangingPunct="0">
              <a:spcBef>
                <a:spcPct val="20000"/>
              </a:spcBef>
              <a:buClr>
                <a:schemeClr val="accent2"/>
              </a:buClr>
              <a:buSzPct val="75000"/>
              <a:buFont typeface="Monotype Sorts" pitchFamily="2" charset="2"/>
              <a:buChar char="u"/>
            </a:pPr>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57499150-D862-484F-BEF5-B2719008F9B3}" type="slidenum">
              <a:rPr lang="en-US" altLang="en-US"/>
              <a:pPr/>
              <a:t>55</a:t>
            </a:fld>
            <a:endParaRPr lang="en-US" altLang="en-US"/>
          </a:p>
        </p:txBody>
      </p:sp>
      <p:sp>
        <p:nvSpPr>
          <p:cNvPr id="357378"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379"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380"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57381"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DELETE Statement</a:t>
            </a:r>
          </a:p>
        </p:txBody>
      </p:sp>
      <p:sp>
        <p:nvSpPr>
          <p:cNvPr id="357382"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57383" name="Text Box 7"/>
          <p:cNvSpPr txBox="1">
            <a:spLocks noChangeArrowheads="1"/>
          </p:cNvSpPr>
          <p:nvPr/>
        </p:nvSpPr>
        <p:spPr bwMode="auto">
          <a:xfrm>
            <a:off x="152400" y="838200"/>
            <a:ext cx="8763000" cy="665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Get rid of any trace of a certain employee:</a:t>
            </a:r>
          </a:p>
          <a:p>
            <a:pPr algn="l">
              <a:lnSpc>
                <a:spcPct val="150000"/>
              </a:lnSpc>
            </a:pPr>
            <a:endParaRPr lang="en-US" altLang="en-US" sz="2400">
              <a:solidFill>
                <a:srgbClr val="FF3300"/>
              </a:solidFill>
              <a:latin typeface="Courier New" pitchFamily="49" charset="0"/>
            </a:endParaRPr>
          </a:p>
          <a:p>
            <a:pPr algn="l">
              <a:lnSpc>
                <a:spcPct val="150000"/>
              </a:lnSpc>
            </a:pPr>
            <a:r>
              <a:rPr lang="en-US" altLang="en-US" sz="2400">
                <a:solidFill>
                  <a:srgbClr val="FF3300"/>
                </a:solidFill>
                <a:latin typeface="Courier New" pitchFamily="49" charset="0"/>
              </a:rPr>
              <a:t> DELETE FROM Employee</a:t>
            </a:r>
          </a:p>
          <a:p>
            <a:pPr algn="l">
              <a:lnSpc>
                <a:spcPct val="150000"/>
              </a:lnSpc>
            </a:pPr>
            <a:r>
              <a:rPr lang="en-US" altLang="en-US" sz="2400">
                <a:solidFill>
                  <a:srgbClr val="FF3300"/>
                </a:solidFill>
                <a:latin typeface="Courier New" pitchFamily="49" charset="0"/>
              </a:rPr>
              <a:t> WHERE SSN = ‘987654321’;</a:t>
            </a:r>
          </a:p>
          <a:p>
            <a:pPr algn="l">
              <a:lnSpc>
                <a:spcPct val="150000"/>
              </a:lnSpc>
            </a:pPr>
            <a:endParaRPr lang="en-US" altLang="en-US" sz="2400">
              <a:solidFill>
                <a:srgbClr val="FF3300"/>
              </a:solidFill>
              <a:latin typeface="Courier New" pitchFamily="49" charset="0"/>
            </a:endParaRPr>
          </a:p>
          <a:p>
            <a:pPr algn="l">
              <a:lnSpc>
                <a:spcPct val="150000"/>
              </a:lnSpc>
              <a:buFontTx/>
              <a:buChar char="•"/>
            </a:pPr>
            <a:r>
              <a:rPr lang="en-US" altLang="en-US" sz="2400">
                <a:latin typeface="Courier New" pitchFamily="49" charset="0"/>
              </a:rPr>
              <a:t> </a:t>
            </a:r>
            <a:r>
              <a:rPr lang="en-US" altLang="en-US" sz="2400"/>
              <a:t>Or just fire the whole lot because your profits are down:</a:t>
            </a:r>
          </a:p>
          <a:p>
            <a:pPr algn="l">
              <a:lnSpc>
                <a:spcPct val="150000"/>
              </a:lnSpc>
            </a:pPr>
            <a:endParaRPr lang="en-US" altLang="en-US">
              <a:solidFill>
                <a:srgbClr val="FF3300"/>
              </a:solidFill>
              <a:latin typeface="Courier New" pitchFamily="49" charset="0"/>
            </a:endParaRPr>
          </a:p>
          <a:p>
            <a:pPr algn="l">
              <a:lnSpc>
                <a:spcPct val="150000"/>
              </a:lnSpc>
            </a:pPr>
            <a:r>
              <a:rPr lang="en-US" altLang="en-US" sz="2400">
                <a:solidFill>
                  <a:srgbClr val="FF3300"/>
                </a:solidFill>
                <a:latin typeface="Courier New" pitchFamily="49" charset="0"/>
              </a:rPr>
              <a:t> DELETE FROM Employee;</a:t>
            </a:r>
          </a:p>
          <a:p>
            <a:pPr algn="l">
              <a:lnSpc>
                <a:spcPct val="150000"/>
              </a:lnSpc>
              <a:buFontTx/>
              <a:buChar char="•"/>
            </a:pPr>
            <a:endParaRPr lang="en-US" altLang="en-US">
              <a:latin typeface="Courier New" pitchFamily="49" charset="0"/>
            </a:endParaRPr>
          </a:p>
          <a:p>
            <a:pPr algn="l">
              <a:lnSpc>
                <a:spcPct val="125000"/>
              </a:lnSpc>
              <a:buFontTx/>
              <a:buChar char="•"/>
            </a:pPr>
            <a:endParaRPr lang="en-US" altLang="en-US" sz="2400"/>
          </a:p>
          <a:p>
            <a:pPr algn="l">
              <a:lnSpc>
                <a:spcPct val="125000"/>
              </a:lnSpc>
              <a:buFontTx/>
              <a:buChar char="•"/>
            </a:pPr>
            <a:endParaRPr lang="en-US" altLang="en-US" sz="2400">
              <a:latin typeface="Courier New" pitchFamily="49" charset="0"/>
            </a:endParaRPr>
          </a:p>
          <a:p>
            <a:pPr algn="l">
              <a:lnSpc>
                <a:spcPct val="150000"/>
              </a:lnSpc>
            </a:pPr>
            <a:endParaRPr lang="en-US" altLang="en-US" sz="2400"/>
          </a:p>
          <a:p>
            <a:pPr algn="just" eaLnBrk="0" hangingPunct="0">
              <a:spcBef>
                <a:spcPct val="20000"/>
              </a:spcBef>
              <a:buClr>
                <a:schemeClr val="accent2"/>
              </a:buClr>
              <a:buSzPct val="75000"/>
              <a:buFont typeface="Monotype Sorts" pitchFamily="2" charset="2"/>
              <a:buChar char="u"/>
            </a:pPr>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4FF9238B-1F2B-4269-86F0-71923EEB998B}" type="slidenum">
              <a:rPr lang="en-US" altLang="en-US"/>
              <a:pPr/>
              <a:t>6</a:t>
            </a:fld>
            <a:endParaRPr lang="en-US" altLang="en-US"/>
          </a:p>
        </p:txBody>
      </p:sp>
      <p:sp>
        <p:nvSpPr>
          <p:cNvPr id="301058"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59"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60"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01061"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01062"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01063" name="Text Box 7"/>
          <p:cNvSpPr txBox="1">
            <a:spLocks noChangeArrowheads="1"/>
          </p:cNvSpPr>
          <p:nvPr/>
        </p:nvSpPr>
        <p:spPr bwMode="auto">
          <a:xfrm>
            <a:off x="228600" y="914400"/>
            <a:ext cx="86868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Prototype SELECT statement (bare bones)</a:t>
            </a:r>
          </a:p>
          <a:p>
            <a:pPr algn="l">
              <a:lnSpc>
                <a:spcPct val="150000"/>
              </a:lnSpc>
              <a:buFontTx/>
              <a:buChar char="•"/>
            </a:pPr>
            <a:endParaRPr lang="en-US" altLang="en-US" sz="2400"/>
          </a:p>
          <a:p>
            <a:pPr algn="l">
              <a:lnSpc>
                <a:spcPct val="150000"/>
              </a:lnSpc>
            </a:pPr>
            <a:r>
              <a:rPr lang="en-US" altLang="en-US" sz="2400">
                <a:solidFill>
                  <a:srgbClr val="FF3300"/>
                </a:solidFill>
              </a:rPr>
              <a:t>SELECT [ </a:t>
            </a:r>
            <a:r>
              <a:rPr lang="en-US" altLang="en-US" sz="2400" i="1">
                <a:solidFill>
                  <a:srgbClr val="FF3300"/>
                </a:solidFill>
              </a:rPr>
              <a:t>comma-separated column list</a:t>
            </a:r>
            <a:r>
              <a:rPr lang="en-US" altLang="en-US" sz="2400">
                <a:solidFill>
                  <a:srgbClr val="FF3300"/>
                </a:solidFill>
              </a:rPr>
              <a:t> ]</a:t>
            </a:r>
          </a:p>
          <a:p>
            <a:pPr algn="l">
              <a:lnSpc>
                <a:spcPct val="150000"/>
              </a:lnSpc>
            </a:pPr>
            <a:r>
              <a:rPr lang="en-US" altLang="en-US" sz="2400">
                <a:solidFill>
                  <a:srgbClr val="FF3300"/>
                </a:solidFill>
              </a:rPr>
              <a:t>FROM </a:t>
            </a:r>
            <a:r>
              <a:rPr lang="en-US" altLang="en-US" sz="2400" i="1">
                <a:solidFill>
                  <a:srgbClr val="FF3300"/>
                </a:solidFill>
              </a:rPr>
              <a:t>table;</a:t>
            </a:r>
            <a:endParaRPr lang="en-US" altLang="en-US" sz="2400">
              <a:solidFill>
                <a:srgbClr val="FF3300"/>
              </a:solidFill>
            </a:endParaRPr>
          </a:p>
          <a:p>
            <a:pPr algn="l">
              <a:lnSpc>
                <a:spcPct val="150000"/>
              </a:lnSpc>
              <a:buFontTx/>
              <a:buChar char="•"/>
            </a:pPr>
            <a:endParaRPr lang="en-US" altLang="en-US" sz="2400">
              <a:solidFill>
                <a:srgbClr val="FF3300"/>
              </a:solidFill>
            </a:endParaRPr>
          </a:p>
          <a:p>
            <a:pPr algn="l">
              <a:lnSpc>
                <a:spcPct val="150000"/>
              </a:lnSpc>
              <a:buFontTx/>
              <a:buChar char="•"/>
            </a:pPr>
            <a:r>
              <a:rPr lang="en-US" altLang="en-US" sz="2400"/>
              <a:t> Example (see all employee first and last names):</a:t>
            </a:r>
          </a:p>
          <a:p>
            <a:pPr algn="l">
              <a:lnSpc>
                <a:spcPct val="150000"/>
              </a:lnSpc>
            </a:pPr>
            <a:endParaRPr lang="en-US" altLang="en-US" sz="2400"/>
          </a:p>
          <a:p>
            <a:pPr algn="l">
              <a:lnSpc>
                <a:spcPct val="150000"/>
              </a:lnSpc>
            </a:pPr>
            <a:r>
              <a:rPr lang="en-US" altLang="en-US" sz="2400">
                <a:solidFill>
                  <a:srgbClr val="FF3300"/>
                </a:solidFill>
              </a:rPr>
              <a:t>SELECT FirstName, LastName</a:t>
            </a:r>
          </a:p>
          <a:p>
            <a:pPr algn="l">
              <a:lnSpc>
                <a:spcPct val="150000"/>
              </a:lnSpc>
            </a:pPr>
            <a:r>
              <a:rPr lang="en-US" altLang="en-US" sz="2400">
                <a:solidFill>
                  <a:srgbClr val="FF3300"/>
                </a:solidFill>
              </a:rPr>
              <a:t>FROM Employee;</a:t>
            </a:r>
          </a:p>
          <a:p>
            <a:pPr algn="l">
              <a:lnSpc>
                <a:spcPct val="150000"/>
              </a:lnSpc>
            </a:pPr>
            <a:endParaRPr lang="en-US" altLang="en-US" sz="2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3271729B-20E1-4A96-B5A3-CFCA20D1C727}" type="slidenum">
              <a:rPr lang="en-US" altLang="en-US"/>
              <a:pPr/>
              <a:t>7</a:t>
            </a:fld>
            <a:endParaRPr lang="en-US" altLang="en-US"/>
          </a:p>
        </p:txBody>
      </p:sp>
      <p:sp>
        <p:nvSpPr>
          <p:cNvPr id="302082"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83"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84"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02085"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02086"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02087" name="Text Box 7"/>
          <p:cNvSpPr txBox="1">
            <a:spLocks noChangeArrowheads="1"/>
          </p:cNvSpPr>
          <p:nvPr/>
        </p:nvSpPr>
        <p:spPr bwMode="auto">
          <a:xfrm>
            <a:off x="228600" y="914400"/>
            <a:ext cx="8686800" cy="475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latin typeface="Courier New" pitchFamily="49" charset="0"/>
              </a:rPr>
              <a:t>SQL&gt; SELECT FirstName, LastName</a:t>
            </a:r>
          </a:p>
          <a:p>
            <a:pPr algn="l"/>
            <a:r>
              <a:rPr lang="en-US" altLang="en-US">
                <a:latin typeface="Courier New" pitchFamily="49" charset="0"/>
              </a:rPr>
              <a:t>  2  FROM Employee;</a:t>
            </a:r>
          </a:p>
          <a:p>
            <a:pPr algn="l"/>
            <a:endParaRPr lang="en-US" altLang="en-US">
              <a:latin typeface="Courier New" pitchFamily="49" charset="0"/>
            </a:endParaRPr>
          </a:p>
          <a:p>
            <a:pPr algn="l"/>
            <a:r>
              <a:rPr lang="en-US" altLang="en-US">
                <a:latin typeface="Courier New" pitchFamily="49" charset="0"/>
              </a:rPr>
              <a:t>FIRSTNAME                 LASTNAME</a:t>
            </a:r>
          </a:p>
          <a:p>
            <a:pPr algn="l"/>
            <a:r>
              <a:rPr lang="en-US" altLang="en-US">
                <a:latin typeface="Courier New" pitchFamily="49" charset="0"/>
              </a:rPr>
              <a:t>------------------------- -------------------------</a:t>
            </a:r>
          </a:p>
          <a:p>
            <a:pPr algn="l"/>
            <a:r>
              <a:rPr lang="en-US" altLang="en-US">
                <a:latin typeface="Courier New" pitchFamily="49" charset="0"/>
              </a:rPr>
              <a:t>Steve                     Frein</a:t>
            </a:r>
          </a:p>
          <a:p>
            <a:pPr algn="l"/>
            <a:r>
              <a:rPr lang="en-US" altLang="en-US">
                <a:latin typeface="Courier New" pitchFamily="49" charset="0"/>
              </a:rPr>
              <a:t>John                      Kerry</a:t>
            </a:r>
          </a:p>
          <a:p>
            <a:pPr algn="l"/>
            <a:r>
              <a:rPr lang="en-US" altLang="en-US">
                <a:latin typeface="Courier New" pitchFamily="49" charset="0"/>
              </a:rPr>
              <a:t>George                    Bush</a:t>
            </a:r>
          </a:p>
          <a:p>
            <a:pPr algn="l"/>
            <a:r>
              <a:rPr lang="en-US" altLang="en-US">
                <a:latin typeface="Courier New" pitchFamily="49" charset="0"/>
              </a:rPr>
              <a:t>William                   Clinton</a:t>
            </a:r>
          </a:p>
          <a:p>
            <a:pPr algn="l"/>
            <a:r>
              <a:rPr lang="en-US" altLang="en-US">
                <a:latin typeface="Courier New" pitchFamily="49" charset="0"/>
              </a:rPr>
              <a:t>Ronald                    Reagan</a:t>
            </a:r>
          </a:p>
          <a:p>
            <a:pPr algn="l"/>
            <a:r>
              <a:rPr lang="en-US" altLang="en-US">
                <a:latin typeface="Courier New" pitchFamily="49" charset="0"/>
              </a:rPr>
              <a:t>Jimmy                     Carter</a:t>
            </a:r>
          </a:p>
          <a:p>
            <a:pPr algn="l"/>
            <a:endParaRPr lang="en-US" altLang="en-US">
              <a:latin typeface="Courier New" pitchFamily="49" charset="0"/>
            </a:endParaRPr>
          </a:p>
          <a:p>
            <a:pPr algn="l"/>
            <a:r>
              <a:rPr lang="en-US" altLang="en-US">
                <a:latin typeface="Courier New" pitchFamily="49" charset="0"/>
              </a:rPr>
              <a:t>6 rows selected.</a:t>
            </a:r>
          </a:p>
          <a:p>
            <a:pPr algn="l">
              <a:lnSpc>
                <a:spcPct val="150000"/>
              </a:lnSpc>
            </a:pPr>
            <a:endParaRPr lang="en-US" altLang="en-US" sz="2400">
              <a:latin typeface="Courier New" pitchFamily="49" charset="0"/>
            </a:endParaRPr>
          </a:p>
          <a:p>
            <a:pPr algn="l">
              <a:lnSpc>
                <a:spcPct val="150000"/>
              </a:lnSpc>
            </a:pPr>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9E017687-C0D2-4DA1-AE1F-97A1E8F83B88}" type="slidenum">
              <a:rPr lang="en-US" altLang="en-US"/>
              <a:pPr/>
              <a:t>8</a:t>
            </a:fld>
            <a:endParaRPr lang="en-US" altLang="en-US"/>
          </a:p>
        </p:txBody>
      </p:sp>
      <p:sp>
        <p:nvSpPr>
          <p:cNvPr id="304130"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131"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132"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04133"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04134"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04135" name="Text Box 7"/>
          <p:cNvSpPr txBox="1">
            <a:spLocks noChangeArrowheads="1"/>
          </p:cNvSpPr>
          <p:nvPr/>
        </p:nvSpPr>
        <p:spPr bwMode="auto">
          <a:xfrm>
            <a:off x="228600" y="914400"/>
            <a:ext cx="8686800" cy="530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Can use “SELECT *” to select all of the columns in the table</a:t>
            </a:r>
          </a:p>
          <a:p>
            <a:pPr algn="l">
              <a:lnSpc>
                <a:spcPct val="150000"/>
              </a:lnSpc>
            </a:pPr>
            <a:endParaRPr lang="en-US" altLang="en-US" sz="2400"/>
          </a:p>
          <a:p>
            <a:pPr algn="l"/>
            <a:r>
              <a:rPr lang="en-US" altLang="en-US">
                <a:latin typeface="Courier New" pitchFamily="49" charset="0"/>
              </a:rPr>
              <a:t>SQL&gt; SELECT </a:t>
            </a:r>
            <a:r>
              <a:rPr lang="en-US" altLang="en-US">
                <a:solidFill>
                  <a:srgbClr val="FF3300"/>
                </a:solidFill>
                <a:latin typeface="Courier New" pitchFamily="49" charset="0"/>
              </a:rPr>
              <a:t>*</a:t>
            </a:r>
            <a:r>
              <a:rPr lang="en-US" altLang="en-US">
                <a:latin typeface="Courier New" pitchFamily="49" charset="0"/>
              </a:rPr>
              <a:t> </a:t>
            </a:r>
          </a:p>
          <a:p>
            <a:pPr algn="l"/>
            <a:r>
              <a:rPr lang="en-US" altLang="en-US">
                <a:latin typeface="Courier New" pitchFamily="49" charset="0"/>
              </a:rPr>
              <a:t>  2  FROM Employee;</a:t>
            </a:r>
          </a:p>
          <a:p>
            <a:pPr algn="l"/>
            <a:endParaRPr lang="en-US" altLang="en-US">
              <a:latin typeface="Courier New" pitchFamily="49" charset="0"/>
            </a:endParaRPr>
          </a:p>
          <a:p>
            <a:pPr algn="l"/>
            <a:r>
              <a:rPr lang="en-US" altLang="en-US">
                <a:latin typeface="Courier New" pitchFamily="49" charset="0"/>
              </a:rPr>
              <a:t>FIRSTNAME                 LASTNAME                  SSN</a:t>
            </a:r>
          </a:p>
          <a:p>
            <a:pPr algn="l"/>
            <a:r>
              <a:rPr lang="en-US" altLang="en-US">
                <a:latin typeface="Courier New" pitchFamily="49" charset="0"/>
              </a:rPr>
              <a:t>------------------------- ------------------------- ---------</a:t>
            </a:r>
          </a:p>
          <a:p>
            <a:pPr algn="l"/>
            <a:r>
              <a:rPr lang="en-US" altLang="en-US">
                <a:latin typeface="Courier New" pitchFamily="49" charset="0"/>
              </a:rPr>
              <a:t>Steve                     Frein                     123456789</a:t>
            </a:r>
          </a:p>
          <a:p>
            <a:pPr algn="l"/>
            <a:r>
              <a:rPr lang="en-US" altLang="en-US">
                <a:latin typeface="Courier New" pitchFamily="49" charset="0"/>
              </a:rPr>
              <a:t>John                      Kerry                     987654321</a:t>
            </a:r>
          </a:p>
          <a:p>
            <a:pPr algn="l"/>
            <a:r>
              <a:rPr lang="en-US" altLang="en-US">
                <a:latin typeface="Courier New" pitchFamily="49" charset="0"/>
              </a:rPr>
              <a:t>George                    Bush                      321456789</a:t>
            </a:r>
          </a:p>
          <a:p>
            <a:pPr algn="l"/>
            <a:r>
              <a:rPr lang="en-US" altLang="en-US">
                <a:latin typeface="Courier New" pitchFamily="49" charset="0"/>
              </a:rPr>
              <a:t>William                   Clinton                   123654789</a:t>
            </a:r>
          </a:p>
          <a:p>
            <a:pPr algn="l"/>
            <a:r>
              <a:rPr lang="en-US" altLang="en-US">
                <a:latin typeface="Courier New" pitchFamily="49" charset="0"/>
              </a:rPr>
              <a:t>Ronald                    Reagan                    123456987</a:t>
            </a:r>
          </a:p>
          <a:p>
            <a:pPr algn="l"/>
            <a:r>
              <a:rPr lang="en-US" altLang="en-US">
                <a:latin typeface="Courier New" pitchFamily="49" charset="0"/>
              </a:rPr>
              <a:t>Jimmy                     Carter                    987456123</a:t>
            </a:r>
          </a:p>
          <a:p>
            <a:pPr algn="l"/>
            <a:endParaRPr lang="en-US" altLang="en-US">
              <a:latin typeface="Courier New" pitchFamily="49" charset="0"/>
            </a:endParaRPr>
          </a:p>
          <a:p>
            <a:pPr algn="l"/>
            <a:r>
              <a:rPr lang="en-US" altLang="en-US">
                <a:latin typeface="Courier New" pitchFamily="49" charset="0"/>
              </a:rPr>
              <a:t>6 rows selected.</a:t>
            </a:r>
          </a:p>
          <a:p>
            <a:pPr algn="l">
              <a:lnSpc>
                <a:spcPct val="150000"/>
              </a:lnSpc>
            </a:pPr>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008F0BCD-53C2-40E1-B2CE-101A59D358AF}" type="slidenum">
              <a:rPr lang="en-US" altLang="en-US"/>
              <a:pPr/>
              <a:t>9</a:t>
            </a:fld>
            <a:endParaRPr lang="en-US" altLang="en-US"/>
          </a:p>
        </p:txBody>
      </p:sp>
      <p:sp>
        <p:nvSpPr>
          <p:cNvPr id="305154" name="Rectangle 2"/>
          <p:cNvSpPr>
            <a:spLocks noChangeArrowheads="1"/>
          </p:cNvSpPr>
          <p:nvPr/>
        </p:nvSpPr>
        <p:spPr bwMode="auto">
          <a:xfrm>
            <a:off x="0" y="0"/>
            <a:ext cx="9144000" cy="685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55" name="Rectangle 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56" name="Text Box 4"/>
          <p:cNvSpPr txBox="1">
            <a:spLocks noChangeArrowheads="1"/>
          </p:cNvSpPr>
          <p:nvPr/>
        </p:nvSpPr>
        <p:spPr bwMode="auto">
          <a:xfrm>
            <a:off x="0" y="6491288"/>
            <a:ext cx="7315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a:t>Frein – INFO 605 – SQL 2</a:t>
            </a:r>
          </a:p>
        </p:txBody>
      </p:sp>
      <p:sp>
        <p:nvSpPr>
          <p:cNvPr id="305157" name="Text Box 5"/>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SELECT Statement</a:t>
            </a:r>
          </a:p>
        </p:txBody>
      </p:sp>
      <p:sp>
        <p:nvSpPr>
          <p:cNvPr id="305158" name="Text Box 6"/>
          <p:cNvSpPr txBox="1">
            <a:spLocks noChangeArrowheads="1"/>
          </p:cNvSpPr>
          <p:nvPr/>
        </p:nvSpPr>
        <p:spPr bwMode="auto">
          <a:xfrm>
            <a:off x="228600" y="838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05159" name="Text Box 7"/>
          <p:cNvSpPr txBox="1">
            <a:spLocks noChangeArrowheads="1"/>
          </p:cNvSpPr>
          <p:nvPr/>
        </p:nvSpPr>
        <p:spPr bwMode="auto">
          <a:xfrm>
            <a:off x="228600" y="914400"/>
            <a:ext cx="86868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en-US" sz="2400"/>
              <a:t> SELECT * is okay for testing and inspecting tables, but don’t use this in your application code, as it will likely cause things to break if columns are added to or removed from the table</a:t>
            </a:r>
          </a:p>
          <a:p>
            <a:pPr algn="l">
              <a:lnSpc>
                <a:spcPct val="150000"/>
              </a:lnSpc>
              <a:buFontTx/>
              <a:buChar char="•"/>
            </a:pPr>
            <a:endParaRPr lang="en-US" altLang="en-US" sz="2400"/>
          </a:p>
          <a:p>
            <a:pPr algn="l">
              <a:lnSpc>
                <a:spcPct val="150000"/>
              </a:lnSpc>
              <a:buFontTx/>
              <a:buChar char="•"/>
            </a:pPr>
            <a:r>
              <a:rPr lang="en-US" altLang="en-US" sz="2400"/>
              <a:t> Instead, always use named columns in the SELECT list, as this will entail less maintenance later on if your table structures change</a:t>
            </a:r>
            <a:endParaRPr lang="en-US" altLang="en-US">
              <a:latin typeface="Courier New" pitchFamily="49" charset="0"/>
            </a:endParaRPr>
          </a:p>
          <a:p>
            <a:pPr algn="l">
              <a:lnSpc>
                <a:spcPct val="150000"/>
              </a:lnSpc>
            </a:pPr>
            <a:endParaRPr lang="en-US" altLang="en-US" sz="2400">
              <a:latin typeface="Courier New"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21366</TotalTime>
  <Words>3190</Words>
  <Application>Microsoft Office PowerPoint</Application>
  <PresentationFormat>On-screen Show (4:3)</PresentationFormat>
  <Paragraphs>757</Paragraphs>
  <Slides>55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Courier New</vt:lpstr>
      <vt:lpstr>Wingdings</vt:lpstr>
      <vt:lpstr>Monotype Sorts</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Frein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 Frein</dc:creator>
  <cp:lastModifiedBy>Stephen</cp:lastModifiedBy>
  <cp:revision>116</cp:revision>
  <dcterms:created xsi:type="dcterms:W3CDTF">2004-06-26T03:59:42Z</dcterms:created>
  <dcterms:modified xsi:type="dcterms:W3CDTF">2013-11-11T02:55:40Z</dcterms:modified>
</cp:coreProperties>
</file>