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8"/>
  </p:notesMasterIdLst>
  <p:sldIdLst>
    <p:sldId id="257" r:id="rId2"/>
    <p:sldId id="256" r:id="rId3"/>
    <p:sldId id="272" r:id="rId4"/>
    <p:sldId id="269" r:id="rId5"/>
    <p:sldId id="268" r:id="rId6"/>
    <p:sldId id="258" r:id="rId7"/>
    <p:sldId id="259" r:id="rId8"/>
    <p:sldId id="260" r:id="rId9"/>
    <p:sldId id="261" r:id="rId10"/>
    <p:sldId id="270" r:id="rId11"/>
    <p:sldId id="271" r:id="rId12"/>
    <p:sldId id="262" r:id="rId13"/>
    <p:sldId id="263" r:id="rId14"/>
    <p:sldId id="264" r:id="rId15"/>
    <p:sldId id="265" r:id="rId16"/>
    <p:sldId id="266" r:id="rId17"/>
    <p:sldId id="267" r:id="rId18"/>
    <p:sldId id="275" r:id="rId19"/>
    <p:sldId id="274" r:id="rId20"/>
    <p:sldId id="281" r:id="rId21"/>
    <p:sldId id="282" r:id="rId22"/>
    <p:sldId id="283" r:id="rId23"/>
    <p:sldId id="284" r:id="rId24"/>
    <p:sldId id="276" r:id="rId25"/>
    <p:sldId id="285" r:id="rId26"/>
    <p:sldId id="277" r:id="rId27"/>
    <p:sldId id="278" r:id="rId28"/>
    <p:sldId id="286" r:id="rId29"/>
    <p:sldId id="273" r:id="rId30"/>
    <p:sldId id="279" r:id="rId31"/>
    <p:sldId id="280" r:id="rId32"/>
    <p:sldId id="287" r:id="rId33"/>
    <p:sldId id="314" r:id="rId34"/>
    <p:sldId id="447" r:id="rId35"/>
    <p:sldId id="288" r:id="rId36"/>
    <p:sldId id="316"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7" r:id="rId61"/>
    <p:sldId id="318" r:id="rId62"/>
    <p:sldId id="319" r:id="rId63"/>
    <p:sldId id="320" r:id="rId64"/>
    <p:sldId id="321" r:id="rId65"/>
    <p:sldId id="322" r:id="rId66"/>
    <p:sldId id="323" r:id="rId67"/>
    <p:sldId id="324" r:id="rId68"/>
    <p:sldId id="332" r:id="rId69"/>
    <p:sldId id="333" r:id="rId70"/>
    <p:sldId id="334" r:id="rId71"/>
    <p:sldId id="335" r:id="rId72"/>
    <p:sldId id="313" r:id="rId73"/>
    <p:sldId id="325" r:id="rId74"/>
    <p:sldId id="326" r:id="rId75"/>
    <p:sldId id="327" r:id="rId76"/>
    <p:sldId id="328" r:id="rId77"/>
    <p:sldId id="329" r:id="rId78"/>
    <p:sldId id="336" r:id="rId79"/>
    <p:sldId id="337" r:id="rId80"/>
    <p:sldId id="330" r:id="rId81"/>
    <p:sldId id="331" r:id="rId82"/>
    <p:sldId id="338" r:id="rId83"/>
    <p:sldId id="339" r:id="rId84"/>
    <p:sldId id="340" r:id="rId85"/>
    <p:sldId id="341" r:id="rId86"/>
    <p:sldId id="342"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366" r:id="rId109"/>
    <p:sldId id="367" r:id="rId110"/>
    <p:sldId id="368"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5" r:id="rId128"/>
    <p:sldId id="386" r:id="rId129"/>
    <p:sldId id="387" r:id="rId130"/>
    <p:sldId id="343" r:id="rId131"/>
    <p:sldId id="344" r:id="rId132"/>
    <p:sldId id="388" r:id="rId133"/>
    <p:sldId id="389" r:id="rId134"/>
    <p:sldId id="390" r:id="rId135"/>
    <p:sldId id="391" r:id="rId136"/>
    <p:sldId id="392" r:id="rId137"/>
    <p:sldId id="393" r:id="rId138"/>
    <p:sldId id="394" r:id="rId139"/>
    <p:sldId id="395" r:id="rId140"/>
    <p:sldId id="396" r:id="rId141"/>
    <p:sldId id="397" r:id="rId142"/>
    <p:sldId id="398" r:id="rId143"/>
    <p:sldId id="399" r:id="rId144"/>
    <p:sldId id="400" r:id="rId145"/>
    <p:sldId id="401" r:id="rId146"/>
    <p:sldId id="402" r:id="rId147"/>
    <p:sldId id="403" r:id="rId148"/>
    <p:sldId id="404" r:id="rId149"/>
    <p:sldId id="405" r:id="rId150"/>
    <p:sldId id="408" r:id="rId151"/>
    <p:sldId id="409" r:id="rId152"/>
    <p:sldId id="410" r:id="rId153"/>
    <p:sldId id="406" r:id="rId154"/>
    <p:sldId id="407" r:id="rId155"/>
    <p:sldId id="411" r:id="rId156"/>
    <p:sldId id="412" r:id="rId157"/>
    <p:sldId id="413" r:id="rId158"/>
    <p:sldId id="414" r:id="rId159"/>
    <p:sldId id="415" r:id="rId160"/>
    <p:sldId id="416" r:id="rId161"/>
    <p:sldId id="417" r:id="rId162"/>
    <p:sldId id="418" r:id="rId163"/>
    <p:sldId id="419" r:id="rId164"/>
    <p:sldId id="420" r:id="rId165"/>
    <p:sldId id="421" r:id="rId166"/>
    <p:sldId id="422" r:id="rId1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71" autoAdjust="0"/>
    <p:restoredTop sz="94660"/>
  </p:normalViewPr>
  <p:slideViewPr>
    <p:cSldViewPr snapToGrid="0">
      <p:cViewPr varScale="1">
        <p:scale>
          <a:sx n="111" d="100"/>
          <a:sy n="111" d="100"/>
        </p:scale>
        <p:origin x="4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3DD63-12F8-4E82-9A9A-891D6182280F}" type="datetimeFigureOut">
              <a:rPr lang="en-US" smtClean="0"/>
              <a:t>5/17/2025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5676B4-6504-4041-949D-171065BB950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5676B4-6504-4041-949D-171065BB9508}" type="slidenum">
              <a:rPr lang="en-US" smtClean="0"/>
              <a:t>78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miter/>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25843A7-4031-4557-BDF2-3DF5C549428F}" type="datetime1">
              <a:rPr lang="en-US" smtClean="0"/>
              <a:t>5/17/2025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9FB869A-A924-4306-9893-E2EF6452C148}" type="slidenum">
              <a:rPr lang="en-US" smtClean="0"/>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D146AD-4067-40A5-BFD0-4A5A79CF455B}" type="datetime1">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FED86-60BA-4F5F-8593-BE92A18B2EB7}" type="datetime1">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385385-3977-490B-958A-36B4DCBFF58B}" type="datetime1">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220E13DF-17FA-4B38-8805-8E2E97ED21E8}" type="datetime1">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6CD98C4-3C46-47CA-808C-825789F83173}" type="datetime1">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5767C3-5A3E-4D49-A225-97108BC7A3E2}" type="datetime1">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701277-CF63-4451-9F93-60BA25776708}" type="datetime1">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EF58C1-155A-40B8-AFFE-FB6C44134DDD}" type="datetime1">
              <a:rPr lang="en-US" smtClean="0"/>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B4AFAC-F5D6-4245-A2F8-1E17A72031C6}" type="datetime1">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8C78B5-2F0D-4B84-A65C-F4B9898B1234}" type="datetime1">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FB869A-A924-4306-9893-E2EF6452C148}"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miter/>
          </a:ln>
        </p:spPr>
      </p:pic>
      <p:sp>
        <p:nvSpPr>
          <p:cNvPr id="1027" name="Rectangle 3"/>
          <p:cNvSpPr>
            <a:spLocks noGrp="1"/>
          </p:cNvSpPr>
          <p:nvPr>
            <p:ph type="title"/>
          </p:nvPr>
        </p:nvSpPr>
        <p:spPr>
          <a:xfrm>
            <a:off x="609600" y="190500"/>
            <a:ext cx="10972800" cy="582613"/>
          </a:xfrm>
          <a:prstGeom prst="rect">
            <a:avLst/>
          </a:prstGeom>
          <a:noFill/>
          <a:ln w="9525">
            <a:noFill/>
            <a:miter/>
          </a:ln>
        </p:spPr>
        <p:txBody>
          <a:bodyPr anchor="ctr"/>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miter/>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3EEC5F05-85FF-46E2-8CDA-2DAD2E76567B}" type="datetime1">
              <a:rPr lang="en-US" smtClean="0"/>
              <a:t>5/17/2025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69FB869A-A924-4306-9893-E2EF6452C14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hyperlink" Target="https://www.w3schools.com/python/ref_list_insert.asp" TargetMode="External"/><Relationship Id="rId3" Type="http://schemas.openxmlformats.org/officeDocument/2006/relationships/hyperlink" Target="https://www.w3schools.com/python/ref_list_clear.asp" TargetMode="External"/><Relationship Id="rId7" Type="http://schemas.openxmlformats.org/officeDocument/2006/relationships/hyperlink" Target="https://www.w3schools.com/python/ref_list_index.asp" TargetMode="External"/><Relationship Id="rId12" Type="http://schemas.openxmlformats.org/officeDocument/2006/relationships/hyperlink" Target="https://www.w3schools.com/python/ref_list_sort.asp" TargetMode="External"/><Relationship Id="rId2" Type="http://schemas.openxmlformats.org/officeDocument/2006/relationships/hyperlink" Target="https://www.w3schools.com/python/ref_list_append.asp" TargetMode="External"/><Relationship Id="rId1" Type="http://schemas.openxmlformats.org/officeDocument/2006/relationships/slideLayout" Target="../slideLayouts/slideLayout2.xml"/><Relationship Id="rId6" Type="http://schemas.openxmlformats.org/officeDocument/2006/relationships/hyperlink" Target="https://www.w3schools.com/python/ref_list_extend.asp" TargetMode="External"/><Relationship Id="rId11" Type="http://schemas.openxmlformats.org/officeDocument/2006/relationships/hyperlink" Target="https://www.w3schools.com/python/ref_list_reverse.asp" TargetMode="External"/><Relationship Id="rId5" Type="http://schemas.openxmlformats.org/officeDocument/2006/relationships/hyperlink" Target="https://www.w3schools.com/python/ref_list_count.asp" TargetMode="External"/><Relationship Id="rId10" Type="http://schemas.openxmlformats.org/officeDocument/2006/relationships/hyperlink" Target="https://www.w3schools.com/python/ref_list_remove.asp" TargetMode="External"/><Relationship Id="rId4" Type="http://schemas.openxmlformats.org/officeDocument/2006/relationships/hyperlink" Target="https://www.w3schools.com/python/ref_list_copy.asp" TargetMode="External"/><Relationship Id="rId9" Type="http://schemas.openxmlformats.org/officeDocument/2006/relationships/hyperlink" Target="https://www.w3schools.com/python/ref_list_pop.asp"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hyperlink" Target="https://www.w3schools.com/python/ref_tuple_index.asp" TargetMode="External"/><Relationship Id="rId2" Type="http://schemas.openxmlformats.org/officeDocument/2006/relationships/hyperlink" Target="https://www.w3schools.com/python/ref_tuple_count.asp"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41680" y="537210"/>
            <a:ext cx="10972800" cy="582613"/>
          </a:xfrm>
        </p:spPr>
        <p:txBody>
          <a:bodyPr>
            <a:normAutofit fontScale="90000"/>
          </a:bodyPr>
          <a:lstStyle/>
          <a:p>
            <a:r>
              <a:rPr lang="en-US" dirty="0"/>
              <a:t>What is Python?</a:t>
            </a:r>
          </a:p>
        </p:txBody>
      </p:sp>
      <p:sp>
        <p:nvSpPr>
          <p:cNvPr id="5" name="Content Placeholder 4"/>
          <p:cNvSpPr>
            <a:spLocks noGrp="1"/>
          </p:cNvSpPr>
          <p:nvPr>
            <p:ph idx="1"/>
          </p:nvPr>
        </p:nvSpPr>
        <p:spPr>
          <a:xfrm>
            <a:off x="2216258" y="2133600"/>
            <a:ext cx="9288354" cy="4592664"/>
          </a:xfrm>
        </p:spPr>
        <p:txBody>
          <a:bodyPr>
            <a:normAutofit/>
          </a:bodyPr>
          <a:lstStyle/>
          <a:p>
            <a:r>
              <a:rPr lang="en-US" sz="2000" dirty="0"/>
              <a:t>Python is a cross-platform programming language, meaning, it runs on multiple platforms like Windows, Mac OS X, Linux, Unix and has even been ported to the Java and .NET virtual machines. </a:t>
            </a:r>
          </a:p>
          <a:p>
            <a:r>
              <a:rPr lang="en-US" sz="2000" dirty="0"/>
              <a:t>It is free and open source.</a:t>
            </a:r>
            <a:br>
              <a:rPr lang="en-US" sz="2000" dirty="0"/>
            </a:br>
            <a:r>
              <a:rPr lang="en-US" sz="2000" dirty="0"/>
              <a:t>Even though most of today’s Linux and Mac have Python preinstalled in it, the version might be out-of-date.</a:t>
            </a:r>
          </a:p>
        </p:txBody>
      </p:sp>
      <p:sp>
        <p:nvSpPr>
          <p:cNvPr id="2" name="Slide Number Placeholder 1"/>
          <p:cNvSpPr>
            <a:spLocks noGrp="1"/>
          </p:cNvSpPr>
          <p:nvPr>
            <p:ph type="sldNum" sz="quarter" idx="12"/>
          </p:nvPr>
        </p:nvSpPr>
        <p:spPr/>
        <p:txBody>
          <a:bodyPr/>
          <a:lstStyle/>
          <a:p>
            <a:fld id="{69FB869A-A924-4306-9893-E2EF6452C148}"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a:t>
            </a:r>
          </a:p>
        </p:txBody>
      </p:sp>
      <p:sp>
        <p:nvSpPr>
          <p:cNvPr id="3" name="Content Placeholder 2"/>
          <p:cNvSpPr>
            <a:spLocks noGrp="1"/>
          </p:cNvSpPr>
          <p:nvPr>
            <p:ph idx="1"/>
          </p:nvPr>
        </p:nvSpPr>
        <p:spPr/>
        <p:txBody>
          <a:bodyPr>
            <a:normAutofit/>
          </a:bodyPr>
          <a:lstStyle/>
          <a:p>
            <a:r>
              <a:rPr lang="en-US" sz="2000" dirty="0"/>
              <a:t> variables are used to store information to be referenced and manipulated in a computer program.</a:t>
            </a:r>
          </a:p>
          <a:p>
            <a:r>
              <a:rPr lang="en-US" sz="2000" dirty="0"/>
              <a:t> A variable name must start with a letter or the underscore character</a:t>
            </a:r>
          </a:p>
          <a:p>
            <a:r>
              <a:rPr lang="en-US" sz="2000" dirty="0"/>
              <a:t>A variable name cannot start with a number</a:t>
            </a:r>
          </a:p>
          <a:p>
            <a:r>
              <a:rPr lang="en-US" sz="2000" dirty="0"/>
              <a:t>A variable name can only contain alpha-numeric characters and underscores (A-z, 0-9, and _ )</a:t>
            </a:r>
          </a:p>
          <a:p>
            <a:r>
              <a:rPr lang="en-US" sz="2000" dirty="0"/>
              <a:t>Variable names are case-sensitive (age, Age and AGE are three different variables)</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10</a:t>
            </a:fld>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Check if Key Exists</a:t>
            </a:r>
            <a:endParaRPr lang="en-US"/>
          </a:p>
        </p:txBody>
      </p:sp>
      <p:sp>
        <p:nvSpPr>
          <p:cNvPr id="3" name="Content Placeholder 2"/>
          <p:cNvSpPr>
            <a:spLocks noGrp="1"/>
          </p:cNvSpPr>
          <p:nvPr>
            <p:ph idx="1"/>
          </p:nvPr>
        </p:nvSpPr>
        <p:spPr>
          <a:xfrm>
            <a:off x="297815" y="844550"/>
            <a:ext cx="11285220" cy="5641340"/>
          </a:xfrm>
        </p:spPr>
        <p:txBody>
          <a:bodyPr/>
          <a:lstStyle/>
          <a:p>
            <a:pPr marL="0" indent="0">
              <a:buNone/>
            </a:pPr>
            <a:r>
              <a:rPr lang="en-US"/>
              <a:t>To determine if a specified key is present in a dictionary use the in keyword:</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if "model" in thisdict:</a:t>
            </a:r>
          </a:p>
          <a:p>
            <a:pPr marL="0" indent="0">
              <a:buNone/>
            </a:pPr>
            <a:r>
              <a:rPr lang="en-US"/>
              <a:t>  print("Yes, 'model' is one of the keys in the thisdict dictionary")</a:t>
            </a:r>
          </a:p>
        </p:txBody>
      </p:sp>
      <p:sp>
        <p:nvSpPr>
          <p:cNvPr id="4" name="Slide Number Placeholder 3"/>
          <p:cNvSpPr>
            <a:spLocks noGrp="1"/>
          </p:cNvSpPr>
          <p:nvPr>
            <p:ph type="sldNum" sz="quarter" idx="12"/>
          </p:nvPr>
        </p:nvSpPr>
        <p:spPr/>
        <p:txBody>
          <a:bodyPr/>
          <a:lstStyle/>
          <a:p>
            <a:fld id="{69FB869A-A924-4306-9893-E2EF6452C148}" type="slidenum">
              <a:rPr lang="en-US" smtClean="0"/>
              <a:t>100</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Dictionary Length</a:t>
            </a:r>
          </a:p>
        </p:txBody>
      </p:sp>
      <p:sp>
        <p:nvSpPr>
          <p:cNvPr id="3" name="Content Placeholder 2"/>
          <p:cNvSpPr>
            <a:spLocks noGrp="1"/>
          </p:cNvSpPr>
          <p:nvPr>
            <p:ph idx="1"/>
          </p:nvPr>
        </p:nvSpPr>
        <p:spPr/>
        <p:txBody>
          <a:bodyPr/>
          <a:lstStyle/>
          <a:p>
            <a:r>
              <a:rPr lang="en-US">
                <a:sym typeface="+mn-ea"/>
              </a:rPr>
              <a:t>To determine how many items (key-value pairs) a dictionary have, use the len() method.</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print(len(thisdict))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Adding Items</a:t>
            </a:r>
          </a:p>
        </p:txBody>
      </p:sp>
      <p:sp>
        <p:nvSpPr>
          <p:cNvPr id="3" name="Content Placeholder 2"/>
          <p:cNvSpPr>
            <a:spLocks noGrp="1"/>
          </p:cNvSpPr>
          <p:nvPr>
            <p:ph idx="1"/>
          </p:nvPr>
        </p:nvSpPr>
        <p:spPr>
          <a:xfrm>
            <a:off x="510540" y="1174750"/>
            <a:ext cx="11071860" cy="5200650"/>
          </a:xfrm>
        </p:spPr>
        <p:txBody>
          <a:bodyPr/>
          <a:lstStyle/>
          <a:p>
            <a:r>
              <a:rPr lang="en-US">
                <a:sym typeface="+mn-ea"/>
              </a:rPr>
              <a:t>Adding an item to the dictionary is done by using a new index key and assigning a value to it:</a:t>
            </a:r>
            <a:endParaRPr lang="en-US"/>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thisdict["color"] = "red"</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102</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Removing Items</a:t>
            </a:r>
            <a:endParaRPr lang="en-US"/>
          </a:p>
        </p:txBody>
      </p:sp>
      <p:sp>
        <p:nvSpPr>
          <p:cNvPr id="3" name="Content Placeholder 2"/>
          <p:cNvSpPr>
            <a:spLocks noGrp="1"/>
          </p:cNvSpPr>
          <p:nvPr>
            <p:ph idx="1"/>
          </p:nvPr>
        </p:nvSpPr>
        <p:spPr>
          <a:xfrm>
            <a:off x="544830" y="697230"/>
            <a:ext cx="11038205" cy="5431155"/>
          </a:xfrm>
        </p:spPr>
        <p:txBody>
          <a:bodyPr/>
          <a:lstStyle/>
          <a:p>
            <a:pPr marL="0" indent="0">
              <a:buNone/>
            </a:pPr>
            <a:r>
              <a:rPr lang="en-US"/>
              <a:t>There are several methods to remove items from a dictionary:</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thisdict.pop("model")</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103</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thisdict.popitem()</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104</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del thisdict["model"]</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dict() Constructor</a:t>
            </a:r>
          </a:p>
        </p:txBody>
      </p:sp>
      <p:sp>
        <p:nvSpPr>
          <p:cNvPr id="3" name="Content Placeholder 2"/>
          <p:cNvSpPr>
            <a:spLocks noGrp="1"/>
          </p:cNvSpPr>
          <p:nvPr>
            <p:ph idx="1"/>
          </p:nvPr>
        </p:nvSpPr>
        <p:spPr/>
        <p:txBody>
          <a:bodyPr/>
          <a:lstStyle/>
          <a:p>
            <a:r>
              <a:rPr lang="en-US">
                <a:sym typeface="+mn-ea"/>
              </a:rPr>
              <a:t>It is also possible to use the dict() constructor to make a dictionary:</a:t>
            </a:r>
            <a:endParaRPr lang="en-US"/>
          </a:p>
          <a:p>
            <a:pPr marL="0" indent="0">
              <a:buNone/>
            </a:pPr>
            <a:r>
              <a:rPr lang="en-US"/>
              <a:t>thisdict = dict(brand="Ford", model="Mustang", year=1964)</a:t>
            </a:r>
          </a:p>
          <a:p>
            <a:pPr marL="0" indent="0">
              <a:buNone/>
            </a:pPr>
            <a:r>
              <a:rPr lang="en-US"/>
              <a:t># note that keywords are not string literals</a:t>
            </a:r>
          </a:p>
          <a:p>
            <a:pPr marL="0" indent="0">
              <a:buNone/>
            </a:pPr>
            <a:r>
              <a:rPr lang="en-US"/>
              <a:t># note the use of equals rather than colon for the assignment</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106</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Dictionary Methods</a:t>
            </a:r>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107</a:t>
            </a:fld>
            <a:endParaRPr lang="en-US"/>
          </a:p>
        </p:txBody>
      </p:sp>
      <p:graphicFrame>
        <p:nvGraphicFramePr>
          <p:cNvPr id="5" name="Content Placeholder 4"/>
          <p:cNvGraphicFramePr>
            <a:graphicFrameLocks noGrp="1"/>
          </p:cNvGraphicFramePr>
          <p:nvPr>
            <p:ph idx="1"/>
          </p:nvPr>
        </p:nvGraphicFramePr>
        <p:xfrm>
          <a:off x="67310" y="1126490"/>
          <a:ext cx="12096115" cy="4488180"/>
        </p:xfrm>
        <a:graphic>
          <a:graphicData uri="http://schemas.openxmlformats.org/drawingml/2006/table">
            <a:tbl>
              <a:tblPr firstRow="1" bandRow="1">
                <a:tableStyleId>{5C22544A-7EE6-4342-B048-85BDC9FD1C3A}</a:tableStyleId>
              </a:tblPr>
              <a:tblGrid>
                <a:gridCol w="1424940">
                  <a:extLst>
                    <a:ext uri="{9D8B030D-6E8A-4147-A177-3AD203B41FA5}">
                      <a16:colId xmlns:a16="http://schemas.microsoft.com/office/drawing/2014/main" val="20000"/>
                    </a:ext>
                  </a:extLst>
                </a:gridCol>
                <a:gridCol w="10671175">
                  <a:extLst>
                    <a:ext uri="{9D8B030D-6E8A-4147-A177-3AD203B41FA5}">
                      <a16:colId xmlns:a16="http://schemas.microsoft.com/office/drawing/2014/main" val="20001"/>
                    </a:ext>
                  </a:extLst>
                </a:gridCol>
              </a:tblGrid>
              <a:tr h="373380">
                <a:tc>
                  <a:txBody>
                    <a:bodyPr/>
                    <a:lstStyle/>
                    <a:p>
                      <a:pPr>
                        <a:buNone/>
                      </a:pPr>
                      <a:r>
                        <a:rPr dirty="0"/>
                        <a:t>Method</a:t>
                      </a:r>
                    </a:p>
                  </a:txBody>
                  <a:tcPr/>
                </a:tc>
                <a:tc>
                  <a:txBody>
                    <a:bodyPr/>
                    <a:lstStyle/>
                    <a:p>
                      <a:pPr>
                        <a:buNone/>
                      </a:pPr>
                      <a:r>
                        <a:t>Description</a:t>
                      </a:r>
                    </a:p>
                  </a:txBody>
                  <a:tcPr/>
                </a:tc>
                <a:extLst>
                  <a:ext uri="{0D108BD9-81ED-4DB2-BD59-A6C34878D82A}">
                    <a16:rowId xmlns:a16="http://schemas.microsoft.com/office/drawing/2014/main" val="10000"/>
                  </a:ext>
                </a:extLst>
              </a:tr>
              <a:tr h="374015">
                <a:tc>
                  <a:txBody>
                    <a:bodyPr/>
                    <a:lstStyle/>
                    <a:p>
                      <a:pPr>
                        <a:buNone/>
                      </a:pPr>
                      <a:r>
                        <a:t>clear()</a:t>
                      </a:r>
                    </a:p>
                  </a:txBody>
                  <a:tcPr/>
                </a:tc>
                <a:tc>
                  <a:txBody>
                    <a:bodyPr/>
                    <a:lstStyle/>
                    <a:p>
                      <a:pPr>
                        <a:buNone/>
                      </a:pPr>
                      <a:r>
                        <a:t>Removes all the elements from the dictionary</a:t>
                      </a:r>
                    </a:p>
                  </a:txBody>
                  <a:tcPr/>
                </a:tc>
                <a:extLst>
                  <a:ext uri="{0D108BD9-81ED-4DB2-BD59-A6C34878D82A}">
                    <a16:rowId xmlns:a16="http://schemas.microsoft.com/office/drawing/2014/main" val="10001"/>
                  </a:ext>
                </a:extLst>
              </a:tr>
              <a:tr h="374015">
                <a:tc>
                  <a:txBody>
                    <a:bodyPr/>
                    <a:lstStyle/>
                    <a:p>
                      <a:pPr>
                        <a:buNone/>
                      </a:pPr>
                      <a:r>
                        <a:t>copy()</a:t>
                      </a:r>
                    </a:p>
                  </a:txBody>
                  <a:tcPr/>
                </a:tc>
                <a:tc>
                  <a:txBody>
                    <a:bodyPr/>
                    <a:lstStyle/>
                    <a:p>
                      <a:pPr>
                        <a:buNone/>
                      </a:pPr>
                      <a:r>
                        <a:t>Returns a copy of the dictionary</a:t>
                      </a:r>
                    </a:p>
                  </a:txBody>
                  <a:tcPr/>
                </a:tc>
                <a:extLst>
                  <a:ext uri="{0D108BD9-81ED-4DB2-BD59-A6C34878D82A}">
                    <a16:rowId xmlns:a16="http://schemas.microsoft.com/office/drawing/2014/main" val="10002"/>
                  </a:ext>
                </a:extLst>
              </a:tr>
              <a:tr h="374015">
                <a:tc>
                  <a:txBody>
                    <a:bodyPr/>
                    <a:lstStyle/>
                    <a:p>
                      <a:pPr>
                        <a:buNone/>
                      </a:pPr>
                      <a:r>
                        <a:t>fromkeys()</a:t>
                      </a:r>
                    </a:p>
                  </a:txBody>
                  <a:tcPr/>
                </a:tc>
                <a:tc>
                  <a:txBody>
                    <a:bodyPr/>
                    <a:lstStyle/>
                    <a:p>
                      <a:pPr>
                        <a:buNone/>
                      </a:pPr>
                      <a:r>
                        <a:t>Returns a dictionary with the specified keys and values</a:t>
                      </a:r>
                    </a:p>
                  </a:txBody>
                  <a:tcPr/>
                </a:tc>
                <a:extLst>
                  <a:ext uri="{0D108BD9-81ED-4DB2-BD59-A6C34878D82A}">
                    <a16:rowId xmlns:a16="http://schemas.microsoft.com/office/drawing/2014/main" val="10003"/>
                  </a:ext>
                </a:extLst>
              </a:tr>
              <a:tr h="373380">
                <a:tc>
                  <a:txBody>
                    <a:bodyPr/>
                    <a:lstStyle/>
                    <a:p>
                      <a:pPr>
                        <a:buNone/>
                      </a:pPr>
                      <a:r>
                        <a:t>get()</a:t>
                      </a:r>
                    </a:p>
                  </a:txBody>
                  <a:tcPr/>
                </a:tc>
                <a:tc>
                  <a:txBody>
                    <a:bodyPr/>
                    <a:lstStyle/>
                    <a:p>
                      <a:pPr>
                        <a:buNone/>
                      </a:pPr>
                      <a:r>
                        <a:t>Returns the value of the specified key</a:t>
                      </a:r>
                    </a:p>
                  </a:txBody>
                  <a:tcPr/>
                </a:tc>
                <a:extLst>
                  <a:ext uri="{0D108BD9-81ED-4DB2-BD59-A6C34878D82A}">
                    <a16:rowId xmlns:a16="http://schemas.microsoft.com/office/drawing/2014/main" val="10004"/>
                  </a:ext>
                </a:extLst>
              </a:tr>
              <a:tr h="374015">
                <a:tc>
                  <a:txBody>
                    <a:bodyPr/>
                    <a:lstStyle/>
                    <a:p>
                      <a:pPr>
                        <a:buNone/>
                      </a:pPr>
                      <a:r>
                        <a:t>items()</a:t>
                      </a:r>
                    </a:p>
                  </a:txBody>
                  <a:tcPr/>
                </a:tc>
                <a:tc>
                  <a:txBody>
                    <a:bodyPr/>
                    <a:lstStyle/>
                    <a:p>
                      <a:pPr>
                        <a:buNone/>
                      </a:pPr>
                      <a:r>
                        <a:rPr dirty="0"/>
                        <a:t>Returns a list containing the a tuple for each key value pair</a:t>
                      </a:r>
                    </a:p>
                  </a:txBody>
                  <a:tcPr/>
                </a:tc>
                <a:extLst>
                  <a:ext uri="{0D108BD9-81ED-4DB2-BD59-A6C34878D82A}">
                    <a16:rowId xmlns:a16="http://schemas.microsoft.com/office/drawing/2014/main" val="10005"/>
                  </a:ext>
                </a:extLst>
              </a:tr>
              <a:tr h="373380">
                <a:tc>
                  <a:txBody>
                    <a:bodyPr/>
                    <a:lstStyle/>
                    <a:p>
                      <a:pPr>
                        <a:buNone/>
                      </a:pPr>
                      <a:r>
                        <a:t>keys()</a:t>
                      </a:r>
                    </a:p>
                  </a:txBody>
                  <a:tcPr/>
                </a:tc>
                <a:tc>
                  <a:txBody>
                    <a:bodyPr/>
                    <a:lstStyle/>
                    <a:p>
                      <a:pPr>
                        <a:buNone/>
                      </a:pPr>
                      <a:r>
                        <a:rPr dirty="0"/>
                        <a:t>Returns a list </a:t>
                      </a:r>
                      <a:r>
                        <a:rPr dirty="0" err="1"/>
                        <a:t>contianing</a:t>
                      </a:r>
                      <a:r>
                        <a:rPr dirty="0"/>
                        <a:t> the dictionary's keys</a:t>
                      </a:r>
                    </a:p>
                  </a:txBody>
                  <a:tcPr/>
                </a:tc>
                <a:extLst>
                  <a:ext uri="{0D108BD9-81ED-4DB2-BD59-A6C34878D82A}">
                    <a16:rowId xmlns:a16="http://schemas.microsoft.com/office/drawing/2014/main" val="10006"/>
                  </a:ext>
                </a:extLst>
              </a:tr>
              <a:tr h="374650">
                <a:tc>
                  <a:txBody>
                    <a:bodyPr/>
                    <a:lstStyle/>
                    <a:p>
                      <a:pPr>
                        <a:buNone/>
                      </a:pPr>
                      <a:r>
                        <a:t>pop()</a:t>
                      </a:r>
                    </a:p>
                  </a:txBody>
                  <a:tcPr/>
                </a:tc>
                <a:tc>
                  <a:txBody>
                    <a:bodyPr/>
                    <a:lstStyle/>
                    <a:p>
                      <a:pPr>
                        <a:buNone/>
                      </a:pPr>
                      <a:r>
                        <a:t>Removes the element with the specified key</a:t>
                      </a:r>
                    </a:p>
                  </a:txBody>
                  <a:tcPr/>
                </a:tc>
                <a:extLst>
                  <a:ext uri="{0D108BD9-81ED-4DB2-BD59-A6C34878D82A}">
                    <a16:rowId xmlns:a16="http://schemas.microsoft.com/office/drawing/2014/main" val="10007"/>
                  </a:ext>
                </a:extLst>
              </a:tr>
              <a:tr h="373380">
                <a:tc>
                  <a:txBody>
                    <a:bodyPr/>
                    <a:lstStyle/>
                    <a:p>
                      <a:pPr>
                        <a:buNone/>
                      </a:pPr>
                      <a:r>
                        <a:t>popitem()</a:t>
                      </a:r>
                    </a:p>
                  </a:txBody>
                  <a:tcPr/>
                </a:tc>
                <a:tc>
                  <a:txBody>
                    <a:bodyPr/>
                    <a:lstStyle/>
                    <a:p>
                      <a:pPr>
                        <a:buNone/>
                      </a:pPr>
                      <a:r>
                        <a:t>Removes the last inserted key-value pair</a:t>
                      </a:r>
                    </a:p>
                  </a:txBody>
                  <a:tcPr/>
                </a:tc>
                <a:extLst>
                  <a:ext uri="{0D108BD9-81ED-4DB2-BD59-A6C34878D82A}">
                    <a16:rowId xmlns:a16="http://schemas.microsoft.com/office/drawing/2014/main" val="10008"/>
                  </a:ext>
                </a:extLst>
              </a:tr>
              <a:tr h="375920">
                <a:tc>
                  <a:txBody>
                    <a:bodyPr/>
                    <a:lstStyle/>
                    <a:p>
                      <a:pPr>
                        <a:buNone/>
                      </a:pPr>
                      <a:r>
                        <a:t>setdefault()</a:t>
                      </a:r>
                    </a:p>
                  </a:txBody>
                  <a:tcPr/>
                </a:tc>
                <a:tc>
                  <a:txBody>
                    <a:bodyPr/>
                    <a:lstStyle/>
                    <a:p>
                      <a:pPr>
                        <a:buNone/>
                      </a:pPr>
                      <a:r>
                        <a:t>Returns the value of the specified key. If the key does not exist: insert the key, with the specified value</a:t>
                      </a:r>
                    </a:p>
                  </a:txBody>
                  <a:tcPr/>
                </a:tc>
                <a:extLst>
                  <a:ext uri="{0D108BD9-81ED-4DB2-BD59-A6C34878D82A}">
                    <a16:rowId xmlns:a16="http://schemas.microsoft.com/office/drawing/2014/main" val="10009"/>
                  </a:ext>
                </a:extLst>
              </a:tr>
              <a:tr h="374015">
                <a:tc>
                  <a:txBody>
                    <a:bodyPr/>
                    <a:lstStyle/>
                    <a:p>
                      <a:pPr>
                        <a:buNone/>
                      </a:pPr>
                      <a:r>
                        <a:t>update()</a:t>
                      </a:r>
                    </a:p>
                  </a:txBody>
                  <a:tcPr/>
                </a:tc>
                <a:tc>
                  <a:txBody>
                    <a:bodyPr/>
                    <a:lstStyle/>
                    <a:p>
                      <a:pPr>
                        <a:buNone/>
                      </a:pPr>
                      <a:r>
                        <a:t>Updates the dictionary with the specified key-value pairs</a:t>
                      </a:r>
                    </a:p>
                  </a:txBody>
                  <a:tcPr/>
                </a:tc>
                <a:extLst>
                  <a:ext uri="{0D108BD9-81ED-4DB2-BD59-A6C34878D82A}">
                    <a16:rowId xmlns:a16="http://schemas.microsoft.com/office/drawing/2014/main" val="10010"/>
                  </a:ext>
                </a:extLst>
              </a:tr>
              <a:tr h="374015">
                <a:tc>
                  <a:txBody>
                    <a:bodyPr/>
                    <a:lstStyle/>
                    <a:p>
                      <a:pPr>
                        <a:buNone/>
                      </a:pPr>
                      <a:r>
                        <a:t>values()</a:t>
                      </a:r>
                    </a:p>
                  </a:txBody>
                  <a:tcPr/>
                </a:tc>
                <a:tc>
                  <a:txBody>
                    <a:bodyPr/>
                    <a:lstStyle/>
                    <a:p>
                      <a:pPr>
                        <a:buNone/>
                      </a:pPr>
                      <a:r>
                        <a:rPr dirty="0"/>
                        <a:t>Returns a list of all the values in the dictionary</a:t>
                      </a:r>
                    </a:p>
                  </a:txBody>
                  <a:tcPr/>
                </a:tc>
                <a:extLst>
                  <a:ext uri="{0D108BD9-81ED-4DB2-BD59-A6C34878D82A}">
                    <a16:rowId xmlns:a16="http://schemas.microsoft.com/office/drawing/2014/main" val="10011"/>
                  </a:ext>
                </a:extLst>
              </a:tr>
            </a:tbl>
          </a:graphicData>
        </a:graphic>
      </p:graphicFrame>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Clear</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car.clear()</a:t>
            </a:r>
          </a:p>
          <a:p>
            <a:pPr marL="0" indent="0">
              <a:buNone/>
            </a:pPr>
            <a:r>
              <a:rPr lang="en-US"/>
              <a:t>print(car)</a:t>
            </a:r>
          </a:p>
        </p:txBody>
      </p:sp>
      <p:sp>
        <p:nvSpPr>
          <p:cNvPr id="4" name="Slide Number Placeholder 3"/>
          <p:cNvSpPr>
            <a:spLocks noGrp="1"/>
          </p:cNvSpPr>
          <p:nvPr>
            <p:ph type="sldNum" sz="quarter" idx="12"/>
          </p:nvPr>
        </p:nvSpPr>
        <p:spPr/>
        <p:txBody>
          <a:bodyPr/>
          <a:lstStyle/>
          <a:p>
            <a:fld id="{69FB869A-A924-4306-9893-E2EF6452C148}" type="slidenum">
              <a:rPr lang="en-US" smtClean="0"/>
              <a:t>108</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Copy</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car.copy()</a:t>
            </a:r>
          </a:p>
          <a:p>
            <a:pPr marL="0" indent="0">
              <a:buNone/>
            </a:pPr>
            <a:r>
              <a:rPr lang="en-US"/>
              <a:t>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109</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a:xfrm>
            <a:off x="1534332" y="1743710"/>
            <a:ext cx="10657668" cy="4858568"/>
          </a:xfrm>
        </p:spPr>
        <p:txBody>
          <a:bodyPr>
            <a:noAutofit/>
          </a:bodyPr>
          <a:lstStyle/>
          <a:p>
            <a:pPr marL="0" indent="0">
              <a:buNone/>
            </a:pPr>
            <a:r>
              <a:rPr lang="en-US" sz="2000" dirty="0"/>
              <a:t>x = 5</a:t>
            </a:r>
          </a:p>
          <a:p>
            <a:pPr marL="0" indent="0">
              <a:buNone/>
            </a:pPr>
            <a:r>
              <a:rPr lang="en-US" sz="2000" dirty="0"/>
              <a:t>y = "John"</a:t>
            </a:r>
          </a:p>
          <a:p>
            <a:pPr marL="0" indent="0">
              <a:buNone/>
            </a:pPr>
            <a:r>
              <a:rPr lang="en-US" sz="2000" dirty="0"/>
              <a:t>print(x) </a:t>
            </a:r>
          </a:p>
          <a:p>
            <a:pPr marL="0" indent="0">
              <a:buNone/>
            </a:pPr>
            <a:r>
              <a:rPr lang="en-US" sz="2000" dirty="0"/>
              <a:t>print(y)</a:t>
            </a:r>
          </a:p>
          <a:p>
            <a:pPr marL="0" indent="0">
              <a:buNone/>
            </a:pPr>
            <a:endParaRPr lang="en-US" sz="2000" dirty="0"/>
          </a:p>
          <a:p>
            <a:pPr marL="0" indent="0">
              <a:buNone/>
            </a:pPr>
            <a:r>
              <a:rPr lang="en-US" sz="2000" dirty="0"/>
              <a:t> p = pow(5, 2)</a:t>
            </a:r>
          </a:p>
          <a:p>
            <a:pPr marL="0" indent="0">
              <a:buNone/>
            </a:pPr>
            <a:r>
              <a:rPr lang="en-US" sz="2000" dirty="0"/>
              <a:t>import math</a:t>
            </a:r>
          </a:p>
          <a:p>
            <a:pPr marL="0" indent="0">
              <a:buNone/>
            </a:pPr>
            <a:r>
              <a:rPr lang="en-US" sz="2000" dirty="0"/>
              <a:t>q = math.log(x)</a:t>
            </a:r>
          </a:p>
          <a:p>
            <a:pPr marL="0" indent="0">
              <a:buNone/>
            </a:pPr>
            <a:endParaRPr lang="en-US" sz="2000" dirty="0"/>
          </a:p>
          <a:p>
            <a:pPr marL="0" indent="0">
              <a:buNone/>
            </a:pPr>
            <a:r>
              <a:rPr lang="en-US" sz="2000" dirty="0"/>
              <a:t>x = "awesome"</a:t>
            </a:r>
          </a:p>
          <a:p>
            <a:pPr marL="0" indent="0">
              <a:buNone/>
            </a:pPr>
            <a:r>
              <a:rPr lang="en-US" sz="2000" dirty="0"/>
              <a:t>print("Python is " + x)</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11</a:t>
            </a:fld>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fromkeys</a:t>
            </a:r>
          </a:p>
          <a:p>
            <a:pPr marL="0" indent="0">
              <a:buNone/>
            </a:pPr>
            <a:r>
              <a:rPr lang="en-US"/>
              <a:t>x = ('key1', 'key2', 'key3')</a:t>
            </a:r>
          </a:p>
          <a:p>
            <a:pPr marL="0" indent="0">
              <a:buNone/>
            </a:pPr>
            <a:r>
              <a:rPr lang="en-US"/>
              <a:t>y = 0</a:t>
            </a:r>
          </a:p>
          <a:p>
            <a:pPr marL="0" indent="0">
              <a:buNone/>
            </a:pPr>
            <a:r>
              <a:rPr lang="en-US"/>
              <a:t>thisdict = dict.fromkeys(x, y)</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110</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get</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car.get("model")</a:t>
            </a:r>
          </a:p>
          <a:p>
            <a:pPr marL="0" indent="0">
              <a:buNone/>
            </a:pPr>
            <a:r>
              <a:rPr lang="en-US"/>
              <a:t>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111</a:t>
            </a:fld>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items</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car.items()</a:t>
            </a:r>
          </a:p>
          <a:p>
            <a:pPr marL="0" indent="0">
              <a:buNone/>
            </a:pPr>
            <a:r>
              <a:rPr lang="en-US"/>
              <a:t>print(x)</a:t>
            </a:r>
          </a:p>
          <a:p>
            <a:pPr marL="0" indent="0">
              <a:buNone/>
            </a:pPr>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112</a:t>
            </a:fld>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sym typeface="+mn-ea"/>
              </a:rPr>
              <a:t>car = {</a:t>
            </a:r>
            <a:endParaRPr lang="en-US"/>
          </a:p>
          <a:p>
            <a:pPr marL="0" indent="0">
              <a:buNone/>
            </a:pPr>
            <a:r>
              <a:rPr lang="en-US">
                <a:sym typeface="+mn-ea"/>
              </a:rPr>
              <a:t>  "brand": "Ford",</a:t>
            </a:r>
            <a:endParaRPr lang="en-US"/>
          </a:p>
          <a:p>
            <a:pPr marL="0" indent="0">
              <a:buNone/>
            </a:pPr>
            <a:r>
              <a:rPr lang="en-US">
                <a:sym typeface="+mn-ea"/>
              </a:rPr>
              <a:t>  "model": "Mustang",</a:t>
            </a:r>
            <a:endParaRPr lang="en-US"/>
          </a:p>
          <a:p>
            <a:pPr marL="0" indent="0">
              <a:buNone/>
            </a:pPr>
            <a:r>
              <a:rPr lang="en-US">
                <a:sym typeface="+mn-ea"/>
              </a:rPr>
              <a:t>  "year": 1964</a:t>
            </a:r>
            <a:endParaRPr lang="en-US"/>
          </a:p>
          <a:p>
            <a:pPr marL="0" indent="0">
              <a:buNone/>
            </a:pPr>
            <a:r>
              <a:rPr lang="en-US">
                <a:sym typeface="+mn-ea"/>
              </a:rPr>
              <a:t>}</a:t>
            </a:r>
            <a:endParaRPr lang="en-US"/>
          </a:p>
          <a:p>
            <a:pPr marL="0" indent="0">
              <a:buNone/>
            </a:pPr>
            <a:r>
              <a:rPr lang="en-US">
                <a:sym typeface="+mn-ea"/>
              </a:rPr>
              <a:t>x = car.items()</a:t>
            </a:r>
            <a:endParaRPr lang="en-US"/>
          </a:p>
          <a:p>
            <a:pPr marL="0" indent="0">
              <a:buNone/>
            </a:pPr>
            <a:r>
              <a:rPr lang="en-US">
                <a:sym typeface="+mn-ea"/>
              </a:rPr>
              <a:t>car["year"] = 2018</a:t>
            </a:r>
            <a:endParaRPr lang="en-US"/>
          </a:p>
          <a:p>
            <a:pPr marL="0" indent="0">
              <a:buNone/>
            </a:pPr>
            <a:r>
              <a:rPr lang="en-US">
                <a:sym typeface="+mn-ea"/>
              </a:rPr>
              <a:t>print(x)</a:t>
            </a:r>
            <a:endParaRPr lang="en-US"/>
          </a:p>
          <a:p>
            <a:pPr marL="0" indent="0">
              <a:buNone/>
            </a:pPr>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113</a:t>
            </a:fld>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keys</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car.keys()</a:t>
            </a:r>
          </a:p>
          <a:p>
            <a:pPr marL="0" indent="0">
              <a:buNone/>
            </a:pPr>
            <a:r>
              <a:rPr lang="en-US"/>
              <a:t>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114</a:t>
            </a:fld>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pop</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car.pop("model")</a:t>
            </a:r>
          </a:p>
          <a:p>
            <a:pPr marL="0" indent="0">
              <a:buNone/>
            </a:pPr>
            <a:r>
              <a:rPr lang="en-US"/>
              <a:t>print(car)</a:t>
            </a:r>
          </a:p>
        </p:txBody>
      </p:sp>
      <p:sp>
        <p:nvSpPr>
          <p:cNvPr id="4" name="Slide Number Placeholder 3"/>
          <p:cNvSpPr>
            <a:spLocks noGrp="1"/>
          </p:cNvSpPr>
          <p:nvPr>
            <p:ph type="sldNum" sz="quarter" idx="12"/>
          </p:nvPr>
        </p:nvSpPr>
        <p:spPr/>
        <p:txBody>
          <a:bodyPr/>
          <a:lstStyle/>
          <a:p>
            <a:fld id="{69FB869A-A924-4306-9893-E2EF6452C148}" type="slidenum">
              <a:rPr lang="en-US" smtClean="0"/>
              <a:t>115</a:t>
            </a:fld>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4840" y="1174750"/>
            <a:ext cx="10972800" cy="4953000"/>
          </a:xfrm>
        </p:spPr>
        <p:txBody>
          <a:bodyPr/>
          <a:lstStyle/>
          <a:p>
            <a:r>
              <a:rPr lang="en-US"/>
              <a:t>popitem</a:t>
            </a:r>
          </a:p>
          <a:p>
            <a:pPr marL="0" indent="0">
              <a:buNone/>
            </a:pPr>
            <a:r>
              <a:rPr lang="en-US"/>
              <a:t>car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car.popitem()</a:t>
            </a:r>
          </a:p>
          <a:p>
            <a:pPr marL="0" indent="0">
              <a:buNone/>
            </a:pPr>
            <a:r>
              <a:rPr lang="en-US"/>
              <a:t>print(car)</a:t>
            </a:r>
          </a:p>
        </p:txBody>
      </p:sp>
      <p:sp>
        <p:nvSpPr>
          <p:cNvPr id="4" name="Slide Number Placeholder 3"/>
          <p:cNvSpPr>
            <a:spLocks noGrp="1"/>
          </p:cNvSpPr>
          <p:nvPr>
            <p:ph type="sldNum" sz="quarter" idx="12"/>
          </p:nvPr>
        </p:nvSpPr>
        <p:spPr/>
        <p:txBody>
          <a:bodyPr/>
          <a:lstStyle/>
          <a:p>
            <a:fld id="{69FB869A-A924-4306-9893-E2EF6452C148}" type="slidenum">
              <a:rPr lang="en-US" smtClean="0"/>
              <a:t>116</a:t>
            </a:fld>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setdefault</a:t>
            </a:r>
            <a:endParaRPr lang="en-US" dirty="0"/>
          </a:p>
          <a:p>
            <a:pPr marL="0" indent="0">
              <a:buNone/>
            </a:pPr>
            <a:r>
              <a:rPr lang="en-US" dirty="0"/>
              <a:t>car = {</a:t>
            </a:r>
          </a:p>
          <a:p>
            <a:pPr marL="0" indent="0">
              <a:buNone/>
            </a:pPr>
            <a:r>
              <a:rPr lang="en-US" dirty="0"/>
              <a:t>  "brand": "Ford",</a:t>
            </a:r>
          </a:p>
          <a:p>
            <a:pPr marL="0" indent="0">
              <a:buNone/>
            </a:pPr>
            <a:r>
              <a:rPr lang="en-US" dirty="0"/>
              <a:t>  "model": "Mustang",</a:t>
            </a:r>
          </a:p>
          <a:p>
            <a:pPr marL="0" indent="0">
              <a:buNone/>
            </a:pPr>
            <a:r>
              <a:rPr lang="en-US" dirty="0"/>
              <a:t>  "year": 1964</a:t>
            </a:r>
          </a:p>
          <a:p>
            <a:pPr marL="0" indent="0">
              <a:buNone/>
            </a:pPr>
            <a:r>
              <a:rPr lang="en-US" dirty="0"/>
              <a:t>}</a:t>
            </a:r>
          </a:p>
          <a:p>
            <a:pPr marL="0" indent="0">
              <a:buNone/>
            </a:pPr>
            <a:r>
              <a:rPr lang="en-US" dirty="0"/>
              <a:t>x = </a:t>
            </a:r>
            <a:r>
              <a:rPr lang="en-US" dirty="0" err="1"/>
              <a:t>car.setdefault</a:t>
            </a:r>
            <a:r>
              <a:rPr lang="en-US" dirty="0"/>
              <a:t>("color", "White")</a:t>
            </a:r>
          </a:p>
          <a:p>
            <a:pPr marL="0" indent="0">
              <a:buNone/>
            </a:pPr>
            <a:r>
              <a:rPr lang="en-US" dirty="0"/>
              <a:t>print(x)</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117</a:t>
            </a:fld>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Update</a:t>
            </a:r>
          </a:p>
          <a:p>
            <a:pPr marL="0" indent="0">
              <a:buNone/>
            </a:pPr>
            <a:r>
              <a:rPr lang="en-US" dirty="0"/>
              <a:t>car = {</a:t>
            </a:r>
          </a:p>
          <a:p>
            <a:pPr marL="0" indent="0">
              <a:buNone/>
            </a:pPr>
            <a:r>
              <a:rPr lang="en-US" dirty="0"/>
              <a:t>  "brand": "Ford",</a:t>
            </a:r>
          </a:p>
          <a:p>
            <a:pPr marL="0" indent="0">
              <a:buNone/>
            </a:pPr>
            <a:r>
              <a:rPr lang="en-US" dirty="0"/>
              <a:t>  "model": "Mustang",</a:t>
            </a:r>
          </a:p>
          <a:p>
            <a:pPr marL="0" indent="0">
              <a:buNone/>
            </a:pPr>
            <a:r>
              <a:rPr lang="en-US" dirty="0"/>
              <a:t>  "year": 1964</a:t>
            </a:r>
          </a:p>
          <a:p>
            <a:pPr marL="0" indent="0">
              <a:buNone/>
            </a:pPr>
            <a:r>
              <a:rPr lang="en-US" dirty="0"/>
              <a:t>}</a:t>
            </a:r>
          </a:p>
          <a:p>
            <a:pPr marL="0" indent="0">
              <a:buNone/>
            </a:pPr>
            <a:r>
              <a:rPr lang="en-US" dirty="0" err="1"/>
              <a:t>car.update</a:t>
            </a:r>
            <a:r>
              <a:rPr lang="en-US" dirty="0"/>
              <a:t>({"color": "White"})</a:t>
            </a:r>
          </a:p>
          <a:p>
            <a:pPr marL="0" indent="0">
              <a:buNone/>
            </a:pPr>
            <a:r>
              <a:rPr lang="en-US" dirty="0"/>
              <a:t>print(car)</a:t>
            </a:r>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118</a:t>
            </a:fld>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09600" y="1174750"/>
            <a:ext cx="10972800" cy="5316202"/>
          </a:xfrm>
        </p:spPr>
        <p:txBody>
          <a:bodyPr/>
          <a:lstStyle/>
          <a:p>
            <a:r>
              <a:rPr lang="en-US" dirty="0"/>
              <a:t>values</a:t>
            </a:r>
          </a:p>
          <a:p>
            <a:pPr marL="0" indent="0">
              <a:buNone/>
            </a:pPr>
            <a:r>
              <a:rPr lang="en-US" dirty="0"/>
              <a:t>car = {</a:t>
            </a:r>
          </a:p>
          <a:p>
            <a:pPr marL="0" indent="0">
              <a:buNone/>
            </a:pPr>
            <a:r>
              <a:rPr lang="en-US" dirty="0"/>
              <a:t>  "brand": "Ford",</a:t>
            </a:r>
          </a:p>
          <a:p>
            <a:pPr marL="0" indent="0">
              <a:buNone/>
            </a:pPr>
            <a:r>
              <a:rPr lang="en-US" dirty="0"/>
              <a:t>  "model": "Mustang",</a:t>
            </a:r>
          </a:p>
          <a:p>
            <a:pPr marL="0" indent="0">
              <a:buNone/>
            </a:pPr>
            <a:r>
              <a:rPr lang="en-US" dirty="0"/>
              <a:t>  "year": 1964</a:t>
            </a:r>
          </a:p>
          <a:p>
            <a:pPr marL="0" indent="0">
              <a:buNone/>
            </a:pPr>
            <a:r>
              <a:rPr lang="en-US" dirty="0"/>
              <a:t>}</a:t>
            </a:r>
          </a:p>
          <a:p>
            <a:pPr marL="0" indent="0">
              <a:buNone/>
            </a:pPr>
            <a:r>
              <a:rPr lang="en-US" dirty="0"/>
              <a:t>x = </a:t>
            </a:r>
            <a:r>
              <a:rPr lang="en-US" dirty="0" err="1"/>
              <a:t>car.values</a:t>
            </a:r>
            <a:r>
              <a:rPr lang="en-US" dirty="0"/>
              <a:t>()</a:t>
            </a:r>
          </a:p>
          <a:p>
            <a:pPr marL="0" indent="0">
              <a:buNone/>
            </a:pPr>
            <a:r>
              <a:rPr lang="en-US" dirty="0"/>
              <a:t>car["year"] = 2018</a:t>
            </a:r>
          </a:p>
          <a:p>
            <a:pPr marL="0" indent="0">
              <a:buNone/>
            </a:pPr>
            <a:r>
              <a:rPr lang="en-US" dirty="0"/>
              <a:t>print(x)</a:t>
            </a:r>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119</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Keywords</a:t>
            </a:r>
          </a:p>
        </p:txBody>
      </p:sp>
      <p:sp>
        <p:nvSpPr>
          <p:cNvPr id="5" name="Content Placeholder 4"/>
          <p:cNvSpPr>
            <a:spLocks noGrp="1"/>
          </p:cNvSpPr>
          <p:nvPr>
            <p:ph idx="1"/>
          </p:nvPr>
        </p:nvSpPr>
        <p:spPr/>
        <p:txBody>
          <a:bodyPr>
            <a:normAutofit/>
          </a:bodyPr>
          <a:lstStyle/>
          <a:p>
            <a:pPr fontAlgn="base"/>
            <a:r>
              <a:rPr lang="en-US" sz="2000" dirty="0"/>
              <a:t>Keywords are special words which are reserved and have a specific meaning.</a:t>
            </a:r>
          </a:p>
          <a:p>
            <a:pPr fontAlgn="base"/>
            <a:r>
              <a:rPr lang="en-US" sz="2000" dirty="0"/>
              <a:t> Python has a set of keywords that cannot be used as variables in programs.</a:t>
            </a:r>
          </a:p>
          <a:p>
            <a:pPr fontAlgn="base"/>
            <a:r>
              <a:rPr lang="en-US" sz="2000" dirty="0"/>
              <a:t>All keywords in Python are case sensitive. </a:t>
            </a:r>
          </a:p>
          <a:p>
            <a:endParaRPr lang="en-US" sz="2000" dirty="0"/>
          </a:p>
        </p:txBody>
      </p:sp>
      <p:sp>
        <p:nvSpPr>
          <p:cNvPr id="3" name="Slide Number Placeholder 2"/>
          <p:cNvSpPr>
            <a:spLocks noGrp="1"/>
          </p:cNvSpPr>
          <p:nvPr>
            <p:ph type="sldNum" sz="quarter" idx="12"/>
          </p:nvPr>
        </p:nvSpPr>
        <p:spPr/>
        <p:txBody>
          <a:bodyPr/>
          <a:lstStyle/>
          <a:p>
            <a:fld id="{69FB869A-A924-4306-9893-E2EF6452C148}" type="slidenum">
              <a:rPr lang="en-US" smtClean="0"/>
              <a:t>12</a:t>
            </a:fld>
            <a:endParaRPr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a:t>
            </a:r>
          </a:p>
        </p:txBody>
      </p:sp>
      <p:sp>
        <p:nvSpPr>
          <p:cNvPr id="3" name="Content Placeholder 2"/>
          <p:cNvSpPr>
            <a:spLocks noGrp="1"/>
          </p:cNvSpPr>
          <p:nvPr>
            <p:ph idx="1"/>
          </p:nvPr>
        </p:nvSpPr>
        <p:spPr/>
        <p:txBody>
          <a:bodyPr/>
          <a:lstStyle/>
          <a:p>
            <a:r>
              <a:rPr lang="en-US" dirty="0"/>
              <a:t>A function is a block of code which only runs when it is called.</a:t>
            </a:r>
          </a:p>
          <a:p>
            <a:r>
              <a:rPr lang="en-US" dirty="0"/>
              <a:t>You can pass data, known as parameters, into a function.</a:t>
            </a:r>
          </a:p>
          <a:p>
            <a:r>
              <a:rPr lang="en-US" dirty="0"/>
              <a:t>A function can return data as a result.</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120</a:t>
            </a:fld>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noFill/>
        </p:spPr>
        <p:txBody>
          <a:bodyPr/>
          <a:lstStyle/>
          <a:p>
            <a:r>
              <a:rPr lang="en-US" dirty="0"/>
              <a:t>Creating a Function</a:t>
            </a:r>
          </a:p>
          <a:p>
            <a:pPr marL="0" indent="0">
              <a:buNone/>
            </a:pPr>
            <a:r>
              <a:rPr lang="en-US" dirty="0"/>
              <a:t>In Python a function is defined using the </a:t>
            </a:r>
            <a:r>
              <a:rPr lang="en-US" dirty="0" err="1"/>
              <a:t>def</a:t>
            </a:r>
            <a:r>
              <a:rPr lang="en-US" dirty="0"/>
              <a:t> keyword:</a:t>
            </a:r>
          </a:p>
          <a:p>
            <a:r>
              <a:rPr lang="en-US" dirty="0"/>
              <a:t>Example</a:t>
            </a:r>
          </a:p>
          <a:p>
            <a:pPr marL="0" indent="0">
              <a:buNone/>
            </a:pPr>
            <a:r>
              <a:rPr lang="en-US" dirty="0" err="1"/>
              <a:t>def</a:t>
            </a:r>
            <a:r>
              <a:rPr lang="en-US" dirty="0"/>
              <a:t> </a:t>
            </a:r>
            <a:r>
              <a:rPr lang="en-US" dirty="0" err="1"/>
              <a:t>my_function</a:t>
            </a:r>
            <a:r>
              <a:rPr lang="en-US" dirty="0"/>
              <a:t>():</a:t>
            </a:r>
            <a:br>
              <a:rPr lang="en-US" dirty="0"/>
            </a:br>
            <a:r>
              <a:rPr lang="en-US" dirty="0"/>
              <a:t>  print("Hello from a function")</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121</a:t>
            </a:fld>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Calling a Function</a:t>
            </a:r>
          </a:p>
          <a:p>
            <a:pPr marL="0" indent="0">
              <a:buNone/>
            </a:pPr>
            <a:r>
              <a:rPr lang="en-US" dirty="0"/>
              <a:t>To call a function, use the function name followed by parenthesis:</a:t>
            </a:r>
          </a:p>
          <a:p>
            <a:pPr marL="0" indent="0">
              <a:buNone/>
            </a:pPr>
            <a:endParaRPr lang="en-US" dirty="0"/>
          </a:p>
          <a:p>
            <a:pPr marL="0" indent="0">
              <a:buNone/>
            </a:pPr>
            <a:r>
              <a:rPr lang="en-US" dirty="0" err="1"/>
              <a:t>def</a:t>
            </a:r>
            <a:r>
              <a:rPr lang="en-US" dirty="0"/>
              <a:t> </a:t>
            </a:r>
            <a:r>
              <a:rPr lang="en-US" dirty="0" err="1"/>
              <a:t>my_function</a:t>
            </a:r>
            <a:r>
              <a:rPr lang="en-US" dirty="0"/>
              <a:t>():</a:t>
            </a:r>
          </a:p>
          <a:p>
            <a:pPr marL="0" indent="0">
              <a:buNone/>
            </a:pPr>
            <a:r>
              <a:rPr lang="en-US" dirty="0"/>
              <a:t>  print("Hello from a function")</a:t>
            </a:r>
          </a:p>
          <a:p>
            <a:pPr marL="0" indent="0">
              <a:buNone/>
            </a:pPr>
            <a:r>
              <a:rPr lang="en-US" dirty="0" err="1"/>
              <a:t>my_function</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122</a:t>
            </a:fld>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577" y="286106"/>
            <a:ext cx="11324823" cy="6256362"/>
          </a:xfrm>
        </p:spPr>
        <p:txBody>
          <a:bodyPr/>
          <a:lstStyle/>
          <a:p>
            <a:r>
              <a:rPr lang="en-US" dirty="0"/>
              <a:t>Parameters</a:t>
            </a:r>
          </a:p>
          <a:p>
            <a:pPr marL="0" indent="0">
              <a:buNone/>
            </a:pPr>
            <a:r>
              <a:rPr lang="en-US" dirty="0"/>
              <a:t>Information can be passed to functions as parameter.</a:t>
            </a:r>
          </a:p>
          <a:p>
            <a:pPr marL="0" indent="0">
              <a:buNone/>
            </a:pPr>
            <a:r>
              <a:rPr lang="en-US" dirty="0"/>
              <a:t>Parameters are specified after the function name, inside the parentheses. You can add as many parameters as you want, just separate them with a comma.</a:t>
            </a:r>
          </a:p>
          <a:p>
            <a:pPr marL="0" indent="0">
              <a:buNone/>
            </a:pPr>
            <a:endParaRPr lang="en-US" dirty="0"/>
          </a:p>
          <a:p>
            <a:pPr marL="0" indent="0">
              <a:buNone/>
            </a:pPr>
            <a:r>
              <a:rPr lang="en-US" dirty="0" err="1"/>
              <a:t>def</a:t>
            </a:r>
            <a:r>
              <a:rPr lang="en-US" dirty="0"/>
              <a:t> </a:t>
            </a:r>
            <a:r>
              <a:rPr lang="en-US" dirty="0" err="1"/>
              <a:t>my_function</a:t>
            </a:r>
            <a:r>
              <a:rPr lang="en-US" dirty="0"/>
              <a:t>(</a:t>
            </a:r>
            <a:r>
              <a:rPr lang="en-US" dirty="0" err="1"/>
              <a:t>fname</a:t>
            </a:r>
            <a:r>
              <a:rPr lang="en-US" dirty="0"/>
              <a:t>):</a:t>
            </a:r>
          </a:p>
          <a:p>
            <a:pPr marL="0" indent="0">
              <a:buNone/>
            </a:pPr>
            <a:r>
              <a:rPr lang="en-US" dirty="0"/>
              <a:t>  print(</a:t>
            </a:r>
            <a:r>
              <a:rPr lang="en-US" dirty="0" err="1"/>
              <a:t>fname</a:t>
            </a:r>
            <a:r>
              <a:rPr lang="en-US" dirty="0"/>
              <a:t> + " </a:t>
            </a:r>
            <a:r>
              <a:rPr lang="en-US" dirty="0" err="1"/>
              <a:t>Refsnes</a:t>
            </a:r>
            <a:r>
              <a:rPr lang="en-US" dirty="0"/>
              <a:t>")</a:t>
            </a:r>
          </a:p>
          <a:p>
            <a:pPr marL="0" indent="0">
              <a:buNone/>
            </a:pPr>
            <a:r>
              <a:rPr lang="en-US" dirty="0" err="1"/>
              <a:t>my_function</a:t>
            </a:r>
            <a:r>
              <a:rPr lang="en-US" dirty="0"/>
              <a:t>("Emil")</a:t>
            </a:r>
          </a:p>
          <a:p>
            <a:pPr marL="0" indent="0">
              <a:buNone/>
            </a:pPr>
            <a:r>
              <a:rPr lang="en-US" dirty="0" err="1"/>
              <a:t>my_function</a:t>
            </a:r>
            <a:r>
              <a:rPr lang="en-US" dirty="0"/>
              <a:t>("Tobias")</a:t>
            </a:r>
          </a:p>
          <a:p>
            <a:pPr marL="0" indent="0">
              <a:buNone/>
            </a:pPr>
            <a:r>
              <a:rPr lang="en-US" dirty="0" err="1"/>
              <a:t>my_function</a:t>
            </a:r>
            <a:r>
              <a:rPr lang="en-US" dirty="0"/>
              <a:t>("Linus")</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123</a:t>
            </a:fld>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4" y="742145"/>
            <a:ext cx="11131639" cy="5741205"/>
          </a:xfrm>
        </p:spPr>
        <p:txBody>
          <a:bodyPr/>
          <a:lstStyle/>
          <a:p>
            <a:r>
              <a:rPr lang="en-US" dirty="0"/>
              <a:t>Default Parameter Value</a:t>
            </a:r>
          </a:p>
          <a:p>
            <a:r>
              <a:rPr lang="en-US" dirty="0"/>
              <a:t>If we call the function without parameter, it uses the default value:</a:t>
            </a:r>
          </a:p>
          <a:p>
            <a:r>
              <a:rPr lang="en-US" dirty="0"/>
              <a:t>Example</a:t>
            </a:r>
          </a:p>
          <a:p>
            <a:pPr marL="0" indent="0">
              <a:buNone/>
            </a:pPr>
            <a:r>
              <a:rPr lang="en-US" dirty="0" err="1"/>
              <a:t>def</a:t>
            </a:r>
            <a:r>
              <a:rPr lang="en-US" dirty="0"/>
              <a:t> </a:t>
            </a:r>
            <a:r>
              <a:rPr lang="en-US" dirty="0" err="1"/>
              <a:t>my_function</a:t>
            </a:r>
            <a:r>
              <a:rPr lang="en-US" dirty="0"/>
              <a:t>(country = "Norway"):</a:t>
            </a:r>
          </a:p>
          <a:p>
            <a:pPr marL="0" indent="0">
              <a:buNone/>
            </a:pPr>
            <a:r>
              <a:rPr lang="en-US" dirty="0"/>
              <a:t>  print("I am from " + country)</a:t>
            </a:r>
          </a:p>
          <a:p>
            <a:pPr marL="0" indent="0">
              <a:buNone/>
            </a:pPr>
            <a:r>
              <a:rPr lang="en-US" dirty="0" err="1"/>
              <a:t>my_function</a:t>
            </a:r>
            <a:r>
              <a:rPr lang="en-US" dirty="0"/>
              <a:t>("Sweden")</a:t>
            </a:r>
          </a:p>
          <a:p>
            <a:pPr marL="0" indent="0">
              <a:buNone/>
            </a:pPr>
            <a:r>
              <a:rPr lang="en-US" dirty="0" err="1"/>
              <a:t>my_function</a:t>
            </a:r>
            <a:r>
              <a:rPr lang="en-US" dirty="0"/>
              <a:t>("India")</a:t>
            </a:r>
          </a:p>
          <a:p>
            <a:pPr marL="0" indent="0">
              <a:buNone/>
            </a:pPr>
            <a:r>
              <a:rPr lang="en-US" dirty="0" err="1"/>
              <a:t>my_function</a:t>
            </a:r>
            <a:r>
              <a:rPr lang="en-US" dirty="0"/>
              <a:t>()</a:t>
            </a:r>
          </a:p>
          <a:p>
            <a:pPr marL="0" indent="0">
              <a:buNone/>
            </a:pPr>
            <a:r>
              <a:rPr lang="en-US" dirty="0" err="1"/>
              <a:t>my_function</a:t>
            </a:r>
            <a:r>
              <a:rPr lang="en-US" dirty="0"/>
              <a:t>("Brazil")</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124</a:t>
            </a:fld>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125</a:t>
            </a:fld>
            <a:endParaRPr lang="en-US"/>
          </a:p>
        </p:txBody>
      </p:sp>
      <p:sp>
        <p:nvSpPr>
          <p:cNvPr id="6" name="Content Placeholder 5"/>
          <p:cNvSpPr>
            <a:spLocks noGrp="1"/>
          </p:cNvSpPr>
          <p:nvPr>
            <p:ph idx="1"/>
          </p:nvPr>
        </p:nvSpPr>
        <p:spPr/>
        <p:txBody>
          <a:bodyPr/>
          <a:lstStyle/>
          <a:p>
            <a:r>
              <a:rPr lang="en-US" dirty="0"/>
              <a:t>Return Values</a:t>
            </a:r>
          </a:p>
          <a:p>
            <a:pPr marL="0" indent="0">
              <a:buNone/>
            </a:pPr>
            <a:r>
              <a:rPr lang="en-US" dirty="0"/>
              <a:t>To let a function return a value, use the return statement:</a:t>
            </a:r>
          </a:p>
          <a:p>
            <a:pPr marL="0" indent="0">
              <a:buNone/>
            </a:pPr>
            <a:endParaRPr lang="en-US" dirty="0"/>
          </a:p>
          <a:p>
            <a:pPr marL="0" indent="0">
              <a:buNone/>
            </a:pPr>
            <a:r>
              <a:rPr lang="en-US" dirty="0" err="1"/>
              <a:t>def</a:t>
            </a:r>
            <a:r>
              <a:rPr lang="en-US" dirty="0"/>
              <a:t> </a:t>
            </a:r>
            <a:r>
              <a:rPr lang="en-US" dirty="0" err="1"/>
              <a:t>my_function</a:t>
            </a:r>
            <a:r>
              <a:rPr lang="en-US" dirty="0"/>
              <a:t>(x):</a:t>
            </a:r>
          </a:p>
          <a:p>
            <a:pPr marL="0" indent="0">
              <a:buNone/>
            </a:pPr>
            <a:r>
              <a:rPr lang="en-US" dirty="0"/>
              <a:t>  return 5 * x</a:t>
            </a:r>
          </a:p>
          <a:p>
            <a:pPr marL="0" indent="0">
              <a:buNone/>
            </a:pPr>
            <a:r>
              <a:rPr lang="en-US" dirty="0"/>
              <a:t>print(</a:t>
            </a:r>
            <a:r>
              <a:rPr lang="en-US" dirty="0" err="1"/>
              <a:t>my_function</a:t>
            </a:r>
            <a:r>
              <a:rPr lang="en-US" dirty="0"/>
              <a:t>(3))</a:t>
            </a:r>
          </a:p>
          <a:p>
            <a:pPr marL="0" indent="0">
              <a:buNone/>
            </a:pPr>
            <a:r>
              <a:rPr lang="en-US" dirty="0"/>
              <a:t>print(</a:t>
            </a:r>
            <a:r>
              <a:rPr lang="en-US" dirty="0" err="1"/>
              <a:t>my_function</a:t>
            </a:r>
            <a:r>
              <a:rPr lang="en-US" dirty="0"/>
              <a:t>(5))</a:t>
            </a:r>
          </a:p>
          <a:p>
            <a:pPr marL="0" indent="0">
              <a:buNone/>
            </a:pPr>
            <a:r>
              <a:rPr lang="en-US" dirty="0"/>
              <a:t>print(</a:t>
            </a:r>
            <a:r>
              <a:rPr lang="en-US" dirty="0" err="1"/>
              <a:t>my_function</a:t>
            </a:r>
            <a:r>
              <a:rPr lang="en-US" dirty="0"/>
              <a:t>(9))</a:t>
            </a:r>
          </a:p>
          <a:p>
            <a:pPr marL="0" indent="0">
              <a:buNone/>
            </a:pP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I/O</a:t>
            </a:r>
          </a:p>
        </p:txBody>
      </p:sp>
      <p:sp>
        <p:nvSpPr>
          <p:cNvPr id="3" name="Content Placeholder 2"/>
          <p:cNvSpPr>
            <a:spLocks noGrp="1"/>
          </p:cNvSpPr>
          <p:nvPr>
            <p:ph idx="1"/>
          </p:nvPr>
        </p:nvSpPr>
        <p:spPr/>
        <p:txBody>
          <a:bodyPr/>
          <a:lstStyle/>
          <a:p>
            <a:r>
              <a:rPr lang="en-US" dirty="0"/>
              <a:t>File handling is an important part of any web application.</a:t>
            </a:r>
          </a:p>
          <a:p>
            <a:r>
              <a:rPr lang="en-US" dirty="0"/>
              <a:t>Python has several functions for creating, reading, updating, and deleting files.</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126</a:t>
            </a:fld>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127</a:t>
            </a:fld>
            <a:endParaRPr lang="en-US"/>
          </a:p>
        </p:txBody>
      </p:sp>
      <p:sp>
        <p:nvSpPr>
          <p:cNvPr id="16" name="Content Placeholder 15"/>
          <p:cNvSpPr>
            <a:spLocks noGrp="1"/>
          </p:cNvSpPr>
          <p:nvPr>
            <p:ph idx="1"/>
          </p:nvPr>
        </p:nvSpPr>
        <p:spPr/>
        <p:txBody>
          <a:bodyPr/>
          <a:lstStyle/>
          <a:p>
            <a:r>
              <a:rPr lang="en-US" dirty="0"/>
              <a:t>The key function for working with files in Python is the open() function.</a:t>
            </a:r>
          </a:p>
          <a:p>
            <a:r>
              <a:rPr lang="en-US" dirty="0"/>
              <a:t>The open() function takes two parameters; filename, and mode.</a:t>
            </a:r>
          </a:p>
          <a:p>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761" y="502276"/>
            <a:ext cx="11131639" cy="5625474"/>
          </a:xfrm>
        </p:spPr>
        <p:txBody>
          <a:bodyPr/>
          <a:lstStyle/>
          <a:p>
            <a:r>
              <a:rPr lang="en-US" dirty="0"/>
              <a:t>There are four different methods (modes) for opening a file:</a:t>
            </a:r>
          </a:p>
          <a:p>
            <a:r>
              <a:rPr lang="en-US" dirty="0"/>
              <a:t>"r" - Read - Default value. Opens a file for reading, error if the file does not exist</a:t>
            </a:r>
          </a:p>
          <a:p>
            <a:r>
              <a:rPr lang="en-US" dirty="0"/>
              <a:t>"a" - Append - Opens a file for appending, creates the file if it does not exist</a:t>
            </a:r>
          </a:p>
          <a:p>
            <a:r>
              <a:rPr lang="en-US" dirty="0"/>
              <a:t>"w" - Write - Opens a file for writing, creates the file if it does not exist</a:t>
            </a:r>
          </a:p>
          <a:p>
            <a:r>
              <a:rPr lang="en-US" dirty="0"/>
              <a:t>"x" - Create - Creates the specified file, returns an error if the file exists</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128</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 File on the Server</a:t>
            </a:r>
          </a:p>
        </p:txBody>
      </p:sp>
      <p:sp>
        <p:nvSpPr>
          <p:cNvPr id="3" name="Content Placeholder 2"/>
          <p:cNvSpPr>
            <a:spLocks noGrp="1"/>
          </p:cNvSpPr>
          <p:nvPr>
            <p:ph idx="1"/>
          </p:nvPr>
        </p:nvSpPr>
        <p:spPr>
          <a:xfrm>
            <a:off x="257577" y="1032669"/>
            <a:ext cx="11324823" cy="5535556"/>
          </a:xfrm>
        </p:spPr>
        <p:txBody>
          <a:bodyPr/>
          <a:lstStyle/>
          <a:p>
            <a:r>
              <a:rPr lang="en-US" dirty="0"/>
              <a:t>Assume we have the following file, located in the same folder as Python:</a:t>
            </a:r>
          </a:p>
          <a:p>
            <a:r>
              <a:rPr lang="en-US" dirty="0"/>
              <a:t>demofile.txt</a:t>
            </a:r>
          </a:p>
          <a:p>
            <a:pPr marL="0" indent="0">
              <a:buNone/>
            </a:pPr>
            <a:r>
              <a:rPr lang="en-US" dirty="0"/>
              <a:t>Hello! Welcome to demofile.txt</a:t>
            </a:r>
            <a:br>
              <a:rPr lang="en-US" dirty="0"/>
            </a:br>
            <a:r>
              <a:rPr lang="en-US" dirty="0"/>
              <a:t>This file is for testing purposes.</a:t>
            </a:r>
            <a:br>
              <a:rPr lang="en-US" dirty="0"/>
            </a:br>
            <a:r>
              <a:rPr lang="en-US" dirty="0"/>
              <a:t>Good Luck!</a:t>
            </a:r>
          </a:p>
          <a:p>
            <a:pPr marL="0" indent="0">
              <a:buNone/>
            </a:pPr>
            <a:r>
              <a:rPr lang="en-US" dirty="0"/>
              <a:t>The open() function returns a file object, which has a read() method for reading the content of the file:</a:t>
            </a:r>
          </a:p>
          <a:p>
            <a:pPr marL="0" indent="0">
              <a:buNone/>
            </a:pPr>
            <a:r>
              <a:rPr lang="en-US" dirty="0"/>
              <a:t>f = open("demofile.txt", "r")</a:t>
            </a:r>
          </a:p>
          <a:p>
            <a:pPr marL="0" indent="0">
              <a:buNone/>
            </a:pPr>
            <a:r>
              <a:rPr lang="en-US" dirty="0"/>
              <a:t>print(</a:t>
            </a:r>
            <a:r>
              <a:rPr lang="en-US" dirty="0" err="1"/>
              <a:t>f.read</a:t>
            </a:r>
            <a:r>
              <a:rPr lang="en-US" dirty="0"/>
              <a:t>())</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129</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9098" y="1348353"/>
            <a:ext cx="11806404" cy="4026237"/>
          </a:xfrm>
          <a:prstGeom prst="rect">
            <a:avLst/>
          </a:prstGeom>
        </p:spPr>
      </p:pic>
      <p:sp>
        <p:nvSpPr>
          <p:cNvPr id="2" name="Slide Number Placeholder 1"/>
          <p:cNvSpPr>
            <a:spLocks noGrp="1"/>
          </p:cNvSpPr>
          <p:nvPr>
            <p:ph type="sldNum" sz="quarter" idx="12"/>
          </p:nvPr>
        </p:nvSpPr>
        <p:spPr/>
        <p:txBody>
          <a:bodyPr/>
          <a:lstStyle/>
          <a:p>
            <a:fld id="{69FB869A-A924-4306-9893-E2EF6452C148}" type="slidenum">
              <a:rPr lang="en-US" smtClean="0"/>
              <a:t>13</a:t>
            </a:fld>
            <a:endParaRPr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 Lines</a:t>
            </a:r>
          </a:p>
        </p:txBody>
      </p:sp>
      <p:sp>
        <p:nvSpPr>
          <p:cNvPr id="4" name="Slide Number Placeholder 3"/>
          <p:cNvSpPr>
            <a:spLocks noGrp="1"/>
          </p:cNvSpPr>
          <p:nvPr>
            <p:ph type="sldNum" sz="quarter" idx="12"/>
          </p:nvPr>
        </p:nvSpPr>
        <p:spPr/>
        <p:txBody>
          <a:bodyPr/>
          <a:lstStyle/>
          <a:p>
            <a:fld id="{69FB869A-A924-4306-9893-E2EF6452C148}" type="slidenum">
              <a:rPr lang="en-US" smtClean="0"/>
              <a:t>130</a:t>
            </a:fld>
            <a:endParaRPr lang="en-US"/>
          </a:p>
        </p:txBody>
      </p:sp>
      <p:sp>
        <p:nvSpPr>
          <p:cNvPr id="8" name="Content Placeholder 7"/>
          <p:cNvSpPr>
            <a:spLocks noGrp="1"/>
          </p:cNvSpPr>
          <p:nvPr>
            <p:ph idx="1"/>
          </p:nvPr>
        </p:nvSpPr>
        <p:spPr/>
        <p:txBody>
          <a:bodyPr/>
          <a:lstStyle/>
          <a:p>
            <a:r>
              <a:rPr lang="en-US" dirty="0"/>
              <a:t>You can return one line by using the </a:t>
            </a:r>
            <a:r>
              <a:rPr lang="en-US" dirty="0" err="1"/>
              <a:t>readline</a:t>
            </a:r>
            <a:r>
              <a:rPr lang="en-US" dirty="0"/>
              <a:t>() method:</a:t>
            </a:r>
          </a:p>
          <a:p>
            <a:pPr marL="0" indent="0">
              <a:buNone/>
            </a:pPr>
            <a:endParaRPr lang="en-US" dirty="0"/>
          </a:p>
          <a:p>
            <a:pPr marL="0" indent="0">
              <a:buNone/>
            </a:pPr>
            <a:r>
              <a:rPr lang="en-US" dirty="0"/>
              <a:t>f = open("demofile.txt", "r")</a:t>
            </a:r>
          </a:p>
          <a:p>
            <a:pPr marL="0" indent="0">
              <a:buNone/>
            </a:pPr>
            <a:r>
              <a:rPr lang="en-US" dirty="0"/>
              <a:t>print(</a:t>
            </a:r>
            <a:r>
              <a:rPr lang="en-US" dirty="0" err="1"/>
              <a:t>f.readline</a:t>
            </a:r>
            <a:r>
              <a:rPr lang="en-US" dirty="0"/>
              <a:t>())</a:t>
            </a:r>
          </a:p>
          <a:p>
            <a:pPr marL="0" indent="0">
              <a:buNone/>
            </a:pPr>
            <a:endParaRPr lang="en-US" dirty="0"/>
          </a:p>
          <a:p>
            <a:pPr marL="0" indent="0">
              <a:buNone/>
            </a:pPr>
            <a:r>
              <a:rPr lang="en-US" dirty="0"/>
              <a:t>f = open("demofile.txt", "r")</a:t>
            </a:r>
          </a:p>
          <a:p>
            <a:pPr marL="0" indent="0">
              <a:buNone/>
            </a:pPr>
            <a:r>
              <a:rPr lang="en-US" dirty="0"/>
              <a:t>print(</a:t>
            </a:r>
            <a:r>
              <a:rPr lang="en-US" dirty="0" err="1"/>
              <a:t>f.readline</a:t>
            </a:r>
            <a:r>
              <a:rPr lang="en-US" dirty="0"/>
              <a:t>())</a:t>
            </a:r>
          </a:p>
          <a:p>
            <a:pPr marL="0" indent="0">
              <a:buNone/>
            </a:pPr>
            <a:r>
              <a:rPr lang="en-US" dirty="0"/>
              <a:t>print(</a:t>
            </a:r>
            <a:r>
              <a:rPr lang="en-US" dirty="0" err="1"/>
              <a:t>f.readline</a:t>
            </a:r>
            <a:r>
              <a:rPr lang="en-US" dirty="0"/>
              <a:t>())</a:t>
            </a:r>
          </a:p>
          <a:p>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131</a:t>
            </a:fld>
            <a:endParaRPr lang="en-US"/>
          </a:p>
        </p:txBody>
      </p:sp>
      <p:sp>
        <p:nvSpPr>
          <p:cNvPr id="12" name="Content Placeholder 11"/>
          <p:cNvSpPr>
            <a:spLocks noGrp="1"/>
          </p:cNvSpPr>
          <p:nvPr>
            <p:ph idx="1"/>
          </p:nvPr>
        </p:nvSpPr>
        <p:spPr/>
        <p:txBody>
          <a:bodyPr/>
          <a:lstStyle/>
          <a:p>
            <a:r>
              <a:rPr lang="en-US" dirty="0"/>
              <a:t>Write to an Existing File</a:t>
            </a:r>
          </a:p>
          <a:p>
            <a:pPr marL="0" indent="0">
              <a:buNone/>
            </a:pPr>
            <a:r>
              <a:rPr lang="en-US" dirty="0"/>
              <a:t>To write to an existing file, you must add a parameter to the open() function:</a:t>
            </a:r>
          </a:p>
          <a:p>
            <a:endParaRPr lang="en-US" dirty="0"/>
          </a:p>
          <a:p>
            <a:r>
              <a:rPr lang="en-US" dirty="0"/>
              <a:t>"a" - Append - will append to the end of the file</a:t>
            </a:r>
          </a:p>
          <a:p>
            <a:r>
              <a:rPr lang="en-US" dirty="0"/>
              <a:t>"w" - Write - will overwrite any existing content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62626"/>
            <a:ext cx="10972800" cy="4953000"/>
          </a:xfrm>
        </p:spPr>
        <p:txBody>
          <a:bodyPr/>
          <a:lstStyle/>
          <a:p>
            <a:r>
              <a:rPr lang="en-US" dirty="0"/>
              <a:t>Example</a:t>
            </a:r>
          </a:p>
          <a:p>
            <a:pPr marL="0" indent="0">
              <a:buNone/>
            </a:pPr>
            <a:r>
              <a:rPr lang="en-US" dirty="0"/>
              <a:t>Open the file "demofile.txt" and append content to the file:</a:t>
            </a:r>
          </a:p>
          <a:p>
            <a:pPr marL="0" indent="0">
              <a:buNone/>
            </a:pPr>
            <a:r>
              <a:rPr lang="en-US" dirty="0"/>
              <a:t>f = open("demofile.txt", "a")</a:t>
            </a:r>
            <a:br>
              <a:rPr lang="en-US" dirty="0"/>
            </a:br>
            <a:r>
              <a:rPr lang="en-US" dirty="0" err="1"/>
              <a:t>f.write</a:t>
            </a:r>
            <a:r>
              <a:rPr lang="en-US" dirty="0"/>
              <a:t>("Now the file has one more line!")</a:t>
            </a:r>
          </a:p>
          <a:p>
            <a:endParaRPr lang="en-US" dirty="0"/>
          </a:p>
          <a:p>
            <a:r>
              <a:rPr lang="en-US" dirty="0"/>
              <a:t>Example</a:t>
            </a:r>
          </a:p>
          <a:p>
            <a:pPr marL="0" indent="0">
              <a:buNone/>
            </a:pPr>
            <a:r>
              <a:rPr lang="en-US" dirty="0"/>
              <a:t>Open the file "demofile.txt" and overwrite the content:</a:t>
            </a:r>
          </a:p>
          <a:p>
            <a:pPr marL="0" indent="0">
              <a:buNone/>
            </a:pPr>
            <a:r>
              <a:rPr lang="en-US" dirty="0"/>
              <a:t>f = open("demofile.txt", "w")</a:t>
            </a:r>
            <a:br>
              <a:rPr lang="en-US" dirty="0"/>
            </a:br>
            <a:r>
              <a:rPr lang="en-US" dirty="0" err="1"/>
              <a:t>f.write</a:t>
            </a:r>
            <a:r>
              <a:rPr lang="en-US" dirty="0"/>
              <a:t>("Woops! I have deleted the content!")</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132</a:t>
            </a:fld>
            <a:endParaRPr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133</a:t>
            </a:fld>
            <a:endParaRPr lang="en-US"/>
          </a:p>
        </p:txBody>
      </p:sp>
      <p:sp>
        <p:nvSpPr>
          <p:cNvPr id="6" name="Content Placeholder 5"/>
          <p:cNvSpPr>
            <a:spLocks noGrp="1"/>
          </p:cNvSpPr>
          <p:nvPr>
            <p:ph idx="1"/>
          </p:nvPr>
        </p:nvSpPr>
        <p:spPr>
          <a:xfrm>
            <a:off x="467933" y="839900"/>
            <a:ext cx="10972800" cy="4953000"/>
          </a:xfrm>
        </p:spPr>
        <p:txBody>
          <a:bodyPr/>
          <a:lstStyle/>
          <a:p>
            <a:r>
              <a:rPr lang="en-US" dirty="0"/>
              <a:t>Create a New File</a:t>
            </a:r>
          </a:p>
          <a:p>
            <a:pPr marL="0" indent="0">
              <a:buNone/>
            </a:pPr>
            <a:r>
              <a:rPr lang="en-US" dirty="0"/>
              <a:t>To create a new file in Python, use the open() method, with one of the following parameters:</a:t>
            </a:r>
          </a:p>
          <a:p>
            <a:r>
              <a:rPr lang="en-US" dirty="0"/>
              <a:t>"x" - Create - will create a file, returns an error if the file exist</a:t>
            </a:r>
          </a:p>
          <a:p>
            <a:r>
              <a:rPr lang="en-US" dirty="0"/>
              <a:t>"a" - Append - will create a file if the specified file does not exist</a:t>
            </a:r>
          </a:p>
          <a:p>
            <a:r>
              <a:rPr lang="en-US" dirty="0"/>
              <a:t>"w" - Write - will create a file if the specified file does not exist</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Example</a:t>
            </a:r>
          </a:p>
          <a:p>
            <a:pPr marL="0" indent="0">
              <a:buNone/>
            </a:pPr>
            <a:r>
              <a:rPr lang="en-US" dirty="0"/>
              <a:t>Create a file called "myfile.txt":</a:t>
            </a:r>
          </a:p>
          <a:p>
            <a:r>
              <a:rPr lang="en-US" dirty="0"/>
              <a:t>f = open("myfile.txt", "x")</a:t>
            </a:r>
          </a:p>
          <a:p>
            <a:r>
              <a:rPr lang="en-US" dirty="0"/>
              <a:t>Result: a new empty file is created!</a:t>
            </a:r>
          </a:p>
          <a:p>
            <a:pPr marL="0" indent="0">
              <a:buNone/>
            </a:pPr>
            <a:endParaRPr lang="en-US" dirty="0"/>
          </a:p>
          <a:p>
            <a:r>
              <a:rPr lang="en-US" dirty="0"/>
              <a:t>Example</a:t>
            </a:r>
          </a:p>
          <a:p>
            <a:pPr marL="0" indent="0">
              <a:buNone/>
            </a:pPr>
            <a:r>
              <a:rPr lang="en-US" dirty="0"/>
              <a:t>Create a new file if it does not exist:</a:t>
            </a:r>
          </a:p>
          <a:p>
            <a:r>
              <a:rPr lang="en-US" dirty="0"/>
              <a:t>f = open("myfile.txt", "w")</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134</a:t>
            </a:fld>
            <a:endParaRPr 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135</a:t>
            </a:fld>
            <a:endParaRPr lang="en-US"/>
          </a:p>
        </p:txBody>
      </p:sp>
      <p:sp>
        <p:nvSpPr>
          <p:cNvPr id="6" name="Content Placeholder 5"/>
          <p:cNvSpPr>
            <a:spLocks noGrp="1"/>
          </p:cNvSpPr>
          <p:nvPr>
            <p:ph idx="1"/>
          </p:nvPr>
        </p:nvSpPr>
        <p:spPr>
          <a:xfrm>
            <a:off x="609600" y="921901"/>
            <a:ext cx="10972800" cy="5174535"/>
          </a:xfrm>
        </p:spPr>
        <p:txBody>
          <a:bodyPr/>
          <a:lstStyle/>
          <a:p>
            <a:r>
              <a:rPr lang="en-US" dirty="0"/>
              <a:t>Delete a File</a:t>
            </a:r>
          </a:p>
          <a:p>
            <a:pPr marL="0" indent="0">
              <a:buNone/>
            </a:pPr>
            <a:r>
              <a:rPr lang="en-US" dirty="0"/>
              <a:t>To delete a file, you must import the OS module, and run its </a:t>
            </a:r>
            <a:r>
              <a:rPr lang="en-US" dirty="0" err="1"/>
              <a:t>os.remove</a:t>
            </a:r>
            <a:r>
              <a:rPr lang="en-US" dirty="0"/>
              <a:t>() function:</a:t>
            </a:r>
          </a:p>
          <a:p>
            <a:endParaRPr lang="en-US" dirty="0"/>
          </a:p>
          <a:p>
            <a:r>
              <a:rPr lang="en-US" dirty="0"/>
              <a:t>Example</a:t>
            </a:r>
          </a:p>
          <a:p>
            <a:pPr marL="0" indent="0">
              <a:buNone/>
            </a:pPr>
            <a:r>
              <a:rPr lang="en-US" dirty="0"/>
              <a:t>Remove the file "demofile.txt":</a:t>
            </a:r>
          </a:p>
          <a:p>
            <a:pPr marL="0" indent="0">
              <a:buNone/>
            </a:pPr>
            <a:endParaRPr lang="en-US" dirty="0"/>
          </a:p>
          <a:p>
            <a:pPr marL="0" indent="0">
              <a:buNone/>
            </a:pPr>
            <a:r>
              <a:rPr lang="en-US" dirty="0"/>
              <a:t>import </a:t>
            </a:r>
            <a:r>
              <a:rPr lang="en-US" dirty="0" err="1"/>
              <a:t>os</a:t>
            </a:r>
            <a:endParaRPr lang="en-US" dirty="0"/>
          </a:p>
          <a:p>
            <a:pPr marL="0" indent="0">
              <a:buNone/>
            </a:pPr>
            <a:r>
              <a:rPr lang="en-US" dirty="0" err="1"/>
              <a:t>os.remove</a:t>
            </a:r>
            <a:r>
              <a:rPr lang="en-US" dirty="0"/>
              <a:t>("demofile.txt")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273228"/>
            <a:ext cx="11002851" cy="6101813"/>
          </a:xfrm>
        </p:spPr>
        <p:txBody>
          <a:bodyPr/>
          <a:lstStyle/>
          <a:p>
            <a:r>
              <a:rPr lang="en-US" dirty="0"/>
              <a:t>Check if File exist:</a:t>
            </a:r>
          </a:p>
          <a:p>
            <a:pPr marL="0" indent="0">
              <a:buNone/>
            </a:pPr>
            <a:r>
              <a:rPr lang="en-US" dirty="0"/>
              <a:t>To avoid getting an error, you might want to check if the file exist before you try to delete it:</a:t>
            </a:r>
          </a:p>
          <a:p>
            <a:r>
              <a:rPr lang="en-US" dirty="0"/>
              <a:t>Example</a:t>
            </a:r>
          </a:p>
          <a:p>
            <a:pPr marL="0" indent="0">
              <a:buNone/>
            </a:pPr>
            <a:r>
              <a:rPr lang="en-US" sz="3600" dirty="0"/>
              <a:t>Check</a:t>
            </a:r>
            <a:r>
              <a:rPr lang="en-US" dirty="0"/>
              <a:t> if file exist, </a:t>
            </a:r>
            <a:r>
              <a:rPr lang="en-US" i="1" dirty="0"/>
              <a:t>then</a:t>
            </a:r>
            <a:r>
              <a:rPr lang="en-US" dirty="0"/>
              <a:t> delete it:</a:t>
            </a:r>
          </a:p>
          <a:p>
            <a:pPr marL="0" indent="0">
              <a:buNone/>
            </a:pPr>
            <a:endParaRPr lang="en-US" dirty="0"/>
          </a:p>
          <a:p>
            <a:pPr marL="0" indent="0">
              <a:buNone/>
            </a:pPr>
            <a:r>
              <a:rPr lang="en-US" dirty="0"/>
              <a:t>import </a:t>
            </a:r>
            <a:r>
              <a:rPr lang="en-US" dirty="0" err="1"/>
              <a:t>os</a:t>
            </a:r>
            <a:br>
              <a:rPr lang="en-US" dirty="0"/>
            </a:br>
            <a:r>
              <a:rPr lang="en-US" dirty="0"/>
              <a:t>if </a:t>
            </a:r>
            <a:r>
              <a:rPr lang="en-US" dirty="0" err="1"/>
              <a:t>os.path.exists</a:t>
            </a:r>
            <a:r>
              <a:rPr lang="en-US" dirty="0"/>
              <a:t>("demofile.txt"):</a:t>
            </a:r>
            <a:br>
              <a:rPr lang="en-US" dirty="0"/>
            </a:br>
            <a:r>
              <a:rPr lang="en-US" dirty="0"/>
              <a:t>  </a:t>
            </a:r>
            <a:r>
              <a:rPr lang="en-US" dirty="0" err="1"/>
              <a:t>os.remove</a:t>
            </a:r>
            <a:r>
              <a:rPr lang="en-US" dirty="0"/>
              <a:t>("demofile.txt")</a:t>
            </a:r>
            <a:br>
              <a:rPr lang="en-US" dirty="0"/>
            </a:br>
            <a:r>
              <a:rPr lang="en-US" dirty="0"/>
              <a:t>else:</a:t>
            </a:r>
            <a:br>
              <a:rPr lang="en-US" dirty="0"/>
            </a:br>
            <a:r>
              <a:rPr lang="en-US" dirty="0"/>
              <a:t>  print("The file does not exist")</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136</a:t>
            </a:fld>
            <a:endParaRPr 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137</a:t>
            </a:fld>
            <a:endParaRPr lang="en-US"/>
          </a:p>
        </p:txBody>
      </p:sp>
      <p:sp>
        <p:nvSpPr>
          <p:cNvPr id="14" name="Content Placeholder 13"/>
          <p:cNvSpPr>
            <a:spLocks noGrp="1"/>
          </p:cNvSpPr>
          <p:nvPr>
            <p:ph idx="1"/>
          </p:nvPr>
        </p:nvSpPr>
        <p:spPr/>
        <p:txBody>
          <a:bodyPr/>
          <a:lstStyle/>
          <a:p>
            <a:r>
              <a:rPr lang="en-US" dirty="0"/>
              <a:t>Delete Folder</a:t>
            </a:r>
          </a:p>
          <a:p>
            <a:pPr marL="0" indent="0">
              <a:buNone/>
            </a:pPr>
            <a:r>
              <a:rPr lang="en-US" dirty="0"/>
              <a:t>To delete an entire folder, use the </a:t>
            </a:r>
            <a:r>
              <a:rPr lang="en-US" dirty="0" err="1"/>
              <a:t>os.rmdir</a:t>
            </a:r>
            <a:r>
              <a:rPr lang="en-US" dirty="0"/>
              <a:t>() method:</a:t>
            </a:r>
          </a:p>
          <a:p>
            <a:endParaRPr lang="en-US" dirty="0"/>
          </a:p>
          <a:p>
            <a:r>
              <a:rPr lang="en-US" dirty="0"/>
              <a:t>Example</a:t>
            </a:r>
          </a:p>
          <a:p>
            <a:pPr marL="0" indent="0">
              <a:buNone/>
            </a:pPr>
            <a:r>
              <a:rPr lang="en-US" dirty="0"/>
              <a:t>Remove the folder "</a:t>
            </a:r>
            <a:r>
              <a:rPr lang="en-US" dirty="0" err="1"/>
              <a:t>myfolder</a:t>
            </a:r>
            <a:r>
              <a:rPr lang="en-US" dirty="0"/>
              <a:t>":</a:t>
            </a:r>
          </a:p>
          <a:p>
            <a:endParaRPr lang="en-US" dirty="0"/>
          </a:p>
          <a:p>
            <a:pPr marL="0" indent="0">
              <a:buNone/>
            </a:pPr>
            <a:r>
              <a:rPr lang="en-US" dirty="0"/>
              <a:t>import </a:t>
            </a:r>
            <a:r>
              <a:rPr lang="en-US" dirty="0" err="1"/>
              <a:t>os</a:t>
            </a:r>
            <a:endParaRPr lang="en-US" dirty="0"/>
          </a:p>
          <a:p>
            <a:pPr marL="0" indent="0">
              <a:buNone/>
            </a:pPr>
            <a:r>
              <a:rPr lang="en-US" dirty="0" err="1"/>
              <a:t>os.rmdir</a:t>
            </a:r>
            <a:r>
              <a:rPr lang="en-US" dirty="0"/>
              <a:t>("</a:t>
            </a:r>
            <a:r>
              <a:rPr lang="en-US" dirty="0" err="1"/>
              <a:t>myfolder</a:t>
            </a:r>
            <a:r>
              <a:rPr lang="en-US" dirty="0"/>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4" name="Slide Number Placeholder 3"/>
          <p:cNvSpPr>
            <a:spLocks noGrp="1"/>
          </p:cNvSpPr>
          <p:nvPr>
            <p:ph type="sldNum" sz="quarter" idx="12"/>
          </p:nvPr>
        </p:nvSpPr>
        <p:spPr/>
        <p:txBody>
          <a:bodyPr/>
          <a:lstStyle/>
          <a:p>
            <a:fld id="{69FB869A-A924-4306-9893-E2EF6452C148}" type="slidenum">
              <a:rPr lang="en-US" smtClean="0"/>
              <a:t>138</a:t>
            </a:fld>
            <a:endParaRPr lang="en-US"/>
          </a:p>
        </p:txBody>
      </p:sp>
      <p:sp>
        <p:nvSpPr>
          <p:cNvPr id="7" name="Content Placeholder 6"/>
          <p:cNvSpPr>
            <a:spLocks noGrp="1"/>
          </p:cNvSpPr>
          <p:nvPr>
            <p:ph idx="1"/>
          </p:nvPr>
        </p:nvSpPr>
        <p:spPr/>
        <p:txBody>
          <a:bodyPr/>
          <a:lstStyle/>
          <a:p>
            <a:r>
              <a:rPr lang="en-US" dirty="0"/>
              <a:t>A file containing a set of functions you want to include in your application.</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9899"/>
            <a:ext cx="10972800" cy="5546725"/>
          </a:xfrm>
        </p:spPr>
        <p:txBody>
          <a:bodyPr/>
          <a:lstStyle/>
          <a:p>
            <a:r>
              <a:rPr lang="en-US" dirty="0"/>
              <a:t>Create a Module</a:t>
            </a:r>
          </a:p>
          <a:p>
            <a:pPr marL="0" indent="0">
              <a:buNone/>
            </a:pPr>
            <a:r>
              <a:rPr lang="en-US" dirty="0"/>
              <a:t>To create a module just save the code you want in a file with the file extension .</a:t>
            </a:r>
            <a:r>
              <a:rPr lang="en-US" dirty="0" err="1"/>
              <a:t>py</a:t>
            </a:r>
            <a:r>
              <a:rPr lang="en-US" dirty="0"/>
              <a:t>:</a:t>
            </a:r>
          </a:p>
          <a:p>
            <a:endParaRPr lang="en-US" dirty="0"/>
          </a:p>
          <a:p>
            <a:r>
              <a:rPr lang="en-US" dirty="0"/>
              <a:t>Example</a:t>
            </a:r>
          </a:p>
          <a:p>
            <a:pPr marL="0" indent="0">
              <a:buNone/>
            </a:pPr>
            <a:r>
              <a:rPr lang="en-US" dirty="0"/>
              <a:t>Save this code in a file named mymodule.py</a:t>
            </a:r>
          </a:p>
          <a:p>
            <a:endParaRPr lang="en-US" dirty="0"/>
          </a:p>
          <a:p>
            <a:pPr marL="0" indent="0">
              <a:buNone/>
            </a:pPr>
            <a:r>
              <a:rPr lang="en-US" dirty="0" err="1"/>
              <a:t>def</a:t>
            </a:r>
            <a:r>
              <a:rPr lang="en-US" dirty="0"/>
              <a:t> greeting(name):</a:t>
            </a:r>
          </a:p>
          <a:p>
            <a:pPr marL="0" indent="0">
              <a:buNone/>
            </a:pPr>
            <a:r>
              <a:rPr lang="en-US" dirty="0"/>
              <a:t>print("Hello, " + name)</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139</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7" name="Content Placeholder 6"/>
          <p:cNvSpPr>
            <a:spLocks noGrp="1"/>
          </p:cNvSpPr>
          <p:nvPr>
            <p:ph idx="1"/>
          </p:nvPr>
        </p:nvSpPr>
        <p:spPr/>
        <p:txBody>
          <a:bodyPr>
            <a:normAutofit/>
          </a:bodyPr>
          <a:lstStyle/>
          <a:p>
            <a:pPr marL="0" indent="0">
              <a:buNone/>
            </a:pPr>
            <a:r>
              <a:rPr lang="en-US" sz="2000" dirty="0"/>
              <a:t>import keyword</a:t>
            </a:r>
          </a:p>
          <a:p>
            <a:pPr marL="0" indent="0">
              <a:buNone/>
            </a:pPr>
            <a:r>
              <a:rPr lang="en-US" sz="2000" dirty="0" err="1"/>
              <a:t>keyword.iskeyword</a:t>
            </a:r>
            <a:r>
              <a:rPr lang="en-US" sz="2000" dirty="0"/>
              <a:t>("technology")</a:t>
            </a:r>
          </a:p>
          <a:p>
            <a:pPr marL="0" indent="0">
              <a:buNone/>
            </a:pPr>
            <a:endParaRPr lang="en-US" sz="2000" dirty="0"/>
          </a:p>
          <a:p>
            <a:pPr marL="0" indent="0">
              <a:buNone/>
            </a:pPr>
            <a:r>
              <a:rPr lang="en-US" sz="2000" dirty="0"/>
              <a:t> </a:t>
            </a:r>
            <a:r>
              <a:rPr lang="en-US" sz="2000" dirty="0" err="1"/>
              <a:t>keyword.iskeyword</a:t>
            </a:r>
            <a:r>
              <a:rPr lang="en-US" sz="2000" dirty="0"/>
              <a:t>("try")</a:t>
            </a:r>
          </a:p>
          <a:p>
            <a:pPr marL="0" indent="0">
              <a:buNone/>
            </a:pPr>
            <a:endParaRPr lang="en-US" sz="2000" dirty="0"/>
          </a:p>
        </p:txBody>
      </p:sp>
      <p:sp>
        <p:nvSpPr>
          <p:cNvPr id="3" name="Slide Number Placeholder 2"/>
          <p:cNvSpPr>
            <a:spLocks noGrp="1"/>
          </p:cNvSpPr>
          <p:nvPr>
            <p:ph type="sldNum" sz="quarter" idx="12"/>
          </p:nvPr>
        </p:nvSpPr>
        <p:spPr/>
        <p:txBody>
          <a:bodyPr/>
          <a:lstStyle/>
          <a:p>
            <a:fld id="{69FB869A-A924-4306-9893-E2EF6452C148}" type="slidenum">
              <a:rPr lang="en-US" smtClean="0"/>
              <a:t>14</a:t>
            </a:fld>
            <a:endParaRPr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140</a:t>
            </a:fld>
            <a:endParaRPr lang="en-US"/>
          </a:p>
        </p:txBody>
      </p:sp>
      <p:sp>
        <p:nvSpPr>
          <p:cNvPr id="6" name="Content Placeholder 5"/>
          <p:cNvSpPr>
            <a:spLocks noGrp="1"/>
          </p:cNvSpPr>
          <p:nvPr>
            <p:ph idx="1"/>
          </p:nvPr>
        </p:nvSpPr>
        <p:spPr>
          <a:xfrm>
            <a:off x="437882" y="337622"/>
            <a:ext cx="11144518" cy="5766963"/>
          </a:xfrm>
        </p:spPr>
        <p:txBody>
          <a:bodyPr/>
          <a:lstStyle/>
          <a:p>
            <a:r>
              <a:rPr lang="en-US" dirty="0"/>
              <a:t>Use a Module</a:t>
            </a:r>
          </a:p>
          <a:p>
            <a:pPr marL="0" indent="0">
              <a:buNone/>
            </a:pPr>
            <a:r>
              <a:rPr lang="en-US" dirty="0"/>
              <a:t>Now we can use the module we just created, by using the import statement:</a:t>
            </a:r>
          </a:p>
          <a:p>
            <a:pPr marL="0" indent="0">
              <a:buNone/>
            </a:pPr>
            <a:endParaRPr lang="en-US" dirty="0"/>
          </a:p>
          <a:p>
            <a:pPr marL="0" indent="0">
              <a:buNone/>
            </a:pPr>
            <a:r>
              <a:rPr lang="en-US" dirty="0"/>
              <a:t>Example</a:t>
            </a:r>
          </a:p>
          <a:p>
            <a:pPr marL="0" indent="0">
              <a:buNone/>
            </a:pPr>
            <a:r>
              <a:rPr lang="en-US" dirty="0"/>
              <a:t>Import the module named </a:t>
            </a:r>
            <a:r>
              <a:rPr lang="en-US" dirty="0" err="1"/>
              <a:t>mymodule</a:t>
            </a:r>
            <a:r>
              <a:rPr lang="en-US" dirty="0"/>
              <a:t>, and call the greeting function:</a:t>
            </a:r>
          </a:p>
          <a:p>
            <a:endParaRPr lang="en-US" dirty="0"/>
          </a:p>
          <a:p>
            <a:pPr marL="0" indent="0">
              <a:buNone/>
            </a:pPr>
            <a:r>
              <a:rPr lang="en-US" dirty="0"/>
              <a:t>import </a:t>
            </a:r>
            <a:r>
              <a:rPr lang="en-US" dirty="0" err="1"/>
              <a:t>mymodule</a:t>
            </a:r>
            <a:endParaRPr lang="en-US" dirty="0"/>
          </a:p>
          <a:p>
            <a:pPr marL="0" indent="0">
              <a:buNone/>
            </a:pPr>
            <a:r>
              <a:rPr lang="en-US" dirty="0" err="1"/>
              <a:t>mymodule.greeting</a:t>
            </a:r>
            <a:r>
              <a:rPr lang="en-US" dirty="0"/>
              <a:t>("Jonathan")</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7730" y="183076"/>
            <a:ext cx="11234670" cy="6153329"/>
          </a:xfrm>
        </p:spPr>
        <p:txBody>
          <a:bodyPr/>
          <a:lstStyle/>
          <a:p>
            <a:r>
              <a:rPr lang="en-US" dirty="0"/>
              <a:t>Variables in Module</a:t>
            </a:r>
          </a:p>
          <a:p>
            <a:pPr marL="0" indent="0">
              <a:buNone/>
            </a:pPr>
            <a:r>
              <a:rPr lang="en-US" dirty="0"/>
              <a:t>The module can contain functions, as already described, but also variables of all types (arrays, dictionaries, objects </a:t>
            </a:r>
            <a:r>
              <a:rPr lang="en-US" dirty="0" err="1"/>
              <a:t>etc</a:t>
            </a:r>
            <a:r>
              <a:rPr lang="en-US" dirty="0"/>
              <a:t>):</a:t>
            </a:r>
          </a:p>
          <a:p>
            <a:pPr marL="0" indent="0">
              <a:buNone/>
            </a:pPr>
            <a:r>
              <a:rPr lang="en-US" dirty="0"/>
              <a:t>Example</a:t>
            </a:r>
          </a:p>
          <a:p>
            <a:pPr marL="0" indent="0">
              <a:buNone/>
            </a:pPr>
            <a:r>
              <a:rPr lang="en-US" dirty="0"/>
              <a:t>Save this code in the file mymodule.py</a:t>
            </a:r>
          </a:p>
          <a:p>
            <a:pPr marL="0" indent="0">
              <a:buNone/>
            </a:pPr>
            <a:r>
              <a:rPr lang="en-US" dirty="0"/>
              <a:t>person1 = {</a:t>
            </a:r>
          </a:p>
          <a:p>
            <a:pPr marL="0" indent="0">
              <a:buNone/>
            </a:pPr>
            <a:r>
              <a:rPr lang="en-US" dirty="0"/>
              <a:t>  "name": "John",</a:t>
            </a:r>
          </a:p>
          <a:p>
            <a:pPr marL="0" indent="0">
              <a:buNone/>
            </a:pPr>
            <a:r>
              <a:rPr lang="en-US" dirty="0"/>
              <a:t>  "age": 36,</a:t>
            </a:r>
          </a:p>
          <a:p>
            <a:pPr marL="0" indent="0">
              <a:buNone/>
            </a:pPr>
            <a:r>
              <a:rPr lang="en-US" dirty="0"/>
              <a:t>  "country": "Norway"</a:t>
            </a:r>
          </a:p>
          <a:p>
            <a:pPr marL="0" indent="0">
              <a:buNone/>
            </a:pPr>
            <a:r>
              <a:rPr lang="en-US" dirty="0"/>
              <a:t>}</a:t>
            </a:r>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141</a:t>
            </a:fld>
            <a:endParaRPr 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import </a:t>
            </a:r>
            <a:r>
              <a:rPr lang="en-US" dirty="0" err="1"/>
              <a:t>mymodule</a:t>
            </a:r>
            <a:endParaRPr lang="en-US" dirty="0"/>
          </a:p>
          <a:p>
            <a:pPr marL="0" indent="0">
              <a:buNone/>
            </a:pPr>
            <a:r>
              <a:rPr lang="en-US" dirty="0"/>
              <a:t>a = mymodule.person1["age"]</a:t>
            </a:r>
          </a:p>
          <a:p>
            <a:pPr marL="0" indent="0">
              <a:buNone/>
            </a:pPr>
            <a:r>
              <a:rPr lang="en-US" dirty="0"/>
              <a:t>print(a)</a:t>
            </a:r>
          </a:p>
        </p:txBody>
      </p:sp>
      <p:sp>
        <p:nvSpPr>
          <p:cNvPr id="4" name="Slide Number Placeholder 3"/>
          <p:cNvSpPr>
            <a:spLocks noGrp="1"/>
          </p:cNvSpPr>
          <p:nvPr>
            <p:ph type="sldNum" sz="quarter" idx="12"/>
          </p:nvPr>
        </p:nvSpPr>
        <p:spPr/>
        <p:txBody>
          <a:bodyPr/>
          <a:lstStyle/>
          <a:p>
            <a:fld id="{69FB869A-A924-4306-9893-E2EF6452C148}" type="slidenum">
              <a:rPr lang="en-US" smtClean="0"/>
              <a:t>142</a:t>
            </a:fld>
            <a:endParaRPr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143</a:t>
            </a:fld>
            <a:endParaRPr lang="en-US"/>
          </a:p>
        </p:txBody>
      </p:sp>
      <p:sp>
        <p:nvSpPr>
          <p:cNvPr id="6" name="Content Placeholder 5"/>
          <p:cNvSpPr>
            <a:spLocks noGrp="1"/>
          </p:cNvSpPr>
          <p:nvPr>
            <p:ph idx="1"/>
          </p:nvPr>
        </p:nvSpPr>
        <p:spPr/>
        <p:txBody>
          <a:bodyPr/>
          <a:lstStyle/>
          <a:p>
            <a:r>
              <a:rPr lang="en-US" dirty="0"/>
              <a:t>Naming a Module</a:t>
            </a:r>
          </a:p>
          <a:p>
            <a:pPr marL="0" indent="0">
              <a:buNone/>
            </a:pPr>
            <a:r>
              <a:rPr lang="en-US" dirty="0"/>
              <a:t>You can name the module file whatever you like, but it must have the file extension .</a:t>
            </a:r>
            <a:r>
              <a:rPr lang="en-US" dirty="0" err="1"/>
              <a:t>py</a:t>
            </a:r>
            <a:endParaRPr lang="en-US" dirty="0"/>
          </a:p>
          <a:p>
            <a:endParaRPr lang="en-US" dirty="0"/>
          </a:p>
          <a:p>
            <a:r>
              <a:rPr lang="en-US" dirty="0"/>
              <a:t>Re-naming a Module</a:t>
            </a:r>
          </a:p>
          <a:p>
            <a:pPr marL="0" indent="0">
              <a:buNone/>
            </a:pPr>
            <a:r>
              <a:rPr lang="en-US" dirty="0"/>
              <a:t>You can create an alias when you import a module, by using the as keyword:</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import </a:t>
            </a:r>
            <a:r>
              <a:rPr lang="en-US" dirty="0" err="1"/>
              <a:t>mymodule</a:t>
            </a:r>
            <a:r>
              <a:rPr lang="en-US" dirty="0"/>
              <a:t> as mx</a:t>
            </a:r>
          </a:p>
          <a:p>
            <a:pPr marL="0" indent="0">
              <a:buNone/>
            </a:pPr>
            <a:r>
              <a:rPr lang="en-US" dirty="0"/>
              <a:t>a = mx.person1["age"]</a:t>
            </a:r>
          </a:p>
          <a:p>
            <a:pPr marL="0" indent="0">
              <a:buNone/>
            </a:pPr>
            <a:r>
              <a:rPr lang="en-US" dirty="0"/>
              <a:t>print(a)</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144</a:t>
            </a:fld>
            <a:endParaRPr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145</a:t>
            </a:fld>
            <a:endParaRPr lang="en-US"/>
          </a:p>
        </p:txBody>
      </p:sp>
      <p:sp>
        <p:nvSpPr>
          <p:cNvPr id="11" name="Content Placeholder 10"/>
          <p:cNvSpPr>
            <a:spLocks noGrp="1"/>
          </p:cNvSpPr>
          <p:nvPr>
            <p:ph idx="1"/>
          </p:nvPr>
        </p:nvSpPr>
        <p:spPr>
          <a:xfrm>
            <a:off x="334851" y="224229"/>
            <a:ext cx="11067245" cy="5777326"/>
          </a:xfrm>
        </p:spPr>
        <p:txBody>
          <a:bodyPr/>
          <a:lstStyle/>
          <a:p>
            <a:r>
              <a:rPr lang="en-US" dirty="0"/>
              <a:t>Built-in Modules</a:t>
            </a:r>
          </a:p>
          <a:p>
            <a:pPr marL="0" indent="0">
              <a:buNone/>
            </a:pPr>
            <a:r>
              <a:rPr lang="en-US" dirty="0"/>
              <a:t>There are several built-in modules in Python, which you can import whenever you like.</a:t>
            </a:r>
          </a:p>
          <a:p>
            <a:endParaRPr lang="en-US" dirty="0"/>
          </a:p>
          <a:p>
            <a:r>
              <a:rPr lang="en-US" dirty="0"/>
              <a:t>Example</a:t>
            </a:r>
          </a:p>
          <a:p>
            <a:pPr marL="0" indent="0">
              <a:buNone/>
            </a:pPr>
            <a:r>
              <a:rPr lang="en-US" dirty="0"/>
              <a:t>Import and use the platform module:</a:t>
            </a:r>
          </a:p>
          <a:p>
            <a:endParaRPr lang="en-US" dirty="0"/>
          </a:p>
          <a:p>
            <a:pPr marL="0" indent="0">
              <a:buNone/>
            </a:pPr>
            <a:r>
              <a:rPr lang="en-US" dirty="0"/>
              <a:t>import platform</a:t>
            </a:r>
          </a:p>
          <a:p>
            <a:pPr marL="0" indent="0">
              <a:buNone/>
            </a:pPr>
            <a:r>
              <a:rPr lang="en-US" dirty="0"/>
              <a:t>x = </a:t>
            </a:r>
            <a:r>
              <a:rPr lang="en-US" dirty="0" err="1"/>
              <a:t>platform.system</a:t>
            </a:r>
            <a:r>
              <a:rPr lang="en-US" dirty="0"/>
              <a:t>()</a:t>
            </a:r>
          </a:p>
          <a:p>
            <a:pPr marL="0" indent="0">
              <a:buNone/>
            </a:pPr>
            <a:r>
              <a:rPr lang="en-US" dirty="0"/>
              <a:t>print(x)</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146</a:t>
            </a:fld>
            <a:endParaRPr lang="en-US"/>
          </a:p>
        </p:txBody>
      </p:sp>
      <p:sp>
        <p:nvSpPr>
          <p:cNvPr id="6" name="Content Placeholder 5"/>
          <p:cNvSpPr>
            <a:spLocks noGrp="1"/>
          </p:cNvSpPr>
          <p:nvPr>
            <p:ph idx="1"/>
          </p:nvPr>
        </p:nvSpPr>
        <p:spPr>
          <a:xfrm>
            <a:off x="2145611" y="1438686"/>
            <a:ext cx="11041488" cy="6385149"/>
          </a:xfrm>
        </p:spPr>
        <p:txBody>
          <a:bodyPr/>
          <a:lstStyle/>
          <a:p>
            <a:r>
              <a:rPr lang="en-US" dirty="0"/>
              <a:t>Using the </a:t>
            </a:r>
            <a:r>
              <a:rPr lang="en-US" dirty="0" err="1"/>
              <a:t>dir</a:t>
            </a:r>
            <a:r>
              <a:rPr lang="en-US" dirty="0"/>
              <a:t>() Function</a:t>
            </a:r>
          </a:p>
          <a:p>
            <a:pPr marL="0" indent="0">
              <a:buNone/>
            </a:pPr>
            <a:r>
              <a:rPr lang="en-US" dirty="0"/>
              <a:t>There is a built-in function to list all the function names (or variable names) in a module. The </a:t>
            </a:r>
            <a:r>
              <a:rPr lang="en-US" dirty="0" err="1"/>
              <a:t>dir</a:t>
            </a:r>
            <a:r>
              <a:rPr lang="en-US" dirty="0"/>
              <a:t>() function:</a:t>
            </a:r>
          </a:p>
          <a:p>
            <a:endParaRPr lang="en-US" dirty="0"/>
          </a:p>
          <a:p>
            <a:r>
              <a:rPr lang="en-US" dirty="0"/>
              <a:t>Example</a:t>
            </a:r>
          </a:p>
          <a:p>
            <a:pPr marL="0" indent="0">
              <a:buNone/>
            </a:pPr>
            <a:r>
              <a:rPr lang="en-US" dirty="0"/>
              <a:t>List all the defined names belonging to the platform module:</a:t>
            </a:r>
          </a:p>
          <a:p>
            <a:endParaRPr lang="en-US" dirty="0"/>
          </a:p>
          <a:p>
            <a:pPr marL="0" indent="0">
              <a:buNone/>
            </a:pPr>
            <a:r>
              <a:rPr lang="en-US" dirty="0"/>
              <a:t>import platform</a:t>
            </a:r>
          </a:p>
          <a:p>
            <a:pPr marL="0" indent="0">
              <a:buNone/>
            </a:pPr>
            <a:r>
              <a:rPr lang="en-US" dirty="0"/>
              <a:t>x = </a:t>
            </a:r>
            <a:r>
              <a:rPr lang="en-US" dirty="0" err="1"/>
              <a:t>dir</a:t>
            </a:r>
            <a:r>
              <a:rPr lang="en-US" dirty="0"/>
              <a:t>(platform)</a:t>
            </a:r>
          </a:p>
          <a:p>
            <a:pPr marL="0" indent="0">
              <a:buNone/>
            </a:pPr>
            <a:r>
              <a:rPr lang="en-US" dirty="0"/>
              <a:t>print(x)</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147</a:t>
            </a:fld>
            <a:endParaRPr lang="en-US"/>
          </a:p>
        </p:txBody>
      </p:sp>
      <p:sp>
        <p:nvSpPr>
          <p:cNvPr id="6" name="Content Placeholder 5"/>
          <p:cNvSpPr>
            <a:spLocks noGrp="1"/>
          </p:cNvSpPr>
          <p:nvPr>
            <p:ph idx="1"/>
          </p:nvPr>
        </p:nvSpPr>
        <p:spPr>
          <a:xfrm>
            <a:off x="467933" y="917173"/>
            <a:ext cx="10972800" cy="4953000"/>
          </a:xfrm>
        </p:spPr>
        <p:txBody>
          <a:bodyPr/>
          <a:lstStyle/>
          <a:p>
            <a:r>
              <a:rPr lang="en-US" dirty="0"/>
              <a:t>Import From Module</a:t>
            </a:r>
          </a:p>
          <a:p>
            <a:pPr marL="0" indent="0">
              <a:buNone/>
            </a:pPr>
            <a:r>
              <a:rPr lang="en-US" dirty="0"/>
              <a:t>You can choose to import only parts from a module, by using the from keyword.</a:t>
            </a:r>
          </a:p>
          <a:p>
            <a:endParaRPr lang="en-US" dirty="0"/>
          </a:p>
          <a:p>
            <a:r>
              <a:rPr lang="en-US" dirty="0"/>
              <a:t>Example</a:t>
            </a:r>
          </a:p>
          <a:p>
            <a:pPr marL="0" indent="0">
              <a:buNone/>
            </a:pPr>
            <a:r>
              <a:rPr lang="en-US" dirty="0"/>
              <a:t>The module named </a:t>
            </a:r>
            <a:r>
              <a:rPr lang="en-US" dirty="0" err="1"/>
              <a:t>mymodule</a:t>
            </a:r>
            <a:r>
              <a:rPr lang="en-US" dirty="0"/>
              <a:t> has one function and one dictionary:</a:t>
            </a:r>
          </a:p>
          <a:p>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9092" y="331049"/>
            <a:ext cx="11105882" cy="6152301"/>
          </a:xfrm>
        </p:spPr>
        <p:txBody>
          <a:bodyPr/>
          <a:lstStyle/>
          <a:p>
            <a:pPr marL="0" indent="0">
              <a:buNone/>
            </a:pPr>
            <a:r>
              <a:rPr lang="en-US" dirty="0" err="1"/>
              <a:t>def</a:t>
            </a:r>
            <a:r>
              <a:rPr lang="en-US" dirty="0"/>
              <a:t> greeting(name):</a:t>
            </a:r>
          </a:p>
          <a:p>
            <a:pPr marL="0" indent="0">
              <a:buNone/>
            </a:pPr>
            <a:r>
              <a:rPr lang="en-US" dirty="0"/>
              <a:t>print("Hello, " + name)</a:t>
            </a:r>
          </a:p>
          <a:p>
            <a:pPr marL="0" indent="0">
              <a:buNone/>
            </a:pPr>
            <a:r>
              <a:rPr lang="en-US" dirty="0"/>
              <a:t>person1 = {</a:t>
            </a:r>
          </a:p>
          <a:p>
            <a:pPr marL="0" indent="0">
              <a:buNone/>
            </a:pPr>
            <a:r>
              <a:rPr lang="en-US" dirty="0"/>
              <a:t>  "name": "John",</a:t>
            </a:r>
          </a:p>
          <a:p>
            <a:pPr marL="0" indent="0">
              <a:buNone/>
            </a:pPr>
            <a:r>
              <a:rPr lang="en-US" dirty="0"/>
              <a:t>  "age": 36,</a:t>
            </a:r>
          </a:p>
          <a:p>
            <a:pPr marL="0" indent="0">
              <a:buNone/>
            </a:pPr>
            <a:r>
              <a:rPr lang="en-US" dirty="0"/>
              <a:t>  "country": "Norway"</a:t>
            </a:r>
          </a:p>
          <a:p>
            <a:pPr marL="0" indent="0">
              <a:buNone/>
            </a:pPr>
            <a:r>
              <a:rPr lang="en-US" dirty="0"/>
              <a:t>}</a:t>
            </a:r>
          </a:p>
          <a:p>
            <a:pPr marL="0" indent="0">
              <a:buNone/>
            </a:pPr>
            <a:endParaRPr lang="en-US" dirty="0"/>
          </a:p>
          <a:p>
            <a:pPr marL="0" indent="0">
              <a:buNone/>
            </a:pPr>
            <a:r>
              <a:rPr lang="en-US" dirty="0"/>
              <a:t>from </a:t>
            </a:r>
            <a:r>
              <a:rPr lang="en-US" dirty="0" err="1"/>
              <a:t>mymodule</a:t>
            </a:r>
            <a:r>
              <a:rPr lang="en-US" dirty="0"/>
              <a:t> import person1</a:t>
            </a:r>
          </a:p>
          <a:p>
            <a:pPr marL="0" indent="0">
              <a:buNone/>
            </a:pPr>
            <a:r>
              <a:rPr lang="en-US" dirty="0"/>
              <a:t>print(person1["age"])</a:t>
            </a: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148</a:t>
            </a:fld>
            <a:endParaRPr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a:t>
            </a:r>
          </a:p>
        </p:txBody>
      </p:sp>
      <p:sp>
        <p:nvSpPr>
          <p:cNvPr id="3" name="Content Placeholder 2"/>
          <p:cNvSpPr>
            <a:spLocks noGrp="1"/>
          </p:cNvSpPr>
          <p:nvPr>
            <p:ph idx="1"/>
          </p:nvPr>
        </p:nvSpPr>
        <p:spPr/>
        <p:txBody>
          <a:bodyPr/>
          <a:lstStyle/>
          <a:p>
            <a:r>
              <a:rPr lang="en-US" dirty="0"/>
              <a:t>The try block lets you test a block of code for errors.</a:t>
            </a:r>
          </a:p>
          <a:p>
            <a:endParaRPr lang="en-US" dirty="0"/>
          </a:p>
          <a:p>
            <a:r>
              <a:rPr lang="en-US" dirty="0"/>
              <a:t>The except block lets you handle the error.</a:t>
            </a:r>
          </a:p>
          <a:p>
            <a:endParaRPr lang="en-US" dirty="0"/>
          </a:p>
          <a:p>
            <a:r>
              <a:rPr lang="en-US" dirty="0"/>
              <a:t>The finally block lets you execute code, regardless of the result of the try- and except blocks.</a:t>
            </a:r>
          </a:p>
        </p:txBody>
      </p:sp>
      <p:sp>
        <p:nvSpPr>
          <p:cNvPr id="4" name="Slide Number Placeholder 3"/>
          <p:cNvSpPr>
            <a:spLocks noGrp="1"/>
          </p:cNvSpPr>
          <p:nvPr>
            <p:ph type="sldNum" sz="quarter" idx="12"/>
          </p:nvPr>
        </p:nvSpPr>
        <p:spPr/>
        <p:txBody>
          <a:bodyPr/>
          <a:lstStyle/>
          <a:p>
            <a:fld id="{69FB869A-A924-4306-9893-E2EF6452C148}" type="slidenum">
              <a:rPr lang="en-US" smtClean="0"/>
              <a:t>149</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112666"/>
            <a:ext cx="8911687" cy="1280890"/>
          </a:xfrm>
        </p:spPr>
        <p:txBody>
          <a:bodyPr/>
          <a:lstStyle/>
          <a:p>
            <a:r>
              <a:rPr lang="en-US" dirty="0"/>
              <a:t>Identifiers</a:t>
            </a:r>
          </a:p>
        </p:txBody>
      </p:sp>
      <p:sp>
        <p:nvSpPr>
          <p:cNvPr id="3" name="Content Placeholder 2"/>
          <p:cNvSpPr>
            <a:spLocks noGrp="1"/>
          </p:cNvSpPr>
          <p:nvPr>
            <p:ph idx="1"/>
          </p:nvPr>
        </p:nvSpPr>
        <p:spPr>
          <a:xfrm>
            <a:off x="2479729" y="940231"/>
            <a:ext cx="9021170" cy="4778644"/>
          </a:xfrm>
        </p:spPr>
        <p:txBody>
          <a:bodyPr>
            <a:noAutofit/>
          </a:bodyPr>
          <a:lstStyle/>
          <a:p>
            <a:r>
              <a:rPr lang="en-US" sz="2000" dirty="0"/>
              <a:t>Python Identifier is the name we give to identify a variable, function, class, module or other object. That means whenever we want to give an entity a name, that’s called identifier.</a:t>
            </a:r>
          </a:p>
          <a:p>
            <a:r>
              <a:rPr lang="en-US" sz="2000" dirty="0"/>
              <a:t>Sometimes variable and identifier are often misunderstood as same but they are not. </a:t>
            </a:r>
          </a:p>
          <a:p>
            <a:r>
              <a:rPr lang="en-US" sz="2000" dirty="0"/>
              <a:t>Identifiers can be combination of uppercase and lowercase letters, digits or an underscore(_). So </a:t>
            </a:r>
            <a:r>
              <a:rPr lang="en-US" sz="2000" b="1" dirty="0" err="1"/>
              <a:t>myVariable</a:t>
            </a:r>
            <a:r>
              <a:rPr lang="en-US" sz="2000" dirty="0"/>
              <a:t>, </a:t>
            </a:r>
            <a:r>
              <a:rPr lang="en-US" sz="2000" b="1" dirty="0"/>
              <a:t>variable_1</a:t>
            </a:r>
            <a:r>
              <a:rPr lang="en-US" sz="2000" dirty="0"/>
              <a:t>, </a:t>
            </a:r>
            <a:r>
              <a:rPr lang="en-US" sz="2000" b="1" dirty="0" err="1"/>
              <a:t>variable_for_print</a:t>
            </a:r>
            <a:r>
              <a:rPr lang="en-US" sz="2000" b="1" dirty="0"/>
              <a:t> </a:t>
            </a:r>
            <a:r>
              <a:rPr lang="en-US" sz="2000" dirty="0"/>
              <a:t>all are valid python identifiers.</a:t>
            </a:r>
          </a:p>
          <a:p>
            <a:r>
              <a:rPr lang="en-US" sz="2000" dirty="0"/>
              <a:t>An Identifier can not start with digit. So while </a:t>
            </a:r>
            <a:r>
              <a:rPr lang="en-US" sz="2000" b="1" dirty="0"/>
              <a:t>variable1</a:t>
            </a:r>
            <a:r>
              <a:rPr lang="en-US" sz="2000" dirty="0"/>
              <a:t> is valid, </a:t>
            </a:r>
            <a:r>
              <a:rPr lang="en-US" sz="2000" b="1" dirty="0"/>
              <a:t>1variable</a:t>
            </a:r>
            <a:r>
              <a:rPr lang="en-US" sz="2000" dirty="0"/>
              <a:t> is not valid.</a:t>
            </a:r>
          </a:p>
          <a:p>
            <a:r>
              <a:rPr lang="en-US" sz="2000" dirty="0"/>
              <a:t>We can’t use special symbols like !,#,@,%,$ </a:t>
            </a:r>
            <a:r>
              <a:rPr lang="en-US" sz="2000" dirty="0" err="1"/>
              <a:t>etc</a:t>
            </a:r>
            <a:r>
              <a:rPr lang="en-US" sz="2000" dirty="0"/>
              <a:t> in our Identifier.</a:t>
            </a:r>
          </a:p>
          <a:p>
            <a:r>
              <a:rPr lang="en-US" sz="2000" dirty="0"/>
              <a:t>Identifier can be of any length.</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15</a:t>
            </a:fld>
            <a:endParaRPr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Many Exceptions</a:t>
            </a:r>
          </a:p>
          <a:p>
            <a:pPr marL="0" indent="0">
              <a:buNone/>
            </a:pPr>
            <a:r>
              <a:rPr lang="en-US" dirty="0"/>
              <a:t>You can define as many exception blocks as you want, e.g. if you want to execute a special block of code for a special kind of error:</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150</a:t>
            </a:fld>
            <a:endParaRPr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49" y="643944"/>
            <a:ext cx="11002851" cy="5483806"/>
          </a:xfrm>
        </p:spPr>
        <p:txBody>
          <a:bodyPr/>
          <a:lstStyle/>
          <a:p>
            <a:pPr marL="0" indent="0">
              <a:buNone/>
            </a:pPr>
            <a:r>
              <a:rPr lang="en-US" dirty="0"/>
              <a:t>#The try block will generate a </a:t>
            </a:r>
            <a:r>
              <a:rPr lang="en-US" dirty="0" err="1"/>
              <a:t>NameError</a:t>
            </a:r>
            <a:r>
              <a:rPr lang="en-US" dirty="0"/>
              <a:t>, because x is not defined:</a:t>
            </a:r>
          </a:p>
          <a:p>
            <a:pPr marL="0" indent="0">
              <a:buNone/>
            </a:pPr>
            <a:endParaRPr lang="en-US" dirty="0"/>
          </a:p>
          <a:p>
            <a:pPr marL="0" indent="0">
              <a:buNone/>
            </a:pPr>
            <a:r>
              <a:rPr lang="en-US" dirty="0"/>
              <a:t>try:</a:t>
            </a:r>
          </a:p>
          <a:p>
            <a:pPr marL="0" indent="0">
              <a:buNone/>
            </a:pPr>
            <a:r>
              <a:rPr lang="en-US" dirty="0"/>
              <a:t>print(x)</a:t>
            </a:r>
          </a:p>
          <a:p>
            <a:pPr marL="0" indent="0">
              <a:buNone/>
            </a:pPr>
            <a:r>
              <a:rPr lang="en-US" dirty="0"/>
              <a:t>except </a:t>
            </a:r>
            <a:r>
              <a:rPr lang="en-US" dirty="0" err="1"/>
              <a:t>NameError</a:t>
            </a:r>
            <a:r>
              <a:rPr lang="en-US" dirty="0"/>
              <a:t>:</a:t>
            </a:r>
          </a:p>
          <a:p>
            <a:pPr marL="0" indent="0">
              <a:buNone/>
            </a:pPr>
            <a:r>
              <a:rPr lang="en-US" dirty="0"/>
              <a:t>print("Variable x is not defined")</a:t>
            </a:r>
          </a:p>
          <a:p>
            <a:pPr marL="0" indent="0">
              <a:buNone/>
            </a:pPr>
            <a:r>
              <a:rPr lang="en-US" dirty="0"/>
              <a:t>except:</a:t>
            </a:r>
          </a:p>
          <a:p>
            <a:pPr marL="0" indent="0">
              <a:buNone/>
            </a:pPr>
            <a:r>
              <a:rPr lang="en-US" dirty="0"/>
              <a:t>print("Something else went wrong")</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151</a:t>
            </a:fld>
            <a:endParaRPr 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152</a:t>
            </a:fld>
            <a:endParaRPr lang="en-US"/>
          </a:p>
        </p:txBody>
      </p:sp>
      <p:sp>
        <p:nvSpPr>
          <p:cNvPr id="6" name="Content Placeholder 5"/>
          <p:cNvSpPr>
            <a:spLocks noGrp="1"/>
          </p:cNvSpPr>
          <p:nvPr>
            <p:ph idx="1"/>
          </p:nvPr>
        </p:nvSpPr>
        <p:spPr/>
        <p:txBody>
          <a:bodyPr/>
          <a:lstStyle/>
          <a:p>
            <a:r>
              <a:rPr lang="en-US" dirty="0"/>
              <a:t>Finally</a:t>
            </a:r>
          </a:p>
          <a:p>
            <a:pPr marL="0" indent="0">
              <a:buNone/>
            </a:pPr>
            <a:r>
              <a:rPr lang="en-US" dirty="0"/>
              <a:t>The finally block, if specified, will be executed regardless if the try block raises an error or not.</a:t>
            </a:r>
          </a:p>
          <a:p>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698231"/>
            <a:ext cx="10972800" cy="5329081"/>
          </a:xfrm>
        </p:spPr>
        <p:txBody>
          <a:bodyPr/>
          <a:lstStyle/>
          <a:p>
            <a:r>
              <a:rPr lang="en-US" dirty="0"/>
              <a:t>Example</a:t>
            </a:r>
          </a:p>
          <a:p>
            <a:pPr marL="0" indent="0">
              <a:buNone/>
            </a:pPr>
            <a:r>
              <a:rPr lang="en-US" dirty="0"/>
              <a:t>#The finally block gets executed no matter if the try block raises any errors or not:</a:t>
            </a:r>
          </a:p>
          <a:p>
            <a:pPr marL="0" indent="0">
              <a:buNone/>
            </a:pPr>
            <a:r>
              <a:rPr lang="en-US" dirty="0"/>
              <a:t>try:</a:t>
            </a:r>
          </a:p>
          <a:p>
            <a:pPr marL="0" indent="0">
              <a:buNone/>
            </a:pPr>
            <a:r>
              <a:rPr lang="en-US" dirty="0"/>
              <a:t>  print(x)</a:t>
            </a:r>
          </a:p>
          <a:p>
            <a:pPr marL="0" indent="0">
              <a:buNone/>
            </a:pPr>
            <a:r>
              <a:rPr lang="en-US" dirty="0"/>
              <a:t>except:</a:t>
            </a:r>
          </a:p>
          <a:p>
            <a:pPr marL="0" indent="0">
              <a:buNone/>
            </a:pPr>
            <a:r>
              <a:rPr lang="en-US" dirty="0"/>
              <a:t> print("Something went wrong")</a:t>
            </a:r>
          </a:p>
          <a:p>
            <a:pPr marL="0" indent="0">
              <a:buNone/>
            </a:pPr>
            <a:r>
              <a:rPr lang="en-US" dirty="0"/>
              <a:t>finally: </a:t>
            </a:r>
          </a:p>
          <a:p>
            <a:pPr marL="0" indent="0">
              <a:buNone/>
            </a:pPr>
            <a:r>
              <a:rPr lang="en-US" dirty="0"/>
              <a:t>print("The 'try except' is finished")</a:t>
            </a:r>
          </a:p>
          <a:p>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153</a:t>
            </a:fld>
            <a:endParaRPr lang="en-US"/>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6" y="215408"/>
            <a:ext cx="11131639" cy="6267942"/>
          </a:xfrm>
        </p:spPr>
        <p:txBody>
          <a:bodyPr/>
          <a:lstStyle/>
          <a:p>
            <a:pPr marL="0" indent="0">
              <a:buNone/>
            </a:pPr>
            <a:r>
              <a:rPr lang="en-US" dirty="0"/>
              <a:t>#The try block will raise an error when trying to write to a read-only file:</a:t>
            </a:r>
          </a:p>
          <a:p>
            <a:pPr marL="0" indent="0">
              <a:buNone/>
            </a:pPr>
            <a:r>
              <a:rPr lang="en-US" dirty="0"/>
              <a:t>try:</a:t>
            </a:r>
          </a:p>
          <a:p>
            <a:pPr marL="0" indent="0">
              <a:buNone/>
            </a:pPr>
            <a:r>
              <a:rPr lang="en-US" dirty="0"/>
              <a:t>f = open("demofile.txt")</a:t>
            </a:r>
          </a:p>
          <a:p>
            <a:pPr marL="0" indent="0">
              <a:buNone/>
            </a:pPr>
            <a:r>
              <a:rPr lang="en-US" dirty="0" err="1"/>
              <a:t>f.write</a:t>
            </a:r>
            <a:r>
              <a:rPr lang="en-US" dirty="0"/>
              <a:t>("</a:t>
            </a:r>
            <a:r>
              <a:rPr lang="en-US" dirty="0" err="1"/>
              <a:t>Lorum</a:t>
            </a:r>
            <a:r>
              <a:rPr lang="en-US" dirty="0"/>
              <a:t> Ipsum")</a:t>
            </a:r>
          </a:p>
          <a:p>
            <a:pPr marL="0" indent="0">
              <a:buNone/>
            </a:pPr>
            <a:r>
              <a:rPr lang="en-US" dirty="0"/>
              <a:t>except:</a:t>
            </a:r>
          </a:p>
          <a:p>
            <a:pPr marL="0" indent="0">
              <a:buNone/>
            </a:pPr>
            <a:r>
              <a:rPr lang="en-US" dirty="0"/>
              <a:t>print("Something went wrong when writing to the file")</a:t>
            </a:r>
          </a:p>
          <a:p>
            <a:pPr marL="0" indent="0">
              <a:buNone/>
            </a:pPr>
            <a:r>
              <a:rPr lang="en-US" dirty="0"/>
              <a:t>finally:</a:t>
            </a:r>
          </a:p>
          <a:p>
            <a:pPr marL="0" indent="0">
              <a:buNone/>
            </a:pPr>
            <a:r>
              <a:rPr lang="en-US" dirty="0" err="1"/>
              <a:t>f.close</a:t>
            </a:r>
            <a:r>
              <a:rPr lang="en-US" dirty="0"/>
              <a:t>()</a:t>
            </a:r>
          </a:p>
          <a:p>
            <a:pPr marL="0" indent="0">
              <a:buNone/>
            </a:pPr>
            <a:r>
              <a:rPr lang="en-US" dirty="0"/>
              <a:t>#The program can continue, without leaving the file object open</a:t>
            </a:r>
          </a:p>
        </p:txBody>
      </p:sp>
      <p:sp>
        <p:nvSpPr>
          <p:cNvPr id="4" name="Slide Number Placeholder 3"/>
          <p:cNvSpPr>
            <a:spLocks noGrp="1"/>
          </p:cNvSpPr>
          <p:nvPr>
            <p:ph type="sldNum" sz="quarter" idx="12"/>
          </p:nvPr>
        </p:nvSpPr>
        <p:spPr/>
        <p:txBody>
          <a:bodyPr/>
          <a:lstStyle/>
          <a:p>
            <a:fld id="{69FB869A-A924-4306-9893-E2EF6452C148}" type="slidenum">
              <a:rPr lang="en-US" smtClean="0"/>
              <a:t>154</a:t>
            </a:fld>
            <a:endParaRPr lang="en-US"/>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Exception Class</a:t>
            </a:r>
          </a:p>
        </p:txBody>
      </p:sp>
      <p:sp>
        <p:nvSpPr>
          <p:cNvPr id="4" name="Slide Number Placeholder 3"/>
          <p:cNvSpPr>
            <a:spLocks noGrp="1"/>
          </p:cNvSpPr>
          <p:nvPr>
            <p:ph type="sldNum" sz="quarter" idx="12"/>
          </p:nvPr>
        </p:nvSpPr>
        <p:spPr/>
        <p:txBody>
          <a:bodyPr/>
          <a:lstStyle/>
          <a:p>
            <a:fld id="{69FB869A-A924-4306-9893-E2EF6452C148}" type="slidenum">
              <a:rPr lang="en-US" smtClean="0"/>
              <a:t>155</a:t>
            </a:fld>
            <a:endParaRPr lang="en-US"/>
          </a:p>
        </p:txBody>
      </p:sp>
      <p:sp>
        <p:nvSpPr>
          <p:cNvPr id="6" name="Content Placeholder 5"/>
          <p:cNvSpPr>
            <a:spLocks noGrp="1"/>
          </p:cNvSpPr>
          <p:nvPr>
            <p:ph idx="1"/>
          </p:nvPr>
        </p:nvSpPr>
        <p:spPr/>
        <p:txBody>
          <a:bodyPr/>
          <a:lstStyle/>
          <a:p>
            <a:r>
              <a:rPr lang="en-US" dirty="0"/>
              <a:t>Python allow programmers to create their own exception class. Exceptions should typically be derived from the Exception class, either directly or indirectly.</a:t>
            </a:r>
          </a:p>
          <a:p>
            <a:r>
              <a:rPr lang="en-US" dirty="0"/>
              <a:t> In the following example, we create custom exception class </a:t>
            </a:r>
            <a:r>
              <a:rPr lang="en-US" dirty="0" err="1"/>
              <a:t>UnderAge</a:t>
            </a:r>
            <a:r>
              <a:rPr lang="en-US" dirty="0"/>
              <a:t> that is derived from the base class Exception.</a:t>
            </a:r>
          </a:p>
          <a:p>
            <a:r>
              <a:rPr lang="en-US" dirty="0"/>
              <a:t>Again, in another method we raised the </a:t>
            </a:r>
            <a:r>
              <a:rPr lang="en-US" dirty="0" err="1"/>
              <a:t>UnderAge</a:t>
            </a:r>
            <a:r>
              <a:rPr lang="en-US" dirty="0"/>
              <a:t> exception if the condition is not met.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2124" y="0"/>
            <a:ext cx="10964214" cy="6420119"/>
          </a:xfrm>
        </p:spPr>
        <p:txBody>
          <a:bodyPr/>
          <a:lstStyle/>
          <a:p>
            <a:pPr marL="0" indent="0">
              <a:buNone/>
            </a:pPr>
            <a:r>
              <a:rPr lang="en-US" sz="2800" dirty="0"/>
              <a:t>class </a:t>
            </a:r>
            <a:r>
              <a:rPr lang="en-US" sz="2800" dirty="0" err="1"/>
              <a:t>UnderAge</a:t>
            </a:r>
            <a:r>
              <a:rPr lang="en-US" sz="2800" dirty="0"/>
              <a:t>(Exception):</a:t>
            </a:r>
          </a:p>
          <a:p>
            <a:pPr marL="0" indent="0">
              <a:buNone/>
            </a:pPr>
            <a:r>
              <a:rPr lang="en-US" sz="2800" dirty="0"/>
              <a:t>   pass</a:t>
            </a:r>
          </a:p>
          <a:p>
            <a:pPr marL="0" indent="0">
              <a:buNone/>
            </a:pPr>
            <a:endParaRPr lang="en-US" sz="2800" dirty="0"/>
          </a:p>
          <a:p>
            <a:pPr marL="0" indent="0">
              <a:buNone/>
            </a:pPr>
            <a:r>
              <a:rPr lang="en-US" sz="2800" dirty="0" err="1"/>
              <a:t>def</a:t>
            </a:r>
            <a:r>
              <a:rPr lang="en-US" sz="2800" dirty="0"/>
              <a:t> </a:t>
            </a:r>
            <a:r>
              <a:rPr lang="en-US" sz="2800" dirty="0" err="1"/>
              <a:t>verify_age</a:t>
            </a:r>
            <a:r>
              <a:rPr lang="en-US" sz="2800" dirty="0"/>
              <a:t>(age):</a:t>
            </a:r>
          </a:p>
          <a:p>
            <a:pPr marL="0" indent="0">
              <a:buNone/>
            </a:pPr>
            <a:r>
              <a:rPr lang="en-US" sz="2800" dirty="0"/>
              <a:t>   if </a:t>
            </a:r>
            <a:r>
              <a:rPr lang="en-US" sz="2800" dirty="0" err="1"/>
              <a:t>int</a:t>
            </a:r>
            <a:r>
              <a:rPr lang="en-US" sz="2800" dirty="0"/>
              <a:t>(age) &lt; 18:</a:t>
            </a:r>
          </a:p>
          <a:p>
            <a:pPr marL="0" indent="0">
              <a:buNone/>
            </a:pPr>
            <a:r>
              <a:rPr lang="en-US" sz="2800" dirty="0"/>
              <a:t>   raise </a:t>
            </a:r>
            <a:r>
              <a:rPr lang="en-US" sz="2800" dirty="0" err="1"/>
              <a:t>UnderAge</a:t>
            </a:r>
            <a:endParaRPr lang="en-US" sz="2800" dirty="0"/>
          </a:p>
          <a:p>
            <a:pPr marL="0" indent="0">
              <a:buNone/>
            </a:pPr>
            <a:r>
              <a:rPr lang="en-US" sz="2800" dirty="0"/>
              <a:t>   else:</a:t>
            </a:r>
          </a:p>
          <a:p>
            <a:pPr marL="0" indent="0">
              <a:buNone/>
            </a:pPr>
            <a:r>
              <a:rPr lang="en-US" sz="2800" dirty="0"/>
              <a:t>       print('Age: '+</a:t>
            </a:r>
            <a:r>
              <a:rPr lang="en-US" sz="2800" dirty="0" err="1"/>
              <a:t>str</a:t>
            </a:r>
            <a:r>
              <a:rPr lang="en-US" sz="2800" dirty="0"/>
              <a:t>(age))</a:t>
            </a:r>
          </a:p>
          <a:p>
            <a:pPr marL="0" indent="0">
              <a:buNone/>
            </a:pPr>
            <a:endParaRPr lang="en-US" sz="2800" dirty="0"/>
          </a:p>
          <a:p>
            <a:pPr marL="0" indent="0">
              <a:buNone/>
            </a:pPr>
            <a:r>
              <a:rPr lang="en-US" sz="2800" dirty="0"/>
              <a:t># main program</a:t>
            </a:r>
          </a:p>
          <a:p>
            <a:pPr marL="0" indent="0">
              <a:buNone/>
            </a:pPr>
            <a:r>
              <a:rPr lang="en-US" sz="2800" dirty="0" err="1"/>
              <a:t>verify_age</a:t>
            </a:r>
            <a:r>
              <a:rPr lang="en-US" sz="2800" dirty="0"/>
              <a:t>(23)  # won't raise exception</a:t>
            </a:r>
          </a:p>
          <a:p>
            <a:pPr marL="0" indent="0">
              <a:buNone/>
            </a:pPr>
            <a:r>
              <a:rPr lang="en-US" sz="2800" dirty="0" err="1"/>
              <a:t>verify_age</a:t>
            </a:r>
            <a:r>
              <a:rPr lang="en-US" sz="2800" dirty="0"/>
              <a:t>(17)  # will raise exception</a:t>
            </a:r>
          </a:p>
          <a:p>
            <a:pPr marL="0" indent="0">
              <a:buNone/>
            </a:pPr>
            <a:endParaRPr lang="en-US" sz="2800" dirty="0"/>
          </a:p>
          <a:p>
            <a:pPr marL="0" indent="0">
              <a:buNone/>
            </a:pPr>
            <a:endParaRPr lang="en-US" sz="2800" dirty="0"/>
          </a:p>
        </p:txBody>
      </p:sp>
      <p:sp>
        <p:nvSpPr>
          <p:cNvPr id="4" name="Slide Number Placeholder 3"/>
          <p:cNvSpPr>
            <a:spLocks noGrp="1"/>
          </p:cNvSpPr>
          <p:nvPr>
            <p:ph type="sldNum" sz="quarter" idx="12"/>
          </p:nvPr>
        </p:nvSpPr>
        <p:spPr/>
        <p:txBody>
          <a:bodyPr/>
          <a:lstStyle/>
          <a:p>
            <a:fld id="{69FB869A-A924-4306-9893-E2EF6452C148}" type="slidenum">
              <a:rPr lang="en-US" smtClean="0"/>
              <a:t>156</a:t>
            </a:fld>
            <a:endParaRPr 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Date and Time</a:t>
            </a:r>
          </a:p>
        </p:txBody>
      </p:sp>
      <p:sp>
        <p:nvSpPr>
          <p:cNvPr id="4" name="Slide Number Placeholder 3"/>
          <p:cNvSpPr>
            <a:spLocks noGrp="1"/>
          </p:cNvSpPr>
          <p:nvPr>
            <p:ph type="sldNum" sz="quarter" idx="12"/>
          </p:nvPr>
        </p:nvSpPr>
        <p:spPr/>
        <p:txBody>
          <a:bodyPr/>
          <a:lstStyle/>
          <a:p>
            <a:fld id="{69FB869A-A924-4306-9893-E2EF6452C148}" type="slidenum">
              <a:rPr lang="en-US" smtClean="0"/>
              <a:t>157</a:t>
            </a:fld>
            <a:endParaRPr lang="en-US"/>
          </a:p>
        </p:txBody>
      </p:sp>
      <p:sp>
        <p:nvSpPr>
          <p:cNvPr id="6" name="Content Placeholder 5"/>
          <p:cNvSpPr>
            <a:spLocks noGrp="1"/>
          </p:cNvSpPr>
          <p:nvPr>
            <p:ph idx="1"/>
          </p:nvPr>
        </p:nvSpPr>
        <p:spPr/>
        <p:txBody>
          <a:bodyPr/>
          <a:lstStyle/>
          <a:p>
            <a:r>
              <a:rPr lang="en-US" dirty="0"/>
              <a:t>A date in Python is not a data type of its own, but we can import a module named </a:t>
            </a:r>
            <a:r>
              <a:rPr lang="en-US" dirty="0" err="1"/>
              <a:t>datetime</a:t>
            </a:r>
            <a:r>
              <a:rPr lang="en-US" dirty="0"/>
              <a:t> to work with dates as date objects.</a:t>
            </a:r>
          </a:p>
          <a:p>
            <a:pPr marL="0" indent="0">
              <a:buNone/>
            </a:pPr>
            <a:endParaRPr lang="nn-NO" dirty="0"/>
          </a:p>
          <a:p>
            <a:pPr marL="0" indent="0">
              <a:buNone/>
            </a:pPr>
            <a:r>
              <a:rPr lang="nn-NO" dirty="0"/>
              <a:t>import datetime</a:t>
            </a:r>
          </a:p>
          <a:p>
            <a:pPr marL="0" indent="0">
              <a:buNone/>
            </a:pPr>
            <a:r>
              <a:rPr lang="nn-NO" dirty="0"/>
              <a:t>x = datetime.datetime.now()</a:t>
            </a:r>
          </a:p>
          <a:p>
            <a:pPr marL="0" indent="0">
              <a:buNone/>
            </a:pPr>
            <a:r>
              <a:rPr lang="nn-NO" dirty="0"/>
              <a:t>print(x)</a:t>
            </a:r>
          </a:p>
          <a:p>
            <a:pPr marL="0" indent="0">
              <a:buNone/>
            </a:pP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158</a:t>
            </a:fld>
            <a:endParaRPr lang="en-US"/>
          </a:p>
        </p:txBody>
      </p:sp>
      <p:sp>
        <p:nvSpPr>
          <p:cNvPr id="6" name="Content Placeholder 5"/>
          <p:cNvSpPr>
            <a:spLocks noGrp="1"/>
          </p:cNvSpPr>
          <p:nvPr>
            <p:ph idx="1"/>
          </p:nvPr>
        </p:nvSpPr>
        <p:spPr>
          <a:xfrm>
            <a:off x="566670" y="347730"/>
            <a:ext cx="11015730" cy="5780020"/>
          </a:xfrm>
        </p:spPr>
        <p:txBody>
          <a:bodyPr/>
          <a:lstStyle/>
          <a:p>
            <a:r>
              <a:rPr lang="en-US" dirty="0"/>
              <a:t>Date Output</a:t>
            </a:r>
          </a:p>
          <a:p>
            <a:r>
              <a:rPr lang="en-US" dirty="0"/>
              <a:t>2018-10-25 16:38:04.203568</a:t>
            </a:r>
          </a:p>
          <a:p>
            <a:pPr marL="0" indent="0">
              <a:buNone/>
            </a:pPr>
            <a:r>
              <a:rPr lang="en-US" dirty="0"/>
              <a:t>The date contains year, month, day, hour, minute, second, and microsecond.</a:t>
            </a:r>
          </a:p>
          <a:p>
            <a:endParaRPr lang="en-US" dirty="0"/>
          </a:p>
          <a:p>
            <a:r>
              <a:rPr lang="en-US" dirty="0"/>
              <a:t>The </a:t>
            </a:r>
            <a:r>
              <a:rPr lang="en-US" dirty="0" err="1"/>
              <a:t>datetime</a:t>
            </a:r>
            <a:r>
              <a:rPr lang="en-US" dirty="0"/>
              <a:t> module has many methods to return information about the date object.</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import </a:t>
            </a:r>
            <a:r>
              <a:rPr lang="en-US" dirty="0" err="1"/>
              <a:t>datetime</a:t>
            </a: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x.year</a:t>
            </a:r>
            <a:r>
              <a:rPr lang="en-US" dirty="0"/>
              <a:t>)</a:t>
            </a:r>
          </a:p>
          <a:p>
            <a:pPr marL="0" indent="0">
              <a:buNone/>
            </a:pPr>
            <a:r>
              <a:rPr lang="en-US" dirty="0"/>
              <a:t>print(</a:t>
            </a:r>
            <a:r>
              <a:rPr lang="en-US" dirty="0" err="1"/>
              <a:t>x.strftime</a:t>
            </a:r>
            <a:r>
              <a:rPr lang="en-US" dirty="0"/>
              <a:t>("%A"))</a:t>
            </a:r>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159</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1650" y="0"/>
            <a:ext cx="11137900" cy="582930"/>
          </a:xfrm>
        </p:spPr>
        <p:txBody>
          <a:bodyPr/>
          <a:lstStyle/>
          <a:p>
            <a:r>
              <a:rPr lang="en-US" dirty="0"/>
              <a:t>Literals</a:t>
            </a:r>
          </a:p>
        </p:txBody>
      </p:sp>
      <p:sp>
        <p:nvSpPr>
          <p:cNvPr id="3" name="Content Placeholder 2"/>
          <p:cNvSpPr>
            <a:spLocks noGrp="1"/>
          </p:cNvSpPr>
          <p:nvPr>
            <p:ph idx="1"/>
          </p:nvPr>
        </p:nvSpPr>
        <p:spPr>
          <a:xfrm>
            <a:off x="314325" y="527050"/>
            <a:ext cx="11306810" cy="6336665"/>
          </a:xfrm>
        </p:spPr>
        <p:txBody>
          <a:bodyPr/>
          <a:lstStyle/>
          <a:p>
            <a:r>
              <a:rPr lang="en-US" dirty="0"/>
              <a:t>Literal is a raw data given in a variable or constant. In Python, there are various types of literals they are as follows:Numeric Literals,String literals,Boolean literals,Special literals,Literal Collections</a:t>
            </a:r>
          </a:p>
          <a:p>
            <a:pPr marL="0" indent="0">
              <a:buNone/>
            </a:pPr>
            <a:r>
              <a:rPr lang="en-US" dirty="0"/>
              <a:t>strings = "This is Python"</a:t>
            </a:r>
          </a:p>
          <a:p>
            <a:pPr marL="0" indent="0">
              <a:buNone/>
            </a:pPr>
            <a:r>
              <a:rPr lang="en-US" dirty="0"/>
              <a:t>char = "C"</a:t>
            </a:r>
          </a:p>
          <a:p>
            <a:pPr marL="0" indent="0">
              <a:buNone/>
            </a:pPr>
            <a:r>
              <a:rPr lang="en-US" dirty="0"/>
              <a:t>multiline_str = """This is a multiline string with more than one line code."""</a:t>
            </a:r>
          </a:p>
          <a:p>
            <a:pPr marL="0" indent="0">
              <a:buNone/>
            </a:pPr>
            <a:r>
              <a:rPr lang="en-US" dirty="0"/>
              <a:t>print(strings)</a:t>
            </a:r>
          </a:p>
          <a:p>
            <a:pPr marL="0" indent="0">
              <a:buNone/>
            </a:pPr>
            <a:r>
              <a:rPr lang="en-US" dirty="0"/>
              <a:t>print(char)</a:t>
            </a:r>
          </a:p>
          <a:p>
            <a:pPr marL="0" indent="0">
              <a:buNone/>
            </a:pPr>
            <a:r>
              <a:rPr lang="en-US" dirty="0"/>
              <a:t>print(multiline_str)</a:t>
            </a:r>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16</a:t>
            </a:fld>
            <a:endParaRPr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160</a:t>
            </a:fld>
            <a:endParaRPr lang="en-US"/>
          </a:p>
        </p:txBody>
      </p:sp>
      <p:sp>
        <p:nvSpPr>
          <p:cNvPr id="6" name="Content Placeholder 5"/>
          <p:cNvSpPr>
            <a:spLocks noGrp="1"/>
          </p:cNvSpPr>
          <p:nvPr>
            <p:ph idx="1"/>
          </p:nvPr>
        </p:nvSpPr>
        <p:spPr>
          <a:xfrm>
            <a:off x="631064" y="759854"/>
            <a:ext cx="10951335" cy="5602310"/>
          </a:xfrm>
        </p:spPr>
        <p:txBody>
          <a:bodyPr/>
          <a:lstStyle/>
          <a:p>
            <a:r>
              <a:rPr lang="en-US" dirty="0"/>
              <a:t>Creating Date Objects</a:t>
            </a:r>
          </a:p>
          <a:p>
            <a:pPr marL="0" indent="0">
              <a:buNone/>
            </a:pPr>
            <a:r>
              <a:rPr lang="en-US" dirty="0"/>
              <a:t>To create a date, we can use the </a:t>
            </a:r>
            <a:r>
              <a:rPr lang="en-US" dirty="0" err="1"/>
              <a:t>datetime</a:t>
            </a:r>
            <a:r>
              <a:rPr lang="en-US" dirty="0"/>
              <a:t>() class (constructor) of the </a:t>
            </a:r>
            <a:r>
              <a:rPr lang="en-US" dirty="0" err="1"/>
              <a:t>datetime</a:t>
            </a:r>
            <a:r>
              <a:rPr lang="en-US" dirty="0"/>
              <a:t> module.</a:t>
            </a:r>
          </a:p>
          <a:p>
            <a:pPr marL="0" indent="0">
              <a:buNone/>
            </a:pPr>
            <a:r>
              <a:rPr lang="en-US" dirty="0"/>
              <a:t>The </a:t>
            </a:r>
            <a:r>
              <a:rPr lang="en-US" dirty="0" err="1"/>
              <a:t>datetime</a:t>
            </a:r>
            <a:r>
              <a:rPr lang="en-US" dirty="0"/>
              <a:t>() class requires three parameters to create a date: year, month, day.</a:t>
            </a:r>
          </a:p>
          <a:p>
            <a:pPr marL="0" indent="0">
              <a:buNone/>
            </a:pPr>
            <a:endParaRPr lang="en-US" dirty="0"/>
          </a:p>
          <a:p>
            <a:pPr marL="0" indent="0">
              <a:buNone/>
            </a:pPr>
            <a:r>
              <a:rPr lang="nn-NO" dirty="0"/>
              <a:t>import datetime</a:t>
            </a:r>
          </a:p>
          <a:p>
            <a:pPr marL="0" indent="0">
              <a:buNone/>
            </a:pPr>
            <a:r>
              <a:rPr lang="nn-NO" dirty="0"/>
              <a:t>x = datetime.datetime(2020, 5, 17)</a:t>
            </a:r>
          </a:p>
          <a:p>
            <a:pPr marL="0" indent="0">
              <a:buNone/>
            </a:pPr>
            <a:r>
              <a:rPr lang="nn-NO" dirty="0"/>
              <a:t>print(x)</a:t>
            </a:r>
          </a:p>
          <a:p>
            <a:pPr marL="0" indent="0">
              <a:buNone/>
            </a:pP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161</a:t>
            </a:fld>
            <a:endParaRPr lang="en-US"/>
          </a:p>
        </p:txBody>
      </p:sp>
      <p:sp>
        <p:nvSpPr>
          <p:cNvPr id="6" name="Content Placeholder 5"/>
          <p:cNvSpPr>
            <a:spLocks noGrp="1"/>
          </p:cNvSpPr>
          <p:nvPr>
            <p:ph idx="1"/>
          </p:nvPr>
        </p:nvSpPr>
        <p:spPr/>
        <p:txBody>
          <a:bodyPr/>
          <a:lstStyle/>
          <a:p>
            <a:r>
              <a:rPr lang="en-US" dirty="0"/>
              <a:t>The </a:t>
            </a:r>
            <a:r>
              <a:rPr lang="en-US" dirty="0" err="1"/>
              <a:t>datetime</a:t>
            </a:r>
            <a:r>
              <a:rPr lang="en-US" dirty="0"/>
              <a:t>() class also takes parameters for time and </a:t>
            </a:r>
            <a:r>
              <a:rPr lang="en-US" dirty="0" err="1"/>
              <a:t>timezone</a:t>
            </a:r>
            <a:r>
              <a:rPr lang="en-US" dirty="0"/>
              <a:t> (hour, minute, second, microsecond, </a:t>
            </a:r>
            <a:r>
              <a:rPr lang="en-US" dirty="0" err="1"/>
              <a:t>tzone</a:t>
            </a:r>
            <a:r>
              <a:rPr lang="en-US" dirty="0"/>
              <a:t>), but they are optional, and has a default value of 0, (None for </a:t>
            </a:r>
            <a:r>
              <a:rPr lang="en-US" dirty="0" err="1"/>
              <a:t>timezone</a:t>
            </a:r>
            <a:r>
              <a:rPr lang="en-US" dirty="0"/>
              <a:t>).</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9FB869A-A924-4306-9893-E2EF6452C148}" type="slidenum">
              <a:rPr lang="en-US" smtClean="0"/>
              <a:t>162</a:t>
            </a:fld>
            <a:endParaRPr lang="en-US"/>
          </a:p>
        </p:txBody>
      </p:sp>
      <p:sp>
        <p:nvSpPr>
          <p:cNvPr id="6" name="Content Placeholder 5"/>
          <p:cNvSpPr>
            <a:spLocks noGrp="1"/>
          </p:cNvSpPr>
          <p:nvPr>
            <p:ph idx="1"/>
          </p:nvPr>
        </p:nvSpPr>
        <p:spPr>
          <a:xfrm>
            <a:off x="592428" y="785611"/>
            <a:ext cx="10989972" cy="5628067"/>
          </a:xfrm>
        </p:spPr>
        <p:txBody>
          <a:bodyPr/>
          <a:lstStyle/>
          <a:p>
            <a:r>
              <a:rPr lang="en-US" dirty="0" err="1"/>
              <a:t>strftime</a:t>
            </a:r>
            <a:r>
              <a:rPr lang="en-US" dirty="0"/>
              <a:t>() Method</a:t>
            </a:r>
          </a:p>
          <a:p>
            <a:pPr marL="0" indent="0">
              <a:buNone/>
            </a:pPr>
            <a:r>
              <a:rPr lang="en-US" dirty="0"/>
              <a:t>The </a:t>
            </a:r>
            <a:r>
              <a:rPr lang="en-US" dirty="0" err="1"/>
              <a:t>datetime</a:t>
            </a:r>
            <a:r>
              <a:rPr lang="en-US" dirty="0"/>
              <a:t> object has a method for formatting date objects into readable strings.</a:t>
            </a:r>
          </a:p>
          <a:p>
            <a:pPr marL="0" indent="0">
              <a:buNone/>
            </a:pPr>
            <a:r>
              <a:rPr lang="en-US" dirty="0"/>
              <a:t>The method is called </a:t>
            </a:r>
            <a:r>
              <a:rPr lang="en-US" dirty="0" err="1"/>
              <a:t>strftime</a:t>
            </a:r>
            <a:r>
              <a:rPr lang="en-US" dirty="0"/>
              <a:t>(), and takes one parameter, format, to specify the format of the returned string:</a:t>
            </a:r>
          </a:p>
          <a:p>
            <a:pPr marL="0" indent="0">
              <a:buNone/>
            </a:pPr>
            <a:endParaRPr lang="en-US" dirty="0"/>
          </a:p>
          <a:p>
            <a:pPr marL="0" indent="0">
              <a:buNone/>
            </a:pPr>
            <a:r>
              <a:rPr lang="en-US" dirty="0"/>
              <a:t>import </a:t>
            </a:r>
            <a:r>
              <a:rPr lang="en-US" dirty="0" err="1"/>
              <a:t>datetime</a:t>
            </a:r>
            <a:endParaRPr lang="en-US" dirty="0"/>
          </a:p>
          <a:p>
            <a:pPr marL="0" indent="0">
              <a:buNone/>
            </a:pPr>
            <a:r>
              <a:rPr lang="en-US" dirty="0"/>
              <a:t>x = </a:t>
            </a:r>
            <a:r>
              <a:rPr lang="en-US" dirty="0" err="1"/>
              <a:t>datetime.datetime</a:t>
            </a:r>
            <a:r>
              <a:rPr lang="en-US" dirty="0"/>
              <a:t>(2018, 6, 1)</a:t>
            </a:r>
          </a:p>
          <a:p>
            <a:pPr marL="0" indent="0">
              <a:buNone/>
            </a:pPr>
            <a:r>
              <a:rPr lang="en-US" dirty="0"/>
              <a:t>print(</a:t>
            </a:r>
            <a:r>
              <a:rPr lang="en-US" dirty="0" err="1"/>
              <a:t>x.strftime</a:t>
            </a:r>
            <a:r>
              <a:rPr lang="en-US" dirty="0"/>
              <a:t>("%B"))</a:t>
            </a:r>
          </a:p>
          <a:p>
            <a:pPr marL="0" indent="0">
              <a:buNone/>
            </a:pP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reference of all the legal format codes:</a:t>
            </a:r>
          </a:p>
        </p:txBody>
      </p:sp>
      <p:graphicFrame>
        <p:nvGraphicFramePr>
          <p:cNvPr id="5" name="Content Placeholder 4"/>
          <p:cNvGraphicFramePr>
            <a:graphicFrameLocks noGrp="1"/>
          </p:cNvGraphicFramePr>
          <p:nvPr>
            <p:ph idx="1"/>
          </p:nvPr>
        </p:nvGraphicFramePr>
        <p:xfrm>
          <a:off x="609600" y="1174750"/>
          <a:ext cx="10973791" cy="5120640"/>
        </p:xfrm>
        <a:graphic>
          <a:graphicData uri="http://schemas.openxmlformats.org/drawingml/2006/table">
            <a:tbl>
              <a:tblPr firstRow="1" bandRow="1">
                <a:tableStyleId>{5C22544A-7EE6-4342-B048-85BDC9FD1C3A}</a:tableStyleId>
              </a:tblPr>
              <a:tblGrid>
                <a:gridCol w="1786432">
                  <a:extLst>
                    <a:ext uri="{9D8B030D-6E8A-4147-A177-3AD203B41FA5}">
                      <a16:colId xmlns:a16="http://schemas.microsoft.com/office/drawing/2014/main" val="20000"/>
                    </a:ext>
                  </a:extLst>
                </a:gridCol>
                <a:gridCol w="6786707">
                  <a:extLst>
                    <a:ext uri="{9D8B030D-6E8A-4147-A177-3AD203B41FA5}">
                      <a16:colId xmlns:a16="http://schemas.microsoft.com/office/drawing/2014/main" val="20001"/>
                    </a:ext>
                  </a:extLst>
                </a:gridCol>
                <a:gridCol w="2400652">
                  <a:extLst>
                    <a:ext uri="{9D8B030D-6E8A-4147-A177-3AD203B41FA5}">
                      <a16:colId xmlns:a16="http://schemas.microsoft.com/office/drawing/2014/main" val="20002"/>
                    </a:ext>
                  </a:extLst>
                </a:gridCol>
              </a:tblGrid>
              <a:tr h="370840">
                <a:tc>
                  <a:txBody>
                    <a:bodyPr/>
                    <a:lstStyle/>
                    <a:p>
                      <a:pPr algn="l" fontAlgn="t"/>
                      <a:r>
                        <a:rPr lang="en-US" dirty="0">
                          <a:effectLst/>
                        </a:rPr>
                        <a:t>Directive</a:t>
                      </a:r>
                    </a:p>
                  </a:txBody>
                  <a:tcPr marL="153555" marR="76778" marT="76200" marB="76200"/>
                </a:tc>
                <a:tc>
                  <a:txBody>
                    <a:bodyPr/>
                    <a:lstStyle/>
                    <a:p>
                      <a:pPr algn="l" fontAlgn="t"/>
                      <a:r>
                        <a:rPr lang="en-US" dirty="0">
                          <a:effectLst/>
                        </a:rPr>
                        <a:t>Description</a:t>
                      </a:r>
                    </a:p>
                  </a:txBody>
                  <a:tcPr marL="76778" marR="76778" marT="76200" marB="76200"/>
                </a:tc>
                <a:tc>
                  <a:txBody>
                    <a:bodyPr/>
                    <a:lstStyle/>
                    <a:p>
                      <a:pPr algn="l" fontAlgn="t"/>
                      <a:r>
                        <a:rPr lang="en-US">
                          <a:effectLst/>
                        </a:rPr>
                        <a:t>Example</a:t>
                      </a:r>
                    </a:p>
                  </a:txBody>
                  <a:tcPr marL="76778" marR="76778" marT="76200" marB="76200"/>
                </a:tc>
                <a:extLst>
                  <a:ext uri="{0D108BD9-81ED-4DB2-BD59-A6C34878D82A}">
                    <a16:rowId xmlns:a16="http://schemas.microsoft.com/office/drawing/2014/main" val="10000"/>
                  </a:ext>
                </a:extLst>
              </a:tr>
              <a:tr h="370840">
                <a:tc>
                  <a:txBody>
                    <a:bodyPr/>
                    <a:lstStyle/>
                    <a:p>
                      <a:pPr algn="l" fontAlgn="t"/>
                      <a:r>
                        <a:rPr lang="en-US">
                          <a:effectLst/>
                        </a:rPr>
                        <a:t>%a</a:t>
                      </a:r>
                    </a:p>
                  </a:txBody>
                  <a:tcPr marL="153555" marR="76778" marT="76200" marB="76200"/>
                </a:tc>
                <a:tc>
                  <a:txBody>
                    <a:bodyPr/>
                    <a:lstStyle/>
                    <a:p>
                      <a:pPr algn="l" fontAlgn="t"/>
                      <a:r>
                        <a:rPr lang="en-US">
                          <a:effectLst/>
                        </a:rPr>
                        <a:t>Weekday, short version</a:t>
                      </a:r>
                    </a:p>
                  </a:txBody>
                  <a:tcPr marL="76778" marR="76778" marT="76200" marB="76200"/>
                </a:tc>
                <a:tc>
                  <a:txBody>
                    <a:bodyPr/>
                    <a:lstStyle/>
                    <a:p>
                      <a:pPr algn="l" fontAlgn="t"/>
                      <a:r>
                        <a:rPr lang="en-US">
                          <a:effectLst/>
                        </a:rPr>
                        <a:t>Wed</a:t>
                      </a:r>
                    </a:p>
                  </a:txBody>
                  <a:tcPr marL="76778" marR="76778" marT="76200" marB="76200"/>
                </a:tc>
                <a:extLst>
                  <a:ext uri="{0D108BD9-81ED-4DB2-BD59-A6C34878D82A}">
                    <a16:rowId xmlns:a16="http://schemas.microsoft.com/office/drawing/2014/main" val="10001"/>
                  </a:ext>
                </a:extLst>
              </a:tr>
              <a:tr h="370840">
                <a:tc>
                  <a:txBody>
                    <a:bodyPr/>
                    <a:lstStyle/>
                    <a:p>
                      <a:pPr algn="l" fontAlgn="t"/>
                      <a:r>
                        <a:rPr lang="en-US">
                          <a:effectLst/>
                        </a:rPr>
                        <a:t>%A</a:t>
                      </a:r>
                    </a:p>
                  </a:txBody>
                  <a:tcPr marL="153555" marR="76778" marT="76200" marB="76200"/>
                </a:tc>
                <a:tc>
                  <a:txBody>
                    <a:bodyPr/>
                    <a:lstStyle/>
                    <a:p>
                      <a:pPr algn="l" fontAlgn="t"/>
                      <a:r>
                        <a:rPr lang="en-US">
                          <a:effectLst/>
                        </a:rPr>
                        <a:t>Weekday, full version</a:t>
                      </a:r>
                    </a:p>
                  </a:txBody>
                  <a:tcPr marL="76778" marR="76778" marT="76200" marB="76200"/>
                </a:tc>
                <a:tc>
                  <a:txBody>
                    <a:bodyPr/>
                    <a:lstStyle/>
                    <a:p>
                      <a:pPr algn="l" fontAlgn="t"/>
                      <a:r>
                        <a:rPr lang="en-US" dirty="0">
                          <a:effectLst/>
                        </a:rPr>
                        <a:t>Wednesday</a:t>
                      </a:r>
                    </a:p>
                  </a:txBody>
                  <a:tcPr marL="76778" marR="76778" marT="76200" marB="76200"/>
                </a:tc>
                <a:extLst>
                  <a:ext uri="{0D108BD9-81ED-4DB2-BD59-A6C34878D82A}">
                    <a16:rowId xmlns:a16="http://schemas.microsoft.com/office/drawing/2014/main" val="10002"/>
                  </a:ext>
                </a:extLst>
              </a:tr>
              <a:tr h="370840">
                <a:tc>
                  <a:txBody>
                    <a:bodyPr/>
                    <a:lstStyle/>
                    <a:p>
                      <a:pPr algn="l" fontAlgn="t"/>
                      <a:r>
                        <a:rPr lang="en-US" dirty="0">
                          <a:effectLst/>
                        </a:rPr>
                        <a:t>%w</a:t>
                      </a:r>
                    </a:p>
                  </a:txBody>
                  <a:tcPr marL="153555" marR="76778" marT="76200" marB="76200"/>
                </a:tc>
                <a:tc>
                  <a:txBody>
                    <a:bodyPr/>
                    <a:lstStyle/>
                    <a:p>
                      <a:pPr algn="l" fontAlgn="t"/>
                      <a:r>
                        <a:rPr lang="en-US">
                          <a:effectLst/>
                        </a:rPr>
                        <a:t>Weekday as a number 0-6, 0 is Sunday</a:t>
                      </a:r>
                    </a:p>
                  </a:txBody>
                  <a:tcPr marL="76778" marR="76778" marT="76200" marB="76200"/>
                </a:tc>
                <a:tc>
                  <a:txBody>
                    <a:bodyPr/>
                    <a:lstStyle/>
                    <a:p>
                      <a:pPr algn="l" fontAlgn="t"/>
                      <a:r>
                        <a:rPr lang="en-US">
                          <a:effectLst/>
                        </a:rPr>
                        <a:t>3</a:t>
                      </a:r>
                    </a:p>
                  </a:txBody>
                  <a:tcPr marL="76778" marR="76778" marT="76200" marB="76200"/>
                </a:tc>
                <a:extLst>
                  <a:ext uri="{0D108BD9-81ED-4DB2-BD59-A6C34878D82A}">
                    <a16:rowId xmlns:a16="http://schemas.microsoft.com/office/drawing/2014/main" val="10003"/>
                  </a:ext>
                </a:extLst>
              </a:tr>
              <a:tr h="370840">
                <a:tc>
                  <a:txBody>
                    <a:bodyPr/>
                    <a:lstStyle/>
                    <a:p>
                      <a:pPr algn="l" fontAlgn="t"/>
                      <a:r>
                        <a:rPr lang="en-US">
                          <a:effectLst/>
                        </a:rPr>
                        <a:t>%d</a:t>
                      </a:r>
                    </a:p>
                  </a:txBody>
                  <a:tcPr marL="153555" marR="76778" marT="76200" marB="76200"/>
                </a:tc>
                <a:tc>
                  <a:txBody>
                    <a:bodyPr/>
                    <a:lstStyle/>
                    <a:p>
                      <a:pPr algn="l" fontAlgn="t"/>
                      <a:r>
                        <a:rPr lang="en-US">
                          <a:effectLst/>
                        </a:rPr>
                        <a:t>Day of month 01-31</a:t>
                      </a:r>
                    </a:p>
                  </a:txBody>
                  <a:tcPr marL="76778" marR="76778" marT="76200" marB="76200"/>
                </a:tc>
                <a:tc>
                  <a:txBody>
                    <a:bodyPr/>
                    <a:lstStyle/>
                    <a:p>
                      <a:pPr algn="l" fontAlgn="t"/>
                      <a:r>
                        <a:rPr lang="en-US">
                          <a:effectLst/>
                        </a:rPr>
                        <a:t>31</a:t>
                      </a:r>
                    </a:p>
                  </a:txBody>
                  <a:tcPr marL="76778" marR="76778" marT="76200" marB="76200"/>
                </a:tc>
                <a:extLst>
                  <a:ext uri="{0D108BD9-81ED-4DB2-BD59-A6C34878D82A}">
                    <a16:rowId xmlns:a16="http://schemas.microsoft.com/office/drawing/2014/main" val="10004"/>
                  </a:ext>
                </a:extLst>
              </a:tr>
              <a:tr h="370840">
                <a:tc>
                  <a:txBody>
                    <a:bodyPr/>
                    <a:lstStyle/>
                    <a:p>
                      <a:pPr algn="l" fontAlgn="t"/>
                      <a:r>
                        <a:rPr lang="en-US">
                          <a:effectLst/>
                        </a:rPr>
                        <a:t>%b</a:t>
                      </a:r>
                    </a:p>
                  </a:txBody>
                  <a:tcPr marL="153555" marR="76778" marT="76200" marB="76200"/>
                </a:tc>
                <a:tc>
                  <a:txBody>
                    <a:bodyPr/>
                    <a:lstStyle/>
                    <a:p>
                      <a:pPr algn="l" fontAlgn="t"/>
                      <a:r>
                        <a:rPr lang="en-US">
                          <a:effectLst/>
                        </a:rPr>
                        <a:t>Month name, short version</a:t>
                      </a:r>
                    </a:p>
                  </a:txBody>
                  <a:tcPr marL="76778" marR="76778" marT="76200" marB="76200"/>
                </a:tc>
                <a:tc>
                  <a:txBody>
                    <a:bodyPr/>
                    <a:lstStyle/>
                    <a:p>
                      <a:pPr algn="l" fontAlgn="t"/>
                      <a:r>
                        <a:rPr lang="en-US">
                          <a:effectLst/>
                        </a:rPr>
                        <a:t>Dec</a:t>
                      </a:r>
                    </a:p>
                  </a:txBody>
                  <a:tcPr marL="76778" marR="76778" marT="76200" marB="76200"/>
                </a:tc>
                <a:extLst>
                  <a:ext uri="{0D108BD9-81ED-4DB2-BD59-A6C34878D82A}">
                    <a16:rowId xmlns:a16="http://schemas.microsoft.com/office/drawing/2014/main" val="10005"/>
                  </a:ext>
                </a:extLst>
              </a:tr>
              <a:tr h="370840">
                <a:tc>
                  <a:txBody>
                    <a:bodyPr/>
                    <a:lstStyle/>
                    <a:p>
                      <a:pPr algn="l" fontAlgn="t"/>
                      <a:r>
                        <a:rPr lang="en-US">
                          <a:effectLst/>
                        </a:rPr>
                        <a:t>%B</a:t>
                      </a:r>
                    </a:p>
                  </a:txBody>
                  <a:tcPr marL="153555" marR="76778" marT="76200" marB="76200"/>
                </a:tc>
                <a:tc>
                  <a:txBody>
                    <a:bodyPr/>
                    <a:lstStyle/>
                    <a:p>
                      <a:pPr algn="l" fontAlgn="t"/>
                      <a:r>
                        <a:rPr lang="en-US">
                          <a:effectLst/>
                        </a:rPr>
                        <a:t>Month name, full version</a:t>
                      </a:r>
                    </a:p>
                  </a:txBody>
                  <a:tcPr marL="76778" marR="76778" marT="76200" marB="76200"/>
                </a:tc>
                <a:tc>
                  <a:txBody>
                    <a:bodyPr/>
                    <a:lstStyle/>
                    <a:p>
                      <a:pPr algn="l" fontAlgn="t"/>
                      <a:r>
                        <a:rPr lang="en-US">
                          <a:effectLst/>
                        </a:rPr>
                        <a:t>December</a:t>
                      </a:r>
                    </a:p>
                  </a:txBody>
                  <a:tcPr marL="76778" marR="76778" marT="76200" marB="76200"/>
                </a:tc>
                <a:extLst>
                  <a:ext uri="{0D108BD9-81ED-4DB2-BD59-A6C34878D82A}">
                    <a16:rowId xmlns:a16="http://schemas.microsoft.com/office/drawing/2014/main" val="10006"/>
                  </a:ext>
                </a:extLst>
              </a:tr>
              <a:tr h="370840">
                <a:tc>
                  <a:txBody>
                    <a:bodyPr/>
                    <a:lstStyle/>
                    <a:p>
                      <a:pPr algn="l" fontAlgn="t"/>
                      <a:r>
                        <a:rPr lang="en-US">
                          <a:effectLst/>
                        </a:rPr>
                        <a:t>%m</a:t>
                      </a:r>
                    </a:p>
                  </a:txBody>
                  <a:tcPr marL="153555" marR="76778" marT="76200" marB="76200"/>
                </a:tc>
                <a:tc>
                  <a:txBody>
                    <a:bodyPr/>
                    <a:lstStyle/>
                    <a:p>
                      <a:pPr algn="l" fontAlgn="t"/>
                      <a:r>
                        <a:rPr lang="en-US">
                          <a:effectLst/>
                        </a:rPr>
                        <a:t>Month as a number 01-12</a:t>
                      </a:r>
                    </a:p>
                  </a:txBody>
                  <a:tcPr marL="76778" marR="76778" marT="76200" marB="76200"/>
                </a:tc>
                <a:tc>
                  <a:txBody>
                    <a:bodyPr/>
                    <a:lstStyle/>
                    <a:p>
                      <a:pPr algn="l" fontAlgn="t"/>
                      <a:r>
                        <a:rPr lang="en-US">
                          <a:effectLst/>
                        </a:rPr>
                        <a:t>12</a:t>
                      </a:r>
                    </a:p>
                  </a:txBody>
                  <a:tcPr marL="76778" marR="76778" marT="76200" marB="76200"/>
                </a:tc>
                <a:extLst>
                  <a:ext uri="{0D108BD9-81ED-4DB2-BD59-A6C34878D82A}">
                    <a16:rowId xmlns:a16="http://schemas.microsoft.com/office/drawing/2014/main" val="10007"/>
                  </a:ext>
                </a:extLst>
              </a:tr>
              <a:tr h="370840">
                <a:tc>
                  <a:txBody>
                    <a:bodyPr/>
                    <a:lstStyle/>
                    <a:p>
                      <a:pPr algn="l" fontAlgn="t"/>
                      <a:r>
                        <a:rPr lang="en-US">
                          <a:effectLst/>
                        </a:rPr>
                        <a:t>%y</a:t>
                      </a:r>
                    </a:p>
                  </a:txBody>
                  <a:tcPr marL="153555" marR="76778" marT="76200" marB="76200"/>
                </a:tc>
                <a:tc>
                  <a:txBody>
                    <a:bodyPr/>
                    <a:lstStyle/>
                    <a:p>
                      <a:pPr algn="l" fontAlgn="t"/>
                      <a:r>
                        <a:rPr lang="en-US">
                          <a:effectLst/>
                        </a:rPr>
                        <a:t>Year, short version, without century</a:t>
                      </a:r>
                    </a:p>
                  </a:txBody>
                  <a:tcPr marL="76778" marR="76778" marT="76200" marB="76200"/>
                </a:tc>
                <a:tc>
                  <a:txBody>
                    <a:bodyPr/>
                    <a:lstStyle/>
                    <a:p>
                      <a:pPr algn="l" fontAlgn="t"/>
                      <a:r>
                        <a:rPr lang="en-US">
                          <a:effectLst/>
                        </a:rPr>
                        <a:t>18</a:t>
                      </a:r>
                    </a:p>
                  </a:txBody>
                  <a:tcPr marL="76778" marR="76778" marT="76200" marB="76200"/>
                </a:tc>
                <a:extLst>
                  <a:ext uri="{0D108BD9-81ED-4DB2-BD59-A6C34878D82A}">
                    <a16:rowId xmlns:a16="http://schemas.microsoft.com/office/drawing/2014/main" val="10008"/>
                  </a:ext>
                </a:extLst>
              </a:tr>
              <a:tr h="370840">
                <a:tc>
                  <a:txBody>
                    <a:bodyPr/>
                    <a:lstStyle/>
                    <a:p>
                      <a:pPr algn="l" fontAlgn="t"/>
                      <a:r>
                        <a:rPr lang="en-US">
                          <a:effectLst/>
                        </a:rPr>
                        <a:t>%Y</a:t>
                      </a:r>
                    </a:p>
                  </a:txBody>
                  <a:tcPr marL="153555" marR="76778" marT="76200" marB="76200"/>
                </a:tc>
                <a:tc>
                  <a:txBody>
                    <a:bodyPr/>
                    <a:lstStyle/>
                    <a:p>
                      <a:pPr algn="l" fontAlgn="t"/>
                      <a:r>
                        <a:rPr lang="en-US">
                          <a:effectLst/>
                        </a:rPr>
                        <a:t>Year, full version</a:t>
                      </a:r>
                    </a:p>
                  </a:txBody>
                  <a:tcPr marL="76778" marR="76778" marT="76200" marB="76200"/>
                </a:tc>
                <a:tc>
                  <a:txBody>
                    <a:bodyPr/>
                    <a:lstStyle/>
                    <a:p>
                      <a:pPr algn="l" fontAlgn="t"/>
                      <a:r>
                        <a:rPr lang="en-US">
                          <a:effectLst/>
                        </a:rPr>
                        <a:t>2018</a:t>
                      </a:r>
                    </a:p>
                  </a:txBody>
                  <a:tcPr marL="76778" marR="76778" marT="76200" marB="76200"/>
                </a:tc>
                <a:extLst>
                  <a:ext uri="{0D108BD9-81ED-4DB2-BD59-A6C34878D82A}">
                    <a16:rowId xmlns:a16="http://schemas.microsoft.com/office/drawing/2014/main" val="10009"/>
                  </a:ext>
                </a:extLst>
              </a:tr>
              <a:tr h="370840">
                <a:tc>
                  <a:txBody>
                    <a:bodyPr/>
                    <a:lstStyle/>
                    <a:p>
                      <a:pPr algn="l" fontAlgn="t"/>
                      <a:r>
                        <a:rPr lang="en-US">
                          <a:effectLst/>
                        </a:rPr>
                        <a:t>%H</a:t>
                      </a:r>
                    </a:p>
                  </a:txBody>
                  <a:tcPr marL="153555" marR="76778" marT="76200" marB="76200"/>
                </a:tc>
                <a:tc>
                  <a:txBody>
                    <a:bodyPr/>
                    <a:lstStyle/>
                    <a:p>
                      <a:pPr algn="l" fontAlgn="t"/>
                      <a:r>
                        <a:rPr lang="en-US">
                          <a:effectLst/>
                        </a:rPr>
                        <a:t>Hour 00-23</a:t>
                      </a:r>
                    </a:p>
                  </a:txBody>
                  <a:tcPr marL="76778" marR="76778" marT="76200" marB="76200"/>
                </a:tc>
                <a:tc>
                  <a:txBody>
                    <a:bodyPr/>
                    <a:lstStyle/>
                    <a:p>
                      <a:pPr algn="l" fontAlgn="t"/>
                      <a:r>
                        <a:rPr lang="en-US">
                          <a:effectLst/>
                        </a:rPr>
                        <a:t>17</a:t>
                      </a:r>
                    </a:p>
                  </a:txBody>
                  <a:tcPr marL="76778" marR="76778" marT="76200" marB="76200"/>
                </a:tc>
                <a:extLst>
                  <a:ext uri="{0D108BD9-81ED-4DB2-BD59-A6C34878D82A}">
                    <a16:rowId xmlns:a16="http://schemas.microsoft.com/office/drawing/2014/main" val="10010"/>
                  </a:ext>
                </a:extLst>
              </a:tr>
              <a:tr h="370840">
                <a:tc>
                  <a:txBody>
                    <a:bodyPr/>
                    <a:lstStyle/>
                    <a:p>
                      <a:pPr algn="l" fontAlgn="t"/>
                      <a:r>
                        <a:rPr lang="en-US">
                          <a:effectLst/>
                        </a:rPr>
                        <a:t>%I</a:t>
                      </a:r>
                    </a:p>
                  </a:txBody>
                  <a:tcPr marL="153555" marR="76778" marT="76200" marB="76200"/>
                </a:tc>
                <a:tc>
                  <a:txBody>
                    <a:bodyPr/>
                    <a:lstStyle/>
                    <a:p>
                      <a:pPr algn="l" fontAlgn="t"/>
                      <a:r>
                        <a:rPr lang="en-US" dirty="0">
                          <a:effectLst/>
                        </a:rPr>
                        <a:t>Hour 00-12</a:t>
                      </a:r>
                    </a:p>
                  </a:txBody>
                  <a:tcPr marL="76778" marR="76778" marT="76200" marB="76200"/>
                </a:tc>
                <a:tc>
                  <a:txBody>
                    <a:bodyPr/>
                    <a:lstStyle/>
                    <a:p>
                      <a:pPr algn="l" fontAlgn="t"/>
                      <a:r>
                        <a:rPr lang="en-US" dirty="0">
                          <a:effectLst/>
                        </a:rPr>
                        <a:t>05</a:t>
                      </a:r>
                    </a:p>
                  </a:txBody>
                  <a:tcPr marL="76778" marR="76778" marT="76200" marB="76200"/>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fld id="{69FB869A-A924-4306-9893-E2EF6452C148}" type="slidenum">
              <a:rPr lang="en-US" smtClean="0"/>
              <a:t>163</a:t>
            </a:fld>
            <a:endParaRPr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519448" y="263643"/>
          <a:ext cx="11432146" cy="5731303"/>
        </p:xfrm>
        <a:graphic>
          <a:graphicData uri="http://schemas.openxmlformats.org/drawingml/2006/table">
            <a:tbl>
              <a:tblPr firstRow="1" bandRow="1">
                <a:tableStyleId>{5C22544A-7EE6-4342-B048-85BDC9FD1C3A}</a:tableStyleId>
              </a:tblPr>
              <a:tblGrid>
                <a:gridCol w="1296473">
                  <a:extLst>
                    <a:ext uri="{9D8B030D-6E8A-4147-A177-3AD203B41FA5}">
                      <a16:colId xmlns:a16="http://schemas.microsoft.com/office/drawing/2014/main" val="20000"/>
                    </a:ext>
                  </a:extLst>
                </a:gridCol>
                <a:gridCol w="6645499">
                  <a:extLst>
                    <a:ext uri="{9D8B030D-6E8A-4147-A177-3AD203B41FA5}">
                      <a16:colId xmlns:a16="http://schemas.microsoft.com/office/drawing/2014/main" val="20001"/>
                    </a:ext>
                  </a:extLst>
                </a:gridCol>
                <a:gridCol w="3490174">
                  <a:extLst>
                    <a:ext uri="{9D8B030D-6E8A-4147-A177-3AD203B41FA5}">
                      <a16:colId xmlns:a16="http://schemas.microsoft.com/office/drawing/2014/main" val="20002"/>
                    </a:ext>
                  </a:extLst>
                </a:gridCol>
              </a:tblGrid>
              <a:tr h="404800">
                <a:tc>
                  <a:txBody>
                    <a:bodyPr/>
                    <a:lstStyle/>
                    <a:p>
                      <a:pPr algn="l" fontAlgn="t"/>
                      <a:r>
                        <a:rPr lang="en-US" dirty="0">
                          <a:effectLst/>
                        </a:rPr>
                        <a:t>%p</a:t>
                      </a:r>
                    </a:p>
                  </a:txBody>
                  <a:tcPr marL="152400" marR="76200" marT="76200" marB="76200"/>
                </a:tc>
                <a:tc>
                  <a:txBody>
                    <a:bodyPr/>
                    <a:lstStyle/>
                    <a:p>
                      <a:pPr algn="l" fontAlgn="t"/>
                      <a:r>
                        <a:rPr lang="en-US" dirty="0">
                          <a:effectLst/>
                        </a:rPr>
                        <a:t>AM/PM</a:t>
                      </a:r>
                    </a:p>
                  </a:txBody>
                  <a:tcPr marL="76200" marR="76200" marT="76200" marB="76200"/>
                </a:tc>
                <a:tc>
                  <a:txBody>
                    <a:bodyPr/>
                    <a:lstStyle/>
                    <a:p>
                      <a:pPr algn="l" fontAlgn="t"/>
                      <a:r>
                        <a:rPr lang="en-US">
                          <a:effectLst/>
                        </a:rPr>
                        <a:t>PM</a:t>
                      </a:r>
                    </a:p>
                  </a:txBody>
                  <a:tcPr marL="76200" marR="76200" marT="76200" marB="76200"/>
                </a:tc>
                <a:extLst>
                  <a:ext uri="{0D108BD9-81ED-4DB2-BD59-A6C34878D82A}">
                    <a16:rowId xmlns:a16="http://schemas.microsoft.com/office/drawing/2014/main" val="10000"/>
                  </a:ext>
                </a:extLst>
              </a:tr>
              <a:tr h="404800">
                <a:tc>
                  <a:txBody>
                    <a:bodyPr/>
                    <a:lstStyle/>
                    <a:p>
                      <a:pPr algn="l" fontAlgn="t"/>
                      <a:r>
                        <a:rPr lang="en-US">
                          <a:effectLst/>
                        </a:rPr>
                        <a:t>%M</a:t>
                      </a:r>
                    </a:p>
                  </a:txBody>
                  <a:tcPr marL="152400" marR="76200" marT="76200" marB="76200"/>
                </a:tc>
                <a:tc>
                  <a:txBody>
                    <a:bodyPr/>
                    <a:lstStyle/>
                    <a:p>
                      <a:pPr algn="l" fontAlgn="t"/>
                      <a:r>
                        <a:rPr lang="en-US">
                          <a:effectLst/>
                        </a:rPr>
                        <a:t>Minute 00-59</a:t>
                      </a:r>
                    </a:p>
                  </a:txBody>
                  <a:tcPr marL="76200" marR="76200" marT="76200" marB="76200"/>
                </a:tc>
                <a:tc>
                  <a:txBody>
                    <a:bodyPr/>
                    <a:lstStyle/>
                    <a:p>
                      <a:pPr algn="l" fontAlgn="t"/>
                      <a:r>
                        <a:rPr lang="en-US">
                          <a:effectLst/>
                        </a:rPr>
                        <a:t>41</a:t>
                      </a:r>
                    </a:p>
                  </a:txBody>
                  <a:tcPr marL="76200" marR="76200" marT="76200" marB="76200"/>
                </a:tc>
                <a:extLst>
                  <a:ext uri="{0D108BD9-81ED-4DB2-BD59-A6C34878D82A}">
                    <a16:rowId xmlns:a16="http://schemas.microsoft.com/office/drawing/2014/main" val="10001"/>
                  </a:ext>
                </a:extLst>
              </a:tr>
              <a:tr h="404800">
                <a:tc>
                  <a:txBody>
                    <a:bodyPr/>
                    <a:lstStyle/>
                    <a:p>
                      <a:pPr algn="l" fontAlgn="t"/>
                      <a:r>
                        <a:rPr lang="en-US">
                          <a:effectLst/>
                        </a:rPr>
                        <a:t>%S</a:t>
                      </a:r>
                    </a:p>
                  </a:txBody>
                  <a:tcPr marL="152400" marR="76200" marT="76200" marB="76200"/>
                </a:tc>
                <a:tc>
                  <a:txBody>
                    <a:bodyPr/>
                    <a:lstStyle/>
                    <a:p>
                      <a:pPr algn="l" fontAlgn="t"/>
                      <a:r>
                        <a:rPr lang="en-US" dirty="0">
                          <a:effectLst/>
                        </a:rPr>
                        <a:t>Second 00-59</a:t>
                      </a:r>
                    </a:p>
                  </a:txBody>
                  <a:tcPr marL="76200" marR="76200" marT="76200" marB="76200"/>
                </a:tc>
                <a:tc>
                  <a:txBody>
                    <a:bodyPr/>
                    <a:lstStyle/>
                    <a:p>
                      <a:pPr algn="l" fontAlgn="t"/>
                      <a:r>
                        <a:rPr lang="en-US">
                          <a:effectLst/>
                        </a:rPr>
                        <a:t>08</a:t>
                      </a:r>
                    </a:p>
                  </a:txBody>
                  <a:tcPr marL="76200" marR="76200" marT="76200" marB="76200"/>
                </a:tc>
                <a:extLst>
                  <a:ext uri="{0D108BD9-81ED-4DB2-BD59-A6C34878D82A}">
                    <a16:rowId xmlns:a16="http://schemas.microsoft.com/office/drawing/2014/main" val="10002"/>
                  </a:ext>
                </a:extLst>
              </a:tr>
              <a:tr h="466419">
                <a:tc>
                  <a:txBody>
                    <a:bodyPr/>
                    <a:lstStyle/>
                    <a:p>
                      <a:pPr algn="l" fontAlgn="t"/>
                      <a:r>
                        <a:rPr lang="en-US">
                          <a:effectLst/>
                        </a:rPr>
                        <a:t>%f</a:t>
                      </a:r>
                    </a:p>
                  </a:txBody>
                  <a:tcPr marL="152400" marR="76200" marT="76200" marB="76200"/>
                </a:tc>
                <a:tc>
                  <a:txBody>
                    <a:bodyPr/>
                    <a:lstStyle/>
                    <a:p>
                      <a:pPr algn="l" fontAlgn="t"/>
                      <a:r>
                        <a:rPr lang="en-US" dirty="0">
                          <a:effectLst/>
                        </a:rPr>
                        <a:t>Microsecond 000000-999999</a:t>
                      </a:r>
                    </a:p>
                  </a:txBody>
                  <a:tcPr marL="76200" marR="76200" marT="76200" marB="76200"/>
                </a:tc>
                <a:tc>
                  <a:txBody>
                    <a:bodyPr/>
                    <a:lstStyle/>
                    <a:p>
                      <a:pPr algn="l" fontAlgn="t"/>
                      <a:r>
                        <a:rPr lang="en-US">
                          <a:effectLst/>
                        </a:rPr>
                        <a:t>548513</a:t>
                      </a:r>
                    </a:p>
                  </a:txBody>
                  <a:tcPr marL="76200" marR="76200" marT="76200" marB="76200"/>
                </a:tc>
                <a:extLst>
                  <a:ext uri="{0D108BD9-81ED-4DB2-BD59-A6C34878D82A}">
                    <a16:rowId xmlns:a16="http://schemas.microsoft.com/office/drawing/2014/main" val="10003"/>
                  </a:ext>
                </a:extLst>
              </a:tr>
              <a:tr h="404800">
                <a:tc>
                  <a:txBody>
                    <a:bodyPr/>
                    <a:lstStyle/>
                    <a:p>
                      <a:pPr algn="l" fontAlgn="t"/>
                      <a:r>
                        <a:rPr lang="en-US">
                          <a:effectLst/>
                        </a:rPr>
                        <a:t>%z</a:t>
                      </a:r>
                    </a:p>
                  </a:txBody>
                  <a:tcPr marL="152400" marR="76200" marT="76200" marB="76200"/>
                </a:tc>
                <a:tc>
                  <a:txBody>
                    <a:bodyPr/>
                    <a:lstStyle/>
                    <a:p>
                      <a:pPr algn="l" fontAlgn="t"/>
                      <a:r>
                        <a:rPr lang="en-US">
                          <a:effectLst/>
                        </a:rPr>
                        <a:t>UTC offset</a:t>
                      </a:r>
                    </a:p>
                  </a:txBody>
                  <a:tcPr marL="76200" marR="76200" marT="76200" marB="76200"/>
                </a:tc>
                <a:tc>
                  <a:txBody>
                    <a:bodyPr/>
                    <a:lstStyle/>
                    <a:p>
                      <a:pPr algn="l" fontAlgn="t"/>
                      <a:r>
                        <a:rPr lang="en-US">
                          <a:effectLst/>
                        </a:rPr>
                        <a:t>+0100</a:t>
                      </a:r>
                    </a:p>
                  </a:txBody>
                  <a:tcPr marL="76200" marR="76200" marT="76200" marB="76200"/>
                </a:tc>
                <a:extLst>
                  <a:ext uri="{0D108BD9-81ED-4DB2-BD59-A6C34878D82A}">
                    <a16:rowId xmlns:a16="http://schemas.microsoft.com/office/drawing/2014/main" val="10004"/>
                  </a:ext>
                </a:extLst>
              </a:tr>
              <a:tr h="384649">
                <a:tc>
                  <a:txBody>
                    <a:bodyPr/>
                    <a:lstStyle/>
                    <a:p>
                      <a:pPr algn="l" fontAlgn="t"/>
                      <a:r>
                        <a:rPr lang="en-US">
                          <a:effectLst/>
                        </a:rPr>
                        <a:t>%Z</a:t>
                      </a:r>
                    </a:p>
                  </a:txBody>
                  <a:tcPr marL="152400" marR="76200" marT="76200" marB="76200"/>
                </a:tc>
                <a:tc>
                  <a:txBody>
                    <a:bodyPr/>
                    <a:lstStyle/>
                    <a:p>
                      <a:pPr algn="l" fontAlgn="t"/>
                      <a:r>
                        <a:rPr lang="en-US">
                          <a:effectLst/>
                        </a:rPr>
                        <a:t>Timezone</a:t>
                      </a:r>
                    </a:p>
                  </a:txBody>
                  <a:tcPr marL="76200" marR="76200" marT="76200" marB="76200"/>
                </a:tc>
                <a:tc>
                  <a:txBody>
                    <a:bodyPr/>
                    <a:lstStyle/>
                    <a:p>
                      <a:pPr algn="l" fontAlgn="t"/>
                      <a:r>
                        <a:rPr lang="en-US">
                          <a:effectLst/>
                        </a:rPr>
                        <a:t>CST</a:t>
                      </a:r>
                    </a:p>
                  </a:txBody>
                  <a:tcPr marL="76200" marR="76200" marT="76200" marB="76200"/>
                </a:tc>
                <a:extLst>
                  <a:ext uri="{0D108BD9-81ED-4DB2-BD59-A6C34878D82A}">
                    <a16:rowId xmlns:a16="http://schemas.microsoft.com/office/drawing/2014/main" val="10005"/>
                  </a:ext>
                </a:extLst>
              </a:tr>
              <a:tr h="460205">
                <a:tc>
                  <a:txBody>
                    <a:bodyPr/>
                    <a:lstStyle/>
                    <a:p>
                      <a:pPr algn="l" fontAlgn="t"/>
                      <a:r>
                        <a:rPr lang="en-US">
                          <a:effectLst/>
                        </a:rPr>
                        <a:t>%j</a:t>
                      </a:r>
                    </a:p>
                  </a:txBody>
                  <a:tcPr marL="152400" marR="76200" marT="76200" marB="76200"/>
                </a:tc>
                <a:tc>
                  <a:txBody>
                    <a:bodyPr/>
                    <a:lstStyle/>
                    <a:p>
                      <a:pPr algn="l" fontAlgn="t"/>
                      <a:r>
                        <a:rPr lang="en-US">
                          <a:effectLst/>
                        </a:rPr>
                        <a:t>Day number of year 001-366</a:t>
                      </a:r>
                    </a:p>
                  </a:txBody>
                  <a:tcPr marL="76200" marR="76200" marT="76200" marB="76200"/>
                </a:tc>
                <a:tc>
                  <a:txBody>
                    <a:bodyPr/>
                    <a:lstStyle/>
                    <a:p>
                      <a:pPr algn="l" fontAlgn="t"/>
                      <a:r>
                        <a:rPr lang="en-US" dirty="0">
                          <a:effectLst/>
                        </a:rPr>
                        <a:t>365</a:t>
                      </a:r>
                    </a:p>
                  </a:txBody>
                  <a:tcPr marL="76200" marR="76200" marT="76200" marB="76200"/>
                </a:tc>
                <a:extLst>
                  <a:ext uri="{0D108BD9-81ED-4DB2-BD59-A6C34878D82A}">
                    <a16:rowId xmlns:a16="http://schemas.microsoft.com/office/drawing/2014/main" val="10006"/>
                  </a:ext>
                </a:extLst>
              </a:tr>
              <a:tr h="437882">
                <a:tc>
                  <a:txBody>
                    <a:bodyPr/>
                    <a:lstStyle/>
                    <a:p>
                      <a:pPr algn="l" fontAlgn="t"/>
                      <a:r>
                        <a:rPr lang="en-US">
                          <a:effectLst/>
                        </a:rPr>
                        <a:t>%U</a:t>
                      </a:r>
                    </a:p>
                  </a:txBody>
                  <a:tcPr marL="152400" marR="76200" marT="76200" marB="76200"/>
                </a:tc>
                <a:tc>
                  <a:txBody>
                    <a:bodyPr/>
                    <a:lstStyle/>
                    <a:p>
                      <a:pPr algn="l" fontAlgn="t"/>
                      <a:r>
                        <a:rPr lang="en-US">
                          <a:effectLst/>
                        </a:rPr>
                        <a:t>Week number of year, Sunday as the first day of week, 00-53</a:t>
                      </a:r>
                    </a:p>
                  </a:txBody>
                  <a:tcPr marL="76200" marR="76200" marT="76200" marB="76200"/>
                </a:tc>
                <a:tc>
                  <a:txBody>
                    <a:bodyPr/>
                    <a:lstStyle/>
                    <a:p>
                      <a:pPr algn="l" fontAlgn="t"/>
                      <a:r>
                        <a:rPr lang="en-US">
                          <a:effectLst/>
                        </a:rPr>
                        <a:t>52</a:t>
                      </a:r>
                    </a:p>
                  </a:txBody>
                  <a:tcPr marL="76200" marR="76200" marT="76200" marB="76200"/>
                </a:tc>
                <a:extLst>
                  <a:ext uri="{0D108BD9-81ED-4DB2-BD59-A6C34878D82A}">
                    <a16:rowId xmlns:a16="http://schemas.microsoft.com/office/drawing/2014/main" val="10007"/>
                  </a:ext>
                </a:extLst>
              </a:tr>
              <a:tr h="502276">
                <a:tc>
                  <a:txBody>
                    <a:bodyPr/>
                    <a:lstStyle/>
                    <a:p>
                      <a:pPr algn="l" fontAlgn="t"/>
                      <a:r>
                        <a:rPr lang="en-US">
                          <a:effectLst/>
                        </a:rPr>
                        <a:t>%W</a:t>
                      </a:r>
                    </a:p>
                  </a:txBody>
                  <a:tcPr marL="152400" marR="76200" marT="76200" marB="76200"/>
                </a:tc>
                <a:tc>
                  <a:txBody>
                    <a:bodyPr/>
                    <a:lstStyle/>
                    <a:p>
                      <a:pPr algn="l" fontAlgn="t"/>
                      <a:r>
                        <a:rPr lang="en-US">
                          <a:effectLst/>
                        </a:rPr>
                        <a:t>Week number of year, Monday as the first day of week, 00-53</a:t>
                      </a:r>
                    </a:p>
                  </a:txBody>
                  <a:tcPr marL="76200" marR="76200" marT="76200" marB="76200"/>
                </a:tc>
                <a:tc>
                  <a:txBody>
                    <a:bodyPr/>
                    <a:lstStyle/>
                    <a:p>
                      <a:pPr algn="l" fontAlgn="t"/>
                      <a:r>
                        <a:rPr lang="en-US">
                          <a:effectLst/>
                        </a:rPr>
                        <a:t>52</a:t>
                      </a:r>
                    </a:p>
                  </a:txBody>
                  <a:tcPr marL="76200" marR="76200" marT="76200" marB="76200"/>
                </a:tc>
                <a:extLst>
                  <a:ext uri="{0D108BD9-81ED-4DB2-BD59-A6C34878D82A}">
                    <a16:rowId xmlns:a16="http://schemas.microsoft.com/office/drawing/2014/main" val="10008"/>
                  </a:ext>
                </a:extLst>
              </a:tr>
              <a:tr h="450761">
                <a:tc>
                  <a:txBody>
                    <a:bodyPr/>
                    <a:lstStyle/>
                    <a:p>
                      <a:pPr algn="l" fontAlgn="t"/>
                      <a:r>
                        <a:rPr lang="en-US">
                          <a:effectLst/>
                        </a:rPr>
                        <a:t>%c</a:t>
                      </a:r>
                    </a:p>
                  </a:txBody>
                  <a:tcPr marL="152400" marR="76200" marT="76200" marB="76200"/>
                </a:tc>
                <a:tc>
                  <a:txBody>
                    <a:bodyPr/>
                    <a:lstStyle/>
                    <a:p>
                      <a:pPr algn="l" fontAlgn="t"/>
                      <a:r>
                        <a:rPr lang="en-US">
                          <a:effectLst/>
                        </a:rPr>
                        <a:t>Local version of date and time</a:t>
                      </a:r>
                    </a:p>
                  </a:txBody>
                  <a:tcPr marL="76200" marR="76200" marT="76200" marB="76200"/>
                </a:tc>
                <a:tc>
                  <a:txBody>
                    <a:bodyPr/>
                    <a:lstStyle/>
                    <a:p>
                      <a:pPr algn="l" fontAlgn="t"/>
                      <a:r>
                        <a:rPr lang="fr-FR">
                          <a:effectLst/>
                        </a:rPr>
                        <a:t>Mon Dec 31 17:41:00 2018</a:t>
                      </a:r>
                    </a:p>
                  </a:txBody>
                  <a:tcPr marL="76200" marR="76200" marT="76200" marB="76200"/>
                </a:tc>
                <a:extLst>
                  <a:ext uri="{0D108BD9-81ED-4DB2-BD59-A6C34878D82A}">
                    <a16:rowId xmlns:a16="http://schemas.microsoft.com/office/drawing/2014/main" val="10009"/>
                  </a:ext>
                </a:extLst>
              </a:tr>
              <a:tr h="404800">
                <a:tc>
                  <a:txBody>
                    <a:bodyPr/>
                    <a:lstStyle/>
                    <a:p>
                      <a:pPr algn="l" fontAlgn="t"/>
                      <a:r>
                        <a:rPr lang="en-US">
                          <a:effectLst/>
                        </a:rPr>
                        <a:t>%x</a:t>
                      </a:r>
                    </a:p>
                  </a:txBody>
                  <a:tcPr marL="152400" marR="76200" marT="76200" marB="76200"/>
                </a:tc>
                <a:tc>
                  <a:txBody>
                    <a:bodyPr/>
                    <a:lstStyle/>
                    <a:p>
                      <a:pPr algn="l" fontAlgn="t"/>
                      <a:r>
                        <a:rPr lang="en-US">
                          <a:effectLst/>
                        </a:rPr>
                        <a:t>Local version of date</a:t>
                      </a:r>
                    </a:p>
                  </a:txBody>
                  <a:tcPr marL="76200" marR="76200" marT="76200" marB="76200"/>
                </a:tc>
                <a:tc>
                  <a:txBody>
                    <a:bodyPr/>
                    <a:lstStyle/>
                    <a:p>
                      <a:pPr algn="l" fontAlgn="t"/>
                      <a:r>
                        <a:rPr lang="en-US">
                          <a:effectLst/>
                        </a:rPr>
                        <a:t>12/31/18</a:t>
                      </a:r>
                    </a:p>
                  </a:txBody>
                  <a:tcPr marL="76200" marR="76200" marT="76200" marB="76200"/>
                </a:tc>
                <a:extLst>
                  <a:ext uri="{0D108BD9-81ED-4DB2-BD59-A6C34878D82A}">
                    <a16:rowId xmlns:a16="http://schemas.microsoft.com/office/drawing/2014/main" val="10010"/>
                  </a:ext>
                </a:extLst>
              </a:tr>
              <a:tr h="404800">
                <a:tc>
                  <a:txBody>
                    <a:bodyPr/>
                    <a:lstStyle/>
                    <a:p>
                      <a:pPr algn="l" fontAlgn="t"/>
                      <a:r>
                        <a:rPr lang="en-US">
                          <a:effectLst/>
                        </a:rPr>
                        <a:t>%X</a:t>
                      </a:r>
                    </a:p>
                  </a:txBody>
                  <a:tcPr marL="152400" marR="76200" marT="76200" marB="76200"/>
                </a:tc>
                <a:tc>
                  <a:txBody>
                    <a:bodyPr/>
                    <a:lstStyle/>
                    <a:p>
                      <a:pPr algn="l" fontAlgn="t"/>
                      <a:r>
                        <a:rPr lang="en-US">
                          <a:effectLst/>
                        </a:rPr>
                        <a:t>Local version of time</a:t>
                      </a:r>
                    </a:p>
                  </a:txBody>
                  <a:tcPr marL="76200" marR="76200" marT="76200" marB="76200"/>
                </a:tc>
                <a:tc>
                  <a:txBody>
                    <a:bodyPr/>
                    <a:lstStyle/>
                    <a:p>
                      <a:pPr algn="l" fontAlgn="t"/>
                      <a:r>
                        <a:rPr lang="en-US">
                          <a:effectLst/>
                        </a:rPr>
                        <a:t>17:41:00</a:t>
                      </a:r>
                    </a:p>
                  </a:txBody>
                  <a:tcPr marL="76200" marR="76200" marT="76200" marB="76200"/>
                </a:tc>
                <a:extLst>
                  <a:ext uri="{0D108BD9-81ED-4DB2-BD59-A6C34878D82A}">
                    <a16:rowId xmlns:a16="http://schemas.microsoft.com/office/drawing/2014/main" val="10011"/>
                  </a:ext>
                </a:extLst>
              </a:tr>
              <a:tr h="404800">
                <a:tc>
                  <a:txBody>
                    <a:bodyPr/>
                    <a:lstStyle/>
                    <a:p>
                      <a:pPr algn="l" fontAlgn="t"/>
                      <a:r>
                        <a:rPr lang="en-US">
                          <a:effectLst/>
                        </a:rPr>
                        <a:t>%%</a:t>
                      </a:r>
                    </a:p>
                  </a:txBody>
                  <a:tcPr marL="152400" marR="76200" marT="76200" marB="76200"/>
                </a:tc>
                <a:tc>
                  <a:txBody>
                    <a:bodyPr/>
                    <a:lstStyle/>
                    <a:p>
                      <a:pPr algn="l" fontAlgn="t"/>
                      <a:r>
                        <a:rPr lang="en-US">
                          <a:effectLst/>
                        </a:rPr>
                        <a:t>A % character</a:t>
                      </a:r>
                    </a:p>
                  </a:txBody>
                  <a:tcPr marL="76200" marR="76200" marT="76200" marB="76200"/>
                </a:tc>
                <a:tc>
                  <a:txBody>
                    <a:bodyPr/>
                    <a:lstStyle/>
                    <a:p>
                      <a:pPr algn="l" fontAlgn="t"/>
                      <a:r>
                        <a:rPr lang="en-US" dirty="0">
                          <a:effectLst/>
                        </a:rPr>
                        <a:t>%</a:t>
                      </a:r>
                    </a:p>
                  </a:txBody>
                  <a:tcPr marL="76200" marR="76200" marT="76200" marB="76200"/>
                </a:tc>
                <a:extLst>
                  <a:ext uri="{0D108BD9-81ED-4DB2-BD59-A6C34878D82A}">
                    <a16:rowId xmlns:a16="http://schemas.microsoft.com/office/drawing/2014/main" val="10012"/>
                  </a:ext>
                </a:extLst>
              </a:tr>
            </a:tbl>
          </a:graphicData>
        </a:graphic>
      </p:graphicFrame>
      <p:sp>
        <p:nvSpPr>
          <p:cNvPr id="4" name="Slide Number Placeholder 3"/>
          <p:cNvSpPr>
            <a:spLocks noGrp="1"/>
          </p:cNvSpPr>
          <p:nvPr>
            <p:ph type="sldNum" sz="quarter" idx="12"/>
          </p:nvPr>
        </p:nvSpPr>
        <p:spPr/>
        <p:txBody>
          <a:bodyPr/>
          <a:lstStyle/>
          <a:p>
            <a:fld id="{69FB869A-A924-4306-9893-E2EF6452C148}" type="slidenum">
              <a:rPr lang="en-US" smtClean="0"/>
              <a:t>164</a:t>
            </a:fld>
            <a:endParaRPr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("%a"))</a:t>
            </a:r>
          </a:p>
          <a:p>
            <a:pPr marL="0" indent="0">
              <a:buNone/>
            </a:pP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("%A"))</a:t>
            </a:r>
          </a:p>
          <a:p>
            <a:pPr marL="0" indent="0">
              <a:buNone/>
            </a:pP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("%w"))</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165</a:t>
            </a:fld>
            <a:endParaRPr lang="en-US"/>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434" y="325465"/>
            <a:ext cx="10977966" cy="6396010"/>
          </a:xfrm>
        </p:spPr>
        <p:txBody>
          <a:bodyPr/>
          <a:lstStyle/>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("%d"))</a:t>
            </a:r>
          </a:p>
          <a:p>
            <a:pPr marL="0" indent="0">
              <a:buNone/>
            </a:pP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("%b"))</a:t>
            </a:r>
          </a:p>
          <a:p>
            <a:pPr marL="0" indent="0">
              <a:buNone/>
            </a:pP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("%B"))</a:t>
            </a:r>
          </a:p>
          <a:p>
            <a:pPr marL="0" indent="0">
              <a:buNone/>
            </a:pPr>
            <a:endParaRPr lang="en-US" dirty="0"/>
          </a:p>
          <a:p>
            <a:pPr marL="0" indent="0">
              <a:buNone/>
            </a:pPr>
            <a:r>
              <a:rPr lang="en-US" dirty="0"/>
              <a:t>x = </a:t>
            </a:r>
            <a:r>
              <a:rPr lang="en-US" dirty="0" err="1"/>
              <a:t>datetime.datetime.now</a:t>
            </a:r>
            <a:r>
              <a:rPr lang="en-US" dirty="0"/>
              <a:t>()</a:t>
            </a:r>
          </a:p>
          <a:p>
            <a:pPr marL="0" indent="0">
              <a:buNone/>
            </a:pPr>
            <a:r>
              <a:rPr lang="en-US" dirty="0"/>
              <a:t>print(</a:t>
            </a:r>
            <a:r>
              <a:rPr lang="en-US" dirty="0" err="1"/>
              <a:t>x.strftime</a:t>
            </a:r>
            <a:r>
              <a:rPr lang="en-US" dirty="0"/>
              <a:t>("%m"))</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166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Operators: </a:t>
            </a:r>
            <a:r>
              <a:rPr lang="en-US" dirty="0" err="1"/>
              <a:t>Arithematic</a:t>
            </a:r>
            <a:r>
              <a:rPr lang="en-US" dirty="0"/>
              <a:t> Operators</a:t>
            </a:r>
          </a:p>
        </p:txBody>
      </p:sp>
      <p:graphicFrame>
        <p:nvGraphicFramePr>
          <p:cNvPr id="6" name="Content Placeholder 5"/>
          <p:cNvGraphicFramePr>
            <a:graphicFrameLocks noGrp="1"/>
          </p:cNvGraphicFramePr>
          <p:nvPr>
            <p:ph idx="1"/>
          </p:nvPr>
        </p:nvGraphicFramePr>
        <p:xfrm>
          <a:off x="2914973" y="2154264"/>
          <a:ext cx="7886700" cy="341376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7050">
                <a:tc>
                  <a:txBody>
                    <a:bodyPr/>
                    <a:lstStyle/>
                    <a:p>
                      <a:pPr algn="l" fontAlgn="t"/>
                      <a:r>
                        <a:rPr lang="en-US" dirty="0">
                          <a:effectLst/>
                        </a:rPr>
                        <a:t>Operator</a:t>
                      </a:r>
                    </a:p>
                  </a:txBody>
                  <a:tcPr marL="152400" marR="76200" marT="76200" marB="76200"/>
                </a:tc>
                <a:tc>
                  <a:txBody>
                    <a:bodyPr/>
                    <a:lstStyle/>
                    <a:p>
                      <a:pPr algn="l" fontAlgn="t"/>
                      <a:r>
                        <a:rPr lang="en-US" dirty="0">
                          <a:effectLst/>
                        </a:rPr>
                        <a:t>Name</a:t>
                      </a:r>
                    </a:p>
                  </a:txBody>
                  <a:tcPr marL="76200" marR="76200" marT="76200" marB="76200"/>
                </a:tc>
                <a:tc>
                  <a:txBody>
                    <a:bodyPr/>
                    <a:lstStyle/>
                    <a:p>
                      <a:pPr algn="l" fontAlgn="t"/>
                      <a:r>
                        <a:rPr lang="en-US">
                          <a:effectLst/>
                        </a:rPr>
                        <a:t>Example</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rPr>
                        <a:t>+</a:t>
                      </a:r>
                    </a:p>
                  </a:txBody>
                  <a:tcPr marL="152400" marR="76200" marT="76200" marB="76200"/>
                </a:tc>
                <a:tc>
                  <a:txBody>
                    <a:bodyPr/>
                    <a:lstStyle/>
                    <a:p>
                      <a:pPr algn="l" fontAlgn="t"/>
                      <a:r>
                        <a:rPr lang="en-US">
                          <a:effectLst/>
                        </a:rPr>
                        <a:t>Addition</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a:t>
                      </a:r>
                    </a:p>
                  </a:txBody>
                  <a:tcPr marL="152400" marR="76200" marT="76200" marB="76200"/>
                </a:tc>
                <a:tc>
                  <a:txBody>
                    <a:bodyPr/>
                    <a:lstStyle/>
                    <a:p>
                      <a:pPr algn="l" fontAlgn="t"/>
                      <a:r>
                        <a:rPr lang="en-US">
                          <a:effectLst/>
                        </a:rPr>
                        <a:t>Subtraction</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effectLst/>
                        </a:rPr>
                        <a:t>*</a:t>
                      </a:r>
                    </a:p>
                  </a:txBody>
                  <a:tcPr marL="152400" marR="76200" marT="76200" marB="76200"/>
                </a:tc>
                <a:tc>
                  <a:txBody>
                    <a:bodyPr/>
                    <a:lstStyle/>
                    <a:p>
                      <a:pPr algn="l" fontAlgn="t"/>
                      <a:r>
                        <a:rPr lang="en-US">
                          <a:effectLst/>
                        </a:rPr>
                        <a:t>Multiplication</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effectLst/>
                        </a:rPr>
                        <a:t>/</a:t>
                      </a:r>
                    </a:p>
                  </a:txBody>
                  <a:tcPr marL="152400" marR="76200" marT="76200" marB="76200"/>
                </a:tc>
                <a:tc>
                  <a:txBody>
                    <a:bodyPr/>
                    <a:lstStyle/>
                    <a:p>
                      <a:pPr algn="l" fontAlgn="t"/>
                      <a:r>
                        <a:rPr lang="en-US">
                          <a:effectLst/>
                        </a:rPr>
                        <a:t>Division</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effectLst/>
                        </a:rPr>
                        <a:t>%</a:t>
                      </a:r>
                    </a:p>
                  </a:txBody>
                  <a:tcPr marL="152400" marR="76200" marT="76200" marB="76200"/>
                </a:tc>
                <a:tc>
                  <a:txBody>
                    <a:bodyPr/>
                    <a:lstStyle/>
                    <a:p>
                      <a:pPr algn="l" fontAlgn="t"/>
                      <a:r>
                        <a:rPr lang="en-US">
                          <a:effectLst/>
                        </a:rPr>
                        <a:t>Modulus</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5"/>
                  </a:ext>
                </a:extLst>
              </a:tr>
              <a:tr h="0">
                <a:tc>
                  <a:txBody>
                    <a:bodyPr/>
                    <a:lstStyle/>
                    <a:p>
                      <a:pPr algn="l" fontAlgn="t"/>
                      <a:r>
                        <a:rPr lang="en-US">
                          <a:effectLst/>
                        </a:rPr>
                        <a:t>**</a:t>
                      </a:r>
                    </a:p>
                  </a:txBody>
                  <a:tcPr marL="152400" marR="76200" marT="76200" marB="76200"/>
                </a:tc>
                <a:tc>
                  <a:txBody>
                    <a:bodyPr/>
                    <a:lstStyle/>
                    <a:p>
                      <a:pPr algn="l" fontAlgn="t"/>
                      <a:r>
                        <a:rPr lang="en-US">
                          <a:effectLst/>
                        </a:rPr>
                        <a:t>Exponentiation</a:t>
                      </a:r>
                    </a:p>
                  </a:txBody>
                  <a:tcPr marL="76200" marR="76200" marT="76200" marB="76200"/>
                </a:tc>
                <a:tc>
                  <a:txBody>
                    <a:bodyPr/>
                    <a:lstStyle/>
                    <a:p>
                      <a:pPr algn="l" fontAlgn="t"/>
                      <a:r>
                        <a:rPr lang="en-US">
                          <a:effectLst/>
                        </a:rPr>
                        <a:t>x ** y</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dirty="0">
                          <a:effectLst/>
                        </a:rPr>
                        <a:t>//</a:t>
                      </a:r>
                    </a:p>
                  </a:txBody>
                  <a:tcPr marL="152400" marR="76200" marT="76200" marB="76200"/>
                </a:tc>
                <a:tc>
                  <a:txBody>
                    <a:bodyPr/>
                    <a:lstStyle/>
                    <a:p>
                      <a:pPr algn="l" fontAlgn="t"/>
                      <a:r>
                        <a:rPr lang="en-US">
                          <a:effectLst/>
                        </a:rPr>
                        <a:t>Floor division</a:t>
                      </a:r>
                    </a:p>
                  </a:txBody>
                  <a:tcPr marL="76200" marR="76200" marT="76200" marB="76200"/>
                </a:tc>
                <a:tc>
                  <a:txBody>
                    <a:bodyPr/>
                    <a:lstStyle/>
                    <a:p>
                      <a:pPr algn="l" fontAlgn="t"/>
                      <a:r>
                        <a:rPr lang="en-US" dirty="0">
                          <a:effectLst/>
                        </a:rPr>
                        <a:t>x // y</a:t>
                      </a:r>
                    </a:p>
                  </a:txBody>
                  <a:tcPr marL="76200" marR="76200" marT="76200" marB="76200"/>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69FB869A-A924-4306-9893-E2EF6452C148}"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5" name="Rectangle 4"/>
          <p:cNvSpPr/>
          <p:nvPr/>
        </p:nvSpPr>
        <p:spPr>
          <a:xfrm>
            <a:off x="1942076" y="2092269"/>
            <a:ext cx="10213383" cy="3170099"/>
          </a:xfrm>
          <a:prstGeom prst="rect">
            <a:avLst/>
          </a:prstGeom>
        </p:spPr>
        <p:txBody>
          <a:bodyPr wrap="square">
            <a:spAutoFit/>
          </a:bodyPr>
          <a:lstStyle/>
          <a:p>
            <a:r>
              <a:rPr lang="en-US" sz="2000" dirty="0"/>
              <a:t>a=100</a:t>
            </a:r>
          </a:p>
          <a:p>
            <a:r>
              <a:rPr lang="en-US" sz="2000" dirty="0"/>
              <a:t>b=200</a:t>
            </a:r>
          </a:p>
          <a:p>
            <a:r>
              <a:rPr lang="en-US" sz="2000" dirty="0"/>
              <a:t>print(</a:t>
            </a:r>
            <a:r>
              <a:rPr lang="en-US" sz="2000" dirty="0" err="1"/>
              <a:t>a+b</a:t>
            </a:r>
            <a:r>
              <a:rPr lang="en-US" sz="2000" dirty="0"/>
              <a:t>) </a:t>
            </a:r>
          </a:p>
          <a:p>
            <a:r>
              <a:rPr lang="en-US" sz="2000" dirty="0"/>
              <a:t>print(a-b) </a:t>
            </a:r>
          </a:p>
          <a:p>
            <a:r>
              <a:rPr lang="en-US" sz="2000" dirty="0"/>
              <a:t>print(a*b)</a:t>
            </a:r>
          </a:p>
          <a:p>
            <a:r>
              <a:rPr lang="en-US" sz="2000" dirty="0"/>
              <a:t>print(b/a)</a:t>
            </a:r>
          </a:p>
          <a:p>
            <a:r>
              <a:rPr lang="en-US" sz="2000" dirty="0"/>
              <a:t>print(</a:t>
            </a:r>
            <a:r>
              <a:rPr lang="en-US" sz="2000" dirty="0" err="1"/>
              <a:t>a%b</a:t>
            </a:r>
            <a:r>
              <a:rPr lang="en-US" sz="2000" dirty="0"/>
              <a:t>)</a:t>
            </a:r>
          </a:p>
          <a:p>
            <a:r>
              <a:rPr lang="en-US" sz="2000" dirty="0"/>
              <a:t>print(a**b) </a:t>
            </a:r>
          </a:p>
          <a:p>
            <a:r>
              <a:rPr lang="en-US" sz="2000" dirty="0"/>
              <a:t>prints (</a:t>
            </a:r>
            <a:r>
              <a:rPr lang="en-US" sz="2000" dirty="0" err="1"/>
              <a:t>a^b</a:t>
            </a:r>
            <a:r>
              <a:rPr lang="en-US" sz="2000"/>
              <a:t>)</a:t>
            </a:r>
            <a:endParaRPr lang="en-US" sz="2000" dirty="0"/>
          </a:p>
          <a:p>
            <a:endParaRPr lang="en-US" sz="2000" dirty="0"/>
          </a:p>
        </p:txBody>
      </p:sp>
      <p:sp>
        <p:nvSpPr>
          <p:cNvPr id="3" name="Slide Number Placeholder 2"/>
          <p:cNvSpPr>
            <a:spLocks noGrp="1"/>
          </p:cNvSpPr>
          <p:nvPr>
            <p:ph type="sldNum" sz="quarter" idx="12"/>
          </p:nvPr>
        </p:nvSpPr>
        <p:spPr/>
        <p:txBody>
          <a:bodyPr/>
          <a:lstStyle/>
          <a:p>
            <a:fld id="{69FB869A-A924-4306-9893-E2EF6452C148}"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3698" y="0"/>
            <a:ext cx="10515600" cy="1325563"/>
          </a:xfrm>
        </p:spPr>
        <p:txBody>
          <a:bodyPr/>
          <a:lstStyle/>
          <a:p>
            <a:r>
              <a:rPr lang="en-US" dirty="0"/>
              <a:t> Assignment Operators</a:t>
            </a:r>
            <a:br>
              <a:rPr lang="en-US" dirty="0"/>
            </a:br>
            <a:endParaRPr lang="en-US" dirty="0"/>
          </a:p>
        </p:txBody>
      </p:sp>
      <p:graphicFrame>
        <p:nvGraphicFramePr>
          <p:cNvPr id="4" name="Content Placeholder 3"/>
          <p:cNvGraphicFramePr>
            <a:graphicFrameLocks noGrp="1"/>
          </p:cNvGraphicFramePr>
          <p:nvPr>
            <p:ph idx="1"/>
          </p:nvPr>
        </p:nvGraphicFramePr>
        <p:xfrm>
          <a:off x="2047068" y="662781"/>
          <a:ext cx="7886700" cy="597408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0000"/>
                    </a:ext>
                  </a:extLst>
                </a:gridCol>
                <a:gridCol w="2628900">
                  <a:extLst>
                    <a:ext uri="{9D8B030D-6E8A-4147-A177-3AD203B41FA5}">
                      <a16:colId xmlns:a16="http://schemas.microsoft.com/office/drawing/2014/main" val="20001"/>
                    </a:ext>
                  </a:extLst>
                </a:gridCol>
                <a:gridCol w="2628900">
                  <a:extLst>
                    <a:ext uri="{9D8B030D-6E8A-4147-A177-3AD203B41FA5}">
                      <a16:colId xmlns:a16="http://schemas.microsoft.com/office/drawing/2014/main" val="20002"/>
                    </a:ext>
                  </a:extLst>
                </a:gridCol>
              </a:tblGrid>
              <a:tr h="370840">
                <a:tc>
                  <a:txBody>
                    <a:bodyPr/>
                    <a:lstStyle/>
                    <a:p>
                      <a:pPr algn="l" fontAlgn="t"/>
                      <a:r>
                        <a:rPr lang="en-US" dirty="0">
                          <a:effectLst/>
                        </a:rPr>
                        <a:t>Operator</a:t>
                      </a:r>
                    </a:p>
                  </a:txBody>
                  <a:tcPr marL="152400" marR="76200" marT="76200" marB="76200"/>
                </a:tc>
                <a:tc>
                  <a:txBody>
                    <a:bodyPr/>
                    <a:lstStyle/>
                    <a:p>
                      <a:pPr algn="l" fontAlgn="t"/>
                      <a:r>
                        <a:rPr lang="en-US" dirty="0">
                          <a:effectLst/>
                        </a:rPr>
                        <a:t>Example</a:t>
                      </a:r>
                    </a:p>
                  </a:txBody>
                  <a:tcPr marL="76200" marR="76200" marT="76200" marB="76200"/>
                </a:tc>
                <a:tc>
                  <a:txBody>
                    <a:bodyPr/>
                    <a:lstStyle/>
                    <a:p>
                      <a:pPr algn="l" fontAlgn="t"/>
                      <a:r>
                        <a:rPr lang="en-US">
                          <a:effectLst/>
                        </a:rPr>
                        <a:t>Same As</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rPr>
                        <a:t>=</a:t>
                      </a:r>
                    </a:p>
                  </a:txBody>
                  <a:tcPr marL="152400" marR="76200" marT="76200" marB="76200"/>
                </a:tc>
                <a:tc>
                  <a:txBody>
                    <a:bodyPr/>
                    <a:lstStyle/>
                    <a:p>
                      <a:pPr algn="l" fontAlgn="t"/>
                      <a:r>
                        <a:rPr lang="en-US">
                          <a:effectLst/>
                        </a:rPr>
                        <a:t>x = 5</a:t>
                      </a:r>
                    </a:p>
                  </a:txBody>
                  <a:tcPr marL="76200" marR="76200" marT="76200" marB="76200"/>
                </a:tc>
                <a:tc>
                  <a:txBody>
                    <a:bodyPr/>
                    <a:lstStyle/>
                    <a:p>
                      <a:pPr algn="l" fontAlgn="t"/>
                      <a:r>
                        <a:rPr lang="en-US">
                          <a:effectLst/>
                        </a:rPr>
                        <a:t>x = 5</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08"/>
                  </a:ext>
                </a:extLst>
              </a:tr>
              <a:tr h="370840">
                <a:tc>
                  <a:txBody>
                    <a:bodyPr/>
                    <a:lstStyle/>
                    <a:p>
                      <a:pPr algn="l" fontAlgn="t"/>
                      <a:r>
                        <a:rPr lang="en-US">
                          <a:effectLst/>
                        </a:rPr>
                        <a:t>&amp;=</a:t>
                      </a:r>
                    </a:p>
                  </a:txBody>
                  <a:tcPr marL="152400" marR="76200" marT="76200" marB="76200"/>
                </a:tc>
                <a:tc>
                  <a:txBody>
                    <a:bodyPr/>
                    <a:lstStyle/>
                    <a:p>
                      <a:pPr algn="l" fontAlgn="t"/>
                      <a:r>
                        <a:rPr lang="en-US">
                          <a:effectLst/>
                        </a:rPr>
                        <a:t>x &amp;= 3</a:t>
                      </a:r>
                    </a:p>
                  </a:txBody>
                  <a:tcPr marL="76200" marR="76200" marT="76200" marB="76200"/>
                </a:tc>
                <a:tc>
                  <a:txBody>
                    <a:bodyPr/>
                    <a:lstStyle/>
                    <a:p>
                      <a:pPr algn="l" fontAlgn="t"/>
                      <a:r>
                        <a:rPr lang="en-US">
                          <a:effectLst/>
                        </a:rPr>
                        <a:t>x = x &amp; 3</a:t>
                      </a:r>
                    </a:p>
                  </a:txBody>
                  <a:tcPr marL="76200" marR="76200" marT="76200" marB="76200"/>
                </a:tc>
                <a:extLst>
                  <a:ext uri="{0D108BD9-81ED-4DB2-BD59-A6C34878D82A}">
                    <a16:rowId xmlns:a16="http://schemas.microsoft.com/office/drawing/2014/main" val="10009"/>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10"/>
                  </a:ext>
                </a:extLst>
              </a:tr>
              <a:tr h="370840">
                <a:tc>
                  <a:txBody>
                    <a:bodyPr/>
                    <a:lstStyle/>
                    <a:p>
                      <a:pPr algn="l" fontAlgn="t"/>
                      <a:r>
                        <a:rPr lang="en-US">
                          <a:effectLst/>
                        </a:rPr>
                        <a:t>^=</a:t>
                      </a:r>
                    </a:p>
                  </a:txBody>
                  <a:tcPr marL="152400" marR="76200" marT="76200" marB="76200"/>
                </a:tc>
                <a:tc>
                  <a:txBody>
                    <a:bodyPr/>
                    <a:lstStyle/>
                    <a:p>
                      <a:pPr algn="l" fontAlgn="t"/>
                      <a:r>
                        <a:rPr lang="en-US">
                          <a:effectLst/>
                        </a:rPr>
                        <a:t>x ^= 3</a:t>
                      </a:r>
                    </a:p>
                  </a:txBody>
                  <a:tcPr marL="76200" marR="76200" marT="76200" marB="76200"/>
                </a:tc>
                <a:tc>
                  <a:txBody>
                    <a:bodyPr/>
                    <a:lstStyle/>
                    <a:p>
                      <a:pPr algn="l" fontAlgn="t"/>
                      <a:r>
                        <a:rPr lang="en-US">
                          <a:effectLst/>
                        </a:rPr>
                        <a:t>x = x ^ 3</a:t>
                      </a:r>
                    </a:p>
                  </a:txBody>
                  <a:tcPr marL="76200" marR="76200" marT="76200" marB="76200"/>
                </a:tc>
                <a:extLst>
                  <a:ext uri="{0D108BD9-81ED-4DB2-BD59-A6C34878D82A}">
                    <a16:rowId xmlns:a16="http://schemas.microsoft.com/office/drawing/2014/main" val="10011"/>
                  </a:ext>
                </a:extLst>
              </a:tr>
              <a:tr h="370840">
                <a:tc>
                  <a:txBody>
                    <a:bodyPr/>
                    <a:lstStyle/>
                    <a:p>
                      <a:pPr algn="l" fontAlgn="t"/>
                      <a:r>
                        <a:rPr lang="en-US">
                          <a:effectLst/>
                        </a:rPr>
                        <a:t>&gt;&gt;=</a:t>
                      </a:r>
                    </a:p>
                  </a:txBody>
                  <a:tcPr marL="152400" marR="76200" marT="76200" marB="76200"/>
                </a:tc>
                <a:tc>
                  <a:txBody>
                    <a:bodyPr/>
                    <a:lstStyle/>
                    <a:p>
                      <a:pPr algn="l" fontAlgn="t"/>
                      <a:r>
                        <a:rPr lang="en-US">
                          <a:effectLst/>
                        </a:rPr>
                        <a:t>x &gt;&gt;= 3</a:t>
                      </a:r>
                    </a:p>
                  </a:txBody>
                  <a:tcPr marL="76200" marR="76200" marT="76200" marB="76200"/>
                </a:tc>
                <a:tc>
                  <a:txBody>
                    <a:bodyPr/>
                    <a:lstStyle/>
                    <a:p>
                      <a:pPr algn="l" fontAlgn="t"/>
                      <a:r>
                        <a:rPr lang="en-US">
                          <a:effectLst/>
                        </a:rPr>
                        <a:t>x = x &gt;&gt; 3</a:t>
                      </a:r>
                    </a:p>
                  </a:txBody>
                  <a:tcPr marL="76200" marR="76200" marT="76200" marB="76200"/>
                </a:tc>
                <a:extLst>
                  <a:ext uri="{0D108BD9-81ED-4DB2-BD59-A6C34878D82A}">
                    <a16:rowId xmlns:a16="http://schemas.microsoft.com/office/drawing/2014/main" val="10012"/>
                  </a:ext>
                </a:extLst>
              </a:tr>
              <a:tr h="370840">
                <a:tc>
                  <a:txBody>
                    <a:bodyPr/>
                    <a:lstStyle/>
                    <a:p>
                      <a:pPr algn="l" fontAlgn="t"/>
                      <a:r>
                        <a:rPr lang="en-US">
                          <a:effectLst/>
                        </a:rPr>
                        <a:t>&lt;&lt;=</a:t>
                      </a:r>
                    </a:p>
                  </a:txBody>
                  <a:tcPr marL="152400" marR="76200" marT="76200" marB="76200"/>
                </a:tc>
                <a:tc>
                  <a:txBody>
                    <a:bodyPr/>
                    <a:lstStyle/>
                    <a:p>
                      <a:pPr algn="l" fontAlgn="t"/>
                      <a:r>
                        <a:rPr lang="en-US" dirty="0">
                          <a:effectLst/>
                        </a:rPr>
                        <a:t>x &lt;&lt;= 3</a:t>
                      </a:r>
                    </a:p>
                  </a:txBody>
                  <a:tcPr marL="76200" marR="76200" marT="76200" marB="76200"/>
                </a:tc>
                <a:tc>
                  <a:txBody>
                    <a:bodyPr/>
                    <a:lstStyle/>
                    <a:p>
                      <a:pPr algn="l" fontAlgn="t"/>
                      <a:r>
                        <a:rPr lang="en-US" dirty="0">
                          <a:effectLst/>
                        </a:rPr>
                        <a:t>x = x &lt;&lt; 3</a:t>
                      </a:r>
                    </a:p>
                  </a:txBody>
                  <a:tcPr marL="76200" marR="76200" marT="76200" marB="76200"/>
                </a:tc>
                <a:extLst>
                  <a:ext uri="{0D108BD9-81ED-4DB2-BD59-A6C34878D82A}">
                    <a16:rowId xmlns:a16="http://schemas.microsoft.com/office/drawing/2014/main" val="10013"/>
                  </a:ext>
                </a:extLst>
              </a:tr>
            </a:tbl>
          </a:graphicData>
        </a:graphic>
      </p:graphicFrame>
      <p:sp>
        <p:nvSpPr>
          <p:cNvPr id="3" name="Slide Number Placeholder 2"/>
          <p:cNvSpPr>
            <a:spLocks noGrp="1"/>
          </p:cNvSpPr>
          <p:nvPr>
            <p:ph type="sldNum" sz="quarter" idx="12"/>
          </p:nvPr>
        </p:nvSpPr>
        <p:spPr/>
        <p:txBody>
          <a:bodyPr/>
          <a:lstStyle/>
          <a:p>
            <a:fld id="{69FB869A-A924-4306-9893-E2EF6452C148}"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Introduction to Python</a:t>
            </a:r>
          </a:p>
        </p:txBody>
      </p:sp>
      <p:sp>
        <p:nvSpPr>
          <p:cNvPr id="5" name="Content Placeholder 4"/>
          <p:cNvSpPr>
            <a:spLocks noGrp="1"/>
          </p:cNvSpPr>
          <p:nvPr>
            <p:ph idx="1"/>
          </p:nvPr>
        </p:nvSpPr>
        <p:spPr>
          <a:xfrm>
            <a:off x="621224" y="1690688"/>
            <a:ext cx="10515600" cy="5032375"/>
          </a:xfrm>
        </p:spPr>
        <p:txBody>
          <a:bodyPr>
            <a:normAutofit/>
          </a:bodyPr>
          <a:lstStyle/>
          <a:p>
            <a:r>
              <a:rPr lang="en-US" sz="2000" dirty="0"/>
              <a:t>Python is an object-oriented programming language created by Guido </a:t>
            </a:r>
            <a:r>
              <a:rPr lang="en-US" sz="2000" dirty="0" err="1"/>
              <a:t>Rossum</a:t>
            </a:r>
            <a:r>
              <a:rPr lang="en-US" sz="2000" dirty="0"/>
              <a:t> in 1989. </a:t>
            </a:r>
          </a:p>
          <a:p>
            <a:r>
              <a:rPr lang="en-US" sz="2000" dirty="0"/>
              <a:t>It is ideally designed for rapid prototyping of complex applications.</a:t>
            </a:r>
          </a:p>
          <a:p>
            <a:r>
              <a:rPr lang="en-US" sz="2000" dirty="0"/>
              <a:t> It has interfaces to many OS system calls and libraries and is extensible to C or C++. </a:t>
            </a:r>
          </a:p>
          <a:p>
            <a:r>
              <a:rPr lang="en-US" sz="2000" dirty="0"/>
              <a:t>Many large companies use the Python programming language include NASA, Google, YouTube, </a:t>
            </a:r>
            <a:r>
              <a:rPr lang="en-US" sz="2000" dirty="0" err="1"/>
              <a:t>BitTorrent</a:t>
            </a:r>
            <a:r>
              <a:rPr lang="en-US" sz="2000" dirty="0"/>
              <a:t>, etc.</a:t>
            </a:r>
          </a:p>
          <a:p>
            <a:r>
              <a:rPr lang="en-US" sz="2000" dirty="0"/>
              <a:t>Python is widely used in Artificial Intelligence, Natural Language Generation, Neural Networks and other advanced fields of Computer Science.</a:t>
            </a:r>
          </a:p>
          <a:p>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8790" y="111125"/>
            <a:ext cx="10752455" cy="6711950"/>
          </a:xfrm>
        </p:spPr>
        <p:txBody>
          <a:bodyPr>
            <a:noAutofit/>
          </a:bodyPr>
          <a:lstStyle/>
          <a:p>
            <a:pPr marL="0" indent="0">
              <a:buNone/>
            </a:pPr>
            <a:r>
              <a:rPr lang="en-US" dirty="0"/>
              <a:t>a=3</a:t>
            </a:r>
          </a:p>
          <a:p>
            <a:pPr marL="0" indent="0">
              <a:buNone/>
            </a:pPr>
            <a:r>
              <a:rPr lang="en-US" dirty="0"/>
              <a:t>b=4</a:t>
            </a:r>
          </a:p>
          <a:p>
            <a:pPr marL="0" indent="0">
              <a:buNone/>
            </a:pPr>
            <a:r>
              <a:rPr lang="en-US" dirty="0"/>
              <a:t>print("a: "+</a:t>
            </a:r>
            <a:r>
              <a:rPr lang="en-US" dirty="0" err="1"/>
              <a:t>str</a:t>
            </a:r>
            <a:r>
              <a:rPr lang="en-US" dirty="0"/>
              <a:t>(a))</a:t>
            </a:r>
          </a:p>
          <a:p>
            <a:pPr marL="0" indent="0">
              <a:buNone/>
            </a:pPr>
            <a:r>
              <a:rPr lang="en-US" dirty="0"/>
              <a:t>print("b: "+</a:t>
            </a:r>
            <a:r>
              <a:rPr lang="en-US" dirty="0" err="1"/>
              <a:t>str</a:t>
            </a:r>
            <a:r>
              <a:rPr lang="en-US" dirty="0"/>
              <a:t>(b))</a:t>
            </a:r>
          </a:p>
          <a:p>
            <a:pPr marL="0" indent="0">
              <a:buNone/>
            </a:pPr>
            <a:r>
              <a:rPr lang="en-US" dirty="0"/>
              <a:t>a+=b</a:t>
            </a:r>
          </a:p>
          <a:p>
            <a:pPr marL="0" indent="0">
              <a:buNone/>
            </a:pPr>
            <a:r>
              <a:rPr lang="en-US" dirty="0"/>
              <a:t>print("a: "+</a:t>
            </a:r>
            <a:r>
              <a:rPr lang="en-US" dirty="0" err="1"/>
              <a:t>str</a:t>
            </a:r>
            <a:r>
              <a:rPr lang="en-US" dirty="0"/>
              <a:t>(a))</a:t>
            </a:r>
          </a:p>
          <a:p>
            <a:pPr marL="0" indent="0">
              <a:buNone/>
            </a:pPr>
            <a:r>
              <a:rPr lang="en-US" dirty="0"/>
              <a:t>print("b: "+</a:t>
            </a:r>
            <a:r>
              <a:rPr lang="en-US" dirty="0" err="1"/>
              <a:t>str</a:t>
            </a:r>
            <a:r>
              <a:rPr lang="en-US" dirty="0"/>
              <a:t>(b))</a:t>
            </a:r>
          </a:p>
          <a:p>
            <a:pPr marL="0" indent="0">
              <a:buNone/>
            </a:pPr>
            <a:r>
              <a:rPr lang="en-US" dirty="0"/>
              <a:t>a*=b</a:t>
            </a:r>
          </a:p>
          <a:p>
            <a:pPr marL="0" indent="0">
              <a:buNone/>
            </a:pPr>
            <a:r>
              <a:rPr lang="en-US" dirty="0"/>
              <a:t>print("a: "+</a:t>
            </a:r>
            <a:r>
              <a:rPr lang="en-US" dirty="0" err="1"/>
              <a:t>str</a:t>
            </a:r>
            <a:r>
              <a:rPr lang="en-US" dirty="0"/>
              <a:t>(a))</a:t>
            </a:r>
          </a:p>
          <a:p>
            <a:pPr marL="0" indent="0">
              <a:buNone/>
            </a:pPr>
            <a:r>
              <a:rPr lang="en-US" dirty="0"/>
              <a:t>print("b: "+</a:t>
            </a:r>
            <a:r>
              <a:rPr lang="en-US" dirty="0" err="1"/>
              <a:t>str</a:t>
            </a:r>
            <a:r>
              <a:rPr lang="en-US" dirty="0"/>
              <a:t>(b))</a:t>
            </a:r>
          </a:p>
          <a:p>
            <a:pPr marL="0" indent="0">
              <a:buNone/>
            </a:pPr>
            <a:endParaRPr lang="en-US" dirty="0"/>
          </a:p>
        </p:txBody>
      </p:sp>
      <p:sp>
        <p:nvSpPr>
          <p:cNvPr id="2" name="Slide Number Placeholder 1"/>
          <p:cNvSpPr>
            <a:spLocks noGrp="1"/>
          </p:cNvSpPr>
          <p:nvPr>
            <p:ph type="sldNum" sz="quarter" idx="12"/>
          </p:nvPr>
        </p:nvSpPr>
        <p:spPr/>
        <p:txBody>
          <a:bodyPr/>
          <a:lstStyle/>
          <a:p>
            <a:fld id="{69FB869A-A924-4306-9893-E2EF6452C148}"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16259" y="0"/>
            <a:ext cx="11587566" cy="6858000"/>
          </a:xfrm>
        </p:spPr>
        <p:txBody>
          <a:bodyPr>
            <a:noAutofit/>
          </a:bodyPr>
          <a:lstStyle/>
          <a:p>
            <a:pPr marL="0" indent="0">
              <a:buNone/>
            </a:pPr>
            <a:r>
              <a:rPr lang="en-US" sz="2000" dirty="0"/>
              <a:t>a/=b</a:t>
            </a:r>
          </a:p>
          <a:p>
            <a:pPr marL="0" indent="0">
              <a:buNone/>
            </a:pPr>
            <a:r>
              <a:rPr lang="en-US" sz="2000" dirty="0"/>
              <a:t>print("a: "+</a:t>
            </a:r>
            <a:r>
              <a:rPr lang="en-US" sz="2000" dirty="0" err="1"/>
              <a:t>str</a:t>
            </a:r>
            <a:r>
              <a:rPr lang="en-US" sz="2000" dirty="0"/>
              <a:t>(a))</a:t>
            </a:r>
          </a:p>
          <a:p>
            <a:pPr marL="0" indent="0">
              <a:buNone/>
            </a:pPr>
            <a:r>
              <a:rPr lang="en-US" sz="2000" dirty="0"/>
              <a:t>print("b: "+</a:t>
            </a:r>
            <a:r>
              <a:rPr lang="en-US" sz="2000" dirty="0" err="1"/>
              <a:t>str</a:t>
            </a:r>
            <a:r>
              <a:rPr lang="en-US" sz="2000" dirty="0"/>
              <a:t>(b))</a:t>
            </a:r>
          </a:p>
          <a:p>
            <a:pPr marL="0" indent="0">
              <a:buNone/>
            </a:pPr>
            <a:r>
              <a:rPr lang="en-US" sz="2000" dirty="0"/>
              <a:t>a%=b</a:t>
            </a:r>
          </a:p>
          <a:p>
            <a:pPr marL="0" indent="0">
              <a:buNone/>
            </a:pPr>
            <a:r>
              <a:rPr lang="en-US" sz="2000" dirty="0"/>
              <a:t>print("a: "+</a:t>
            </a:r>
            <a:r>
              <a:rPr lang="en-US" sz="2000" dirty="0" err="1"/>
              <a:t>str</a:t>
            </a:r>
            <a:r>
              <a:rPr lang="en-US" sz="2000" dirty="0"/>
              <a:t>(a))</a:t>
            </a:r>
          </a:p>
          <a:p>
            <a:pPr marL="0" indent="0">
              <a:buNone/>
            </a:pPr>
            <a:r>
              <a:rPr lang="en-US" sz="2000" dirty="0"/>
              <a:t>print("b: "+</a:t>
            </a:r>
            <a:r>
              <a:rPr lang="en-US" sz="2000" dirty="0" err="1"/>
              <a:t>str</a:t>
            </a:r>
            <a:r>
              <a:rPr lang="en-US" sz="2000" dirty="0"/>
              <a:t>(b))</a:t>
            </a:r>
          </a:p>
          <a:p>
            <a:pPr marL="0" indent="0">
              <a:buNone/>
            </a:pPr>
            <a:r>
              <a:rPr lang="en-US" sz="2000" dirty="0"/>
              <a:t>a**=b</a:t>
            </a:r>
          </a:p>
          <a:p>
            <a:pPr marL="0" indent="0">
              <a:buNone/>
            </a:pPr>
            <a:r>
              <a:rPr lang="en-US" sz="2000" dirty="0"/>
              <a:t>print("a: "+</a:t>
            </a:r>
            <a:r>
              <a:rPr lang="en-US" sz="2000" dirty="0" err="1"/>
              <a:t>str</a:t>
            </a:r>
            <a:r>
              <a:rPr lang="en-US" sz="2000" dirty="0"/>
              <a:t>(a))</a:t>
            </a:r>
          </a:p>
          <a:p>
            <a:pPr marL="0" indent="0">
              <a:buNone/>
            </a:pPr>
            <a:r>
              <a:rPr lang="en-US" sz="2000" dirty="0"/>
              <a:t>print("b: "+</a:t>
            </a:r>
            <a:r>
              <a:rPr lang="en-US" sz="2000" dirty="0" err="1"/>
              <a:t>str</a:t>
            </a:r>
            <a:r>
              <a:rPr lang="en-US" sz="2000" dirty="0"/>
              <a:t>(b))</a:t>
            </a:r>
          </a:p>
          <a:p>
            <a:pPr marL="0" indent="0">
              <a:buNone/>
            </a:pPr>
            <a:r>
              <a:rPr lang="en-US" sz="2000" dirty="0"/>
              <a:t>a//=b</a:t>
            </a:r>
          </a:p>
          <a:p>
            <a:pPr marL="0" indent="0">
              <a:buNone/>
            </a:pPr>
            <a:r>
              <a:rPr lang="en-US" sz="2000" dirty="0"/>
              <a:t>print("a: "+</a:t>
            </a:r>
            <a:r>
              <a:rPr lang="en-US" sz="2000" dirty="0" err="1"/>
              <a:t>str</a:t>
            </a:r>
            <a:r>
              <a:rPr lang="en-US" sz="2000" dirty="0"/>
              <a:t>(a))</a:t>
            </a:r>
          </a:p>
          <a:p>
            <a:pPr marL="0" indent="0">
              <a:buNone/>
            </a:pPr>
            <a:r>
              <a:rPr lang="en-US" sz="2000" dirty="0"/>
              <a:t>print("b: "+</a:t>
            </a:r>
            <a:r>
              <a:rPr lang="en-US" sz="2000" dirty="0" err="1"/>
              <a:t>str</a:t>
            </a:r>
            <a:r>
              <a:rPr lang="en-US" sz="2000" dirty="0"/>
              <a:t>(b))</a:t>
            </a:r>
          </a:p>
          <a:p>
            <a:pPr marL="0" indent="0">
              <a:buNone/>
            </a:pPr>
            <a:r>
              <a:rPr lang="en-US" sz="2000" dirty="0"/>
              <a:t>myVariable1="hello world"</a:t>
            </a:r>
          </a:p>
          <a:p>
            <a:pPr marL="0" indent="0">
              <a:buNone/>
            </a:pPr>
            <a:r>
              <a:rPr lang="en-US" sz="2000" dirty="0"/>
              <a:t>myVariable2=100</a:t>
            </a:r>
          </a:p>
          <a:p>
            <a:pPr marL="0" indent="0">
              <a:buNone/>
            </a:pPr>
            <a:r>
              <a:rPr lang="en-US" sz="2000" dirty="0"/>
              <a:t>myVariable3=12.23</a:t>
            </a:r>
          </a:p>
          <a:p>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604721" y="108488"/>
            <a:ext cx="10515600" cy="1069383"/>
          </a:xfrm>
        </p:spPr>
        <p:txBody>
          <a:bodyPr/>
          <a:lstStyle/>
          <a:p>
            <a:r>
              <a:rPr lang="en-US" dirty="0"/>
              <a:t>Comparison Operators</a:t>
            </a:r>
          </a:p>
        </p:txBody>
      </p:sp>
      <p:sp>
        <p:nvSpPr>
          <p:cNvPr id="3" name="Content Placeholder 2"/>
          <p:cNvSpPr>
            <a:spLocks noGrp="1"/>
          </p:cNvSpPr>
          <p:nvPr>
            <p:ph idx="1"/>
          </p:nvPr>
        </p:nvSpPr>
        <p:spPr>
          <a:xfrm>
            <a:off x="2510726" y="1441343"/>
            <a:ext cx="8703590" cy="4300779"/>
          </a:xfrm>
        </p:spPr>
        <p:txBody>
          <a:bodyPr>
            <a:normAutofit/>
          </a:bodyPr>
          <a:lstStyle/>
          <a:p>
            <a:pPr marL="0" indent="0">
              <a:buNone/>
            </a:pPr>
            <a:r>
              <a:rPr lang="en-US" sz="2000" dirty="0"/>
              <a:t>a=100</a:t>
            </a:r>
          </a:p>
          <a:p>
            <a:pPr marL="0" indent="0">
              <a:buNone/>
            </a:pPr>
            <a:r>
              <a:rPr lang="en-US" sz="2000" dirty="0"/>
              <a:t>b=200</a:t>
            </a:r>
          </a:p>
          <a:p>
            <a:pPr marL="0" indent="0">
              <a:buNone/>
            </a:pPr>
            <a:r>
              <a:rPr lang="en-US" sz="2000" dirty="0"/>
              <a:t>print(a==b)</a:t>
            </a:r>
          </a:p>
          <a:p>
            <a:pPr marL="0" indent="0">
              <a:buNone/>
            </a:pPr>
            <a:r>
              <a:rPr lang="en-US" sz="2000" dirty="0"/>
              <a:t>print(a!=b)</a:t>
            </a:r>
          </a:p>
          <a:p>
            <a:pPr marL="0" indent="0">
              <a:buNone/>
            </a:pPr>
            <a:r>
              <a:rPr lang="en-US" sz="2000" dirty="0"/>
              <a:t>print(a&gt;b)</a:t>
            </a:r>
          </a:p>
          <a:p>
            <a:pPr marL="0" indent="0">
              <a:buNone/>
            </a:pPr>
            <a:r>
              <a:rPr lang="en-US" sz="2000" dirty="0"/>
              <a:t>print(a&lt;b)</a:t>
            </a:r>
          </a:p>
          <a:p>
            <a:pPr marL="0" indent="0">
              <a:buNone/>
            </a:pPr>
            <a:r>
              <a:rPr lang="en-US" sz="2000" dirty="0"/>
              <a:t>print(a&gt;=b)</a:t>
            </a:r>
          </a:p>
          <a:p>
            <a:pPr marL="0" indent="0">
              <a:buNone/>
            </a:pPr>
            <a:r>
              <a:rPr lang="en-US" sz="2000" dirty="0"/>
              <a:t>print(a&lt;=b)</a:t>
            </a:r>
          </a:p>
          <a:p>
            <a:pPr marL="0" indent="0">
              <a:buNone/>
            </a:pPr>
            <a:endParaRPr lang="en-US" sz="2000" dirty="0"/>
          </a:p>
          <a:p>
            <a:pPr marL="0" indent="0">
              <a:buNone/>
            </a:pPr>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Logical Operators</a:t>
            </a:r>
          </a:p>
        </p:txBody>
      </p:sp>
      <p:sp>
        <p:nvSpPr>
          <p:cNvPr id="3" name="Content Placeholder 2"/>
          <p:cNvSpPr>
            <a:spLocks noGrp="1"/>
          </p:cNvSpPr>
          <p:nvPr>
            <p:ph idx="1"/>
          </p:nvPr>
        </p:nvSpPr>
        <p:spPr/>
        <p:txBody>
          <a:bodyPr>
            <a:normAutofit/>
          </a:bodyPr>
          <a:lstStyle/>
          <a:p>
            <a:pPr marL="0" indent="0">
              <a:buNone/>
            </a:pPr>
            <a:r>
              <a:rPr lang="en-US" sz="2000" dirty="0"/>
              <a:t>a=</a:t>
            </a:r>
            <a:r>
              <a:rPr lang="en-US" sz="2000" dirty="0" err="1"/>
              <a:t>int</a:t>
            </a:r>
            <a:r>
              <a:rPr lang="en-US" sz="2000" dirty="0"/>
              <a:t>(input())</a:t>
            </a:r>
          </a:p>
          <a:p>
            <a:pPr marL="0" indent="0">
              <a:buNone/>
            </a:pPr>
            <a:r>
              <a:rPr lang="en-US" sz="2000" dirty="0"/>
              <a:t>if a%4==0 and a%3==0:</a:t>
            </a:r>
          </a:p>
          <a:p>
            <a:pPr marL="0" indent="0">
              <a:buNone/>
            </a:pPr>
            <a:r>
              <a:rPr lang="en-US" sz="2000" dirty="0"/>
              <a:t> print("divided by both 4 and 3")</a:t>
            </a:r>
          </a:p>
          <a:p>
            <a:pPr marL="0" indent="0">
              <a:buNone/>
            </a:pPr>
            <a:r>
              <a:rPr lang="en-US" sz="2000" dirty="0"/>
              <a:t>if a%4==0 or a%3==0:</a:t>
            </a:r>
          </a:p>
          <a:p>
            <a:pPr marL="0" indent="0">
              <a:buNone/>
            </a:pPr>
            <a:r>
              <a:rPr lang="en-US" sz="2000" dirty="0"/>
              <a:t>    print("either divided by 4 or 3")</a:t>
            </a:r>
          </a:p>
          <a:p>
            <a:pPr marL="0" indent="0">
              <a:buNone/>
            </a:pPr>
            <a:r>
              <a:rPr lang="en-US" sz="2000" dirty="0"/>
              <a:t>if not(a%4==0 or a%3==0):</a:t>
            </a:r>
          </a:p>
          <a:p>
            <a:pPr marL="0" indent="0">
              <a:buNone/>
            </a:pPr>
            <a:r>
              <a:rPr lang="en-US" sz="2000" dirty="0"/>
              <a:t>    print("neither divided by 4 nor 3")</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Operators</a:t>
            </a:r>
          </a:p>
        </p:txBody>
      </p:sp>
      <p:graphicFrame>
        <p:nvGraphicFramePr>
          <p:cNvPr id="4" name="Content Placeholder 3"/>
          <p:cNvGraphicFramePr>
            <a:graphicFrameLocks noGrp="1"/>
          </p:cNvGraphicFramePr>
          <p:nvPr>
            <p:ph idx="1"/>
          </p:nvPr>
        </p:nvGraphicFramePr>
        <p:xfrm>
          <a:off x="1163665" y="2011605"/>
          <a:ext cx="8708754" cy="3536788"/>
        </p:xfrm>
        <a:graphic>
          <a:graphicData uri="http://schemas.openxmlformats.org/drawingml/2006/table">
            <a:tbl>
              <a:tblPr firstRow="1" bandRow="1">
                <a:tableStyleId>{5C22544A-7EE6-4342-B048-85BDC9FD1C3A}</a:tableStyleId>
              </a:tblPr>
              <a:tblGrid>
                <a:gridCol w="2902918">
                  <a:extLst>
                    <a:ext uri="{9D8B030D-6E8A-4147-A177-3AD203B41FA5}">
                      <a16:colId xmlns:a16="http://schemas.microsoft.com/office/drawing/2014/main" val="20000"/>
                    </a:ext>
                  </a:extLst>
                </a:gridCol>
                <a:gridCol w="2902918">
                  <a:extLst>
                    <a:ext uri="{9D8B030D-6E8A-4147-A177-3AD203B41FA5}">
                      <a16:colId xmlns:a16="http://schemas.microsoft.com/office/drawing/2014/main" val="20001"/>
                    </a:ext>
                  </a:extLst>
                </a:gridCol>
                <a:gridCol w="2902918">
                  <a:extLst>
                    <a:ext uri="{9D8B030D-6E8A-4147-A177-3AD203B41FA5}">
                      <a16:colId xmlns:a16="http://schemas.microsoft.com/office/drawing/2014/main" val="20002"/>
                    </a:ext>
                  </a:extLst>
                </a:gridCol>
              </a:tblGrid>
              <a:tr h="634808">
                <a:tc>
                  <a:txBody>
                    <a:bodyPr/>
                    <a:lstStyle/>
                    <a:p>
                      <a:pPr algn="l" fontAlgn="t"/>
                      <a:r>
                        <a:rPr lang="en-US" dirty="0">
                          <a:effectLst/>
                        </a:rPr>
                        <a:t>Operator</a:t>
                      </a:r>
                    </a:p>
                  </a:txBody>
                  <a:tcPr marL="1524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Example</a:t>
                      </a:r>
                    </a:p>
                  </a:txBody>
                  <a:tcPr marL="76200" marR="76200" marT="76200" marB="76200"/>
                </a:tc>
                <a:extLst>
                  <a:ext uri="{0D108BD9-81ED-4DB2-BD59-A6C34878D82A}">
                    <a16:rowId xmlns:a16="http://schemas.microsoft.com/office/drawing/2014/main" val="10000"/>
                  </a:ext>
                </a:extLst>
              </a:tr>
              <a:tr h="1450990">
                <a:tc>
                  <a:txBody>
                    <a:bodyPr/>
                    <a:lstStyle/>
                    <a:p>
                      <a:pPr algn="l" fontAlgn="t"/>
                      <a:r>
                        <a:rPr lang="en-US">
                          <a:effectLst/>
                        </a:rPr>
                        <a:t>is </a:t>
                      </a:r>
                    </a:p>
                  </a:txBody>
                  <a:tcPr marL="152400" marR="76200" marT="76200" marB="76200"/>
                </a:tc>
                <a:tc>
                  <a:txBody>
                    <a:bodyPr/>
                    <a:lstStyle/>
                    <a:p>
                      <a:pPr algn="l" fontAlgn="t"/>
                      <a:r>
                        <a:rPr lang="en-US" dirty="0">
                          <a:effectLst/>
                        </a:rPr>
                        <a:t>Returns true if both variables are the same object</a:t>
                      </a:r>
                    </a:p>
                  </a:txBody>
                  <a:tcPr marL="76200" marR="76200" marT="76200" marB="76200"/>
                </a:tc>
                <a:tc>
                  <a:txBody>
                    <a:bodyPr/>
                    <a:lstStyle/>
                    <a:p>
                      <a:pPr algn="l" fontAlgn="t"/>
                      <a:r>
                        <a:rPr lang="en-US">
                          <a:effectLst/>
                        </a:rPr>
                        <a:t>x is y</a:t>
                      </a:r>
                    </a:p>
                  </a:txBody>
                  <a:tcPr marL="76200" marR="76200" marT="76200" marB="76200"/>
                </a:tc>
                <a:extLst>
                  <a:ext uri="{0D108BD9-81ED-4DB2-BD59-A6C34878D82A}">
                    <a16:rowId xmlns:a16="http://schemas.microsoft.com/office/drawing/2014/main" val="10001"/>
                  </a:ext>
                </a:extLst>
              </a:tr>
              <a:tr h="1450990">
                <a:tc>
                  <a:txBody>
                    <a:bodyPr/>
                    <a:lstStyle/>
                    <a:p>
                      <a:pPr algn="l" fontAlgn="t"/>
                      <a:r>
                        <a:rPr lang="en-US">
                          <a:effectLst/>
                        </a:rPr>
                        <a:t>is not</a:t>
                      </a:r>
                    </a:p>
                  </a:txBody>
                  <a:tcPr marL="152400" marR="76200" marT="76200" marB="76200"/>
                </a:tc>
                <a:tc>
                  <a:txBody>
                    <a:bodyPr/>
                    <a:lstStyle/>
                    <a:p>
                      <a:pPr algn="l" fontAlgn="t"/>
                      <a:r>
                        <a:rPr lang="en-US">
                          <a:effectLst/>
                        </a:rPr>
                        <a:t>Returns true if both variables are not the same object</a:t>
                      </a:r>
                    </a:p>
                  </a:txBody>
                  <a:tcPr marL="76200" marR="76200" marT="76200" marB="76200"/>
                </a:tc>
                <a:tc>
                  <a:txBody>
                    <a:bodyPr/>
                    <a:lstStyle/>
                    <a:p>
                      <a:pPr algn="l" fontAlgn="t"/>
                      <a:r>
                        <a:rPr lang="en-US" dirty="0">
                          <a:effectLst/>
                        </a:rPr>
                        <a:t>x is not y</a:t>
                      </a:r>
                    </a:p>
                  </a:txBody>
                  <a:tcPr marL="76200" marR="76200" marT="76200" marB="76200"/>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69FB869A-A924-4306-9893-E2EF6452C148}"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592925" y="1905000"/>
            <a:ext cx="9365846" cy="4387312"/>
          </a:xfrm>
        </p:spPr>
        <p:txBody>
          <a:bodyPr>
            <a:noAutofit/>
          </a:bodyPr>
          <a:lstStyle/>
          <a:p>
            <a:pPr marL="0" indent="0">
              <a:buNone/>
            </a:pPr>
            <a:r>
              <a:rPr lang="en-US" sz="2000" dirty="0"/>
              <a:t>x = ["apple", "banana"]</a:t>
            </a:r>
          </a:p>
          <a:p>
            <a:pPr marL="0" indent="0">
              <a:buNone/>
            </a:pPr>
            <a:r>
              <a:rPr lang="en-US" sz="2000" dirty="0"/>
              <a:t>y = ["apple", "banana"]</a:t>
            </a:r>
          </a:p>
          <a:p>
            <a:pPr marL="0" indent="0">
              <a:buNone/>
            </a:pPr>
            <a:r>
              <a:rPr lang="en-US" sz="2000" dirty="0"/>
              <a:t>z = x</a:t>
            </a:r>
          </a:p>
          <a:p>
            <a:pPr marL="0" indent="0">
              <a:buNone/>
            </a:pPr>
            <a:r>
              <a:rPr lang="en-US" sz="2000" dirty="0"/>
              <a:t>print(x is z)</a:t>
            </a:r>
          </a:p>
          <a:p>
            <a:pPr marL="0" indent="0">
              <a:buNone/>
            </a:pPr>
            <a:r>
              <a:rPr lang="en-US" sz="2000" dirty="0"/>
              <a:t>print(x is y)</a:t>
            </a:r>
          </a:p>
        </p:txBody>
      </p:sp>
      <p:sp>
        <p:nvSpPr>
          <p:cNvPr id="4" name="Slide Number Placeholder 3"/>
          <p:cNvSpPr>
            <a:spLocks noGrp="1"/>
          </p:cNvSpPr>
          <p:nvPr>
            <p:ph type="sldNum" sz="quarter" idx="12"/>
          </p:nvPr>
        </p:nvSpPr>
        <p:spPr/>
        <p:txBody>
          <a:bodyPr/>
          <a:lstStyle/>
          <a:p>
            <a:fld id="{69FB869A-A924-4306-9893-E2EF6452C148}"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Membership Operators</a:t>
            </a:r>
          </a:p>
        </p:txBody>
      </p:sp>
      <p:graphicFrame>
        <p:nvGraphicFramePr>
          <p:cNvPr id="4" name="Content Placeholder 3"/>
          <p:cNvGraphicFramePr>
            <a:graphicFrameLocks noGrp="1"/>
          </p:cNvGraphicFramePr>
          <p:nvPr>
            <p:ph idx="1"/>
          </p:nvPr>
        </p:nvGraphicFramePr>
        <p:xfrm>
          <a:off x="2140056" y="1965702"/>
          <a:ext cx="8879238" cy="3366307"/>
        </p:xfrm>
        <a:graphic>
          <a:graphicData uri="http://schemas.openxmlformats.org/drawingml/2006/table">
            <a:tbl>
              <a:tblPr firstRow="1" bandRow="1">
                <a:tableStyleId>{5C22544A-7EE6-4342-B048-85BDC9FD1C3A}</a:tableStyleId>
              </a:tblPr>
              <a:tblGrid>
                <a:gridCol w="2959746">
                  <a:extLst>
                    <a:ext uri="{9D8B030D-6E8A-4147-A177-3AD203B41FA5}">
                      <a16:colId xmlns:a16="http://schemas.microsoft.com/office/drawing/2014/main" val="20000"/>
                    </a:ext>
                  </a:extLst>
                </a:gridCol>
                <a:gridCol w="2959746">
                  <a:extLst>
                    <a:ext uri="{9D8B030D-6E8A-4147-A177-3AD203B41FA5}">
                      <a16:colId xmlns:a16="http://schemas.microsoft.com/office/drawing/2014/main" val="20001"/>
                    </a:ext>
                  </a:extLst>
                </a:gridCol>
                <a:gridCol w="2959746">
                  <a:extLst>
                    <a:ext uri="{9D8B030D-6E8A-4147-A177-3AD203B41FA5}">
                      <a16:colId xmlns:a16="http://schemas.microsoft.com/office/drawing/2014/main" val="20002"/>
                    </a:ext>
                  </a:extLst>
                </a:gridCol>
              </a:tblGrid>
              <a:tr h="604209">
                <a:tc>
                  <a:txBody>
                    <a:bodyPr/>
                    <a:lstStyle/>
                    <a:p>
                      <a:pPr algn="l" fontAlgn="t"/>
                      <a:r>
                        <a:rPr lang="en-US" dirty="0">
                          <a:effectLst/>
                        </a:rPr>
                        <a:t>Operator</a:t>
                      </a:r>
                    </a:p>
                  </a:txBody>
                  <a:tcPr marL="152400" marR="76200" marT="76200" marB="76200"/>
                </a:tc>
                <a:tc>
                  <a:txBody>
                    <a:bodyPr/>
                    <a:lstStyle/>
                    <a:p>
                      <a:pPr algn="l" fontAlgn="t"/>
                      <a:r>
                        <a:rPr lang="en-US">
                          <a:effectLst/>
                        </a:rPr>
                        <a:t>Description</a:t>
                      </a:r>
                    </a:p>
                  </a:txBody>
                  <a:tcPr marL="76200" marR="76200" marT="76200" marB="76200"/>
                </a:tc>
                <a:tc>
                  <a:txBody>
                    <a:bodyPr/>
                    <a:lstStyle/>
                    <a:p>
                      <a:pPr algn="l" fontAlgn="t"/>
                      <a:r>
                        <a:rPr lang="en-US">
                          <a:effectLst/>
                        </a:rPr>
                        <a:t>Example</a:t>
                      </a:r>
                    </a:p>
                  </a:txBody>
                  <a:tcPr marL="76200" marR="76200" marT="76200" marB="76200"/>
                </a:tc>
                <a:extLst>
                  <a:ext uri="{0D108BD9-81ED-4DB2-BD59-A6C34878D82A}">
                    <a16:rowId xmlns:a16="http://schemas.microsoft.com/office/drawing/2014/main" val="10000"/>
                  </a:ext>
                </a:extLst>
              </a:tr>
              <a:tr h="1381049">
                <a:tc>
                  <a:txBody>
                    <a:bodyPr/>
                    <a:lstStyle/>
                    <a:p>
                      <a:pPr algn="l" fontAlgn="t"/>
                      <a:r>
                        <a:rPr lang="en-US" dirty="0">
                          <a:effectLst/>
                        </a:rPr>
                        <a:t>in </a:t>
                      </a:r>
                    </a:p>
                  </a:txBody>
                  <a:tcPr marL="152400" marR="76200" marT="76200" marB="76200"/>
                </a:tc>
                <a:tc>
                  <a:txBody>
                    <a:bodyPr/>
                    <a:lstStyle/>
                    <a:p>
                      <a:pPr algn="l" fontAlgn="t"/>
                      <a:r>
                        <a:rPr lang="en-US">
                          <a:effectLst/>
                        </a:rPr>
                        <a:t>Returns True if a sequence with the specified value is present in the object</a:t>
                      </a:r>
                    </a:p>
                  </a:txBody>
                  <a:tcPr marL="76200" marR="76200" marT="76200" marB="76200"/>
                </a:tc>
                <a:tc>
                  <a:txBody>
                    <a:bodyPr/>
                    <a:lstStyle/>
                    <a:p>
                      <a:pPr algn="l" fontAlgn="t"/>
                      <a:r>
                        <a:rPr lang="en-US">
                          <a:effectLst/>
                        </a:rPr>
                        <a:t>x in y</a:t>
                      </a:r>
                    </a:p>
                  </a:txBody>
                  <a:tcPr marL="76200" marR="76200" marT="76200" marB="76200"/>
                </a:tc>
                <a:extLst>
                  <a:ext uri="{0D108BD9-81ED-4DB2-BD59-A6C34878D82A}">
                    <a16:rowId xmlns:a16="http://schemas.microsoft.com/office/drawing/2014/main" val="10001"/>
                  </a:ext>
                </a:extLst>
              </a:tr>
              <a:tr h="1381049">
                <a:tc>
                  <a:txBody>
                    <a:bodyPr/>
                    <a:lstStyle/>
                    <a:p>
                      <a:pPr algn="l" fontAlgn="t"/>
                      <a:r>
                        <a:rPr lang="en-US">
                          <a:effectLst/>
                        </a:rPr>
                        <a:t>not in</a:t>
                      </a:r>
                    </a:p>
                  </a:txBody>
                  <a:tcPr marL="152400" marR="76200" marT="76200" marB="76200"/>
                </a:tc>
                <a:tc>
                  <a:txBody>
                    <a:bodyPr/>
                    <a:lstStyle/>
                    <a:p>
                      <a:pPr algn="l" fontAlgn="t"/>
                      <a:r>
                        <a:rPr lang="en-US">
                          <a:effectLst/>
                        </a:rPr>
                        <a:t>Returns True if a sequence with the specified value is not present in the object</a:t>
                      </a:r>
                    </a:p>
                  </a:txBody>
                  <a:tcPr marL="76200" marR="76200" marT="76200" marB="76200"/>
                </a:tc>
                <a:tc>
                  <a:txBody>
                    <a:bodyPr/>
                    <a:lstStyle/>
                    <a:p>
                      <a:pPr algn="l" fontAlgn="t"/>
                      <a:r>
                        <a:rPr lang="en-US" dirty="0">
                          <a:effectLst/>
                        </a:rPr>
                        <a:t>x not in y</a:t>
                      </a:r>
                    </a:p>
                  </a:txBody>
                  <a:tcPr marL="76200" marR="76200" marT="76200" marB="76200"/>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p:txBody>
          <a:bodyPr/>
          <a:lstStyle/>
          <a:p>
            <a:fld id="{69FB869A-A924-4306-9893-E2EF6452C148}"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000" dirty="0"/>
              <a:t>x = ["apple", "banana"]</a:t>
            </a:r>
          </a:p>
          <a:p>
            <a:pPr marL="0" indent="0">
              <a:buNone/>
            </a:pPr>
            <a:r>
              <a:rPr lang="en-US" sz="2000" dirty="0"/>
              <a:t>print("banana" in x)</a:t>
            </a:r>
          </a:p>
        </p:txBody>
      </p:sp>
      <p:sp>
        <p:nvSpPr>
          <p:cNvPr id="4" name="Slide Number Placeholder 3"/>
          <p:cNvSpPr>
            <a:spLocks noGrp="1"/>
          </p:cNvSpPr>
          <p:nvPr>
            <p:ph type="sldNum" sz="quarter" idx="12"/>
          </p:nvPr>
        </p:nvSpPr>
        <p:spPr/>
        <p:txBody>
          <a:bodyPr/>
          <a:lstStyle/>
          <a:p>
            <a:fld id="{69FB869A-A924-4306-9893-E2EF6452C148}"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Operators</a:t>
            </a:r>
          </a:p>
        </p:txBody>
      </p:sp>
      <p:graphicFrame>
        <p:nvGraphicFramePr>
          <p:cNvPr id="4" name="Content Placeholder 3"/>
          <p:cNvGraphicFramePr>
            <a:graphicFrameLocks noGrp="1"/>
          </p:cNvGraphicFramePr>
          <p:nvPr>
            <p:ph idx="1"/>
          </p:nvPr>
        </p:nvGraphicFramePr>
        <p:xfrm>
          <a:off x="2000278" y="1905000"/>
          <a:ext cx="8915400" cy="4084320"/>
        </p:xfrm>
        <a:graphic>
          <a:graphicData uri="http://schemas.openxmlformats.org/drawingml/2006/table">
            <a:tbl>
              <a:tblPr firstRow="1" bandRow="1">
                <a:tableStyleId>{5C22544A-7EE6-4342-B048-85BDC9FD1C3A}</a:tableStyleId>
              </a:tblPr>
              <a:tblGrid>
                <a:gridCol w="1967289">
                  <a:extLst>
                    <a:ext uri="{9D8B030D-6E8A-4147-A177-3AD203B41FA5}">
                      <a16:colId xmlns:a16="http://schemas.microsoft.com/office/drawing/2014/main" val="20000"/>
                    </a:ext>
                  </a:extLst>
                </a:gridCol>
                <a:gridCol w="2479728">
                  <a:extLst>
                    <a:ext uri="{9D8B030D-6E8A-4147-A177-3AD203B41FA5}">
                      <a16:colId xmlns:a16="http://schemas.microsoft.com/office/drawing/2014/main" val="20001"/>
                    </a:ext>
                  </a:extLst>
                </a:gridCol>
                <a:gridCol w="4468383">
                  <a:extLst>
                    <a:ext uri="{9D8B030D-6E8A-4147-A177-3AD203B41FA5}">
                      <a16:colId xmlns:a16="http://schemas.microsoft.com/office/drawing/2014/main" val="20002"/>
                    </a:ext>
                  </a:extLst>
                </a:gridCol>
              </a:tblGrid>
              <a:tr h="370840">
                <a:tc>
                  <a:txBody>
                    <a:bodyPr/>
                    <a:lstStyle/>
                    <a:p>
                      <a:pPr algn="l" fontAlgn="t"/>
                      <a:r>
                        <a:rPr lang="en-US" dirty="0">
                          <a:effectLst/>
                        </a:rPr>
                        <a:t>Operator</a:t>
                      </a:r>
                    </a:p>
                  </a:txBody>
                  <a:tcPr marL="129209" marR="64604" marT="76200" marB="76200"/>
                </a:tc>
                <a:tc>
                  <a:txBody>
                    <a:bodyPr/>
                    <a:lstStyle/>
                    <a:p>
                      <a:pPr algn="l" fontAlgn="t"/>
                      <a:r>
                        <a:rPr lang="en-US">
                          <a:effectLst/>
                        </a:rPr>
                        <a:t>Name</a:t>
                      </a:r>
                    </a:p>
                  </a:txBody>
                  <a:tcPr marL="64604" marR="64604" marT="76200" marB="76200"/>
                </a:tc>
                <a:tc>
                  <a:txBody>
                    <a:bodyPr/>
                    <a:lstStyle/>
                    <a:p>
                      <a:pPr algn="l" fontAlgn="t"/>
                      <a:r>
                        <a:rPr lang="en-US">
                          <a:effectLst/>
                        </a:rPr>
                        <a:t>Description</a:t>
                      </a:r>
                    </a:p>
                  </a:txBody>
                  <a:tcPr marL="64604" marR="64604" marT="76200" marB="76200"/>
                </a:tc>
                <a:extLst>
                  <a:ext uri="{0D108BD9-81ED-4DB2-BD59-A6C34878D82A}">
                    <a16:rowId xmlns:a16="http://schemas.microsoft.com/office/drawing/2014/main" val="10000"/>
                  </a:ext>
                </a:extLst>
              </a:tr>
              <a:tr h="370840">
                <a:tc>
                  <a:txBody>
                    <a:bodyPr/>
                    <a:lstStyle/>
                    <a:p>
                      <a:pPr algn="l" fontAlgn="t"/>
                      <a:r>
                        <a:rPr lang="en-US">
                          <a:effectLst/>
                        </a:rPr>
                        <a:t>&amp; </a:t>
                      </a:r>
                    </a:p>
                  </a:txBody>
                  <a:tcPr marL="129209" marR="64604" marT="76200" marB="76200"/>
                </a:tc>
                <a:tc>
                  <a:txBody>
                    <a:bodyPr/>
                    <a:lstStyle/>
                    <a:p>
                      <a:pPr algn="l" fontAlgn="t"/>
                      <a:r>
                        <a:rPr lang="en-US">
                          <a:effectLst/>
                        </a:rPr>
                        <a:t>AND</a:t>
                      </a:r>
                    </a:p>
                  </a:txBody>
                  <a:tcPr marL="64604" marR="64604" marT="76200" marB="76200"/>
                </a:tc>
                <a:tc>
                  <a:txBody>
                    <a:bodyPr/>
                    <a:lstStyle/>
                    <a:p>
                      <a:pPr algn="l" fontAlgn="t"/>
                      <a:r>
                        <a:rPr lang="en-US">
                          <a:effectLst/>
                        </a:rPr>
                        <a:t>Sets each bit to 1 if both bits are 1</a:t>
                      </a:r>
                    </a:p>
                  </a:txBody>
                  <a:tcPr marL="64604" marR="64604" marT="76200" marB="76200"/>
                </a:tc>
                <a:extLst>
                  <a:ext uri="{0D108BD9-81ED-4DB2-BD59-A6C34878D82A}">
                    <a16:rowId xmlns:a16="http://schemas.microsoft.com/office/drawing/2014/main" val="10001"/>
                  </a:ext>
                </a:extLst>
              </a:tr>
              <a:tr h="370840">
                <a:tc>
                  <a:txBody>
                    <a:bodyPr/>
                    <a:lstStyle/>
                    <a:p>
                      <a:pPr algn="l" fontAlgn="t"/>
                      <a:r>
                        <a:rPr lang="en-US" dirty="0">
                          <a:effectLst/>
                        </a:rPr>
                        <a:t>|</a:t>
                      </a:r>
                    </a:p>
                  </a:txBody>
                  <a:tcPr marL="129209" marR="64604" marT="76200" marB="76200"/>
                </a:tc>
                <a:tc>
                  <a:txBody>
                    <a:bodyPr/>
                    <a:lstStyle/>
                    <a:p>
                      <a:pPr algn="l" fontAlgn="t"/>
                      <a:r>
                        <a:rPr lang="en-US">
                          <a:effectLst/>
                        </a:rPr>
                        <a:t>OR</a:t>
                      </a:r>
                    </a:p>
                  </a:txBody>
                  <a:tcPr marL="64604" marR="64604" marT="76200" marB="76200"/>
                </a:tc>
                <a:tc>
                  <a:txBody>
                    <a:bodyPr/>
                    <a:lstStyle/>
                    <a:p>
                      <a:pPr algn="l" fontAlgn="t"/>
                      <a:r>
                        <a:rPr lang="en-US">
                          <a:effectLst/>
                        </a:rPr>
                        <a:t>Sets each bit to 1 if one of two bits is 1</a:t>
                      </a:r>
                    </a:p>
                  </a:txBody>
                  <a:tcPr marL="64604" marR="64604" marT="76200" marB="76200"/>
                </a:tc>
                <a:extLst>
                  <a:ext uri="{0D108BD9-81ED-4DB2-BD59-A6C34878D82A}">
                    <a16:rowId xmlns:a16="http://schemas.microsoft.com/office/drawing/2014/main" val="10002"/>
                  </a:ext>
                </a:extLst>
              </a:tr>
              <a:tr h="370840">
                <a:tc>
                  <a:txBody>
                    <a:bodyPr/>
                    <a:lstStyle/>
                    <a:p>
                      <a:pPr algn="l" fontAlgn="t"/>
                      <a:r>
                        <a:rPr lang="en-US">
                          <a:effectLst/>
                        </a:rPr>
                        <a:t> ^</a:t>
                      </a:r>
                    </a:p>
                  </a:txBody>
                  <a:tcPr marL="129209" marR="64604" marT="76200" marB="76200"/>
                </a:tc>
                <a:tc>
                  <a:txBody>
                    <a:bodyPr/>
                    <a:lstStyle/>
                    <a:p>
                      <a:pPr algn="l" fontAlgn="t"/>
                      <a:r>
                        <a:rPr lang="en-US">
                          <a:effectLst/>
                        </a:rPr>
                        <a:t>XOR</a:t>
                      </a:r>
                    </a:p>
                  </a:txBody>
                  <a:tcPr marL="64604" marR="64604" marT="76200" marB="76200"/>
                </a:tc>
                <a:tc>
                  <a:txBody>
                    <a:bodyPr/>
                    <a:lstStyle/>
                    <a:p>
                      <a:pPr algn="l" fontAlgn="t"/>
                      <a:r>
                        <a:rPr lang="en-US">
                          <a:effectLst/>
                        </a:rPr>
                        <a:t>Sets each bit to 1 if only one of two bits is 1</a:t>
                      </a:r>
                    </a:p>
                  </a:txBody>
                  <a:tcPr marL="64604" marR="64604" marT="76200" marB="76200"/>
                </a:tc>
                <a:extLst>
                  <a:ext uri="{0D108BD9-81ED-4DB2-BD59-A6C34878D82A}">
                    <a16:rowId xmlns:a16="http://schemas.microsoft.com/office/drawing/2014/main" val="10003"/>
                  </a:ext>
                </a:extLst>
              </a:tr>
              <a:tr h="370840">
                <a:tc>
                  <a:txBody>
                    <a:bodyPr/>
                    <a:lstStyle/>
                    <a:p>
                      <a:pPr algn="l" fontAlgn="t"/>
                      <a:r>
                        <a:rPr lang="en-US">
                          <a:effectLst/>
                        </a:rPr>
                        <a:t>~ </a:t>
                      </a:r>
                    </a:p>
                  </a:txBody>
                  <a:tcPr marL="129209" marR="64604" marT="76200" marB="76200"/>
                </a:tc>
                <a:tc>
                  <a:txBody>
                    <a:bodyPr/>
                    <a:lstStyle/>
                    <a:p>
                      <a:pPr algn="l" fontAlgn="t"/>
                      <a:r>
                        <a:rPr lang="en-US">
                          <a:effectLst/>
                        </a:rPr>
                        <a:t>NOT</a:t>
                      </a:r>
                    </a:p>
                  </a:txBody>
                  <a:tcPr marL="64604" marR="64604" marT="76200" marB="76200"/>
                </a:tc>
                <a:tc>
                  <a:txBody>
                    <a:bodyPr/>
                    <a:lstStyle/>
                    <a:p>
                      <a:pPr algn="l" fontAlgn="t"/>
                      <a:r>
                        <a:rPr lang="en-US">
                          <a:effectLst/>
                        </a:rPr>
                        <a:t>Inverts all the bits</a:t>
                      </a:r>
                    </a:p>
                  </a:txBody>
                  <a:tcPr marL="64604" marR="64604" marT="76200" marB="76200"/>
                </a:tc>
                <a:extLst>
                  <a:ext uri="{0D108BD9-81ED-4DB2-BD59-A6C34878D82A}">
                    <a16:rowId xmlns:a16="http://schemas.microsoft.com/office/drawing/2014/main" val="10004"/>
                  </a:ext>
                </a:extLst>
              </a:tr>
              <a:tr h="370840">
                <a:tc>
                  <a:txBody>
                    <a:bodyPr/>
                    <a:lstStyle/>
                    <a:p>
                      <a:pPr algn="l" fontAlgn="t"/>
                      <a:r>
                        <a:rPr lang="en-US">
                          <a:effectLst/>
                        </a:rPr>
                        <a:t>&lt;&lt;</a:t>
                      </a:r>
                    </a:p>
                  </a:txBody>
                  <a:tcPr marL="129209" marR="64604" marT="76200" marB="76200"/>
                </a:tc>
                <a:tc>
                  <a:txBody>
                    <a:bodyPr/>
                    <a:lstStyle/>
                    <a:p>
                      <a:pPr algn="l" fontAlgn="t"/>
                      <a:r>
                        <a:rPr lang="en-US">
                          <a:effectLst/>
                        </a:rPr>
                        <a:t>Zero fill left shift</a:t>
                      </a:r>
                    </a:p>
                  </a:txBody>
                  <a:tcPr marL="64604" marR="64604" marT="76200" marB="76200"/>
                </a:tc>
                <a:tc>
                  <a:txBody>
                    <a:bodyPr/>
                    <a:lstStyle/>
                    <a:p>
                      <a:pPr algn="l" fontAlgn="t"/>
                      <a:r>
                        <a:rPr lang="en-US">
                          <a:effectLst/>
                        </a:rPr>
                        <a:t>Shift left by pushing zeros in from the right and let the leftmost bits fall off</a:t>
                      </a:r>
                    </a:p>
                  </a:txBody>
                  <a:tcPr marL="64604" marR="64604" marT="76200" marB="76200"/>
                </a:tc>
                <a:extLst>
                  <a:ext uri="{0D108BD9-81ED-4DB2-BD59-A6C34878D82A}">
                    <a16:rowId xmlns:a16="http://schemas.microsoft.com/office/drawing/2014/main" val="10005"/>
                  </a:ext>
                </a:extLst>
              </a:tr>
              <a:tr h="370840">
                <a:tc>
                  <a:txBody>
                    <a:bodyPr/>
                    <a:lstStyle/>
                    <a:p>
                      <a:pPr algn="l" fontAlgn="t"/>
                      <a:r>
                        <a:rPr lang="en-US">
                          <a:effectLst/>
                        </a:rPr>
                        <a:t>&gt;&gt;</a:t>
                      </a:r>
                    </a:p>
                  </a:txBody>
                  <a:tcPr marL="129209" marR="64604" marT="76200" marB="76200"/>
                </a:tc>
                <a:tc>
                  <a:txBody>
                    <a:bodyPr/>
                    <a:lstStyle/>
                    <a:p>
                      <a:pPr algn="l" fontAlgn="t"/>
                      <a:r>
                        <a:rPr lang="en-US">
                          <a:effectLst/>
                        </a:rPr>
                        <a:t>Signed right shift</a:t>
                      </a:r>
                    </a:p>
                  </a:txBody>
                  <a:tcPr marL="64604" marR="64604" marT="76200" marB="76200"/>
                </a:tc>
                <a:tc>
                  <a:txBody>
                    <a:bodyPr/>
                    <a:lstStyle/>
                    <a:p>
                      <a:pPr algn="l" fontAlgn="t"/>
                      <a:r>
                        <a:rPr lang="en-US" dirty="0">
                          <a:effectLst/>
                        </a:rPr>
                        <a:t>Shift right by pushing copies of the leftmost bit in from the left, and let the rightmost bits fall off</a:t>
                      </a:r>
                    </a:p>
                  </a:txBody>
                  <a:tcPr marL="64604" marR="64604" marT="76200" marB="76200"/>
                </a:tc>
                <a:extLst>
                  <a:ext uri="{0D108BD9-81ED-4DB2-BD59-A6C34878D82A}">
                    <a16:rowId xmlns:a16="http://schemas.microsoft.com/office/drawing/2014/main" val="10006"/>
                  </a:ext>
                </a:extLst>
              </a:tr>
            </a:tbl>
          </a:graphicData>
        </a:graphic>
      </p:graphicFrame>
      <p:sp>
        <p:nvSpPr>
          <p:cNvPr id="3" name="Slide Number Placeholder 2"/>
          <p:cNvSpPr>
            <a:spLocks noGrp="1"/>
          </p:cNvSpPr>
          <p:nvPr>
            <p:ph type="sldNum" sz="quarter" idx="12"/>
          </p:nvPr>
        </p:nvSpPr>
        <p:spPr/>
        <p:txBody>
          <a:bodyPr/>
          <a:lstStyle/>
          <a:p>
            <a:fld id="{69FB869A-A924-4306-9893-E2EF6452C148}"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Comments</a:t>
            </a:r>
          </a:p>
        </p:txBody>
      </p:sp>
      <p:sp>
        <p:nvSpPr>
          <p:cNvPr id="6" name="Content Placeholder 5"/>
          <p:cNvSpPr>
            <a:spLocks noGrp="1"/>
          </p:cNvSpPr>
          <p:nvPr>
            <p:ph idx="1"/>
          </p:nvPr>
        </p:nvSpPr>
        <p:spPr>
          <a:xfrm>
            <a:off x="2464231" y="1596325"/>
            <a:ext cx="9040381" cy="4314897"/>
          </a:xfrm>
        </p:spPr>
        <p:txBody>
          <a:bodyPr>
            <a:normAutofit/>
          </a:bodyPr>
          <a:lstStyle/>
          <a:p>
            <a:r>
              <a:rPr lang="en-US" sz="2000" dirty="0"/>
              <a:t>Python Comment are statements that are not part of your program.</a:t>
            </a:r>
          </a:p>
          <a:p>
            <a:r>
              <a:rPr lang="en-US" sz="2000" dirty="0"/>
              <a:t>One can understand a program done a long time a ago simply from the comments of the program.</a:t>
            </a:r>
          </a:p>
          <a:p>
            <a:r>
              <a:rPr lang="en-US" sz="2000" dirty="0"/>
              <a:t>In Python there are two types of comments- Single line comments and Multiple lines comments. </a:t>
            </a:r>
          </a:p>
          <a:p>
            <a:r>
              <a:rPr lang="en-US" sz="2000" dirty="0"/>
              <a:t>Single line commenting is commonly used for a brief and quick comment.</a:t>
            </a:r>
          </a:p>
          <a:p>
            <a:r>
              <a:rPr lang="en-US" sz="2000" dirty="0"/>
              <a:t>On the other hand we use the Multiple lines comments to note down something much more in details or to block out an entire chunk of code.</a:t>
            </a:r>
          </a:p>
          <a:p>
            <a:endParaRPr lang="en-US" sz="2000" dirty="0"/>
          </a:p>
        </p:txBody>
      </p:sp>
      <p:sp>
        <p:nvSpPr>
          <p:cNvPr id="3" name="Slide Number Placeholder 2"/>
          <p:cNvSpPr>
            <a:spLocks noGrp="1"/>
          </p:cNvSpPr>
          <p:nvPr>
            <p:ph type="sldNum" sz="quarter" idx="12"/>
          </p:nvPr>
        </p:nvSpPr>
        <p:spPr/>
        <p:txBody>
          <a:bodyPr/>
          <a:lstStyle/>
          <a:p>
            <a:fld id="{69FB869A-A924-4306-9893-E2EF6452C148}"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949" y="0"/>
            <a:ext cx="10515600" cy="1325563"/>
          </a:xfrm>
        </p:spPr>
        <p:txBody>
          <a:bodyPr/>
          <a:lstStyle/>
          <a:p>
            <a:r>
              <a:rPr lang="en-US" dirty="0"/>
              <a:t>Python Features</a:t>
            </a:r>
          </a:p>
        </p:txBody>
      </p:sp>
      <p:sp>
        <p:nvSpPr>
          <p:cNvPr id="3" name="Content Placeholder 2"/>
          <p:cNvSpPr>
            <a:spLocks noGrp="1"/>
          </p:cNvSpPr>
          <p:nvPr>
            <p:ph idx="1"/>
          </p:nvPr>
        </p:nvSpPr>
        <p:spPr>
          <a:xfrm>
            <a:off x="1146874" y="898903"/>
            <a:ext cx="10888851" cy="5494148"/>
          </a:xfrm>
        </p:spPr>
        <p:txBody>
          <a:bodyPr>
            <a:noAutofit/>
          </a:bodyPr>
          <a:lstStyle/>
          <a:p>
            <a:r>
              <a:rPr lang="en-US" sz="2000" b="1" dirty="0"/>
              <a:t>Easy-to-learn</a:t>
            </a:r>
            <a:r>
              <a:rPr lang="en-US" sz="2000" dirty="0"/>
              <a:t> − Python has few keywords, simple structure, and a clearly defined syntax. </a:t>
            </a:r>
          </a:p>
          <a:p>
            <a:r>
              <a:rPr lang="en-US" sz="2000" b="1" dirty="0"/>
              <a:t>Easy-to-read</a:t>
            </a:r>
            <a:r>
              <a:rPr lang="en-US" sz="2000" dirty="0"/>
              <a:t> − Python code is more clearly defined and visible to the eyes.</a:t>
            </a:r>
          </a:p>
          <a:p>
            <a:r>
              <a:rPr lang="en-US" sz="2000" b="1" dirty="0"/>
              <a:t>Easy-to-maintain</a:t>
            </a:r>
            <a:r>
              <a:rPr lang="en-US" sz="2000" dirty="0"/>
              <a:t> − Python's source code is fairly easy-to-maintain.</a:t>
            </a:r>
          </a:p>
          <a:p>
            <a:r>
              <a:rPr lang="en-US" sz="2000" b="1" dirty="0"/>
              <a:t>A broad standard library</a:t>
            </a:r>
            <a:r>
              <a:rPr lang="en-US" sz="2000" dirty="0"/>
              <a:t> − Python's bulk of the library is very portable and cross-platform compatible on UNIX, Windows, and Macintosh.</a:t>
            </a:r>
          </a:p>
          <a:p>
            <a:r>
              <a:rPr lang="en-US" sz="2000" b="1" dirty="0"/>
              <a:t>Interactive Mode</a:t>
            </a:r>
            <a:r>
              <a:rPr lang="en-US" sz="2000" dirty="0"/>
              <a:t> − Python has support for an interactive mode which allows interactive testing and debugging of snippets of code.</a:t>
            </a:r>
          </a:p>
          <a:p>
            <a:r>
              <a:rPr lang="en-US" sz="2000" b="1" dirty="0"/>
              <a:t>Portable</a:t>
            </a:r>
            <a:r>
              <a:rPr lang="en-US" sz="2000" dirty="0"/>
              <a:t> − Python can run on a wide variety of hardware platforms and has the same interface on all platforms.</a:t>
            </a:r>
          </a:p>
          <a:p>
            <a:r>
              <a:rPr lang="en-US" sz="2000" b="1" dirty="0"/>
              <a:t>Extendable</a:t>
            </a:r>
            <a:r>
              <a:rPr lang="en-US" sz="2000" dirty="0"/>
              <a:t> − You can add low-level modules to the Python interpreter. These modules enable programmers to add to or customize their tools to be more efficient.</a:t>
            </a:r>
          </a:p>
          <a:p>
            <a:r>
              <a:rPr lang="en-US" sz="2000" b="1" dirty="0"/>
              <a:t>Databases</a:t>
            </a:r>
            <a:r>
              <a:rPr lang="en-US" sz="2000" dirty="0"/>
              <a:t> − Python provides interfaces to all major commercial databases.</a:t>
            </a:r>
          </a:p>
        </p:txBody>
      </p:sp>
      <p:sp>
        <p:nvSpPr>
          <p:cNvPr id="4" name="Slide Number Placeholder 3"/>
          <p:cNvSpPr>
            <a:spLocks noGrp="1"/>
          </p:cNvSpPr>
          <p:nvPr>
            <p:ph type="sldNum" sz="quarter" idx="12"/>
          </p:nvPr>
        </p:nvSpPr>
        <p:spPr/>
        <p:txBody>
          <a:bodyPr/>
          <a:lstStyle/>
          <a:p>
            <a:fld id="{69FB869A-A924-4306-9893-E2EF6452C148}"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000" dirty="0"/>
              <a:t>#this is a comment. I can write whatever I want here</a:t>
            </a:r>
          </a:p>
          <a:p>
            <a:endParaRPr lang="en-US" sz="2000" dirty="0"/>
          </a:p>
          <a:p>
            <a:pPr marL="0" indent="0">
              <a:buNone/>
            </a:pPr>
            <a:r>
              <a:rPr lang="en-US" sz="2000" dirty="0"/>
              <a:t>#print("I will not be executed")</a:t>
            </a:r>
          </a:p>
          <a:p>
            <a:endParaRPr lang="en-US" sz="2000" dirty="0"/>
          </a:p>
          <a:p>
            <a:pPr marL="0" indent="0">
              <a:buNone/>
            </a:pPr>
            <a:r>
              <a:rPr lang="en-US" sz="2000" dirty="0"/>
              <a:t>print("I will be executed")</a:t>
            </a:r>
          </a:p>
          <a:p>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582135" y="1777138"/>
            <a:ext cx="8911687" cy="4220705"/>
          </a:xfrm>
        </p:spPr>
        <p:txBody>
          <a:bodyPr>
            <a:noAutofit/>
          </a:bodyPr>
          <a:lstStyle/>
          <a:p>
            <a:pPr marL="0" indent="0">
              <a:buNone/>
            </a:pPr>
            <a:endParaRPr lang="en-US" sz="2000" dirty="0"/>
          </a:p>
          <a:p>
            <a:pPr marL="0" indent="0">
              <a:buNone/>
            </a:pPr>
            <a:r>
              <a:rPr lang="en-US" sz="2000" dirty="0"/>
              <a:t>'''</a:t>
            </a:r>
          </a:p>
          <a:p>
            <a:pPr marL="0" indent="0">
              <a:buNone/>
            </a:pPr>
            <a:endParaRPr lang="en-US" sz="2000" dirty="0"/>
          </a:p>
          <a:p>
            <a:pPr marL="0" indent="0">
              <a:buNone/>
            </a:pPr>
            <a:r>
              <a:rPr lang="en-US" sz="2000" dirty="0"/>
              <a:t>print("I am in Multiple line comment line 1")</a:t>
            </a:r>
          </a:p>
          <a:p>
            <a:pPr marL="0" indent="0">
              <a:buNone/>
            </a:pPr>
            <a:endParaRPr lang="en-US" sz="2000" dirty="0"/>
          </a:p>
          <a:p>
            <a:pPr marL="0" indent="0">
              <a:buNone/>
            </a:pPr>
            <a:r>
              <a:rPr lang="en-US" sz="2000" dirty="0"/>
              <a:t>print ("I am in Multiple line comment line 2")</a:t>
            </a:r>
          </a:p>
          <a:p>
            <a:pPr marL="0" indent="0">
              <a:buNone/>
            </a:pPr>
            <a:endParaRPr lang="en-US" sz="2000" dirty="0"/>
          </a:p>
          <a:p>
            <a:pPr marL="0" indent="0">
              <a:buNone/>
            </a:pPr>
            <a:r>
              <a:rPr lang="en-US" sz="2000" dirty="0"/>
              <a:t>'''</a:t>
            </a:r>
          </a:p>
          <a:p>
            <a:pPr marL="0" indent="0">
              <a:buNone/>
            </a:pPr>
            <a:endParaRPr lang="en-US" sz="2000" dirty="0"/>
          </a:p>
          <a:p>
            <a:pPr marL="0" indent="0">
              <a:buNone/>
            </a:pPr>
            <a:r>
              <a:rPr lang="en-US" sz="2000" dirty="0"/>
              <a:t>print("I am out of Multiple line comment")</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If</a:t>
            </a:r>
          </a:p>
        </p:txBody>
      </p:sp>
      <p:sp>
        <p:nvSpPr>
          <p:cNvPr id="3" name="Content Placeholder 2"/>
          <p:cNvSpPr>
            <a:spLocks noGrp="1"/>
          </p:cNvSpPr>
          <p:nvPr>
            <p:ph idx="1"/>
          </p:nvPr>
        </p:nvSpPr>
        <p:spPr/>
        <p:txBody>
          <a:bodyPr>
            <a:normAutofit/>
          </a:bodyPr>
          <a:lstStyle/>
          <a:p>
            <a:r>
              <a:rPr lang="en-US" sz="2000" b="0" i="0" dirty="0">
                <a:solidFill>
                  <a:srgbClr val="000000"/>
                </a:solidFill>
                <a:effectLst/>
                <a:latin typeface="Raleway"/>
              </a:rPr>
              <a:t>Suppose we want to write a program, that will determine whether a number is odd or even. </a:t>
            </a:r>
          </a:p>
          <a:p>
            <a:r>
              <a:rPr lang="en-US" sz="2000" b="0" i="0" dirty="0">
                <a:solidFill>
                  <a:srgbClr val="000000"/>
                </a:solidFill>
                <a:effectLst/>
                <a:latin typeface="Raleway"/>
              </a:rPr>
              <a:t>If the number is odd, we want to print – “the number is odd” and if the number is even we want to print – “the number is even”.</a:t>
            </a: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1274" y="387458"/>
            <a:ext cx="9168539" cy="938105"/>
          </a:xfrm>
        </p:spPr>
        <p:txBody>
          <a:bodyPr/>
          <a:lstStyle/>
          <a:p>
            <a:r>
              <a:rPr lang="en-US" dirty="0"/>
              <a:t>Example</a:t>
            </a:r>
          </a:p>
        </p:txBody>
      </p:sp>
      <p:sp>
        <p:nvSpPr>
          <p:cNvPr id="3" name="Content Placeholder 2"/>
          <p:cNvSpPr>
            <a:spLocks noGrp="1"/>
          </p:cNvSpPr>
          <p:nvPr>
            <p:ph idx="1"/>
          </p:nvPr>
        </p:nvSpPr>
        <p:spPr>
          <a:xfrm>
            <a:off x="2588217" y="1325564"/>
            <a:ext cx="8641596" cy="4238328"/>
          </a:xfrm>
        </p:spPr>
        <p:txBody>
          <a:bodyPr>
            <a:normAutofit/>
          </a:bodyPr>
          <a:lstStyle/>
          <a:p>
            <a:pPr marL="0" indent="0">
              <a:buNone/>
            </a:pPr>
            <a:endParaRPr lang="en-US" sz="2000" dirty="0"/>
          </a:p>
          <a:p>
            <a:pPr marL="0" indent="0">
              <a:buNone/>
            </a:pPr>
            <a:r>
              <a:rPr lang="en-US" sz="2000" dirty="0"/>
              <a:t>n=input() </a:t>
            </a:r>
          </a:p>
          <a:p>
            <a:pPr marL="0" indent="0">
              <a:buNone/>
            </a:pPr>
            <a:r>
              <a:rPr lang="en-US" sz="2000" dirty="0"/>
              <a:t>n=</a:t>
            </a:r>
            <a:r>
              <a:rPr lang="en-US" sz="2000" dirty="0" err="1"/>
              <a:t>int</a:t>
            </a:r>
            <a:r>
              <a:rPr lang="en-US" sz="2000" dirty="0"/>
              <a:t>(n)</a:t>
            </a:r>
          </a:p>
          <a:p>
            <a:pPr marL="0" indent="0">
              <a:buNone/>
            </a:pPr>
            <a:r>
              <a:rPr lang="en-US" sz="2000" dirty="0"/>
              <a:t>if n%2==0: </a:t>
            </a:r>
          </a:p>
          <a:p>
            <a:pPr marL="0" indent="0">
              <a:buNone/>
            </a:pPr>
            <a:r>
              <a:rPr lang="en-US" sz="2000" dirty="0"/>
              <a:t>print("the number is even")</a:t>
            </a:r>
          </a:p>
          <a:p>
            <a:pPr marL="0" indent="0">
              <a:buNone/>
            </a:pPr>
            <a:r>
              <a:rPr lang="en-US" sz="2000" dirty="0"/>
              <a:t>if n%2==1: </a:t>
            </a:r>
          </a:p>
          <a:p>
            <a:pPr marL="0" indent="0">
              <a:buNone/>
            </a:pPr>
            <a:r>
              <a:rPr lang="en-US" sz="2000" dirty="0"/>
              <a:t>print("the number is odd")</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If-else</a:t>
            </a:r>
          </a:p>
        </p:txBody>
      </p:sp>
      <p:sp>
        <p:nvSpPr>
          <p:cNvPr id="3" name="Content Placeholder 2"/>
          <p:cNvSpPr>
            <a:spLocks noGrp="1"/>
          </p:cNvSpPr>
          <p:nvPr>
            <p:ph idx="1"/>
          </p:nvPr>
        </p:nvSpPr>
        <p:spPr/>
        <p:txBody>
          <a:bodyPr>
            <a:normAutofit/>
          </a:bodyPr>
          <a:lstStyle/>
          <a:p>
            <a:r>
              <a:rPr lang="en-US" sz="2000" dirty="0"/>
              <a:t>Well, in the above scenario, the condition we have put, n%2, which has only two possible outcome. </a:t>
            </a:r>
          </a:p>
          <a:p>
            <a:r>
              <a:rPr lang="en-US" sz="2000" dirty="0"/>
              <a:t>Either it’s zero or one. So here we can use else for the second condition. In that case we don’t have to write the second condition manually. We can write the first condition using a if and use else for other case.</a:t>
            </a:r>
          </a:p>
        </p:txBody>
      </p:sp>
      <p:sp>
        <p:nvSpPr>
          <p:cNvPr id="4" name="Slide Number Placeholder 3"/>
          <p:cNvSpPr>
            <a:spLocks noGrp="1"/>
          </p:cNvSpPr>
          <p:nvPr>
            <p:ph type="sldNum" sz="quarter" idx="12"/>
          </p:nvPr>
        </p:nvSpPr>
        <p:spPr/>
        <p:txBody>
          <a:bodyPr/>
          <a:lstStyle/>
          <a:p>
            <a:fld id="{69FB869A-A924-4306-9893-E2EF6452C148}"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338" y="197832"/>
            <a:ext cx="10515600" cy="1325563"/>
          </a:xfrm>
        </p:spPr>
        <p:txBody>
          <a:bodyPr/>
          <a:lstStyle/>
          <a:p>
            <a:r>
              <a:rPr lang="en-US" dirty="0"/>
              <a:t>Example</a:t>
            </a:r>
          </a:p>
        </p:txBody>
      </p:sp>
      <p:sp>
        <p:nvSpPr>
          <p:cNvPr id="3" name="Content Placeholder 2"/>
          <p:cNvSpPr>
            <a:spLocks noGrp="1"/>
          </p:cNvSpPr>
          <p:nvPr>
            <p:ph idx="1"/>
          </p:nvPr>
        </p:nvSpPr>
        <p:spPr>
          <a:xfrm>
            <a:off x="1789407" y="1162373"/>
            <a:ext cx="9881461" cy="5238885"/>
          </a:xfrm>
        </p:spPr>
        <p:txBody>
          <a:bodyPr>
            <a:normAutofit/>
          </a:bodyPr>
          <a:lstStyle/>
          <a:p>
            <a:pPr marL="0" indent="0">
              <a:buNone/>
            </a:pPr>
            <a:r>
              <a:rPr lang="en-US" sz="2000" dirty="0"/>
              <a:t>n=input() </a:t>
            </a:r>
          </a:p>
          <a:p>
            <a:pPr marL="0" indent="0">
              <a:buNone/>
            </a:pPr>
            <a:r>
              <a:rPr lang="en-US" sz="2000" dirty="0"/>
              <a:t>n=</a:t>
            </a:r>
            <a:r>
              <a:rPr lang="en-US" sz="2000" dirty="0" err="1"/>
              <a:t>int</a:t>
            </a:r>
            <a:r>
              <a:rPr lang="en-US" sz="2000" dirty="0"/>
              <a:t>(n) </a:t>
            </a:r>
          </a:p>
          <a:p>
            <a:pPr marL="0" indent="0">
              <a:buNone/>
            </a:pPr>
            <a:r>
              <a:rPr lang="en-US" sz="2000" dirty="0"/>
              <a:t>if n%2==0: </a:t>
            </a:r>
          </a:p>
          <a:p>
            <a:pPr marL="0" indent="0">
              <a:buNone/>
            </a:pPr>
            <a:r>
              <a:rPr lang="en-US" sz="2000" dirty="0"/>
              <a:t>print("the number is even")</a:t>
            </a:r>
          </a:p>
          <a:p>
            <a:pPr marL="0" indent="0">
              <a:buNone/>
            </a:pPr>
            <a:r>
              <a:rPr lang="en-US" sz="2000" dirty="0"/>
              <a:t>else </a:t>
            </a:r>
          </a:p>
          <a:p>
            <a:pPr marL="0" indent="0">
              <a:buNone/>
            </a:pPr>
            <a:r>
              <a:rPr lang="en-US" sz="2000" dirty="0"/>
              <a:t>print("the number is odd")</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a:t>
            </a:r>
            <a:r>
              <a:rPr lang="en-US" dirty="0" err="1"/>
              <a:t>elif</a:t>
            </a:r>
            <a:endParaRPr lang="en-US" dirty="0"/>
          </a:p>
        </p:txBody>
      </p:sp>
      <p:sp>
        <p:nvSpPr>
          <p:cNvPr id="3" name="Content Placeholder 2"/>
          <p:cNvSpPr>
            <a:spLocks noGrp="1"/>
          </p:cNvSpPr>
          <p:nvPr>
            <p:ph idx="1"/>
          </p:nvPr>
        </p:nvSpPr>
        <p:spPr/>
        <p:txBody>
          <a:bodyPr>
            <a:normAutofit/>
          </a:bodyPr>
          <a:lstStyle/>
          <a:p>
            <a:r>
              <a:rPr lang="en-US" sz="2000" b="0" i="0" dirty="0">
                <a:solidFill>
                  <a:srgbClr val="000000"/>
                </a:solidFill>
                <a:effectLst/>
                <a:latin typeface="Verdana" panose="020B0604030504040204" pitchFamily="34" charset="0"/>
              </a:rPr>
              <a:t>The </a:t>
            </a:r>
            <a:r>
              <a:rPr lang="en-US" sz="2000" b="0" i="0" dirty="0" err="1">
                <a:solidFill>
                  <a:srgbClr val="000000"/>
                </a:solidFill>
                <a:effectLst/>
                <a:latin typeface="Verdana" panose="020B0604030504040204" pitchFamily="34" charset="0"/>
              </a:rPr>
              <a:t>elif</a:t>
            </a:r>
            <a:r>
              <a:rPr lang="en-US" sz="2000" b="0" i="0" dirty="0">
                <a:solidFill>
                  <a:srgbClr val="000000"/>
                </a:solidFill>
                <a:effectLst/>
                <a:latin typeface="Verdana" panose="020B0604030504040204" pitchFamily="34" charset="0"/>
              </a:rPr>
              <a:t> keyword is pythons way of saying "if the previous conditions were not true, then try this condition".</a:t>
            </a: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8251" y="624110"/>
            <a:ext cx="9226361" cy="1280890"/>
          </a:xfrm>
        </p:spPr>
        <p:txBody>
          <a:bodyPr/>
          <a:lstStyle/>
          <a:p>
            <a:r>
              <a:rPr lang="en-US" dirty="0"/>
              <a:t>Example</a:t>
            </a:r>
          </a:p>
        </p:txBody>
      </p:sp>
      <p:sp>
        <p:nvSpPr>
          <p:cNvPr id="3" name="Content Placeholder 2"/>
          <p:cNvSpPr>
            <a:spLocks noGrp="1"/>
          </p:cNvSpPr>
          <p:nvPr>
            <p:ph idx="1"/>
          </p:nvPr>
        </p:nvSpPr>
        <p:spPr>
          <a:xfrm>
            <a:off x="1673817" y="1542083"/>
            <a:ext cx="9830795" cy="4455762"/>
          </a:xfrm>
        </p:spPr>
        <p:txBody>
          <a:bodyPr>
            <a:normAutofit/>
          </a:bodyPr>
          <a:lstStyle/>
          <a:p>
            <a:pPr marL="0" indent="0">
              <a:buNone/>
            </a:pPr>
            <a:r>
              <a:rPr lang="en-US" sz="2000" dirty="0"/>
              <a:t>n=input() </a:t>
            </a:r>
          </a:p>
          <a:p>
            <a:pPr marL="0" indent="0">
              <a:buNone/>
            </a:pPr>
            <a:r>
              <a:rPr lang="en-US" sz="2000" dirty="0"/>
              <a:t>n=</a:t>
            </a:r>
            <a:r>
              <a:rPr lang="en-US" sz="2000" dirty="0" err="1"/>
              <a:t>int</a:t>
            </a:r>
            <a:r>
              <a:rPr lang="en-US" sz="2000" dirty="0"/>
              <a:t>(n)  </a:t>
            </a:r>
          </a:p>
          <a:p>
            <a:pPr marL="0" indent="0">
              <a:buNone/>
            </a:pPr>
            <a:r>
              <a:rPr lang="en-US" sz="2000" dirty="0"/>
              <a:t>if n&gt;=1 and n&lt;=10:</a:t>
            </a:r>
          </a:p>
          <a:p>
            <a:pPr marL="0" indent="0">
              <a:buNone/>
            </a:pPr>
            <a:r>
              <a:rPr lang="en-US" sz="2000" dirty="0"/>
              <a:t>    print("too low");</a:t>
            </a:r>
          </a:p>
          <a:p>
            <a:pPr marL="0" indent="0">
              <a:buNone/>
            </a:pPr>
            <a:r>
              <a:rPr lang="en-US" sz="2000" dirty="0" err="1"/>
              <a:t>elif</a:t>
            </a:r>
            <a:r>
              <a:rPr lang="en-US" sz="2000" dirty="0"/>
              <a:t> n&gt;=11 and n&lt;=20:</a:t>
            </a:r>
          </a:p>
          <a:p>
            <a:pPr marL="0" indent="0">
              <a:buNone/>
            </a:pPr>
            <a:r>
              <a:rPr lang="en-US" sz="2000" dirty="0"/>
              <a:t>    print("medium");   </a:t>
            </a:r>
          </a:p>
          <a:p>
            <a:pPr marL="0" indent="0">
              <a:buNone/>
            </a:pPr>
            <a:r>
              <a:rPr lang="en-US" sz="2000" dirty="0" err="1"/>
              <a:t>elif</a:t>
            </a:r>
            <a:r>
              <a:rPr lang="en-US" sz="2000" dirty="0"/>
              <a:t> n&gt;=21 and n&lt;=30:</a:t>
            </a:r>
          </a:p>
          <a:p>
            <a:pPr marL="0" indent="0">
              <a:buNone/>
            </a:pPr>
            <a:r>
              <a:rPr lang="en-US" sz="2000" dirty="0"/>
              <a:t>    print("large"); </a:t>
            </a:r>
          </a:p>
          <a:p>
            <a:pPr marL="0" indent="0">
              <a:buNone/>
            </a:pPr>
            <a:r>
              <a:rPr lang="en-US" sz="2000" dirty="0"/>
              <a:t>else:</a:t>
            </a:r>
          </a:p>
          <a:p>
            <a:pPr marL="0" indent="0">
              <a:buNone/>
            </a:pPr>
            <a:r>
              <a:rPr lang="en-US" sz="2000" dirty="0"/>
              <a:t>  print("too large")</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p:txBody>
          <a:bodyPr>
            <a:normAutofit/>
          </a:bodyPr>
          <a:lstStyle/>
          <a:p>
            <a:r>
              <a:rPr lang="en-US" sz="2000" dirty="0"/>
              <a:t>Python for loop is used to iterate over a list, tuple or strings. </a:t>
            </a:r>
          </a:p>
          <a:p>
            <a:r>
              <a:rPr lang="en-US" sz="2000" dirty="0"/>
              <a:t>Syntax:</a:t>
            </a:r>
          </a:p>
          <a:p>
            <a:pPr marL="0" indent="0">
              <a:buNone/>
            </a:pPr>
            <a:r>
              <a:rPr lang="en-US" sz="2000" dirty="0"/>
              <a:t>for </a:t>
            </a:r>
            <a:r>
              <a:rPr lang="en-US" sz="2000" dirty="0" err="1"/>
              <a:t>itarator_variable</a:t>
            </a:r>
            <a:r>
              <a:rPr lang="en-US" sz="2000" dirty="0"/>
              <a:t> in </a:t>
            </a:r>
            <a:r>
              <a:rPr lang="en-US" sz="2000" dirty="0" err="1"/>
              <a:t>sequence_name</a:t>
            </a:r>
            <a:r>
              <a:rPr lang="en-US" sz="2000" dirty="0"/>
              <a:t>:</a:t>
            </a:r>
          </a:p>
          <a:p>
            <a:pPr marL="0" indent="0">
              <a:buNone/>
            </a:pPr>
            <a:r>
              <a:rPr lang="en-US" sz="2000" dirty="0"/>
              <a:t>	Statements</a:t>
            </a:r>
          </a:p>
          <a:p>
            <a:pPr marL="0" indent="0">
              <a:buNone/>
            </a:pPr>
            <a:r>
              <a:rPr lang="en-US" sz="2000" dirty="0"/>
              <a:t>	. . .</a:t>
            </a:r>
          </a:p>
          <a:p>
            <a:pPr marL="0" indent="0">
              <a:buNone/>
            </a:pPr>
            <a:r>
              <a:rPr lang="en-US" sz="2000" dirty="0"/>
              <a:t>	Statements</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5844" y="1004214"/>
            <a:ext cx="10611173" cy="5520571"/>
          </a:xfrm>
        </p:spPr>
        <p:txBody>
          <a:bodyPr>
            <a:noAutofit/>
          </a:bodyPr>
          <a:lstStyle/>
          <a:p>
            <a:r>
              <a:rPr lang="en-US" sz="2000" b="1" dirty="0"/>
              <a:t>GUI Programming</a:t>
            </a:r>
            <a:r>
              <a:rPr lang="en-US" sz="2000" dirty="0"/>
              <a:t> − Python supports GUI applications that can be created and ported to many system calls, libraries and windows systems, such as Windows MFC, Macintosh, and the X Window system of Unix.</a:t>
            </a:r>
          </a:p>
          <a:p>
            <a:r>
              <a:rPr lang="en-US" sz="2000" b="1" dirty="0"/>
              <a:t>Scalable</a:t>
            </a:r>
            <a:r>
              <a:rPr lang="en-US" sz="2000" dirty="0"/>
              <a:t> − Python provides a better structure and support for large programs than shell scripting.</a:t>
            </a:r>
          </a:p>
          <a:p>
            <a:r>
              <a:rPr lang="en-US" sz="2000" dirty="0"/>
              <a:t>Apart from the above-mentioned features, Python has a big list of good features−</a:t>
            </a:r>
          </a:p>
          <a:p>
            <a:r>
              <a:rPr lang="en-US" sz="2000" dirty="0"/>
              <a:t>It supports functional and structured programming methods as well as OOP.</a:t>
            </a:r>
          </a:p>
          <a:p>
            <a:r>
              <a:rPr lang="en-US" sz="2000" dirty="0"/>
              <a:t>It can be used as a scripting language or can be compiled to byte-code for building large applications.</a:t>
            </a:r>
          </a:p>
          <a:p>
            <a:r>
              <a:rPr lang="en-US" sz="2000" dirty="0"/>
              <a:t>It provides very high-level dynamic data types and supports dynamic type checking.</a:t>
            </a:r>
          </a:p>
          <a:p>
            <a:r>
              <a:rPr lang="en-US" sz="2000" dirty="0"/>
              <a:t>It supports automatic garbage collection.</a:t>
            </a:r>
          </a:p>
          <a:p>
            <a:r>
              <a:rPr lang="en-US" sz="2000" dirty="0"/>
              <a:t>It can be easily integrated with C, C++, COM, ActiveX, CORBA, and Java.</a:t>
            </a:r>
          </a:p>
          <a:p>
            <a:pPr marL="0" indent="0">
              <a:buNone/>
            </a:pPr>
            <a:br>
              <a:rPr lang="en-US" sz="2000" dirty="0"/>
            </a:br>
            <a:endParaRPr lang="en-US" sz="2000" dirty="0"/>
          </a:p>
          <a:p>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r>
              <a:rPr lang="en-US" sz="2000" dirty="0"/>
              <a:t>word="anaconda"</a:t>
            </a:r>
          </a:p>
          <a:p>
            <a:pPr marL="0" indent="0">
              <a:buNone/>
            </a:pPr>
            <a:r>
              <a:rPr lang="en-US" sz="2000" dirty="0"/>
              <a:t>for letter in word:</a:t>
            </a:r>
          </a:p>
          <a:p>
            <a:pPr marL="0" indent="0">
              <a:buNone/>
            </a:pPr>
            <a:r>
              <a:rPr lang="en-US" sz="2000" dirty="0"/>
              <a:t>	print (letter)</a:t>
            </a:r>
          </a:p>
          <a:p>
            <a:pPr marL="0" indent="0">
              <a:buNone/>
            </a:pPr>
            <a:endParaRPr lang="en-US" sz="2000" dirty="0"/>
          </a:p>
          <a:p>
            <a:pPr marL="0" indent="0">
              <a:buNone/>
            </a:pPr>
            <a:endParaRPr lang="en-US" sz="2000" dirty="0"/>
          </a:p>
          <a:p>
            <a:pPr marL="0" indent="0">
              <a:buNone/>
            </a:pPr>
            <a:r>
              <a:rPr lang="en-US" sz="2000" dirty="0"/>
              <a:t>words= ["Apple", "Banana", "Car", "Dolphin" ]</a:t>
            </a:r>
          </a:p>
          <a:p>
            <a:pPr marL="0" indent="0">
              <a:buNone/>
            </a:pPr>
            <a:r>
              <a:rPr lang="en-US" sz="2000" dirty="0"/>
              <a:t>for word in words:</a:t>
            </a:r>
          </a:p>
          <a:p>
            <a:pPr marL="0" indent="0">
              <a:buNone/>
            </a:pPr>
            <a:r>
              <a:rPr lang="en-US" sz="2000" dirty="0"/>
              <a:t>	print (word)</a:t>
            </a:r>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For loop</a:t>
            </a:r>
          </a:p>
        </p:txBody>
      </p:sp>
      <p:sp>
        <p:nvSpPr>
          <p:cNvPr id="3" name="Content Placeholder 2"/>
          <p:cNvSpPr>
            <a:spLocks noGrp="1"/>
          </p:cNvSpPr>
          <p:nvPr>
            <p:ph idx="1"/>
          </p:nvPr>
        </p:nvSpPr>
        <p:spPr/>
        <p:txBody>
          <a:bodyPr>
            <a:normAutofit/>
          </a:bodyPr>
          <a:lstStyle/>
          <a:p>
            <a:r>
              <a:rPr lang="en-US" sz="2000" dirty="0"/>
              <a:t>You can also write one for loop in between another for loop. </a:t>
            </a:r>
          </a:p>
          <a:p>
            <a:r>
              <a:rPr lang="en-US" sz="2000" dirty="0"/>
              <a:t>But in this case, you have to maintain the indentation properly. </a:t>
            </a:r>
          </a:p>
        </p:txBody>
      </p:sp>
      <p:sp>
        <p:nvSpPr>
          <p:cNvPr id="4" name="Slide Number Placeholder 3"/>
          <p:cNvSpPr>
            <a:spLocks noGrp="1"/>
          </p:cNvSpPr>
          <p:nvPr>
            <p:ph type="sldNum" sz="quarter" idx="12"/>
          </p:nvPr>
        </p:nvSpPr>
        <p:spPr/>
        <p:txBody>
          <a:bodyPr/>
          <a:lstStyle/>
          <a:p>
            <a:fld id="{69FB869A-A924-4306-9893-E2EF6452C148}" type="slidenum">
              <a:rPr lang="en-US" smtClean="0"/>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Autofit/>
          </a:bodyPr>
          <a:lstStyle/>
          <a:p>
            <a:pPr marL="0" indent="0">
              <a:buNone/>
            </a:pPr>
            <a:r>
              <a:rPr lang="en-US" sz="2000" dirty="0"/>
              <a:t>words= ["Apple", "Banana", "Car", "Dolphin" ]</a:t>
            </a:r>
          </a:p>
          <a:p>
            <a:pPr marL="0" indent="0">
              <a:buNone/>
            </a:pPr>
            <a:r>
              <a:rPr lang="en-US" sz="2000" dirty="0"/>
              <a:t>for word in words:</a:t>
            </a:r>
          </a:p>
          <a:p>
            <a:pPr marL="0" indent="0">
              <a:buNone/>
            </a:pPr>
            <a:r>
              <a:rPr lang="en-US" sz="2000" dirty="0"/>
              <a:t>print ("The following lines will print each letters of "+word)</a:t>
            </a:r>
          </a:p>
          <a:p>
            <a:pPr marL="0" indent="0">
              <a:buNone/>
            </a:pPr>
            <a:r>
              <a:rPr lang="en-US" sz="2000" dirty="0"/>
              <a:t>        for letter in word:</a:t>
            </a:r>
          </a:p>
          <a:p>
            <a:pPr marL="0" indent="0">
              <a:buNone/>
            </a:pPr>
            <a:r>
              <a:rPr lang="en-US" sz="2000" dirty="0"/>
              <a:t>print (letter)</a:t>
            </a:r>
          </a:p>
          <a:p>
            <a:pPr marL="0" indent="0">
              <a:buNone/>
            </a:pPr>
            <a:r>
              <a:rPr lang="en-US" sz="2000" dirty="0"/>
              <a:t>        print("")</a:t>
            </a:r>
          </a:p>
        </p:txBody>
      </p:sp>
      <p:sp>
        <p:nvSpPr>
          <p:cNvPr id="4" name="Slide Number Placeholder 3"/>
          <p:cNvSpPr>
            <a:spLocks noGrp="1"/>
          </p:cNvSpPr>
          <p:nvPr>
            <p:ph type="sldNum" sz="quarter" idx="12"/>
          </p:nvPr>
        </p:nvSpPr>
        <p:spPr/>
        <p:txBody>
          <a:bodyPr/>
          <a:lstStyle/>
          <a:p>
            <a:fld id="{69FB869A-A924-4306-9893-E2EF6452C148}" type="slidenum">
              <a:rPr lang="en-US" smtClean="0"/>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780" y="170481"/>
            <a:ext cx="9164369" cy="774915"/>
          </a:xfrm>
        </p:spPr>
        <p:txBody>
          <a:bodyPr/>
          <a:lstStyle/>
          <a:p>
            <a:r>
              <a:rPr lang="en-US" dirty="0"/>
              <a:t>While loop</a:t>
            </a:r>
          </a:p>
        </p:txBody>
      </p:sp>
      <p:sp>
        <p:nvSpPr>
          <p:cNvPr id="3" name="Content Placeholder 2"/>
          <p:cNvSpPr>
            <a:spLocks noGrp="1"/>
          </p:cNvSpPr>
          <p:nvPr>
            <p:ph idx="1"/>
          </p:nvPr>
        </p:nvSpPr>
        <p:spPr>
          <a:xfrm>
            <a:off x="2014780" y="905360"/>
            <a:ext cx="8760417" cy="5952640"/>
          </a:xfrm>
        </p:spPr>
        <p:txBody>
          <a:bodyPr>
            <a:noAutofit/>
          </a:bodyPr>
          <a:lstStyle/>
          <a:p>
            <a:r>
              <a:rPr lang="en-US" sz="2000" dirty="0"/>
              <a:t>Python while loop is used to repeatedly execute some statements till the condition is true. </a:t>
            </a:r>
          </a:p>
          <a:p>
            <a:r>
              <a:rPr lang="en-US" sz="2000" dirty="0"/>
              <a:t>Syntax:</a:t>
            </a:r>
          </a:p>
          <a:p>
            <a:pPr marL="0" indent="0">
              <a:buNone/>
            </a:pPr>
            <a:r>
              <a:rPr lang="en-US" sz="2000" dirty="0"/>
              <a:t>While condition :</a:t>
            </a:r>
          </a:p>
          <a:p>
            <a:pPr marL="0" indent="0">
              <a:buNone/>
            </a:pPr>
            <a:r>
              <a:rPr lang="en-US" sz="2000" dirty="0"/>
              <a:t>	#Start of the statements</a:t>
            </a:r>
          </a:p>
          <a:p>
            <a:pPr marL="0" indent="0">
              <a:buNone/>
            </a:pPr>
            <a:r>
              <a:rPr lang="en-US" sz="2000" dirty="0"/>
              <a:t>	Statement</a:t>
            </a:r>
          </a:p>
          <a:p>
            <a:pPr marL="0" indent="0">
              <a:buNone/>
            </a:pPr>
            <a:r>
              <a:rPr lang="en-US" sz="2000" dirty="0"/>
              <a:t>	. . . . . . .</a:t>
            </a:r>
          </a:p>
          <a:p>
            <a:pPr marL="0" indent="0">
              <a:buNone/>
            </a:pPr>
            <a:r>
              <a:rPr lang="en-US" sz="2000" dirty="0"/>
              <a:t>	Statement</a:t>
            </a:r>
          </a:p>
          <a:p>
            <a:pPr marL="0" indent="0">
              <a:buNone/>
            </a:pPr>
            <a:r>
              <a:rPr lang="en-US" sz="2000" dirty="0"/>
              <a:t>	#End of the Statements</a:t>
            </a:r>
          </a:p>
          <a:p>
            <a:pPr marL="0" indent="0">
              <a:buNone/>
            </a:pPr>
            <a:r>
              <a:rPr lang="en-US" sz="2000" dirty="0"/>
              <a:t>else :</a:t>
            </a:r>
          </a:p>
          <a:p>
            <a:pPr marL="0" indent="0">
              <a:buNone/>
            </a:pPr>
            <a:r>
              <a:rPr lang="en-US" sz="2000" dirty="0"/>
              <a:t>	#this scope is optional</a:t>
            </a:r>
          </a:p>
          <a:p>
            <a:pPr marL="0" indent="0">
              <a:buNone/>
            </a:pPr>
            <a:r>
              <a:rPr lang="en-US" sz="2000" dirty="0"/>
              <a:t>        #This statements will be executed if the condition</a:t>
            </a:r>
          </a:p>
          <a:p>
            <a:pPr marL="0" indent="0">
              <a:buNone/>
            </a:pPr>
            <a:r>
              <a:rPr lang="en-US" sz="2000" dirty="0"/>
              <a:t>	#written to execute while loop is false</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972300" y="1178603"/>
            <a:ext cx="9272856" cy="4206408"/>
          </a:xfrm>
        </p:spPr>
        <p:txBody>
          <a:bodyPr>
            <a:noAutofit/>
          </a:bodyPr>
          <a:lstStyle/>
          <a:p>
            <a:pPr marL="0" indent="0">
              <a:buNone/>
            </a:pPr>
            <a:r>
              <a:rPr lang="en-US" sz="2000" dirty="0" err="1"/>
              <a:t>cnt</a:t>
            </a:r>
            <a:r>
              <a:rPr lang="en-US" sz="2000" dirty="0"/>
              <a:t>=1 </a:t>
            </a:r>
          </a:p>
          <a:p>
            <a:pPr marL="0" indent="0">
              <a:buNone/>
            </a:pPr>
            <a:r>
              <a:rPr lang="en-US" sz="2000" dirty="0"/>
              <a:t>while </a:t>
            </a:r>
            <a:r>
              <a:rPr lang="en-US" sz="2000" dirty="0" err="1"/>
              <a:t>cnt</a:t>
            </a:r>
            <a:r>
              <a:rPr lang="en-US" sz="2000" dirty="0"/>
              <a:t> &lt; 5 :</a:t>
            </a:r>
          </a:p>
          <a:p>
            <a:pPr marL="0" indent="0">
              <a:buNone/>
            </a:pPr>
            <a:r>
              <a:rPr lang="en-US" sz="2000" dirty="0"/>
              <a:t>print (</a:t>
            </a:r>
            <a:r>
              <a:rPr lang="en-US" sz="2000" dirty="0" err="1"/>
              <a:t>cnt</a:t>
            </a:r>
            <a:r>
              <a:rPr lang="en-US" sz="2000" dirty="0"/>
              <a:t>),</a:t>
            </a:r>
          </a:p>
          <a:p>
            <a:pPr marL="0" indent="0">
              <a:buNone/>
            </a:pPr>
            <a:r>
              <a:rPr lang="en-US" sz="2000" dirty="0"/>
              <a:t>        print ("This is inside of while loop")</a:t>
            </a:r>
          </a:p>
          <a:p>
            <a:pPr marL="0" indent="0">
              <a:buNone/>
            </a:pPr>
            <a:r>
              <a:rPr lang="en-US" sz="2000" dirty="0"/>
              <a:t>        </a:t>
            </a:r>
            <a:r>
              <a:rPr lang="en-US" sz="2000" dirty="0" err="1"/>
              <a:t>cnt</a:t>
            </a:r>
            <a:r>
              <a:rPr lang="en-US" sz="2000" dirty="0"/>
              <a:t>+=1;</a:t>
            </a:r>
          </a:p>
          <a:p>
            <a:pPr marL="0" indent="0">
              <a:buNone/>
            </a:pPr>
            <a:r>
              <a:rPr lang="en-US" sz="2000" dirty="0"/>
              <a:t>else :</a:t>
            </a:r>
          </a:p>
          <a:p>
            <a:pPr marL="0" indent="0">
              <a:buNone/>
            </a:pPr>
            <a:r>
              <a:rPr lang="en-US" sz="2000" dirty="0"/>
              <a:t>print (</a:t>
            </a:r>
            <a:r>
              <a:rPr lang="en-US" sz="2000" dirty="0" err="1"/>
              <a:t>cnt</a:t>
            </a:r>
            <a:r>
              <a:rPr lang="en-US" sz="2000" dirty="0"/>
              <a:t>),</a:t>
            </a:r>
          </a:p>
          <a:p>
            <a:pPr marL="0" indent="0">
              <a:buNone/>
            </a:pPr>
            <a:r>
              <a:rPr lang="en-US" sz="2000" dirty="0"/>
              <a:t>        print("This is outside of while loop")</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r>
              <a:rPr lang="en-US" sz="2000" dirty="0"/>
              <a:t>word="anaconda"</a:t>
            </a:r>
          </a:p>
          <a:p>
            <a:pPr marL="0" indent="0">
              <a:buNone/>
            </a:pPr>
            <a:r>
              <a:rPr lang="en-US" sz="2000" dirty="0" err="1"/>
              <a:t>pos</a:t>
            </a:r>
            <a:r>
              <a:rPr lang="en-US" sz="2000" dirty="0"/>
              <a:t>=0 #initial position is zero</a:t>
            </a:r>
          </a:p>
          <a:p>
            <a:pPr marL="0" indent="0">
              <a:buNone/>
            </a:pPr>
            <a:r>
              <a:rPr lang="en-US" sz="2000" dirty="0"/>
              <a:t>while </a:t>
            </a:r>
            <a:r>
              <a:rPr lang="en-US" sz="2000" dirty="0" err="1"/>
              <a:t>pos</a:t>
            </a:r>
            <a:r>
              <a:rPr lang="en-US" sz="2000" dirty="0"/>
              <a:t> &lt; </a:t>
            </a:r>
            <a:r>
              <a:rPr lang="en-US" sz="2000" dirty="0" err="1"/>
              <a:t>len</a:t>
            </a:r>
            <a:r>
              <a:rPr lang="en-US" sz="2000" dirty="0"/>
              <a:t>(word) :</a:t>
            </a:r>
          </a:p>
          <a:p>
            <a:pPr marL="0" indent="0">
              <a:buNone/>
            </a:pPr>
            <a:r>
              <a:rPr lang="en-US" sz="2000" dirty="0"/>
              <a:t>	print (word[</a:t>
            </a:r>
            <a:r>
              <a:rPr lang="en-US" sz="2000" dirty="0" err="1"/>
              <a:t>pos</a:t>
            </a:r>
            <a:r>
              <a:rPr lang="en-US" sz="2000" dirty="0"/>
              <a:t>])</a:t>
            </a:r>
          </a:p>
          <a:p>
            <a:pPr marL="0" indent="0">
              <a:buNone/>
            </a:pPr>
            <a:r>
              <a:rPr lang="en-US" sz="2000" dirty="0"/>
              <a:t>	#increment the position after printing the letter of that position</a:t>
            </a:r>
          </a:p>
          <a:p>
            <a:pPr marL="0" indent="0">
              <a:buNone/>
            </a:pPr>
            <a:r>
              <a:rPr lang="en-US" sz="2000" dirty="0"/>
              <a:t>	</a:t>
            </a:r>
            <a:r>
              <a:rPr lang="en-US" sz="2000" dirty="0" err="1"/>
              <a:t>pos</a:t>
            </a:r>
            <a:r>
              <a:rPr lang="en-US" sz="2000" dirty="0"/>
              <a:t>+=1 </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Nested while loop</a:t>
            </a:r>
            <a:endParaRPr lang="en-US" dirty="0"/>
          </a:p>
        </p:txBody>
      </p:sp>
      <p:sp>
        <p:nvSpPr>
          <p:cNvPr id="3" name="Content Placeholder 2"/>
          <p:cNvSpPr>
            <a:spLocks noGrp="1"/>
          </p:cNvSpPr>
          <p:nvPr>
            <p:ph idx="1"/>
          </p:nvPr>
        </p:nvSpPr>
        <p:spPr>
          <a:xfrm>
            <a:off x="2464230" y="1825625"/>
            <a:ext cx="8889569" cy="4559677"/>
          </a:xfrm>
        </p:spPr>
        <p:txBody>
          <a:bodyPr>
            <a:normAutofit/>
          </a:bodyPr>
          <a:lstStyle/>
          <a:p>
            <a:pPr marL="0" indent="0">
              <a:buNone/>
            </a:pPr>
            <a:r>
              <a:rPr lang="en-US" sz="2000" dirty="0"/>
              <a:t>line=1 </a:t>
            </a:r>
          </a:p>
          <a:p>
            <a:pPr marL="0" indent="0">
              <a:buNone/>
            </a:pPr>
            <a:r>
              <a:rPr lang="en-US" sz="2000" dirty="0"/>
              <a:t>while line &lt;= 5 :</a:t>
            </a:r>
          </a:p>
          <a:p>
            <a:pPr marL="0" indent="0">
              <a:buNone/>
            </a:pPr>
            <a:r>
              <a:rPr lang="en-US" sz="2000" dirty="0"/>
              <a:t>        </a:t>
            </a:r>
            <a:r>
              <a:rPr lang="en-US" sz="2000" dirty="0" err="1"/>
              <a:t>pos</a:t>
            </a:r>
            <a:r>
              <a:rPr lang="en-US" sz="2000" dirty="0"/>
              <a:t> = 1</a:t>
            </a:r>
          </a:p>
          <a:p>
            <a:pPr marL="0" indent="0">
              <a:buNone/>
            </a:pPr>
            <a:r>
              <a:rPr lang="en-US" sz="2000" dirty="0"/>
              <a:t>        while </a:t>
            </a:r>
            <a:r>
              <a:rPr lang="en-US" sz="2000" dirty="0" err="1"/>
              <a:t>pos</a:t>
            </a:r>
            <a:r>
              <a:rPr lang="en-US" sz="2000" dirty="0"/>
              <a:t> &lt; line:</a:t>
            </a:r>
          </a:p>
          <a:p>
            <a:pPr marL="0" indent="0">
              <a:buNone/>
            </a:pPr>
            <a:r>
              <a:rPr lang="en-US" sz="2000" dirty="0"/>
              <a:t> print </a:t>
            </a:r>
            <a:r>
              <a:rPr lang="en-US" sz="2000" dirty="0" err="1"/>
              <a:t>pos</a:t>
            </a:r>
            <a:r>
              <a:rPr lang="en-US" sz="2000" dirty="0"/>
              <a:t>, </a:t>
            </a:r>
          </a:p>
          <a:p>
            <a:pPr marL="0" indent="0">
              <a:buNone/>
            </a:pPr>
            <a:r>
              <a:rPr lang="en-US" sz="2000" dirty="0" err="1"/>
              <a:t>pos</a:t>
            </a:r>
            <a:r>
              <a:rPr lang="en-US" sz="2000" dirty="0"/>
              <a:t> += 1</a:t>
            </a:r>
          </a:p>
          <a:p>
            <a:pPr marL="0" indent="0">
              <a:buNone/>
            </a:pPr>
            <a:r>
              <a:rPr lang="en-US" sz="2000" dirty="0"/>
              <a:t>        else:</a:t>
            </a:r>
          </a:p>
          <a:p>
            <a:pPr marL="0" indent="0">
              <a:buNone/>
            </a:pPr>
            <a:r>
              <a:rPr lang="en-US" sz="2000" dirty="0"/>
              <a:t>print </a:t>
            </a:r>
            <a:r>
              <a:rPr lang="en-US" sz="2000" dirty="0" err="1"/>
              <a:t>pos</a:t>
            </a:r>
            <a:endParaRPr lang="en-US" sz="2000" dirty="0"/>
          </a:p>
          <a:p>
            <a:pPr marL="0" indent="0">
              <a:buNone/>
            </a:pPr>
            <a:r>
              <a:rPr lang="en-US" sz="2000" dirty="0"/>
              <a:t>line += 1</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Break</a:t>
            </a:r>
            <a:endParaRPr lang="en-US" dirty="0"/>
          </a:p>
        </p:txBody>
      </p:sp>
      <p:sp>
        <p:nvSpPr>
          <p:cNvPr id="3" name="Content Placeholder 2"/>
          <p:cNvSpPr>
            <a:spLocks noGrp="1"/>
          </p:cNvSpPr>
          <p:nvPr>
            <p:ph idx="1"/>
          </p:nvPr>
        </p:nvSpPr>
        <p:spPr/>
        <p:txBody>
          <a:bodyPr>
            <a:noAutofit/>
          </a:bodyPr>
          <a:lstStyle/>
          <a:p>
            <a:r>
              <a:rPr lang="en-US" sz="2000" dirty="0"/>
              <a:t>This statement is used to break the loop</a:t>
            </a:r>
          </a:p>
          <a:p>
            <a:pPr marL="0" indent="0">
              <a:buNone/>
            </a:pPr>
            <a:endParaRPr lang="en-US" sz="2000" dirty="0"/>
          </a:p>
          <a:p>
            <a:pPr marL="0" indent="0">
              <a:buNone/>
            </a:pPr>
            <a:r>
              <a:rPr lang="en-US" sz="2000" dirty="0"/>
              <a:t>number = 1 </a:t>
            </a:r>
          </a:p>
          <a:p>
            <a:pPr marL="0" indent="0">
              <a:buNone/>
            </a:pPr>
            <a:r>
              <a:rPr lang="en-US" sz="2000" dirty="0"/>
              <a:t>while True :</a:t>
            </a:r>
          </a:p>
          <a:p>
            <a:pPr marL="0" indent="0">
              <a:buNone/>
            </a:pPr>
            <a:r>
              <a:rPr lang="en-US" sz="2000" dirty="0"/>
              <a:t>        print (number) </a:t>
            </a:r>
          </a:p>
          <a:p>
            <a:pPr marL="0" indent="0">
              <a:buNone/>
            </a:pPr>
            <a:r>
              <a:rPr lang="en-US" sz="2000" dirty="0"/>
              <a:t>        number+=2</a:t>
            </a:r>
          </a:p>
          <a:p>
            <a:pPr marL="0" indent="0">
              <a:buNone/>
            </a:pPr>
            <a:r>
              <a:rPr lang="en-US" sz="2000" dirty="0"/>
              <a:t>if number &gt; 10:</a:t>
            </a:r>
          </a:p>
          <a:p>
            <a:pPr marL="0" indent="0">
              <a:buNone/>
            </a:pPr>
            <a:r>
              <a:rPr lang="en-US" sz="2000" dirty="0"/>
              <a:t>                break;</a:t>
            </a:r>
          </a:p>
          <a:p>
            <a:pPr marL="0" indent="0">
              <a:buNone/>
            </a:pPr>
            <a:r>
              <a:rPr lang="en-US" sz="2000" dirty="0"/>
              <a:t>print (number)</a:t>
            </a:r>
          </a:p>
        </p:txBody>
      </p:sp>
      <p:sp>
        <p:nvSpPr>
          <p:cNvPr id="4" name="Slide Number Placeholder 3"/>
          <p:cNvSpPr>
            <a:spLocks noGrp="1"/>
          </p:cNvSpPr>
          <p:nvPr>
            <p:ph type="sldNum" sz="quarter" idx="12"/>
          </p:nvPr>
        </p:nvSpPr>
        <p:spPr/>
        <p:txBody>
          <a:bodyPr/>
          <a:lstStyle/>
          <a:p>
            <a:fld id="{69FB869A-A924-4306-9893-E2EF6452C148}" type="slidenum">
              <a:rPr lang="en-US" smtClean="0"/>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r>
              <a:rPr lang="en-US" sz="2000" dirty="0"/>
              <a:t>words = ["rain", "sun", "moon", "exit", "weather"]</a:t>
            </a:r>
          </a:p>
          <a:p>
            <a:pPr marL="0" indent="0">
              <a:buNone/>
            </a:pPr>
            <a:r>
              <a:rPr lang="en-US" sz="2000" dirty="0"/>
              <a:t> for word in words:</a:t>
            </a:r>
          </a:p>
          <a:p>
            <a:pPr marL="0" indent="0">
              <a:buNone/>
            </a:pPr>
            <a:r>
              <a:rPr lang="en-US" sz="2000" dirty="0"/>
              <a:t>if word == "exit" :</a:t>
            </a:r>
          </a:p>
          <a:p>
            <a:pPr marL="0" indent="0">
              <a:buNone/>
            </a:pPr>
            <a:r>
              <a:rPr lang="en-US" sz="2000" dirty="0"/>
              <a:t>break;</a:t>
            </a:r>
          </a:p>
          <a:p>
            <a:pPr marL="0" indent="0">
              <a:buNone/>
            </a:pPr>
            <a:r>
              <a:rPr lang="en-US" sz="2000" dirty="0"/>
              <a:t>print (word)</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Continue</a:t>
            </a:r>
          </a:p>
        </p:txBody>
      </p:sp>
      <p:sp>
        <p:nvSpPr>
          <p:cNvPr id="3" name="Content Placeholder 2"/>
          <p:cNvSpPr>
            <a:spLocks noGrp="1"/>
          </p:cNvSpPr>
          <p:nvPr>
            <p:ph idx="1"/>
          </p:nvPr>
        </p:nvSpPr>
        <p:spPr>
          <a:xfrm>
            <a:off x="2014780" y="1905000"/>
            <a:ext cx="9489831" cy="4542295"/>
          </a:xfrm>
        </p:spPr>
        <p:txBody>
          <a:bodyPr>
            <a:noAutofit/>
          </a:bodyPr>
          <a:lstStyle/>
          <a:p>
            <a:r>
              <a:rPr lang="en-US" sz="2000" dirty="0"/>
              <a:t>Python continue statement is used to skip the statement of the loop and iterate to the next step. </a:t>
            </a:r>
          </a:p>
          <a:p>
            <a:pPr marL="0" indent="0">
              <a:buNone/>
            </a:pPr>
            <a:endParaRPr lang="en-US" sz="2000" dirty="0"/>
          </a:p>
          <a:p>
            <a:pPr marL="0" indent="0">
              <a:buNone/>
            </a:pPr>
            <a:r>
              <a:rPr lang="en-US" sz="2000" dirty="0"/>
              <a:t>numbers = [ 1, 2, 4, 3, 6, 5, 7, 10, 9 ]</a:t>
            </a:r>
          </a:p>
          <a:p>
            <a:pPr marL="0" indent="0">
              <a:buNone/>
            </a:pPr>
            <a:r>
              <a:rPr lang="en-US" sz="2000" dirty="0" err="1"/>
              <a:t>pos</a:t>
            </a:r>
            <a:r>
              <a:rPr lang="en-US" sz="2000" dirty="0"/>
              <a:t> = 0</a:t>
            </a:r>
          </a:p>
          <a:p>
            <a:pPr marL="0" indent="0">
              <a:buNone/>
            </a:pPr>
            <a:r>
              <a:rPr lang="en-US" sz="2000" dirty="0"/>
              <a:t>while </a:t>
            </a:r>
            <a:r>
              <a:rPr lang="en-US" sz="2000" dirty="0" err="1"/>
              <a:t>pos</a:t>
            </a:r>
            <a:r>
              <a:rPr lang="en-US" sz="2000" dirty="0"/>
              <a:t> &lt; </a:t>
            </a:r>
            <a:r>
              <a:rPr lang="en-US" sz="2000" dirty="0" err="1"/>
              <a:t>len</a:t>
            </a:r>
            <a:r>
              <a:rPr lang="en-US" sz="2000" dirty="0"/>
              <a:t>(numbers):</a:t>
            </a:r>
          </a:p>
          <a:p>
            <a:pPr marL="0" indent="0">
              <a:buNone/>
            </a:pPr>
            <a:r>
              <a:rPr lang="en-US" sz="2000" dirty="0"/>
              <a:t>if numbers[</a:t>
            </a:r>
            <a:r>
              <a:rPr lang="en-US" sz="2000" dirty="0" err="1"/>
              <a:t>pos</a:t>
            </a:r>
            <a:r>
              <a:rPr lang="en-US" sz="2000" dirty="0"/>
              <a:t>] % 2 == 0 :</a:t>
            </a:r>
          </a:p>
          <a:p>
            <a:pPr marL="0" indent="0">
              <a:buNone/>
            </a:pPr>
            <a:r>
              <a:rPr lang="en-US" sz="2000" dirty="0"/>
              <a:t>                </a:t>
            </a:r>
            <a:r>
              <a:rPr lang="en-US" sz="2000" dirty="0" err="1"/>
              <a:t>pos</a:t>
            </a:r>
            <a:r>
              <a:rPr lang="en-US" sz="2000" dirty="0"/>
              <a:t> = </a:t>
            </a:r>
            <a:r>
              <a:rPr lang="en-US" sz="2000" dirty="0" err="1"/>
              <a:t>pos</a:t>
            </a:r>
            <a:r>
              <a:rPr lang="en-US" sz="2000" dirty="0"/>
              <a:t> + 1</a:t>
            </a:r>
          </a:p>
          <a:p>
            <a:pPr marL="0" indent="0">
              <a:buNone/>
            </a:pPr>
            <a:r>
              <a:rPr lang="en-US" sz="2000" dirty="0"/>
              <a:t>                continue</a:t>
            </a:r>
          </a:p>
          <a:p>
            <a:pPr marL="0" indent="0">
              <a:buNone/>
            </a:pPr>
            <a:r>
              <a:rPr lang="en-US" sz="2000" dirty="0"/>
              <a:t>        print (numbers[</a:t>
            </a:r>
            <a:r>
              <a:rPr lang="en-US" sz="2000" dirty="0" err="1"/>
              <a:t>pos</a:t>
            </a:r>
            <a:r>
              <a:rPr lang="en-US" sz="2000" dirty="0"/>
              <a:t>])</a:t>
            </a:r>
          </a:p>
          <a:p>
            <a:pPr marL="0" indent="0">
              <a:buNone/>
            </a:pPr>
            <a:r>
              <a:rPr lang="en-US" sz="2000" dirty="0" err="1"/>
              <a:t>pos</a:t>
            </a:r>
            <a:r>
              <a:rPr lang="en-US" sz="2000" dirty="0"/>
              <a:t> = </a:t>
            </a:r>
            <a:r>
              <a:rPr lang="en-US" sz="2000" dirty="0" err="1"/>
              <a:t>pos</a:t>
            </a:r>
            <a:r>
              <a:rPr lang="en-US" sz="2000" dirty="0"/>
              <a:t> + 1</a:t>
            </a:r>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427" y="0"/>
            <a:ext cx="10515600" cy="1325563"/>
          </a:xfrm>
        </p:spPr>
        <p:txBody>
          <a:bodyPr/>
          <a:lstStyle/>
          <a:p>
            <a:r>
              <a:rPr lang="en-US" dirty="0"/>
              <a:t>Python Applications</a:t>
            </a:r>
          </a:p>
        </p:txBody>
      </p:sp>
      <p:sp>
        <p:nvSpPr>
          <p:cNvPr id="6" name="Content Placeholder 5"/>
          <p:cNvSpPr>
            <a:spLocks noGrp="1"/>
          </p:cNvSpPr>
          <p:nvPr>
            <p:ph idx="1"/>
          </p:nvPr>
        </p:nvSpPr>
        <p:spPr>
          <a:xfrm>
            <a:off x="1332854" y="1084883"/>
            <a:ext cx="10687373" cy="5308168"/>
          </a:xfrm>
        </p:spPr>
        <p:txBody>
          <a:bodyPr>
            <a:noAutofit/>
          </a:bodyPr>
          <a:lstStyle/>
          <a:p>
            <a:r>
              <a:rPr lang="en-US" sz="2000" dirty="0"/>
              <a:t>Web Application: Python can be used to develop scalable and secure web applications. Frameworks like </a:t>
            </a:r>
            <a:r>
              <a:rPr lang="en-US" sz="2000" dirty="0" err="1"/>
              <a:t>Django</a:t>
            </a:r>
            <a:r>
              <a:rPr lang="en-US" sz="2000" dirty="0"/>
              <a:t>, Flask, Pyramid </a:t>
            </a:r>
            <a:r>
              <a:rPr lang="en-US" sz="2000" dirty="0" err="1"/>
              <a:t>etc</a:t>
            </a:r>
            <a:r>
              <a:rPr lang="en-US" sz="2000" dirty="0"/>
              <a:t> are amazing to design and develop web based applications.</a:t>
            </a:r>
          </a:p>
          <a:p>
            <a:r>
              <a:rPr lang="en-US" sz="2000" dirty="0"/>
              <a:t>Computer Software or Desktop Applications: As python can be used to develop GUI too, hence it is a great choice for developing desktop applications. </a:t>
            </a:r>
            <a:r>
              <a:rPr lang="en-US" sz="2000" dirty="0" err="1"/>
              <a:t>Tk</a:t>
            </a:r>
            <a:r>
              <a:rPr lang="en-US" sz="2000" dirty="0"/>
              <a:t> is an open source widget toolkit which can be used to develop desktop applications with python. </a:t>
            </a:r>
            <a:r>
              <a:rPr lang="en-US" sz="2000" dirty="0" err="1"/>
              <a:t>Kivy</a:t>
            </a:r>
            <a:r>
              <a:rPr lang="en-US" sz="2000" dirty="0"/>
              <a:t> is another such platform.</a:t>
            </a:r>
          </a:p>
          <a:p>
            <a:r>
              <a:rPr lang="en-US" sz="2000" dirty="0"/>
              <a:t>Scientific Computing Application: For its amazing computational power and simple syntax, python is used for scientific computing applications. Python libraries like </a:t>
            </a:r>
            <a:r>
              <a:rPr lang="en-US" sz="2000" dirty="0" err="1"/>
              <a:t>SciPy</a:t>
            </a:r>
            <a:r>
              <a:rPr lang="en-US" sz="2000" dirty="0"/>
              <a:t> and </a:t>
            </a:r>
            <a:r>
              <a:rPr lang="en-US" sz="2000" dirty="0" err="1"/>
              <a:t>NumPy</a:t>
            </a:r>
            <a:r>
              <a:rPr lang="en-US" sz="2000" dirty="0"/>
              <a:t> are best suited for scientific computations.</a:t>
            </a:r>
          </a:p>
          <a:p>
            <a:r>
              <a:rPr lang="en-US" sz="2000" dirty="0"/>
              <a:t>AI and ML(Artificial Intelligence and Machine Learning): Python is at the fore front of the paradigm shift towards Artificial Intelligence and Machine Learning.</a:t>
            </a:r>
          </a:p>
          <a:p>
            <a:r>
              <a:rPr lang="en-US" sz="2000" dirty="0"/>
              <a:t>Image Processing: Python is known for its image processing capabilities, which includes traversing and </a:t>
            </a:r>
            <a:r>
              <a:rPr lang="en-US" sz="2000" dirty="0" err="1"/>
              <a:t>analysing</a:t>
            </a:r>
            <a:r>
              <a:rPr lang="en-US" sz="2000" dirty="0"/>
              <a:t> any image pixel by pixel. There are numerous python libraries available for image processing, for example: Pillow, </a:t>
            </a:r>
            <a:r>
              <a:rPr lang="en-US" sz="2000" dirty="0" err="1"/>
              <a:t>scikit</a:t>
            </a:r>
            <a:r>
              <a:rPr lang="en-US" sz="2000" dirty="0"/>
              <a:t>-image etc.</a:t>
            </a:r>
          </a:p>
        </p:txBody>
      </p:sp>
      <p:sp>
        <p:nvSpPr>
          <p:cNvPr id="3" name="Slide Number Placeholder 2"/>
          <p:cNvSpPr>
            <a:spLocks noGrp="1"/>
          </p:cNvSpPr>
          <p:nvPr>
            <p:ph type="sldNum" sz="quarter" idx="12"/>
          </p:nvPr>
        </p:nvSpPr>
        <p:spPr/>
        <p:txBody>
          <a:bodyPr/>
          <a:lstStyle/>
          <a:p>
            <a:fld id="{69FB869A-A924-4306-9893-E2EF6452C148}"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461" y="0"/>
            <a:ext cx="10857854" cy="883403"/>
          </a:xfrm>
        </p:spPr>
        <p:txBody>
          <a:bodyPr/>
          <a:lstStyle/>
          <a:p>
            <a:r>
              <a:rPr lang="en-US" dirty="0"/>
              <a:t>Example</a:t>
            </a:r>
          </a:p>
        </p:txBody>
      </p:sp>
      <p:sp>
        <p:nvSpPr>
          <p:cNvPr id="3" name="Content Placeholder 2"/>
          <p:cNvSpPr>
            <a:spLocks noGrp="1"/>
          </p:cNvSpPr>
          <p:nvPr>
            <p:ph idx="1"/>
          </p:nvPr>
        </p:nvSpPr>
        <p:spPr>
          <a:xfrm>
            <a:off x="2030278" y="759418"/>
            <a:ext cx="10997339" cy="5974596"/>
          </a:xfrm>
        </p:spPr>
        <p:txBody>
          <a:bodyPr>
            <a:noAutofit/>
          </a:bodyPr>
          <a:lstStyle/>
          <a:p>
            <a:pPr marL="0" indent="0">
              <a:buNone/>
            </a:pPr>
            <a:r>
              <a:rPr lang="en-US" sz="2000" dirty="0"/>
              <a:t>numbers = range(1,11)</a:t>
            </a:r>
          </a:p>
          <a:p>
            <a:pPr marL="0" indent="0">
              <a:buNone/>
            </a:pPr>
            <a:r>
              <a:rPr lang="en-US" sz="2000" dirty="0"/>
              <a:t>''‘</a:t>
            </a:r>
          </a:p>
          <a:p>
            <a:pPr marL="0" indent="0">
              <a:buNone/>
            </a:pPr>
            <a:r>
              <a:rPr lang="en-US" sz="2000" dirty="0"/>
              <a:t>the range(</a:t>
            </a:r>
            <a:r>
              <a:rPr lang="en-US" sz="2000" dirty="0" err="1"/>
              <a:t>a,b</a:t>
            </a:r>
            <a:r>
              <a:rPr lang="en-US" sz="2000" dirty="0"/>
              <a:t>) function creates a list of number 1 to (b-1)</a:t>
            </a:r>
          </a:p>
          <a:p>
            <a:pPr marL="0" indent="0">
              <a:buNone/>
            </a:pPr>
            <a:r>
              <a:rPr lang="en-US" sz="2000" dirty="0"/>
              <a:t>So, in this case it would generate</a:t>
            </a:r>
          </a:p>
          <a:p>
            <a:pPr marL="0" indent="0">
              <a:buNone/>
            </a:pPr>
            <a:r>
              <a:rPr lang="en-US" sz="2000" dirty="0"/>
              <a:t>numbers from 1 to 10</a:t>
            </a:r>
          </a:p>
          <a:p>
            <a:pPr marL="0" indent="0">
              <a:buNone/>
            </a:pPr>
            <a:r>
              <a:rPr lang="en-US" sz="2000" dirty="0"/>
              <a:t>''‘</a:t>
            </a:r>
          </a:p>
          <a:p>
            <a:pPr marL="0" indent="0">
              <a:buNone/>
            </a:pPr>
            <a:r>
              <a:rPr lang="en-US" sz="2000" dirty="0"/>
              <a:t>for number in numbers:</a:t>
            </a:r>
          </a:p>
          <a:p>
            <a:pPr marL="0" indent="0">
              <a:buNone/>
            </a:pPr>
            <a:r>
              <a:rPr lang="en-US" sz="2000" dirty="0"/>
              <a:t>        if number == 7:</a:t>
            </a:r>
          </a:p>
          <a:p>
            <a:pPr marL="0" indent="0">
              <a:buNone/>
            </a:pPr>
            <a:r>
              <a:rPr lang="en-US" sz="2000" dirty="0"/>
              <a:t>print("7 is skipped")</a:t>
            </a:r>
          </a:p>
          <a:p>
            <a:pPr marL="0" indent="0">
              <a:buNone/>
            </a:pPr>
            <a:r>
              <a:rPr lang="en-US" sz="2000" dirty="0"/>
              <a:t>                continue</a:t>
            </a:r>
          </a:p>
          <a:p>
            <a:pPr marL="0" indent="0">
              <a:buNone/>
            </a:pPr>
            <a:r>
              <a:rPr lang="en-US" sz="2000" dirty="0"/>
              <a:t>                         print ("This won't be printed")</a:t>
            </a:r>
          </a:p>
          <a:p>
            <a:pPr marL="0" indent="0">
              <a:buNone/>
            </a:pPr>
            <a:r>
              <a:rPr lang="en-US" sz="2000" dirty="0"/>
              <a:t>print (number*2),</a:t>
            </a:r>
          </a:p>
          <a:p>
            <a:pPr marL="0" indent="0">
              <a:buNone/>
            </a:pPr>
            <a:r>
              <a:rPr lang="en-US" sz="2000" dirty="0"/>
              <a:t>        print ("is double of"),</a:t>
            </a:r>
          </a:p>
          <a:p>
            <a:pPr marL="0" indent="0">
              <a:buNone/>
            </a:pPr>
            <a:r>
              <a:rPr lang="en-US" sz="2000" dirty="0"/>
              <a:t>        print (number)</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Python pass statement</a:t>
            </a:r>
            <a:endParaRPr lang="en-US" dirty="0"/>
          </a:p>
        </p:txBody>
      </p:sp>
      <p:sp>
        <p:nvSpPr>
          <p:cNvPr id="3" name="Content Placeholder 2"/>
          <p:cNvSpPr>
            <a:spLocks noGrp="1"/>
          </p:cNvSpPr>
          <p:nvPr>
            <p:ph idx="1"/>
          </p:nvPr>
        </p:nvSpPr>
        <p:spPr/>
        <p:txBody>
          <a:bodyPr>
            <a:normAutofit/>
          </a:bodyPr>
          <a:lstStyle/>
          <a:p>
            <a:r>
              <a:rPr lang="en-US" sz="2000" dirty="0"/>
              <a:t>You can consider python pass statement as no operation statement. </a:t>
            </a:r>
          </a:p>
          <a:p>
            <a:r>
              <a:rPr lang="en-US" sz="2000" dirty="0"/>
              <a:t>The difference between Python comments and </a:t>
            </a:r>
            <a:r>
              <a:rPr lang="en-US" sz="2000" b="1" dirty="0"/>
              <a:t>pass</a:t>
            </a:r>
            <a:r>
              <a:rPr lang="en-US" sz="2000" dirty="0"/>
              <a:t> statement is; comments are being eliminated while interpreting the program but </a:t>
            </a:r>
            <a:r>
              <a:rPr lang="en-US" sz="2000" b="1" dirty="0"/>
              <a:t>pass</a:t>
            </a:r>
            <a:r>
              <a:rPr lang="en-US" sz="2000" dirty="0"/>
              <a:t> statement does not. </a:t>
            </a:r>
          </a:p>
          <a:p>
            <a:r>
              <a:rPr lang="en-US" sz="2000" dirty="0"/>
              <a:t>It consumes execution cycle like a valid statement. </a:t>
            </a:r>
          </a:p>
        </p:txBody>
      </p:sp>
      <p:sp>
        <p:nvSpPr>
          <p:cNvPr id="4" name="Slide Number Placeholder 3"/>
          <p:cNvSpPr>
            <a:spLocks noGrp="1"/>
          </p:cNvSpPr>
          <p:nvPr>
            <p:ph type="sldNum" sz="quarter" idx="12"/>
          </p:nvPr>
        </p:nvSpPr>
        <p:spPr/>
        <p:txBody>
          <a:bodyPr/>
          <a:lstStyle/>
          <a:p>
            <a:fld id="{69FB869A-A924-4306-9893-E2EF6452C148}" type="slidenum">
              <a:rPr lang="en-US" smtClean="0"/>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marL="0" indent="0">
              <a:buNone/>
            </a:pPr>
            <a:endParaRPr lang="en-US" sz="2000" dirty="0"/>
          </a:p>
          <a:p>
            <a:pPr marL="0" indent="0">
              <a:buNone/>
            </a:pPr>
            <a:r>
              <a:rPr lang="en-US" sz="2000" dirty="0"/>
              <a:t>List &lt;- a list of number</a:t>
            </a:r>
          </a:p>
          <a:p>
            <a:pPr marL="0" indent="0">
              <a:buNone/>
            </a:pPr>
            <a:r>
              <a:rPr lang="en-US" sz="2000" dirty="0"/>
              <a:t>for each number in the list:</a:t>
            </a:r>
          </a:p>
          <a:p>
            <a:pPr marL="0" indent="0">
              <a:buNone/>
            </a:pPr>
            <a:r>
              <a:rPr lang="en-US" sz="2000" dirty="0"/>
              <a:t>	if the number is even,</a:t>
            </a:r>
          </a:p>
          <a:p>
            <a:pPr marL="0" indent="0">
              <a:buNone/>
            </a:pPr>
            <a:r>
              <a:rPr lang="en-US" sz="2000" dirty="0"/>
              <a:t>		then, do nothing</a:t>
            </a:r>
          </a:p>
          <a:p>
            <a:pPr marL="0" indent="0">
              <a:buNone/>
            </a:pPr>
            <a:r>
              <a:rPr lang="en-US" sz="2000" dirty="0"/>
              <a:t>	else </a:t>
            </a:r>
          </a:p>
          <a:p>
            <a:pPr marL="0" indent="0">
              <a:buNone/>
            </a:pPr>
            <a:r>
              <a:rPr lang="en-US" sz="2000" dirty="0"/>
              <a:t>		print odd number</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a:bodyPr>
          <a:lstStyle/>
          <a:p>
            <a:pPr marL="0" indent="0">
              <a:buNone/>
            </a:pPr>
            <a:r>
              <a:rPr lang="en-US" sz="2000" dirty="0"/>
              <a:t>numbers = [ 1, 2, 4, 3, 6, 5, 7, 10, 9 ]</a:t>
            </a:r>
          </a:p>
          <a:p>
            <a:pPr marL="0" indent="0">
              <a:buNone/>
            </a:pPr>
            <a:r>
              <a:rPr lang="en-US" sz="2000" dirty="0"/>
              <a:t>for number in numbers:</a:t>
            </a:r>
          </a:p>
          <a:p>
            <a:pPr marL="0" indent="0">
              <a:buNone/>
            </a:pPr>
            <a:r>
              <a:rPr lang="en-US" sz="2000" dirty="0"/>
              <a:t>        	if number % 2 == 0:</a:t>
            </a:r>
          </a:p>
          <a:p>
            <a:pPr marL="0" indent="0">
              <a:buNone/>
            </a:pPr>
            <a:r>
              <a:rPr lang="en-US" sz="2000" dirty="0"/>
              <a:t>pass</a:t>
            </a:r>
          </a:p>
          <a:p>
            <a:pPr marL="0" indent="0">
              <a:buNone/>
            </a:pPr>
            <a:r>
              <a:rPr lang="en-US" sz="2000" dirty="0"/>
              <a:t>	else:</a:t>
            </a:r>
          </a:p>
          <a:p>
            <a:pPr marL="0" indent="0">
              <a:buNone/>
            </a:pPr>
            <a:r>
              <a:rPr lang="en-US" sz="2000" dirty="0"/>
              <a:t>		print (number),</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18833" y="1440454"/>
            <a:ext cx="10549180" cy="4867356"/>
          </a:xfrm>
        </p:spPr>
        <p:txBody>
          <a:bodyPr>
            <a:normAutofit/>
          </a:bodyPr>
          <a:lstStyle/>
          <a:p>
            <a:pPr marL="0" indent="0">
              <a:buNone/>
            </a:pPr>
            <a:r>
              <a:rPr lang="en-US" sz="2000" dirty="0"/>
              <a:t>What is String in Python?</a:t>
            </a:r>
          </a:p>
          <a:p>
            <a:r>
              <a:rPr lang="en-US" sz="2000" dirty="0"/>
              <a:t>A string is a sequence of characters.</a:t>
            </a:r>
          </a:p>
          <a:p>
            <a:pPr marL="0" indent="0">
              <a:buNone/>
            </a:pPr>
            <a:endParaRPr lang="en-US" sz="2000" dirty="0"/>
          </a:p>
          <a:p>
            <a:pPr marL="0" indent="0">
              <a:buNone/>
            </a:pPr>
            <a:r>
              <a:rPr lang="en-US" sz="2000" dirty="0"/>
              <a:t>How to create a string in Python?</a:t>
            </a:r>
          </a:p>
          <a:p>
            <a:r>
              <a:rPr lang="en-US" sz="2000" dirty="0"/>
              <a:t>Strings can be created by enclosing characters inside a single quote or double quotes.</a:t>
            </a:r>
          </a:p>
          <a:p>
            <a:r>
              <a:rPr lang="en-US" sz="2000" dirty="0"/>
              <a:t> Even triple quotes can be used in Python but generally used to represent multiline strings and </a:t>
            </a:r>
            <a:r>
              <a:rPr lang="en-US" sz="2000" dirty="0" err="1"/>
              <a:t>docstrings</a:t>
            </a:r>
            <a:r>
              <a:rPr lang="en-US" sz="2000" dirty="0"/>
              <a:t>.</a:t>
            </a:r>
          </a:p>
          <a:p>
            <a:pPr marL="0" indent="0">
              <a:buNone/>
            </a:pPr>
            <a:br>
              <a:rPr lang="en-US" sz="2000" dirty="0"/>
            </a:br>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418730" y="1715146"/>
            <a:ext cx="8915400" cy="3777622"/>
          </a:xfrm>
        </p:spPr>
        <p:txBody>
          <a:bodyPr/>
          <a:lstStyle/>
          <a:p>
            <a:pPr marL="0" indent="0">
              <a:buNone/>
            </a:pPr>
            <a:r>
              <a:rPr lang="en-US" dirty="0" err="1"/>
              <a:t>my_string</a:t>
            </a:r>
            <a:r>
              <a:rPr lang="en-US" dirty="0"/>
              <a:t> = 'Hello‘</a:t>
            </a:r>
          </a:p>
          <a:p>
            <a:pPr marL="0" indent="0">
              <a:buNone/>
            </a:pPr>
            <a:r>
              <a:rPr lang="en-US" dirty="0"/>
              <a:t>print(</a:t>
            </a:r>
            <a:r>
              <a:rPr lang="en-US" dirty="0" err="1"/>
              <a:t>my_string</a:t>
            </a:r>
            <a:r>
              <a:rPr lang="en-US" dirty="0"/>
              <a:t>)</a:t>
            </a:r>
            <a:r>
              <a:rPr lang="en-US" dirty="0" err="1"/>
              <a:t>my_string</a:t>
            </a:r>
            <a:r>
              <a:rPr lang="en-US" dirty="0"/>
              <a:t> = "Hello“</a:t>
            </a:r>
          </a:p>
          <a:p>
            <a:pPr marL="0" indent="0">
              <a:buNone/>
            </a:pPr>
            <a:r>
              <a:rPr lang="en-US" dirty="0"/>
              <a:t>print(</a:t>
            </a:r>
            <a:r>
              <a:rPr lang="en-US" dirty="0" err="1"/>
              <a:t>my_string</a:t>
            </a:r>
            <a:r>
              <a:rPr lang="en-US" dirty="0"/>
              <a:t>)</a:t>
            </a:r>
            <a:r>
              <a:rPr lang="en-US" dirty="0" err="1"/>
              <a:t>my_string</a:t>
            </a:r>
            <a:r>
              <a:rPr lang="en-US" dirty="0"/>
              <a:t> = '''Hello''‘</a:t>
            </a:r>
          </a:p>
          <a:p>
            <a:pPr marL="0" indent="0">
              <a:buNone/>
            </a:pPr>
            <a:r>
              <a:rPr lang="en-US" dirty="0"/>
              <a:t>print(</a:t>
            </a:r>
            <a:r>
              <a:rPr lang="en-US" dirty="0" err="1"/>
              <a:t>my_string</a:t>
            </a:r>
            <a:r>
              <a:rPr lang="en-US" dirty="0"/>
              <a:t>)</a:t>
            </a:r>
          </a:p>
          <a:p>
            <a:pPr marL="0" indent="0">
              <a:buNone/>
            </a:pPr>
            <a:r>
              <a:rPr lang="en-US" dirty="0" err="1"/>
              <a:t>my_string</a:t>
            </a:r>
            <a:r>
              <a:rPr lang="en-US" dirty="0"/>
              <a:t> = """Hello, welcome to the world of Python""“</a:t>
            </a:r>
          </a:p>
          <a:p>
            <a:pPr marL="0" indent="0">
              <a:buNone/>
            </a:pPr>
            <a:r>
              <a:rPr lang="en-US" dirty="0"/>
              <a:t>print(</a:t>
            </a:r>
            <a:r>
              <a:rPr lang="en-US" dirty="0" err="1"/>
              <a:t>my_string</a:t>
            </a:r>
            <a:r>
              <a:rPr lang="en-US" dirty="0"/>
              <a:t>)</a:t>
            </a:r>
          </a:p>
        </p:txBody>
      </p:sp>
      <p:sp>
        <p:nvSpPr>
          <p:cNvPr id="4" name="Slide Number Placeholder 3"/>
          <p:cNvSpPr>
            <a:spLocks noGrp="1"/>
          </p:cNvSpPr>
          <p:nvPr>
            <p:ph type="sldNum" sz="quarter" idx="12"/>
          </p:nvPr>
        </p:nvSpPr>
        <p:spPr/>
        <p:txBody>
          <a:bodyPr/>
          <a:lstStyle/>
          <a:p>
            <a:fld id="{69FB869A-A924-4306-9893-E2EF6452C148}" type="slidenum">
              <a:rPr lang="en-US" smtClean="0"/>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94718"/>
            <a:ext cx="8911687" cy="1280890"/>
          </a:xfrm>
        </p:spPr>
        <p:txBody>
          <a:bodyPr>
            <a:normAutofit/>
          </a:bodyPr>
          <a:lstStyle/>
          <a:p>
            <a:r>
              <a:rPr lang="en-US" dirty="0">
                <a:cs typeface="Adobe Devanagari" panose="02040503050201020203" pitchFamily="18" charset="0"/>
              </a:rPr>
              <a:t>How to access characters in a string?</a:t>
            </a:r>
          </a:p>
        </p:txBody>
      </p:sp>
      <p:sp>
        <p:nvSpPr>
          <p:cNvPr id="3" name="Content Placeholder 2"/>
          <p:cNvSpPr>
            <a:spLocks noGrp="1"/>
          </p:cNvSpPr>
          <p:nvPr>
            <p:ph idx="1"/>
          </p:nvPr>
        </p:nvSpPr>
        <p:spPr>
          <a:xfrm>
            <a:off x="2585499" y="1465641"/>
            <a:ext cx="8915400" cy="4865415"/>
          </a:xfrm>
        </p:spPr>
        <p:txBody>
          <a:bodyPr>
            <a:normAutofit/>
          </a:bodyPr>
          <a:lstStyle/>
          <a:p>
            <a:r>
              <a:rPr lang="en-US" sz="2000" dirty="0"/>
              <a:t>We can access individual characters using indexing and a range of characters using slicing.</a:t>
            </a:r>
          </a:p>
          <a:p>
            <a:r>
              <a:rPr lang="en-US" sz="2000" dirty="0"/>
              <a:t> Index starts from 0.</a:t>
            </a:r>
          </a:p>
          <a:p>
            <a:r>
              <a:rPr lang="en-US" sz="2000" dirty="0"/>
              <a:t> Trying to access a character out of index range will raise an </a:t>
            </a:r>
            <a:r>
              <a:rPr lang="en-US" sz="2000" dirty="0" err="1"/>
              <a:t>IndexError</a:t>
            </a:r>
            <a:r>
              <a:rPr lang="en-US" sz="2000" dirty="0"/>
              <a:t> . </a:t>
            </a:r>
          </a:p>
        </p:txBody>
      </p:sp>
      <p:sp>
        <p:nvSpPr>
          <p:cNvPr id="4" name="Slide Number Placeholder 3"/>
          <p:cNvSpPr>
            <a:spLocks noGrp="1"/>
          </p:cNvSpPr>
          <p:nvPr>
            <p:ph type="sldNum" sz="quarter" idx="12"/>
          </p:nvPr>
        </p:nvSpPr>
        <p:spPr/>
        <p:txBody>
          <a:bodyPr/>
          <a:lstStyle/>
          <a:p>
            <a:fld id="{69FB869A-A924-4306-9893-E2EF6452C148}" type="slidenum">
              <a:rPr lang="en-US" smtClean="0"/>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2200760" y="1596326"/>
            <a:ext cx="9303852" cy="4633994"/>
          </a:xfrm>
        </p:spPr>
        <p:txBody>
          <a:bodyPr>
            <a:normAutofit/>
          </a:bodyPr>
          <a:lstStyle/>
          <a:p>
            <a:pPr marL="0" indent="0">
              <a:buNone/>
            </a:pPr>
            <a:r>
              <a:rPr lang="en-US" sz="2000" dirty="0" err="1"/>
              <a:t>str</a:t>
            </a:r>
            <a:r>
              <a:rPr lang="en-US" sz="2000" dirty="0"/>
              <a:t> = '</a:t>
            </a:r>
            <a:r>
              <a:rPr lang="en-US" sz="2000" dirty="0" err="1"/>
              <a:t>programiz</a:t>
            </a:r>
            <a:r>
              <a:rPr lang="en-US" sz="2000" dirty="0"/>
              <a:t>‘</a:t>
            </a:r>
          </a:p>
          <a:p>
            <a:pPr marL="0" indent="0">
              <a:buNone/>
            </a:pPr>
            <a:r>
              <a:rPr lang="en-US" sz="2000" dirty="0"/>
              <a:t>print('</a:t>
            </a:r>
            <a:r>
              <a:rPr lang="en-US" sz="2000" dirty="0" err="1"/>
              <a:t>str</a:t>
            </a:r>
            <a:r>
              <a:rPr lang="en-US" sz="2000" dirty="0"/>
              <a:t> = ', </a:t>
            </a:r>
            <a:r>
              <a:rPr lang="en-US" sz="2000" dirty="0" err="1"/>
              <a:t>str</a:t>
            </a:r>
            <a:r>
              <a:rPr lang="en-US" sz="2000" dirty="0"/>
              <a:t>)</a:t>
            </a:r>
          </a:p>
          <a:p>
            <a:pPr marL="0" indent="0">
              <a:buNone/>
            </a:pPr>
            <a:r>
              <a:rPr lang="en-US" sz="2000" dirty="0"/>
              <a:t>#first character</a:t>
            </a:r>
          </a:p>
          <a:p>
            <a:pPr marL="0" indent="0">
              <a:buNone/>
            </a:pPr>
            <a:r>
              <a:rPr lang="en-US" sz="2000" dirty="0"/>
              <a:t>print('</a:t>
            </a:r>
            <a:r>
              <a:rPr lang="en-US" sz="2000" dirty="0" err="1"/>
              <a:t>str</a:t>
            </a:r>
            <a:r>
              <a:rPr lang="en-US" sz="2000" dirty="0"/>
              <a:t>[0] = ', </a:t>
            </a:r>
            <a:r>
              <a:rPr lang="en-US" sz="2000" dirty="0" err="1"/>
              <a:t>str</a:t>
            </a:r>
            <a:r>
              <a:rPr lang="en-US" sz="2000" dirty="0"/>
              <a:t>[0])</a:t>
            </a:r>
          </a:p>
          <a:p>
            <a:pPr marL="0" indent="0">
              <a:buNone/>
            </a:pPr>
            <a:r>
              <a:rPr lang="en-US" sz="2000" dirty="0"/>
              <a:t>#last character</a:t>
            </a:r>
          </a:p>
          <a:p>
            <a:pPr marL="0" indent="0">
              <a:buNone/>
            </a:pPr>
            <a:r>
              <a:rPr lang="en-US" sz="2000" dirty="0"/>
              <a:t>print('</a:t>
            </a:r>
            <a:r>
              <a:rPr lang="en-US" sz="2000" dirty="0" err="1"/>
              <a:t>str</a:t>
            </a:r>
            <a:r>
              <a:rPr lang="en-US" sz="2000" dirty="0"/>
              <a:t>[-1] = ', </a:t>
            </a:r>
            <a:r>
              <a:rPr lang="en-US" sz="2000" dirty="0" err="1"/>
              <a:t>str</a:t>
            </a:r>
            <a:r>
              <a:rPr lang="en-US" sz="2000" dirty="0"/>
              <a:t>[-1])</a:t>
            </a:r>
          </a:p>
          <a:p>
            <a:pPr marL="0" indent="0">
              <a:buNone/>
            </a:pPr>
            <a:r>
              <a:rPr lang="en-US" sz="2000" dirty="0"/>
              <a:t>#slicing 2nd to 5th character</a:t>
            </a:r>
          </a:p>
          <a:p>
            <a:pPr marL="0" indent="0">
              <a:buNone/>
            </a:pPr>
            <a:r>
              <a:rPr lang="en-US" sz="2000" dirty="0"/>
              <a:t>print('</a:t>
            </a:r>
            <a:r>
              <a:rPr lang="en-US" sz="2000" dirty="0" err="1"/>
              <a:t>str</a:t>
            </a:r>
            <a:r>
              <a:rPr lang="en-US" sz="2000" dirty="0"/>
              <a:t>[1:5] = ', </a:t>
            </a:r>
            <a:r>
              <a:rPr lang="en-US" sz="2000" dirty="0" err="1"/>
              <a:t>str</a:t>
            </a:r>
            <a:r>
              <a:rPr lang="en-US" sz="2000" dirty="0"/>
              <a:t>[1:5])</a:t>
            </a:r>
          </a:p>
          <a:p>
            <a:pPr marL="0" indent="0">
              <a:buNone/>
            </a:pPr>
            <a:r>
              <a:rPr lang="en-US" sz="2000" dirty="0"/>
              <a:t>#slicing 6th to 2nd last character</a:t>
            </a:r>
          </a:p>
          <a:p>
            <a:pPr marL="0" indent="0">
              <a:buNone/>
            </a:pPr>
            <a:r>
              <a:rPr lang="en-US" sz="2000" dirty="0"/>
              <a:t>print('</a:t>
            </a:r>
            <a:r>
              <a:rPr lang="en-US" sz="2000" dirty="0" err="1"/>
              <a:t>str</a:t>
            </a:r>
            <a:r>
              <a:rPr lang="en-US" sz="2000" dirty="0"/>
              <a:t>[5:-2] = ', </a:t>
            </a:r>
            <a:r>
              <a:rPr lang="en-US" sz="2000" dirty="0" err="1"/>
              <a:t>str</a:t>
            </a:r>
            <a:r>
              <a:rPr lang="en-US" sz="2000" dirty="0"/>
              <a:t>[5:-2])</a:t>
            </a:r>
          </a:p>
        </p:txBody>
      </p:sp>
      <p:sp>
        <p:nvSpPr>
          <p:cNvPr id="4" name="Slide Number Placeholder 3"/>
          <p:cNvSpPr>
            <a:spLocks noGrp="1"/>
          </p:cNvSpPr>
          <p:nvPr>
            <p:ph type="sldNum" sz="quarter" idx="12"/>
          </p:nvPr>
        </p:nvSpPr>
        <p:spPr/>
        <p:txBody>
          <a:bodyPr/>
          <a:lstStyle/>
          <a:p>
            <a:fld id="{69FB869A-A924-4306-9893-E2EF6452C148}" type="slidenum">
              <a:rPr lang="en-US" smtClean="0"/>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Operators</a:t>
            </a:r>
          </a:p>
        </p:txBody>
      </p:sp>
      <p:sp>
        <p:nvSpPr>
          <p:cNvPr id="3" name="Content Placeholder 2"/>
          <p:cNvSpPr>
            <a:spLocks noGrp="1"/>
          </p:cNvSpPr>
          <p:nvPr>
            <p:ph idx="1"/>
          </p:nvPr>
        </p:nvSpPr>
        <p:spPr>
          <a:xfrm>
            <a:off x="2262753" y="1905000"/>
            <a:ext cx="9241859" cy="4619786"/>
          </a:xfrm>
        </p:spPr>
        <p:txBody>
          <a:bodyPr>
            <a:noAutofit/>
          </a:bodyPr>
          <a:lstStyle/>
          <a:p>
            <a:r>
              <a:rPr lang="en-US" sz="2000" dirty="0"/>
              <a:t>Get the character at position 1 (remember that the first character has the position 0):</a:t>
            </a:r>
          </a:p>
          <a:p>
            <a:pPr marL="0" indent="0">
              <a:buNone/>
            </a:pPr>
            <a:r>
              <a:rPr lang="en-US" sz="2000" dirty="0"/>
              <a:t>a = "Hello, World!"</a:t>
            </a:r>
            <a:br>
              <a:rPr lang="en-US" sz="2000" dirty="0"/>
            </a:br>
            <a:r>
              <a:rPr lang="en-US" sz="2000" dirty="0"/>
              <a:t>print(a[1])</a:t>
            </a:r>
          </a:p>
          <a:p>
            <a:r>
              <a:rPr lang="en-US" sz="2000" dirty="0"/>
              <a:t>Substring. Get the characters from position 2 to position 5 (not included):</a:t>
            </a:r>
          </a:p>
          <a:p>
            <a:pPr marL="0" indent="0">
              <a:buNone/>
            </a:pPr>
            <a:r>
              <a:rPr lang="en-US" sz="2000" dirty="0"/>
              <a:t>b = "Hello, World!"</a:t>
            </a:r>
            <a:br>
              <a:rPr lang="en-US" sz="2000" dirty="0"/>
            </a:br>
            <a:r>
              <a:rPr lang="en-US" sz="2000" dirty="0"/>
              <a:t>print(b[2:5])</a:t>
            </a:r>
          </a:p>
          <a:p>
            <a:r>
              <a:rPr lang="en-US" sz="2000" dirty="0"/>
              <a:t>The strip() method removes any whitespace from the beginning or the end:</a:t>
            </a:r>
          </a:p>
          <a:p>
            <a:pPr marL="0" indent="0">
              <a:buNone/>
            </a:pPr>
            <a:r>
              <a:rPr lang="en-US" sz="2000" dirty="0"/>
              <a:t>a = " Hello, World! "</a:t>
            </a:r>
            <a:br>
              <a:rPr lang="en-US" sz="2000" dirty="0"/>
            </a:br>
            <a:r>
              <a:rPr lang="en-US" sz="2000" dirty="0"/>
              <a:t>print(</a:t>
            </a:r>
            <a:r>
              <a:rPr lang="en-US" sz="2000" dirty="0" err="1"/>
              <a:t>a.strip</a:t>
            </a:r>
            <a:r>
              <a:rPr lang="en-US" sz="2000" dirty="0"/>
              <a:t>()) # returns "Hello, World!"</a:t>
            </a:r>
          </a:p>
          <a:p>
            <a:pPr marL="0" indent="0">
              <a:buNone/>
            </a:pPr>
            <a:endParaRPr lang="en-US" sz="2000" dirty="0"/>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13302" y="247973"/>
            <a:ext cx="9954781" cy="6416297"/>
          </a:xfrm>
        </p:spPr>
        <p:txBody>
          <a:bodyPr>
            <a:normAutofit/>
          </a:bodyPr>
          <a:lstStyle/>
          <a:p>
            <a:r>
              <a:rPr lang="en-US" sz="2000" dirty="0"/>
              <a:t>The </a:t>
            </a:r>
            <a:r>
              <a:rPr lang="en-US" sz="2000" dirty="0" err="1"/>
              <a:t>len</a:t>
            </a:r>
            <a:r>
              <a:rPr lang="en-US" sz="2000" dirty="0"/>
              <a:t>() method returns the length of a string:</a:t>
            </a:r>
          </a:p>
          <a:p>
            <a:pPr marL="0" indent="0">
              <a:buNone/>
            </a:pPr>
            <a:r>
              <a:rPr lang="en-US" sz="2000" dirty="0"/>
              <a:t>a = "Hello, World!"</a:t>
            </a:r>
            <a:br>
              <a:rPr lang="en-US" sz="2000" dirty="0"/>
            </a:br>
            <a:r>
              <a:rPr lang="en-US" sz="2000" dirty="0"/>
              <a:t>print(</a:t>
            </a:r>
            <a:r>
              <a:rPr lang="en-US" sz="2000" dirty="0" err="1"/>
              <a:t>len</a:t>
            </a:r>
            <a:r>
              <a:rPr lang="en-US" sz="2000" dirty="0"/>
              <a:t>(a))</a:t>
            </a:r>
          </a:p>
          <a:p>
            <a:r>
              <a:rPr lang="en-US" sz="2000" dirty="0"/>
              <a:t>The lower() method returns the string in lower case:</a:t>
            </a:r>
          </a:p>
          <a:p>
            <a:pPr marL="0" indent="0">
              <a:buNone/>
            </a:pPr>
            <a:r>
              <a:rPr lang="en-US" sz="2000" dirty="0"/>
              <a:t>a = "Hello, World!"</a:t>
            </a:r>
            <a:br>
              <a:rPr lang="en-US" sz="2000" dirty="0"/>
            </a:br>
            <a:r>
              <a:rPr lang="en-US" sz="2000" dirty="0"/>
              <a:t>print(</a:t>
            </a:r>
            <a:r>
              <a:rPr lang="en-US" sz="2000" dirty="0" err="1"/>
              <a:t>a.lower</a:t>
            </a:r>
            <a:r>
              <a:rPr lang="en-US" sz="2000" dirty="0"/>
              <a:t>())</a:t>
            </a:r>
          </a:p>
          <a:p>
            <a:r>
              <a:rPr lang="en-US" sz="2000" dirty="0"/>
              <a:t>The upper() method returns the string in upper case:</a:t>
            </a:r>
          </a:p>
          <a:p>
            <a:pPr marL="0" indent="0">
              <a:buNone/>
            </a:pPr>
            <a:r>
              <a:rPr lang="en-US" sz="2000" dirty="0"/>
              <a:t>a = "Hello, World!"</a:t>
            </a:r>
            <a:br>
              <a:rPr lang="en-US" sz="2000" dirty="0"/>
            </a:br>
            <a:r>
              <a:rPr lang="en-US" sz="2000" dirty="0"/>
              <a:t>print(</a:t>
            </a:r>
            <a:r>
              <a:rPr lang="en-US" sz="2000" dirty="0" err="1"/>
              <a:t>a.upper</a:t>
            </a:r>
            <a:r>
              <a:rPr lang="en-US" sz="2000" dirty="0"/>
              <a:t>())</a:t>
            </a:r>
          </a:p>
          <a:p>
            <a:r>
              <a:rPr lang="en-US" sz="2000" dirty="0"/>
              <a:t>The replace() method replaces a string with another string:</a:t>
            </a:r>
          </a:p>
          <a:p>
            <a:pPr marL="0" indent="0">
              <a:buNone/>
            </a:pPr>
            <a:r>
              <a:rPr lang="en-US" sz="2000" dirty="0"/>
              <a:t>a = "Hello, World!"</a:t>
            </a:r>
            <a:br>
              <a:rPr lang="en-US" sz="2000" dirty="0"/>
            </a:br>
            <a:r>
              <a:rPr lang="en-US" sz="2000" dirty="0"/>
              <a:t>print(</a:t>
            </a:r>
            <a:r>
              <a:rPr lang="en-US" sz="2000" dirty="0" err="1"/>
              <a:t>a.replace</a:t>
            </a:r>
            <a:r>
              <a:rPr lang="en-US" sz="2000" dirty="0"/>
              <a:t>("H", "J"))</a:t>
            </a:r>
          </a:p>
          <a:p>
            <a:r>
              <a:rPr lang="en-US" sz="2000" dirty="0"/>
              <a:t>The split() method splits the string into substrings if it finds instances of the separator:</a:t>
            </a:r>
          </a:p>
          <a:p>
            <a:pPr marL="0" indent="0">
              <a:buNone/>
            </a:pPr>
            <a:r>
              <a:rPr lang="en-US" sz="2000" dirty="0"/>
              <a:t>a = "Hello, World!"</a:t>
            </a:r>
            <a:br>
              <a:rPr lang="en-US" sz="2000" dirty="0"/>
            </a:br>
            <a:r>
              <a:rPr lang="en-US" sz="2000" dirty="0"/>
              <a:t>print(</a:t>
            </a:r>
            <a:r>
              <a:rPr lang="en-US" sz="2000" dirty="0" err="1"/>
              <a:t>a.split</a:t>
            </a:r>
            <a:r>
              <a:rPr lang="en-US" sz="2000" dirty="0"/>
              <a:t>(",")) # returns ['Hello', ' World!']</a:t>
            </a:r>
          </a:p>
          <a:p>
            <a:pPr marL="0" indent="0">
              <a:buNone/>
            </a:pPr>
            <a:endParaRPr lang="en-US" sz="2000" dirty="0"/>
          </a:p>
          <a:p>
            <a:pPr marL="0" indent="0">
              <a:buNone/>
            </a:pPr>
            <a:endParaRPr lang="en-US" sz="2000" dirty="0"/>
          </a:p>
        </p:txBody>
      </p:sp>
      <p:sp>
        <p:nvSpPr>
          <p:cNvPr id="2" name="Slide Number Placeholder 1"/>
          <p:cNvSpPr>
            <a:spLocks noGrp="1"/>
          </p:cNvSpPr>
          <p:nvPr>
            <p:ph type="sldNum" sz="quarter" idx="12"/>
          </p:nvPr>
        </p:nvSpPr>
        <p:spPr/>
        <p:txBody>
          <a:bodyPr/>
          <a:lstStyle/>
          <a:p>
            <a:fld id="{69FB869A-A924-4306-9893-E2EF6452C148}" type="slidenum">
              <a:rPr lang="en-US" smtClean="0"/>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1508" y="283432"/>
            <a:ext cx="9554316" cy="6299703"/>
          </a:xfrm>
        </p:spPr>
      </p:pic>
      <p:sp>
        <p:nvSpPr>
          <p:cNvPr id="2" name="Slide Number Placeholder 1"/>
          <p:cNvSpPr>
            <a:spLocks noGrp="1"/>
          </p:cNvSpPr>
          <p:nvPr>
            <p:ph type="sldNum" sz="quarter" idx="12"/>
          </p:nvPr>
        </p:nvSpPr>
        <p:spPr/>
        <p:txBody>
          <a:bodyPr/>
          <a:lstStyle/>
          <a:p>
            <a:fld id="{69FB869A-A924-4306-9893-E2EF6452C148}"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a:t>Python Lists</a:t>
            </a:r>
          </a:p>
        </p:txBody>
      </p:sp>
      <p:sp>
        <p:nvSpPr>
          <p:cNvPr id="3" name="Content Placeholder 2"/>
          <p:cNvSpPr>
            <a:spLocks noGrp="1"/>
          </p:cNvSpPr>
          <p:nvPr>
            <p:ph idx="1"/>
          </p:nvPr>
        </p:nvSpPr>
        <p:spPr>
          <a:xfrm>
            <a:off x="2107769" y="1746142"/>
            <a:ext cx="9396843" cy="4724400"/>
          </a:xfrm>
        </p:spPr>
        <p:txBody>
          <a:bodyPr>
            <a:normAutofit/>
          </a:bodyPr>
          <a:lstStyle/>
          <a:p>
            <a:r>
              <a:rPr lang="en-US" sz="2000" dirty="0"/>
              <a:t>List is a collection which is ordered and changeable. Allows duplicate members.</a:t>
            </a:r>
          </a:p>
          <a:p>
            <a:r>
              <a:rPr lang="en-US" sz="2000" dirty="0"/>
              <a:t>Print the second item of the list:</a:t>
            </a:r>
          </a:p>
          <a:p>
            <a:pPr marL="0" indent="0">
              <a:buNone/>
            </a:pPr>
            <a:r>
              <a:rPr lang="en-US" sz="2000" dirty="0" err="1"/>
              <a:t>thislist</a:t>
            </a:r>
            <a:r>
              <a:rPr lang="en-US" sz="2000" dirty="0"/>
              <a:t> = ["apple", "banana", "cherry"]</a:t>
            </a:r>
            <a:br>
              <a:rPr lang="en-US" sz="2000" dirty="0"/>
            </a:br>
            <a:r>
              <a:rPr lang="en-US" sz="2000" dirty="0"/>
              <a:t>print(</a:t>
            </a:r>
            <a:r>
              <a:rPr lang="en-US" sz="2000" dirty="0" err="1"/>
              <a:t>thislist</a:t>
            </a:r>
            <a:r>
              <a:rPr lang="en-US" sz="2000" dirty="0"/>
              <a:t>[1])</a:t>
            </a:r>
          </a:p>
          <a:p>
            <a:r>
              <a:rPr lang="en-US" sz="2000" dirty="0"/>
              <a:t>Change Item Value</a:t>
            </a:r>
          </a:p>
          <a:p>
            <a:pPr marL="0" indent="0">
              <a:buNone/>
            </a:pPr>
            <a:r>
              <a:rPr lang="en-US" sz="2000" dirty="0"/>
              <a:t>To change the value of a specific item, refer to the index number:</a:t>
            </a:r>
          </a:p>
          <a:p>
            <a:r>
              <a:rPr lang="en-US" sz="2000" dirty="0"/>
              <a:t>Change the second item:</a:t>
            </a:r>
          </a:p>
          <a:p>
            <a:pPr marL="0" indent="0">
              <a:buNone/>
            </a:pPr>
            <a:r>
              <a:rPr lang="en-US" sz="2000" dirty="0" err="1"/>
              <a:t>thislist</a:t>
            </a:r>
            <a:r>
              <a:rPr lang="en-US" sz="2000" dirty="0"/>
              <a:t> = ["apple", "banana", "cherry"]</a:t>
            </a:r>
            <a:br>
              <a:rPr lang="en-US" sz="2000" dirty="0"/>
            </a:br>
            <a:r>
              <a:rPr lang="en-US" sz="2000" dirty="0" err="1"/>
              <a:t>thislist</a:t>
            </a:r>
            <a:r>
              <a:rPr lang="en-US" sz="2000" dirty="0"/>
              <a:t>[1] = "blackcurrant"</a:t>
            </a:r>
            <a:br>
              <a:rPr lang="en-US" sz="2000" dirty="0"/>
            </a:br>
            <a:r>
              <a:rPr lang="en-US" sz="2000" dirty="0"/>
              <a:t>print(</a:t>
            </a:r>
            <a:r>
              <a:rPr lang="en-US" sz="2000" dirty="0" err="1"/>
              <a:t>thislist</a:t>
            </a:r>
            <a:r>
              <a:rPr lang="en-US" sz="2000" dirty="0"/>
              <a:t>)</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6" name="Content Placeholder 5"/>
          <p:cNvSpPr>
            <a:spLocks noGrp="1"/>
          </p:cNvSpPr>
          <p:nvPr>
            <p:ph idx="1"/>
          </p:nvPr>
        </p:nvSpPr>
        <p:spPr/>
        <p:txBody>
          <a:bodyPr>
            <a:normAutofit/>
          </a:bodyPr>
          <a:lstStyle/>
          <a:p>
            <a:r>
              <a:rPr lang="en-US" sz="2000" dirty="0"/>
              <a:t>Loop Through a List</a:t>
            </a:r>
          </a:p>
          <a:p>
            <a:pPr marL="0" indent="0">
              <a:buNone/>
            </a:pPr>
            <a:r>
              <a:rPr lang="en-US" sz="2000" dirty="0"/>
              <a:t>You can loop through the list items by using a for loop:</a:t>
            </a:r>
          </a:p>
          <a:p>
            <a:r>
              <a:rPr lang="en-US" sz="2000" dirty="0"/>
              <a:t>Print all items in the list, one by one:</a:t>
            </a:r>
          </a:p>
          <a:p>
            <a:pPr marL="0" indent="0">
              <a:buNone/>
            </a:pPr>
            <a:r>
              <a:rPr lang="en-US" sz="2000" dirty="0" err="1"/>
              <a:t>thislist</a:t>
            </a:r>
            <a:r>
              <a:rPr lang="en-US" sz="2000" dirty="0"/>
              <a:t> = ["apple", "banana", "cherry"]</a:t>
            </a:r>
          </a:p>
          <a:p>
            <a:pPr marL="0" indent="0">
              <a:buNone/>
            </a:pPr>
            <a:r>
              <a:rPr lang="en-US" sz="2000" dirty="0"/>
              <a:t>for x in </a:t>
            </a:r>
            <a:r>
              <a:rPr lang="en-US" sz="2000" dirty="0" err="1"/>
              <a:t>thislist</a:t>
            </a:r>
            <a:r>
              <a:rPr lang="en-US" sz="2000" dirty="0"/>
              <a:t>:</a:t>
            </a:r>
          </a:p>
          <a:p>
            <a:pPr marL="0" indent="0">
              <a:buNone/>
            </a:pPr>
            <a:r>
              <a:rPr lang="en-US" sz="2000" dirty="0"/>
              <a:t>  print(x)</a:t>
            </a:r>
          </a:p>
          <a:p>
            <a:pPr marL="0" indent="0">
              <a:buNone/>
            </a:pPr>
            <a:endParaRPr lang="en-US" sz="2000" dirty="0"/>
          </a:p>
          <a:p>
            <a:endParaRPr lang="en-US" sz="2000" dirty="0"/>
          </a:p>
        </p:txBody>
      </p:sp>
      <p:sp>
        <p:nvSpPr>
          <p:cNvPr id="8" name="Slide Number Placeholder 7"/>
          <p:cNvSpPr>
            <a:spLocks noGrp="1"/>
          </p:cNvSpPr>
          <p:nvPr>
            <p:ph type="sldNum" sz="quarter" idx="12"/>
          </p:nvPr>
        </p:nvSpPr>
        <p:spPr/>
        <p:txBody>
          <a:bodyPr/>
          <a:lstStyle/>
          <a:p>
            <a:fld id="{69FB869A-A924-4306-9893-E2EF6452C148}" type="slidenum">
              <a:rPr lang="en-US" smtClean="0"/>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9" name="Content Placeholder 8"/>
          <p:cNvSpPr>
            <a:spLocks noGrp="1"/>
          </p:cNvSpPr>
          <p:nvPr>
            <p:ph idx="1"/>
          </p:nvPr>
        </p:nvSpPr>
        <p:spPr/>
        <p:txBody>
          <a:bodyPr/>
          <a:lstStyle/>
          <a:p>
            <a:r>
              <a:rPr lang="en-US" dirty="0"/>
              <a:t>Check if Item Exists</a:t>
            </a:r>
          </a:p>
          <a:p>
            <a:pPr marL="0" indent="0">
              <a:buNone/>
            </a:pPr>
            <a:r>
              <a:rPr lang="en-US" dirty="0"/>
              <a:t>To determine if a specified item is present in a list use the in keyword: </a:t>
            </a:r>
          </a:p>
          <a:p>
            <a:pPr marL="0" indent="0">
              <a:buNone/>
            </a:pPr>
            <a:r>
              <a:rPr lang="en-US" dirty="0" err="1"/>
              <a:t>thislist</a:t>
            </a:r>
            <a:r>
              <a:rPr lang="en-US" dirty="0"/>
              <a:t> = ["apple", "banana", "cherry"]</a:t>
            </a:r>
          </a:p>
          <a:p>
            <a:pPr marL="0" indent="0">
              <a:buNone/>
            </a:pPr>
            <a:r>
              <a:rPr lang="en-US" dirty="0"/>
              <a:t>if "apple" in </a:t>
            </a:r>
            <a:r>
              <a:rPr lang="en-US" dirty="0" err="1"/>
              <a:t>thislist</a:t>
            </a:r>
            <a:r>
              <a:rPr lang="en-US" dirty="0"/>
              <a:t>:</a:t>
            </a:r>
          </a:p>
          <a:p>
            <a:pPr marL="0" indent="0">
              <a:buNone/>
            </a:pPr>
            <a:r>
              <a:rPr lang="en-US" dirty="0"/>
              <a:t>  print("Yes, 'apple' is in the fruits list")</a:t>
            </a:r>
          </a:p>
          <a:p>
            <a:pPr marL="0" indent="0">
              <a:buNone/>
            </a:pPr>
            <a:endParaRPr lang="en-US" dirty="0"/>
          </a:p>
          <a:p>
            <a:endParaRPr lang="en-US" dirty="0"/>
          </a:p>
        </p:txBody>
      </p:sp>
      <p:sp>
        <p:nvSpPr>
          <p:cNvPr id="10" name="Rectangle 5"/>
          <p:cNvSpPr>
            <a:spLocks noChangeArrowheads="1"/>
          </p:cNvSpPr>
          <p:nvPr/>
        </p:nvSpPr>
        <p:spPr bwMode="auto">
          <a:xfrm>
            <a:off x="0" y="-184666"/>
            <a:ext cx="184731" cy="369332"/>
          </a:xfrm>
          <a:prstGeom prst="rect">
            <a:avLst/>
          </a:prstGeom>
          <a:solidFill>
            <a:srgbClr val="F1F1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69FB869A-A924-4306-9893-E2EF6452C148}" type="slidenum">
              <a:rPr lang="en-US" smtClean="0"/>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List Length</a:t>
            </a:r>
          </a:p>
          <a:p>
            <a:pPr marL="0" indent="0">
              <a:buNone/>
            </a:pPr>
            <a:r>
              <a:rPr lang="en-US" sz="2000" dirty="0"/>
              <a:t>To determine how many items a list have, use the </a:t>
            </a:r>
            <a:r>
              <a:rPr lang="en-US" sz="2000" dirty="0" err="1"/>
              <a:t>len</a:t>
            </a:r>
            <a:r>
              <a:rPr lang="en-US" sz="2000" dirty="0"/>
              <a:t>() method:</a:t>
            </a:r>
          </a:p>
          <a:p>
            <a:r>
              <a:rPr lang="en-US" sz="2000" dirty="0"/>
              <a:t>Print the number of items in the list:</a:t>
            </a:r>
          </a:p>
          <a:p>
            <a:pPr marL="0" indent="0">
              <a:buNone/>
            </a:pPr>
            <a:r>
              <a:rPr lang="en-US" sz="2000" dirty="0" err="1"/>
              <a:t>thislist</a:t>
            </a:r>
            <a:r>
              <a:rPr lang="en-US" sz="2000" dirty="0"/>
              <a:t> = ["apple", "banana", "cherry"]</a:t>
            </a:r>
          </a:p>
          <a:p>
            <a:pPr marL="0" indent="0">
              <a:buNone/>
            </a:pPr>
            <a:r>
              <a:rPr lang="en-US" sz="2000" dirty="0"/>
              <a:t>print(</a:t>
            </a:r>
            <a:r>
              <a:rPr lang="en-US" sz="2000" dirty="0" err="1"/>
              <a:t>len</a:t>
            </a:r>
            <a:r>
              <a:rPr lang="en-US" sz="2000" dirty="0"/>
              <a:t>(</a:t>
            </a:r>
            <a:r>
              <a:rPr lang="en-US" sz="2000" dirty="0" err="1"/>
              <a:t>thislist</a:t>
            </a:r>
            <a:r>
              <a:rPr lang="en-US" sz="2000" dirty="0"/>
              <a:t>))</a:t>
            </a:r>
          </a:p>
        </p:txBody>
      </p:sp>
      <p:sp>
        <p:nvSpPr>
          <p:cNvPr id="4" name="Slide Number Placeholder 3"/>
          <p:cNvSpPr>
            <a:spLocks noGrp="1"/>
          </p:cNvSpPr>
          <p:nvPr>
            <p:ph type="sldNum" sz="quarter" idx="12"/>
          </p:nvPr>
        </p:nvSpPr>
        <p:spPr/>
        <p:txBody>
          <a:bodyPr/>
          <a:lstStyle/>
          <a:p>
            <a:fld id="{69FB869A-A924-4306-9893-E2EF6452C148}" type="slidenum">
              <a:rPr lang="en-US" smtClean="0"/>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Add Items</a:t>
            </a:r>
          </a:p>
          <a:p>
            <a:pPr marL="0" indent="0">
              <a:buNone/>
            </a:pPr>
            <a:r>
              <a:rPr lang="en-US" sz="2000" dirty="0"/>
              <a:t>To add an item to the end of the list, use the append() method:</a:t>
            </a:r>
          </a:p>
          <a:p>
            <a:r>
              <a:rPr lang="en-US" sz="2000" dirty="0"/>
              <a:t>Using the append() method to append an item:</a:t>
            </a:r>
          </a:p>
          <a:p>
            <a:pPr marL="0" indent="0">
              <a:buNone/>
            </a:pPr>
            <a:r>
              <a:rPr lang="en-US" sz="2000" dirty="0" err="1"/>
              <a:t>thislist</a:t>
            </a:r>
            <a:r>
              <a:rPr lang="en-US" sz="2000" dirty="0"/>
              <a:t> = ["apple", "banana", "cherry"]</a:t>
            </a:r>
            <a:br>
              <a:rPr lang="en-US" sz="2000" dirty="0"/>
            </a:br>
            <a:r>
              <a:rPr lang="en-US" sz="2000" dirty="0" err="1"/>
              <a:t>thislist.append</a:t>
            </a:r>
            <a:r>
              <a:rPr lang="en-US" sz="2000" dirty="0"/>
              <a:t>("orange")</a:t>
            </a:r>
            <a:br>
              <a:rPr lang="en-US" sz="2000" dirty="0"/>
            </a:br>
            <a:r>
              <a:rPr lang="en-US" sz="2000" dirty="0"/>
              <a:t>print(</a:t>
            </a:r>
            <a:r>
              <a:rPr lang="en-US" sz="2000" dirty="0" err="1"/>
              <a:t>thislist</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To add an item at the specified index, use the insert() method:</a:t>
            </a:r>
          </a:p>
          <a:p>
            <a:r>
              <a:rPr lang="en-US" sz="2000" dirty="0"/>
              <a:t>Insert an item as the second position:</a:t>
            </a:r>
          </a:p>
          <a:p>
            <a:pPr marL="0" indent="0">
              <a:buNone/>
            </a:pPr>
            <a:r>
              <a:rPr lang="en-US" sz="2000" dirty="0" err="1"/>
              <a:t>thislist</a:t>
            </a:r>
            <a:r>
              <a:rPr lang="en-US" sz="2000" dirty="0"/>
              <a:t> = ["apple", "banana", "cherry"]</a:t>
            </a:r>
            <a:br>
              <a:rPr lang="en-US" sz="2000" dirty="0"/>
            </a:br>
            <a:r>
              <a:rPr lang="en-US" sz="2000" dirty="0" err="1"/>
              <a:t>thislist.insert</a:t>
            </a:r>
            <a:r>
              <a:rPr lang="en-US" sz="2000" dirty="0"/>
              <a:t>(1, "orange")</a:t>
            </a:r>
            <a:br>
              <a:rPr lang="en-US" sz="2000" dirty="0"/>
            </a:br>
            <a:r>
              <a:rPr lang="en-US" sz="2000" dirty="0"/>
              <a:t>print(</a:t>
            </a:r>
            <a:r>
              <a:rPr lang="en-US" sz="2000" dirty="0" err="1"/>
              <a:t>thislist</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7" name="Content Placeholder 6"/>
          <p:cNvSpPr>
            <a:spLocks noGrp="1"/>
          </p:cNvSpPr>
          <p:nvPr>
            <p:ph idx="1"/>
          </p:nvPr>
        </p:nvSpPr>
        <p:spPr/>
        <p:txBody>
          <a:bodyPr>
            <a:normAutofit/>
          </a:bodyPr>
          <a:lstStyle/>
          <a:p>
            <a:r>
              <a:rPr lang="en-US" sz="2000" dirty="0"/>
              <a:t>Remove Item</a:t>
            </a:r>
          </a:p>
          <a:p>
            <a:pPr marL="0" indent="0">
              <a:buNone/>
            </a:pPr>
            <a:r>
              <a:rPr lang="en-US" sz="2000" dirty="0"/>
              <a:t>There are several methods to remove items from a list:</a:t>
            </a:r>
          </a:p>
          <a:p>
            <a:pPr marL="0" indent="0">
              <a:buNone/>
            </a:pPr>
            <a:r>
              <a:rPr lang="en-US" sz="2000" dirty="0"/>
              <a:t>The remove() method removes the specified item:</a:t>
            </a:r>
          </a:p>
          <a:p>
            <a:pPr marL="0" indent="0">
              <a:buNone/>
            </a:pPr>
            <a:r>
              <a:rPr lang="en-US" sz="2000" dirty="0" err="1"/>
              <a:t>thislist</a:t>
            </a:r>
            <a:r>
              <a:rPr lang="en-US" sz="2000" dirty="0"/>
              <a:t> = ["apple", "banana", "cherry"]</a:t>
            </a:r>
          </a:p>
          <a:p>
            <a:pPr marL="0" indent="0">
              <a:buNone/>
            </a:pPr>
            <a:r>
              <a:rPr lang="en-US" sz="2000" dirty="0" err="1"/>
              <a:t>thislist.remove</a:t>
            </a:r>
            <a:r>
              <a:rPr lang="en-US" sz="2000" dirty="0"/>
              <a:t>("banana")</a:t>
            </a:r>
          </a:p>
          <a:p>
            <a:pPr marL="0" indent="0">
              <a:buNone/>
            </a:pPr>
            <a:r>
              <a:rPr lang="en-US" sz="2000" dirty="0"/>
              <a:t>print(</a:t>
            </a:r>
            <a:r>
              <a:rPr lang="en-US" sz="2000" dirty="0" err="1"/>
              <a:t>thislist</a:t>
            </a:r>
            <a:r>
              <a:rPr lang="en-US" sz="2000" dirty="0"/>
              <a:t>)</a:t>
            </a:r>
          </a:p>
        </p:txBody>
      </p:sp>
      <p:sp>
        <p:nvSpPr>
          <p:cNvPr id="8" name="Slide Number Placeholder 7"/>
          <p:cNvSpPr>
            <a:spLocks noGrp="1"/>
          </p:cNvSpPr>
          <p:nvPr>
            <p:ph type="sldNum" sz="quarter" idx="12"/>
          </p:nvPr>
        </p:nvSpPr>
        <p:spPr/>
        <p:txBody>
          <a:bodyPr/>
          <a:lstStyle/>
          <a:p>
            <a:fld id="{69FB869A-A924-4306-9893-E2EF6452C148}" type="slidenum">
              <a:rPr lang="en-US" smtClean="0"/>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sz="2000" dirty="0"/>
              <a:t>The pop() method removes the specified index, (or the last item if index is not specified):</a:t>
            </a:r>
          </a:p>
          <a:p>
            <a:pPr marL="0" indent="0">
              <a:buNone/>
            </a:pPr>
            <a:r>
              <a:rPr lang="en-US" sz="2000" dirty="0" err="1"/>
              <a:t>thislist</a:t>
            </a:r>
            <a:r>
              <a:rPr lang="en-US" sz="2000" dirty="0"/>
              <a:t> = ["apple", "banana", "cherry"]</a:t>
            </a:r>
          </a:p>
          <a:p>
            <a:pPr marL="0" indent="0">
              <a:buNone/>
            </a:pPr>
            <a:r>
              <a:rPr lang="en-US" sz="2000" dirty="0" err="1"/>
              <a:t>thislist.pop</a:t>
            </a:r>
            <a:r>
              <a:rPr lang="en-US" sz="2000" dirty="0"/>
              <a:t>()</a:t>
            </a:r>
          </a:p>
          <a:p>
            <a:pPr marL="0" indent="0">
              <a:buNone/>
            </a:pPr>
            <a:r>
              <a:rPr lang="en-US" sz="2000" dirty="0"/>
              <a:t>print(</a:t>
            </a:r>
            <a:r>
              <a:rPr lang="en-US" sz="2000" dirty="0" err="1"/>
              <a:t>thislist</a:t>
            </a:r>
            <a:r>
              <a:rPr lang="en-US" sz="2000" dirty="0"/>
              <a:t>)</a:t>
            </a:r>
          </a:p>
        </p:txBody>
      </p:sp>
      <p:sp>
        <p:nvSpPr>
          <p:cNvPr id="6" name="Slide Number Placeholder 5"/>
          <p:cNvSpPr>
            <a:spLocks noGrp="1"/>
          </p:cNvSpPr>
          <p:nvPr>
            <p:ph type="sldNum" sz="quarter" idx="12"/>
          </p:nvPr>
        </p:nvSpPr>
        <p:spPr/>
        <p:txBody>
          <a:bodyPr/>
          <a:lstStyle/>
          <a:p>
            <a:fld id="{69FB869A-A924-4306-9893-E2EF6452C148}" type="slidenum">
              <a:rPr lang="en-US" smtClean="0"/>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2235" y="577615"/>
            <a:ext cx="8911687" cy="1280890"/>
          </a:xfrm>
        </p:spPr>
        <p:txBody>
          <a:bodyPr/>
          <a:lstStyle/>
          <a:p>
            <a:endParaRPr lang="en-US"/>
          </a:p>
        </p:txBody>
      </p:sp>
      <p:sp>
        <p:nvSpPr>
          <p:cNvPr id="7" name="Content Placeholder 6"/>
          <p:cNvSpPr>
            <a:spLocks noGrp="1"/>
          </p:cNvSpPr>
          <p:nvPr>
            <p:ph idx="1"/>
          </p:nvPr>
        </p:nvSpPr>
        <p:spPr>
          <a:xfrm>
            <a:off x="2372235" y="2133600"/>
            <a:ext cx="8915400" cy="3777622"/>
          </a:xfrm>
        </p:spPr>
        <p:txBody>
          <a:bodyPr>
            <a:normAutofit/>
          </a:bodyPr>
          <a:lstStyle/>
          <a:p>
            <a:pPr marL="0" indent="0">
              <a:buNone/>
            </a:pPr>
            <a:endParaRPr lang="en-US" sz="2000" dirty="0"/>
          </a:p>
          <a:p>
            <a:r>
              <a:rPr lang="en-US" sz="2000" dirty="0"/>
              <a:t>The del keyword removes the specified index:</a:t>
            </a:r>
          </a:p>
          <a:p>
            <a:pPr marL="0" indent="0">
              <a:buNone/>
            </a:pPr>
            <a:r>
              <a:rPr lang="en-US" sz="2000" dirty="0" err="1"/>
              <a:t>thislist</a:t>
            </a:r>
            <a:r>
              <a:rPr lang="en-US" sz="2000" dirty="0"/>
              <a:t> = ["apple", "banana", "cherry"]</a:t>
            </a:r>
          </a:p>
          <a:p>
            <a:pPr marL="0" indent="0">
              <a:buNone/>
            </a:pPr>
            <a:r>
              <a:rPr lang="en-US" sz="2000" dirty="0"/>
              <a:t>del </a:t>
            </a:r>
            <a:r>
              <a:rPr lang="en-US" sz="2000" dirty="0" err="1"/>
              <a:t>thislist</a:t>
            </a:r>
            <a:r>
              <a:rPr lang="en-US" sz="2000" dirty="0"/>
              <a:t>[0]</a:t>
            </a:r>
          </a:p>
          <a:p>
            <a:pPr marL="0" indent="0">
              <a:buNone/>
            </a:pPr>
            <a:r>
              <a:rPr lang="en-US" sz="2000" dirty="0"/>
              <a:t>print(</a:t>
            </a:r>
            <a:r>
              <a:rPr lang="en-US" sz="2000" dirty="0" err="1"/>
              <a:t>thislist</a:t>
            </a:r>
            <a:r>
              <a:rPr lang="en-US" sz="2000" dirty="0"/>
              <a:t>)</a:t>
            </a:r>
          </a:p>
        </p:txBody>
      </p:sp>
      <p:sp>
        <p:nvSpPr>
          <p:cNvPr id="8" name="Slide Number Placeholder 7"/>
          <p:cNvSpPr>
            <a:spLocks noGrp="1"/>
          </p:cNvSpPr>
          <p:nvPr>
            <p:ph type="sldNum" sz="quarter" idx="12"/>
          </p:nvPr>
        </p:nvSpPr>
        <p:spPr/>
        <p:txBody>
          <a:bodyPr/>
          <a:lstStyle/>
          <a:p>
            <a:fld id="{69FB869A-A924-4306-9893-E2EF6452C148}" type="slidenum">
              <a:rPr lang="en-US" smtClean="0"/>
              <a:t>68</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sz="2000" dirty="0"/>
              <a:t>The del keyword can also delete the list completely:</a:t>
            </a:r>
          </a:p>
          <a:p>
            <a:pPr marL="0" indent="0">
              <a:buNone/>
            </a:pPr>
            <a:r>
              <a:rPr lang="en-US" sz="2000" dirty="0" err="1"/>
              <a:t>thislist</a:t>
            </a:r>
            <a:r>
              <a:rPr lang="en-US" sz="2000" dirty="0"/>
              <a:t> = ["apple", "banana", "cherry"]</a:t>
            </a:r>
          </a:p>
          <a:p>
            <a:pPr marL="0" indent="0">
              <a:buNone/>
            </a:pPr>
            <a:r>
              <a:rPr lang="en-US" sz="2000" dirty="0"/>
              <a:t>del </a:t>
            </a:r>
            <a:r>
              <a:rPr lang="en-US" sz="2000" dirty="0" err="1"/>
              <a:t>thislist</a:t>
            </a:r>
            <a:endParaRPr lang="en-US" sz="2000" dirty="0"/>
          </a:p>
          <a:p>
            <a:pPr marL="0" indent="0">
              <a:buNone/>
            </a:pPr>
            <a:r>
              <a:rPr lang="en-US" sz="2000" dirty="0"/>
              <a:t>print(</a:t>
            </a:r>
            <a:r>
              <a:rPr lang="en-US" sz="2000" dirty="0" err="1"/>
              <a:t>thislist</a:t>
            </a:r>
            <a:r>
              <a:rPr lang="en-US" sz="2000" dirty="0"/>
              <a:t>) #this will cause an error because "</a:t>
            </a:r>
            <a:r>
              <a:rPr lang="en-US" sz="2000" dirty="0" err="1"/>
              <a:t>thislist</a:t>
            </a:r>
            <a:r>
              <a:rPr lang="en-US" sz="2000" dirty="0"/>
              <a:t>" no longer exists</a:t>
            </a:r>
          </a:p>
        </p:txBody>
      </p:sp>
      <p:sp>
        <p:nvSpPr>
          <p:cNvPr id="6" name="Slide Number Placeholder 5"/>
          <p:cNvSpPr>
            <a:spLocks noGrp="1"/>
          </p:cNvSpPr>
          <p:nvPr>
            <p:ph type="sldNum" sz="quarter" idx="12"/>
          </p:nvPr>
        </p:nvSpPr>
        <p:spPr/>
        <p:txBody>
          <a:bodyPr/>
          <a:lstStyle/>
          <a:p>
            <a:fld id="{69FB869A-A924-4306-9893-E2EF6452C148}" type="slidenum">
              <a:rPr lang="en-US" smtClean="0"/>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8365" y="294469"/>
            <a:ext cx="10049118" cy="6186394"/>
          </a:xfrm>
        </p:spPr>
      </p:pic>
      <p:sp>
        <p:nvSpPr>
          <p:cNvPr id="2" name="Slide Number Placeholder 1"/>
          <p:cNvSpPr>
            <a:spLocks noGrp="1"/>
          </p:cNvSpPr>
          <p:nvPr>
            <p:ph type="sldNum" sz="quarter" idx="12"/>
          </p:nvPr>
        </p:nvSpPr>
        <p:spPr/>
        <p:txBody>
          <a:bodyPr/>
          <a:lstStyle/>
          <a:p>
            <a:fld id="{69FB869A-A924-4306-9893-E2EF6452C148}" type="slidenum">
              <a:rPr lang="en-US" smtClean="0"/>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US" sz="2000" dirty="0"/>
              <a:t>The clear() method empties the list:</a:t>
            </a:r>
          </a:p>
          <a:p>
            <a:pPr marL="0" indent="0">
              <a:buNone/>
            </a:pPr>
            <a:r>
              <a:rPr lang="en-US" sz="2000" dirty="0" err="1"/>
              <a:t>thislist</a:t>
            </a:r>
            <a:r>
              <a:rPr lang="en-US" sz="2000" dirty="0"/>
              <a:t> = ["apple", "banana", "cherry"]</a:t>
            </a:r>
          </a:p>
          <a:p>
            <a:pPr marL="0" indent="0">
              <a:buNone/>
            </a:pPr>
            <a:r>
              <a:rPr lang="en-US" sz="2000" dirty="0" err="1"/>
              <a:t>thislist.clear</a:t>
            </a:r>
            <a:r>
              <a:rPr lang="en-US" sz="2000" dirty="0"/>
              <a:t>()</a:t>
            </a:r>
          </a:p>
          <a:p>
            <a:pPr marL="0" indent="0">
              <a:buNone/>
            </a:pPr>
            <a:r>
              <a:rPr lang="en-US" sz="2000" dirty="0"/>
              <a:t>print(</a:t>
            </a:r>
            <a:r>
              <a:rPr lang="en-US" sz="2000" dirty="0" err="1"/>
              <a:t>thislist</a:t>
            </a:r>
            <a:r>
              <a:rPr lang="en-US" sz="2000" dirty="0"/>
              <a:t>)</a:t>
            </a:r>
          </a:p>
        </p:txBody>
      </p:sp>
      <p:sp>
        <p:nvSpPr>
          <p:cNvPr id="6" name="Slide Number Placeholder 5"/>
          <p:cNvSpPr>
            <a:spLocks noGrp="1"/>
          </p:cNvSpPr>
          <p:nvPr>
            <p:ph type="sldNum" sz="quarter" idx="12"/>
          </p:nvPr>
        </p:nvSpPr>
        <p:spPr/>
        <p:txBody>
          <a:bodyPr/>
          <a:lstStyle/>
          <a:p>
            <a:fld id="{69FB869A-A924-4306-9893-E2EF6452C148}" type="slidenum">
              <a:rPr lang="en-US" smtClean="0"/>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It is also possible to use the list() constructor to make a list.</a:t>
            </a:r>
          </a:p>
          <a:p>
            <a:r>
              <a:rPr lang="en-US" sz="2000" dirty="0"/>
              <a:t>Using the list() constructor to make a List:</a:t>
            </a:r>
          </a:p>
          <a:p>
            <a:pPr marL="0" indent="0">
              <a:buNone/>
            </a:pPr>
            <a:r>
              <a:rPr lang="en-US" sz="2000" dirty="0" err="1"/>
              <a:t>thislist</a:t>
            </a:r>
            <a:r>
              <a:rPr lang="en-US" sz="2000" dirty="0"/>
              <a:t> = list(("apple", "banana", "cherry")) # note the double round-brackets</a:t>
            </a:r>
          </a:p>
          <a:p>
            <a:pPr marL="0" indent="0">
              <a:buNone/>
            </a:pPr>
            <a:r>
              <a:rPr lang="en-US" sz="2000" dirty="0"/>
              <a:t>print(</a:t>
            </a:r>
            <a:r>
              <a:rPr lang="en-US" sz="2000" dirty="0" err="1"/>
              <a:t>thislist</a:t>
            </a:r>
            <a:r>
              <a:rPr lang="en-US" sz="2000" dirty="0"/>
              <a:t>)</a:t>
            </a:r>
          </a:p>
        </p:txBody>
      </p:sp>
      <p:sp>
        <p:nvSpPr>
          <p:cNvPr id="4" name="Slide Number Placeholder 3"/>
          <p:cNvSpPr>
            <a:spLocks noGrp="1"/>
          </p:cNvSpPr>
          <p:nvPr>
            <p:ph type="sldNum" sz="quarter" idx="12"/>
          </p:nvPr>
        </p:nvSpPr>
        <p:spPr/>
        <p:txBody>
          <a:bodyPr/>
          <a:lstStyle/>
          <a:p>
            <a:fld id="{69FB869A-A924-4306-9893-E2EF6452C148}" type="slidenum">
              <a:rPr lang="en-US" smtClean="0"/>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3441" y="0"/>
            <a:ext cx="8911687" cy="1280890"/>
          </a:xfrm>
        </p:spPr>
        <p:txBody>
          <a:bodyPr/>
          <a:lstStyle/>
          <a:p>
            <a:r>
              <a:rPr lang="en-US" dirty="0"/>
              <a:t>List Methods</a:t>
            </a:r>
          </a:p>
        </p:txBody>
      </p:sp>
      <p:graphicFrame>
        <p:nvGraphicFramePr>
          <p:cNvPr id="4" name="Content Placeholder 3"/>
          <p:cNvGraphicFramePr>
            <a:graphicFrameLocks noGrp="1"/>
          </p:cNvGraphicFramePr>
          <p:nvPr>
            <p:ph idx="1"/>
          </p:nvPr>
        </p:nvGraphicFramePr>
        <p:xfrm>
          <a:off x="2108765" y="743464"/>
          <a:ext cx="8915400" cy="5394960"/>
        </p:xfrm>
        <a:graphic>
          <a:graphicData uri="http://schemas.openxmlformats.org/drawingml/2006/table">
            <a:tbl>
              <a:tblPr firstRow="1" bandRow="1">
                <a:tableStyleId>{5C22544A-7EE6-4342-B048-85BDC9FD1C3A}</a:tableStyleId>
              </a:tblPr>
              <a:tblGrid>
                <a:gridCol w="2478733">
                  <a:extLst>
                    <a:ext uri="{9D8B030D-6E8A-4147-A177-3AD203B41FA5}">
                      <a16:colId xmlns:a16="http://schemas.microsoft.com/office/drawing/2014/main" val="20000"/>
                    </a:ext>
                  </a:extLst>
                </a:gridCol>
                <a:gridCol w="6436667">
                  <a:extLst>
                    <a:ext uri="{9D8B030D-6E8A-4147-A177-3AD203B41FA5}">
                      <a16:colId xmlns:a16="http://schemas.microsoft.com/office/drawing/2014/main" val="20001"/>
                    </a:ext>
                  </a:extLst>
                </a:gridCol>
              </a:tblGrid>
              <a:tr h="370840">
                <a:tc>
                  <a:txBody>
                    <a:bodyPr/>
                    <a:lstStyle/>
                    <a:p>
                      <a:pPr algn="l" fontAlgn="t"/>
                      <a:r>
                        <a:rPr lang="en-US" dirty="0">
                          <a:effectLst/>
                        </a:rPr>
                        <a:t>Method</a:t>
                      </a:r>
                    </a:p>
                  </a:txBody>
                  <a:tcPr marL="152400" marR="76200" marT="76200" marB="76200"/>
                </a:tc>
                <a:tc>
                  <a:txBody>
                    <a:bodyPr/>
                    <a:lstStyle/>
                    <a:p>
                      <a:pPr algn="l" fontAlgn="t"/>
                      <a:r>
                        <a:rPr lang="en-US" dirty="0">
                          <a:effectLst/>
                        </a:rPr>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a:effectLst/>
                          <a:hlinkClick r:id="rId2"/>
                        </a:rPr>
                        <a:t>append()</a:t>
                      </a:r>
                      <a:endParaRPr lang="en-US">
                        <a:effectLst/>
                      </a:endParaRPr>
                    </a:p>
                  </a:txBody>
                  <a:tcPr marL="152400" marR="76200" marT="76200" marB="76200"/>
                </a:tc>
                <a:tc>
                  <a:txBody>
                    <a:bodyPr/>
                    <a:lstStyle/>
                    <a:p>
                      <a:pPr algn="l" fontAlgn="t"/>
                      <a:r>
                        <a:rPr lang="en-US">
                          <a:effectLst/>
                        </a:rPr>
                        <a:t>Adds an element at the end of the list</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effectLst/>
                          <a:hlinkClick r:id="rId3"/>
                        </a:rPr>
                        <a:t>clear()</a:t>
                      </a:r>
                      <a:endParaRPr lang="en-US">
                        <a:effectLst/>
                      </a:endParaRPr>
                    </a:p>
                  </a:txBody>
                  <a:tcPr marL="152400" marR="76200" marT="76200" marB="76200"/>
                </a:tc>
                <a:tc>
                  <a:txBody>
                    <a:bodyPr/>
                    <a:lstStyle/>
                    <a:p>
                      <a:pPr algn="l" fontAlgn="t"/>
                      <a:r>
                        <a:rPr lang="en-US">
                          <a:effectLst/>
                        </a:rPr>
                        <a:t>Removes all the elements from the list</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effectLst/>
                          <a:hlinkClick r:id="rId4"/>
                        </a:rPr>
                        <a:t>copy()</a:t>
                      </a:r>
                      <a:endParaRPr lang="en-US">
                        <a:effectLst/>
                      </a:endParaRPr>
                    </a:p>
                  </a:txBody>
                  <a:tcPr marL="152400" marR="76200" marT="76200" marB="76200"/>
                </a:tc>
                <a:tc>
                  <a:txBody>
                    <a:bodyPr/>
                    <a:lstStyle/>
                    <a:p>
                      <a:pPr algn="l" fontAlgn="t"/>
                      <a:r>
                        <a:rPr lang="en-US">
                          <a:effectLst/>
                        </a:rPr>
                        <a:t>Returns a copy of the list</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effectLst/>
                          <a:hlinkClick r:id="rId5"/>
                        </a:rPr>
                        <a:t>count()</a:t>
                      </a:r>
                      <a:endParaRPr lang="en-US">
                        <a:effectLst/>
                      </a:endParaRPr>
                    </a:p>
                  </a:txBody>
                  <a:tcPr marL="152400" marR="76200" marT="76200" marB="76200"/>
                </a:tc>
                <a:tc>
                  <a:txBody>
                    <a:bodyPr/>
                    <a:lstStyle/>
                    <a:p>
                      <a:pPr algn="l" fontAlgn="t"/>
                      <a:r>
                        <a:rPr lang="en-US">
                          <a:effectLst/>
                        </a:rPr>
                        <a:t>Returns the number of elements with the specified value</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effectLst/>
                          <a:hlinkClick r:id="rId6"/>
                        </a:rPr>
                        <a:t>extend()</a:t>
                      </a:r>
                      <a:endParaRPr lang="en-US">
                        <a:effectLst/>
                      </a:endParaRPr>
                    </a:p>
                  </a:txBody>
                  <a:tcPr marL="152400" marR="76200" marT="76200" marB="76200"/>
                </a:tc>
                <a:tc>
                  <a:txBody>
                    <a:bodyPr/>
                    <a:lstStyle/>
                    <a:p>
                      <a:pPr algn="l" fontAlgn="t"/>
                      <a:r>
                        <a:rPr lang="en-US">
                          <a:effectLst/>
                        </a:rPr>
                        <a:t>Add the elements of a list (or any iterable), to the end of the current list</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effectLst/>
                          <a:hlinkClick r:id="rId7"/>
                        </a:rPr>
                        <a:t>index()</a:t>
                      </a:r>
                      <a:endParaRPr lang="en-US">
                        <a:effectLst/>
                      </a:endParaRPr>
                    </a:p>
                  </a:txBody>
                  <a:tcPr marL="152400" marR="76200" marT="76200" marB="76200"/>
                </a:tc>
                <a:tc>
                  <a:txBody>
                    <a:bodyPr/>
                    <a:lstStyle/>
                    <a:p>
                      <a:pPr algn="l" fontAlgn="t"/>
                      <a:r>
                        <a:rPr lang="en-US">
                          <a:effectLst/>
                        </a:rPr>
                        <a:t>Returns the index of the first element with the specified value</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effectLst/>
                          <a:hlinkClick r:id="rId8"/>
                        </a:rPr>
                        <a:t>insert()</a:t>
                      </a:r>
                      <a:endParaRPr lang="en-US">
                        <a:effectLst/>
                      </a:endParaRPr>
                    </a:p>
                  </a:txBody>
                  <a:tcPr marL="152400" marR="76200" marT="76200" marB="76200"/>
                </a:tc>
                <a:tc>
                  <a:txBody>
                    <a:bodyPr/>
                    <a:lstStyle/>
                    <a:p>
                      <a:pPr algn="l" fontAlgn="t"/>
                      <a:r>
                        <a:rPr lang="en-US">
                          <a:effectLst/>
                        </a:rPr>
                        <a:t>Adds an element at the specified position</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effectLst/>
                          <a:hlinkClick r:id="rId9"/>
                        </a:rPr>
                        <a:t>pop()</a:t>
                      </a:r>
                      <a:endParaRPr lang="en-US">
                        <a:effectLst/>
                      </a:endParaRPr>
                    </a:p>
                  </a:txBody>
                  <a:tcPr marL="152400" marR="76200" marT="76200" marB="76200"/>
                </a:tc>
                <a:tc>
                  <a:txBody>
                    <a:bodyPr/>
                    <a:lstStyle/>
                    <a:p>
                      <a:pPr algn="l" fontAlgn="t"/>
                      <a:r>
                        <a:rPr lang="en-US">
                          <a:effectLst/>
                        </a:rPr>
                        <a:t>Removes the element at the specified position</a:t>
                      </a:r>
                    </a:p>
                  </a:txBody>
                  <a:tcPr marL="76200" marR="76200" marT="76200" marB="76200"/>
                </a:tc>
                <a:extLst>
                  <a:ext uri="{0D108BD9-81ED-4DB2-BD59-A6C34878D82A}">
                    <a16:rowId xmlns:a16="http://schemas.microsoft.com/office/drawing/2014/main" val="10008"/>
                  </a:ext>
                </a:extLst>
              </a:tr>
              <a:tr h="370840">
                <a:tc>
                  <a:txBody>
                    <a:bodyPr/>
                    <a:lstStyle/>
                    <a:p>
                      <a:pPr algn="l" fontAlgn="t"/>
                      <a:r>
                        <a:rPr lang="en-US">
                          <a:effectLst/>
                          <a:hlinkClick r:id="rId10"/>
                        </a:rPr>
                        <a:t>remove()</a:t>
                      </a:r>
                      <a:endParaRPr lang="en-US">
                        <a:effectLst/>
                      </a:endParaRPr>
                    </a:p>
                  </a:txBody>
                  <a:tcPr marL="152400" marR="76200" marT="76200" marB="76200"/>
                </a:tc>
                <a:tc>
                  <a:txBody>
                    <a:bodyPr/>
                    <a:lstStyle/>
                    <a:p>
                      <a:pPr algn="l" fontAlgn="t"/>
                      <a:r>
                        <a:rPr lang="en-US">
                          <a:effectLst/>
                        </a:rPr>
                        <a:t>Removes the item with the specified value</a:t>
                      </a:r>
                    </a:p>
                  </a:txBody>
                  <a:tcPr marL="76200" marR="76200" marT="76200" marB="76200"/>
                </a:tc>
                <a:extLst>
                  <a:ext uri="{0D108BD9-81ED-4DB2-BD59-A6C34878D82A}">
                    <a16:rowId xmlns:a16="http://schemas.microsoft.com/office/drawing/2014/main" val="10009"/>
                  </a:ext>
                </a:extLst>
              </a:tr>
              <a:tr h="370840">
                <a:tc>
                  <a:txBody>
                    <a:bodyPr/>
                    <a:lstStyle/>
                    <a:p>
                      <a:pPr algn="l" fontAlgn="t"/>
                      <a:r>
                        <a:rPr lang="en-US">
                          <a:effectLst/>
                          <a:hlinkClick r:id="rId11"/>
                        </a:rPr>
                        <a:t>reverse()</a:t>
                      </a:r>
                      <a:endParaRPr lang="en-US">
                        <a:effectLst/>
                      </a:endParaRPr>
                    </a:p>
                  </a:txBody>
                  <a:tcPr marL="152400" marR="76200" marT="76200" marB="76200"/>
                </a:tc>
                <a:tc>
                  <a:txBody>
                    <a:bodyPr/>
                    <a:lstStyle/>
                    <a:p>
                      <a:pPr algn="l" fontAlgn="t"/>
                      <a:r>
                        <a:rPr lang="en-US">
                          <a:effectLst/>
                        </a:rPr>
                        <a:t>Reverses the order of the list</a:t>
                      </a:r>
                    </a:p>
                  </a:txBody>
                  <a:tcPr marL="76200" marR="76200" marT="76200" marB="76200"/>
                </a:tc>
                <a:extLst>
                  <a:ext uri="{0D108BD9-81ED-4DB2-BD59-A6C34878D82A}">
                    <a16:rowId xmlns:a16="http://schemas.microsoft.com/office/drawing/2014/main" val="10010"/>
                  </a:ext>
                </a:extLst>
              </a:tr>
              <a:tr h="370840">
                <a:tc>
                  <a:txBody>
                    <a:bodyPr/>
                    <a:lstStyle/>
                    <a:p>
                      <a:pPr algn="l" fontAlgn="t"/>
                      <a:r>
                        <a:rPr lang="en-US">
                          <a:effectLst/>
                          <a:hlinkClick r:id="rId12"/>
                        </a:rPr>
                        <a:t>sort()</a:t>
                      </a:r>
                      <a:endParaRPr lang="en-US">
                        <a:effectLst/>
                      </a:endParaRPr>
                    </a:p>
                  </a:txBody>
                  <a:tcPr marL="152400" marR="76200" marT="76200" marB="76200"/>
                </a:tc>
                <a:tc>
                  <a:txBody>
                    <a:bodyPr/>
                    <a:lstStyle/>
                    <a:p>
                      <a:pPr algn="l" fontAlgn="t"/>
                      <a:r>
                        <a:rPr lang="en-US" dirty="0">
                          <a:effectLst/>
                        </a:rPr>
                        <a:t>Sorts the list</a:t>
                      </a:r>
                    </a:p>
                  </a:txBody>
                  <a:tcPr marL="76200" marR="76200" marT="76200" marB="76200"/>
                </a:tc>
                <a:extLst>
                  <a:ext uri="{0D108BD9-81ED-4DB2-BD59-A6C34878D82A}">
                    <a16:rowId xmlns:a16="http://schemas.microsoft.com/office/drawing/2014/main" val="10011"/>
                  </a:ext>
                </a:extLst>
              </a:tr>
            </a:tbl>
          </a:graphicData>
        </a:graphic>
      </p:graphicFrame>
      <p:sp>
        <p:nvSpPr>
          <p:cNvPr id="5" name="Slide Number Placeholder 4"/>
          <p:cNvSpPr>
            <a:spLocks noGrp="1"/>
          </p:cNvSpPr>
          <p:nvPr>
            <p:ph type="sldNum" sz="quarter" idx="12"/>
          </p:nvPr>
        </p:nvSpPr>
        <p:spPr/>
        <p:txBody>
          <a:bodyPr/>
          <a:lstStyle/>
          <a:p>
            <a:fld id="{69FB869A-A924-4306-9893-E2EF6452C148}" type="slidenum">
              <a:rPr lang="en-US" smtClean="0"/>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86739" y="2133600"/>
            <a:ext cx="9117873" cy="4391186"/>
          </a:xfrm>
        </p:spPr>
        <p:txBody>
          <a:bodyPr>
            <a:noAutofit/>
          </a:bodyPr>
          <a:lstStyle/>
          <a:p>
            <a:r>
              <a:rPr lang="en-US" sz="2000" dirty="0"/>
              <a:t>Append</a:t>
            </a:r>
          </a:p>
          <a:p>
            <a:pPr marL="0" indent="0">
              <a:buNone/>
            </a:pPr>
            <a:endParaRPr lang="en-US" sz="2000" dirty="0"/>
          </a:p>
          <a:p>
            <a:pPr marL="0" indent="0">
              <a:buNone/>
            </a:pPr>
            <a:r>
              <a:rPr lang="en-US" sz="2000" dirty="0"/>
              <a:t>fruits = ["apple", "banana", "cherry"]</a:t>
            </a:r>
          </a:p>
          <a:p>
            <a:pPr marL="0" indent="0">
              <a:buNone/>
            </a:pPr>
            <a:r>
              <a:rPr lang="en-US" sz="2000" dirty="0" err="1"/>
              <a:t>fruits.append</a:t>
            </a:r>
            <a:r>
              <a:rPr lang="en-US" sz="2000" dirty="0"/>
              <a:t>("orange")</a:t>
            </a:r>
          </a:p>
          <a:p>
            <a:pPr marL="0" indent="0">
              <a:buNone/>
            </a:pPr>
            <a:r>
              <a:rPr lang="en-US" sz="2000" dirty="0"/>
              <a:t>print(fruits)</a:t>
            </a:r>
          </a:p>
          <a:p>
            <a:pPr marL="0" indent="0">
              <a:buNone/>
            </a:pPr>
            <a:endParaRPr lang="en-US" sz="2000" dirty="0"/>
          </a:p>
          <a:p>
            <a:pPr marL="0" indent="0">
              <a:buNone/>
            </a:pPr>
            <a:r>
              <a:rPr lang="en-US" sz="2000" dirty="0"/>
              <a:t>a = ["apple", "banana", "cherry"]</a:t>
            </a:r>
          </a:p>
          <a:p>
            <a:pPr marL="0" indent="0">
              <a:buNone/>
            </a:pPr>
            <a:r>
              <a:rPr lang="en-US" sz="2000" dirty="0"/>
              <a:t>b = ["Ford", "BMW", "Volvo"]</a:t>
            </a:r>
          </a:p>
          <a:p>
            <a:pPr marL="0" indent="0">
              <a:buNone/>
            </a:pPr>
            <a:r>
              <a:rPr lang="en-US" sz="2000" dirty="0" err="1"/>
              <a:t>a.append</a:t>
            </a:r>
            <a:r>
              <a:rPr lang="en-US" sz="2000" dirty="0"/>
              <a:t>(b)</a:t>
            </a:r>
          </a:p>
          <a:p>
            <a:pPr marL="0" indent="0">
              <a:buNone/>
            </a:pPr>
            <a:r>
              <a:rPr lang="en-US" sz="2000" dirty="0"/>
              <a:t>print(a)</a:t>
            </a:r>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Clear</a:t>
            </a:r>
          </a:p>
          <a:p>
            <a:pPr marL="0" indent="0">
              <a:buNone/>
            </a:pPr>
            <a:r>
              <a:rPr lang="en-US" sz="2000" dirty="0"/>
              <a:t>fruits = ["apple", "banana", "cherry"]</a:t>
            </a:r>
          </a:p>
          <a:p>
            <a:pPr marL="0" indent="0">
              <a:buNone/>
            </a:pPr>
            <a:r>
              <a:rPr lang="en-US" sz="2000" dirty="0" err="1"/>
              <a:t>fruits.clear</a:t>
            </a:r>
            <a:r>
              <a:rPr lang="en-US" sz="2000" dirty="0"/>
              <a:t>()</a:t>
            </a:r>
          </a:p>
          <a:p>
            <a:pPr marL="0" indent="0">
              <a:buNone/>
            </a:pPr>
            <a:r>
              <a:rPr lang="en-US" sz="2000" dirty="0"/>
              <a:t>print(fruits)</a:t>
            </a:r>
          </a:p>
          <a:p>
            <a:pPr marL="0" indent="0">
              <a:buNone/>
            </a:pPr>
            <a:endParaRPr lang="en-US" sz="2000" dirty="0"/>
          </a:p>
          <a:p>
            <a:pPr marL="0" indent="0">
              <a:buNone/>
            </a:pPr>
            <a:endParaRPr lang="en-US" sz="2000" dirty="0"/>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Copy</a:t>
            </a:r>
          </a:p>
          <a:p>
            <a:pPr marL="0" indent="0">
              <a:buNone/>
            </a:pPr>
            <a:r>
              <a:rPr lang="en-US" sz="2000" dirty="0"/>
              <a:t>fruits = ["apple", "banana", "cherry"]</a:t>
            </a:r>
          </a:p>
          <a:p>
            <a:pPr marL="0" indent="0">
              <a:buNone/>
            </a:pPr>
            <a:r>
              <a:rPr lang="en-US" sz="2000" dirty="0"/>
              <a:t>x = </a:t>
            </a:r>
            <a:r>
              <a:rPr lang="en-US" sz="2000" dirty="0" err="1"/>
              <a:t>fruits.copy</a:t>
            </a:r>
            <a:r>
              <a:rPr lang="en-US" sz="2000" dirty="0"/>
              <a:t>()</a:t>
            </a:r>
          </a:p>
          <a:p>
            <a:pPr marL="0" indent="0">
              <a:buNone/>
            </a:pPr>
            <a:r>
              <a:rPr lang="en-US" sz="2000" dirty="0"/>
              <a:t>print(x)</a:t>
            </a:r>
          </a:p>
          <a:p>
            <a:pPr marL="0" indent="0">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Count</a:t>
            </a:r>
          </a:p>
          <a:p>
            <a:pPr marL="0" indent="0">
              <a:buNone/>
            </a:pPr>
            <a:r>
              <a:rPr lang="en-US" sz="2000" dirty="0"/>
              <a:t>fruits = [1, 4, 2, 9, 7, 8, 9, 3, 1]</a:t>
            </a:r>
          </a:p>
          <a:p>
            <a:pPr marL="0" indent="0">
              <a:buNone/>
            </a:pPr>
            <a:r>
              <a:rPr lang="en-US" sz="2000" dirty="0"/>
              <a:t>x = </a:t>
            </a:r>
            <a:r>
              <a:rPr lang="en-US" sz="2000" dirty="0" err="1"/>
              <a:t>fruits.count</a:t>
            </a:r>
            <a:r>
              <a:rPr lang="en-US" sz="2000" dirty="0"/>
              <a:t>(9)</a:t>
            </a:r>
          </a:p>
          <a:p>
            <a:pPr marL="0" indent="0">
              <a:buNone/>
            </a:pPr>
            <a:r>
              <a:rPr lang="en-US" sz="2000" dirty="0"/>
              <a:t>print(x)</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Extend</a:t>
            </a:r>
          </a:p>
          <a:p>
            <a:pPr marL="0" indent="0">
              <a:buNone/>
            </a:pPr>
            <a:r>
              <a:rPr lang="en-US" sz="2000" dirty="0"/>
              <a:t>fruits = ['apple', 'banana', 'cherry']</a:t>
            </a:r>
          </a:p>
          <a:p>
            <a:pPr marL="0" indent="0">
              <a:buNone/>
            </a:pPr>
            <a:r>
              <a:rPr lang="en-US" sz="2000" dirty="0"/>
              <a:t>points = (1, 4, 5, 9)</a:t>
            </a:r>
          </a:p>
          <a:p>
            <a:pPr marL="0" indent="0">
              <a:buNone/>
            </a:pPr>
            <a:r>
              <a:rPr lang="en-US" sz="2000" dirty="0" err="1"/>
              <a:t>fruits.extend</a:t>
            </a:r>
            <a:r>
              <a:rPr lang="en-US" sz="2000" dirty="0"/>
              <a:t>(points)</a:t>
            </a:r>
          </a:p>
          <a:p>
            <a:pPr marL="0" indent="0">
              <a:buNone/>
            </a:pPr>
            <a:r>
              <a:rPr lang="en-US" sz="2000" dirty="0"/>
              <a:t>print(fruits)</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Index</a:t>
            </a:r>
          </a:p>
          <a:p>
            <a:pPr marL="0" indent="0">
              <a:buNone/>
            </a:pPr>
            <a:r>
              <a:rPr lang="fr-FR" sz="2000" dirty="0"/>
              <a:t>fruits = [4, 55, 64, 32, 16, 32]</a:t>
            </a:r>
          </a:p>
          <a:p>
            <a:pPr marL="0" indent="0">
              <a:buNone/>
            </a:pPr>
            <a:r>
              <a:rPr lang="fr-FR" sz="2000" dirty="0"/>
              <a:t>x = </a:t>
            </a:r>
            <a:r>
              <a:rPr lang="fr-FR" sz="2000" dirty="0" err="1"/>
              <a:t>fruits.index</a:t>
            </a:r>
            <a:r>
              <a:rPr lang="fr-FR" sz="2000" dirty="0"/>
              <a:t>(32)</a:t>
            </a:r>
          </a:p>
          <a:p>
            <a:pPr marL="0" indent="0">
              <a:buNone/>
            </a:pPr>
            <a:r>
              <a:rPr lang="fr-FR" sz="2000" dirty="0" err="1"/>
              <a:t>print</a:t>
            </a:r>
            <a:r>
              <a:rPr lang="fr-FR" sz="2000" dirty="0"/>
              <a:t>(x)</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78</a:t>
            </a:fld>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dirty="0"/>
            </a:br>
            <a:endParaRPr lang="en-US" dirty="0"/>
          </a:p>
        </p:txBody>
      </p:sp>
      <p:sp>
        <p:nvSpPr>
          <p:cNvPr id="3" name="Content Placeholder 2"/>
          <p:cNvSpPr>
            <a:spLocks noGrp="1"/>
          </p:cNvSpPr>
          <p:nvPr>
            <p:ph idx="1"/>
          </p:nvPr>
        </p:nvSpPr>
        <p:spPr/>
        <p:txBody>
          <a:bodyPr>
            <a:normAutofit/>
          </a:bodyPr>
          <a:lstStyle/>
          <a:p>
            <a:r>
              <a:rPr lang="en-US" sz="2000"/>
              <a:t> Insert*</a:t>
            </a:r>
            <a:endParaRPr lang="en-US" sz="2000" dirty="0"/>
          </a:p>
          <a:p>
            <a:pPr marL="0" indent="0">
              <a:buNone/>
            </a:pPr>
            <a:r>
              <a:rPr lang="en-US" sz="2000" dirty="0"/>
              <a:t>fruits = ['apple', 'banana', 'cherry']</a:t>
            </a:r>
          </a:p>
          <a:p>
            <a:pPr marL="0" indent="0">
              <a:buNone/>
            </a:pPr>
            <a:r>
              <a:rPr lang="en-US" sz="2000" dirty="0"/>
              <a:t>x = </a:t>
            </a:r>
            <a:r>
              <a:rPr lang="en-US" sz="2000" dirty="0" err="1"/>
              <a:t>fruits.insert</a:t>
            </a:r>
            <a:r>
              <a:rPr lang="en-US" sz="2000" dirty="0"/>
              <a:t>(1, "orange")</a:t>
            </a:r>
          </a:p>
          <a:p>
            <a:pPr marL="0" indent="0">
              <a:buNone/>
            </a:pPr>
            <a:r>
              <a:rPr lang="en-US" sz="2000" dirty="0"/>
              <a:t> print(x)</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337" y="495946"/>
            <a:ext cx="9621136" cy="5922922"/>
          </a:xfrm>
        </p:spPr>
      </p:pic>
      <p:sp>
        <p:nvSpPr>
          <p:cNvPr id="2" name="Slide Number Placeholder 1"/>
          <p:cNvSpPr>
            <a:spLocks noGrp="1"/>
          </p:cNvSpPr>
          <p:nvPr>
            <p:ph type="sldNum" sz="quarter" idx="12"/>
          </p:nvPr>
        </p:nvSpPr>
        <p:spPr/>
        <p:txBody>
          <a:bodyPr/>
          <a:lstStyle/>
          <a:p>
            <a:fld id="{69FB869A-A924-4306-9893-E2EF6452C148}" type="slidenum">
              <a:rPr lang="en-US" smtClean="0"/>
              <a:t>8</a:t>
            </a:fld>
            <a:endParaRPr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Reverse</a:t>
            </a:r>
          </a:p>
          <a:p>
            <a:pPr marL="0" indent="0">
              <a:buNone/>
            </a:pPr>
            <a:r>
              <a:rPr lang="en-US" sz="2000" dirty="0"/>
              <a:t>fruits = ['apple', 'banana', 'cherry']</a:t>
            </a:r>
          </a:p>
          <a:p>
            <a:pPr marL="0" indent="0">
              <a:buNone/>
            </a:pPr>
            <a:r>
              <a:rPr lang="en-US" sz="2000" dirty="0" err="1"/>
              <a:t>fruits.reverse</a:t>
            </a:r>
            <a:r>
              <a:rPr lang="en-US" sz="2000" dirty="0"/>
              <a:t>()</a:t>
            </a:r>
          </a:p>
          <a:p>
            <a:pPr marL="0" indent="0">
              <a:buNone/>
            </a:pPr>
            <a:r>
              <a:rPr lang="en-US" sz="2000" dirty="0"/>
              <a:t>print(fruits)</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Sort</a:t>
            </a:r>
          </a:p>
          <a:p>
            <a:pPr marL="0" indent="0">
              <a:buNone/>
            </a:pPr>
            <a:r>
              <a:rPr lang="en-US" sz="2000" dirty="0"/>
              <a:t>cars = ['Ford', 'BMW', 'Volvo']</a:t>
            </a:r>
          </a:p>
          <a:p>
            <a:pPr marL="0" indent="0">
              <a:buNone/>
            </a:pPr>
            <a:r>
              <a:rPr lang="en-US" sz="2000" dirty="0" err="1"/>
              <a:t>cars.sort</a:t>
            </a:r>
            <a:r>
              <a:rPr lang="en-US" sz="2000" dirty="0"/>
              <a:t>()</a:t>
            </a:r>
          </a:p>
          <a:p>
            <a:pPr marL="0" indent="0">
              <a:buNone/>
            </a:pPr>
            <a:r>
              <a:rPr lang="en-US" sz="2000" dirty="0"/>
              <a:t>print(cars)</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81</a:t>
            </a:fld>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Pop</a:t>
            </a:r>
          </a:p>
          <a:p>
            <a:pPr marL="0" indent="0">
              <a:buNone/>
            </a:pPr>
            <a:r>
              <a:rPr lang="en-US" sz="2000" dirty="0"/>
              <a:t>fruits = ['apple', 'banana', 'cherry']</a:t>
            </a:r>
          </a:p>
          <a:p>
            <a:pPr marL="0" indent="0">
              <a:buNone/>
            </a:pPr>
            <a:r>
              <a:rPr lang="en-US" sz="2000" dirty="0" err="1"/>
              <a:t>fruits.pop</a:t>
            </a:r>
            <a:r>
              <a:rPr lang="en-US" sz="2000" dirty="0"/>
              <a:t>(1)</a:t>
            </a:r>
          </a:p>
          <a:p>
            <a:pPr marL="0" indent="0">
              <a:buNone/>
            </a:pPr>
            <a:r>
              <a:rPr lang="en-US" sz="2000" dirty="0"/>
              <a:t>print(fruits)</a:t>
            </a:r>
          </a:p>
          <a:p>
            <a:endParaRPr lang="en-US" sz="2000" dirty="0"/>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Remove()</a:t>
            </a:r>
          </a:p>
          <a:p>
            <a:pPr marL="0" indent="0">
              <a:buNone/>
            </a:pPr>
            <a:r>
              <a:rPr lang="en-US" sz="2000" dirty="0"/>
              <a:t>fruits = ['apple', 'banana', 'cherry']</a:t>
            </a:r>
          </a:p>
          <a:p>
            <a:pPr marL="0" indent="0">
              <a:buNone/>
            </a:pPr>
            <a:r>
              <a:rPr lang="en-US" sz="2000" dirty="0" err="1"/>
              <a:t>fruits.remove</a:t>
            </a:r>
            <a:r>
              <a:rPr lang="en-US" sz="2000" dirty="0"/>
              <a:t>("banana")</a:t>
            </a:r>
          </a:p>
          <a:p>
            <a:pPr marL="0" indent="0">
              <a:buNone/>
            </a:pPr>
            <a:r>
              <a:rPr lang="en-US" sz="2000" dirty="0"/>
              <a:t>print(fruits)</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Tuples</a:t>
            </a:r>
          </a:p>
        </p:txBody>
      </p:sp>
      <p:sp>
        <p:nvSpPr>
          <p:cNvPr id="3" name="Content Placeholder 2"/>
          <p:cNvSpPr>
            <a:spLocks noGrp="1"/>
          </p:cNvSpPr>
          <p:nvPr>
            <p:ph idx="1"/>
          </p:nvPr>
        </p:nvSpPr>
        <p:spPr>
          <a:xfrm>
            <a:off x="2464231" y="2133600"/>
            <a:ext cx="9040381" cy="4050224"/>
          </a:xfrm>
        </p:spPr>
        <p:txBody>
          <a:bodyPr>
            <a:noAutofit/>
          </a:bodyPr>
          <a:lstStyle/>
          <a:p>
            <a:r>
              <a:rPr lang="en-US" sz="2000" dirty="0"/>
              <a:t>A tuple is a collection which is ordered and unchangeable. In Python tuples are written with round brackets.</a:t>
            </a:r>
          </a:p>
          <a:p>
            <a:pPr marL="0" indent="0">
              <a:buNone/>
            </a:pPr>
            <a:r>
              <a:rPr lang="en-US" sz="2000" dirty="0" err="1"/>
              <a:t>thistuple</a:t>
            </a:r>
            <a:r>
              <a:rPr lang="en-US" sz="2000" dirty="0"/>
              <a:t> = ("apple", "banana", "cherry")</a:t>
            </a:r>
          </a:p>
          <a:p>
            <a:pPr marL="0" indent="0">
              <a:buNone/>
            </a:pPr>
            <a:r>
              <a:rPr lang="en-US" sz="2000" dirty="0"/>
              <a:t>print(</a:t>
            </a:r>
            <a:r>
              <a:rPr lang="en-US" sz="2000" dirty="0" err="1"/>
              <a:t>thistuple</a:t>
            </a:r>
            <a:r>
              <a:rPr lang="en-US" sz="2000" dirty="0"/>
              <a:t>)</a:t>
            </a:r>
          </a:p>
          <a:p>
            <a:pPr marL="0" indent="0">
              <a:buNone/>
            </a:pPr>
            <a:endParaRPr lang="en-US" sz="2000" dirty="0"/>
          </a:p>
          <a:p>
            <a:r>
              <a:rPr lang="en-US" sz="2000" dirty="0"/>
              <a:t>Access Tuple Items</a:t>
            </a:r>
          </a:p>
          <a:p>
            <a:pPr marL="0" indent="0">
              <a:buNone/>
            </a:pPr>
            <a:r>
              <a:rPr lang="en-US" sz="2000" dirty="0"/>
              <a:t>You can access tuple items by referring to the index number:</a:t>
            </a:r>
          </a:p>
          <a:p>
            <a:r>
              <a:rPr lang="en-US" sz="2000" dirty="0"/>
              <a:t>Return the item in position 1:</a:t>
            </a:r>
          </a:p>
          <a:p>
            <a:pPr marL="0" indent="0">
              <a:buNone/>
            </a:pPr>
            <a:r>
              <a:rPr lang="en-US" sz="2000" dirty="0" err="1"/>
              <a:t>thistuple</a:t>
            </a:r>
            <a:r>
              <a:rPr lang="en-US" sz="2000" dirty="0"/>
              <a:t> = ("apple", "banana", "cherry")</a:t>
            </a:r>
            <a:br>
              <a:rPr lang="en-US" sz="2000" dirty="0"/>
            </a:br>
            <a:r>
              <a:rPr lang="en-US" sz="2000" dirty="0"/>
              <a:t>print(</a:t>
            </a:r>
            <a:r>
              <a:rPr lang="en-US" sz="2000" dirty="0" err="1"/>
              <a:t>thistuple</a:t>
            </a:r>
            <a:r>
              <a:rPr lang="en-US" sz="2000" dirty="0"/>
              <a:t>[1])</a:t>
            </a:r>
          </a:p>
          <a:p>
            <a:pPr marL="0" indent="0">
              <a:buNone/>
            </a:pPr>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Change Tuple Values</a:t>
            </a:r>
          </a:p>
          <a:p>
            <a:pPr marL="0" indent="0">
              <a:buNone/>
            </a:pPr>
            <a:r>
              <a:rPr lang="en-US" sz="2000" dirty="0"/>
              <a:t>Once a tuple is created, you cannot change its values. Tuples are unchangeable.</a:t>
            </a:r>
          </a:p>
          <a:p>
            <a:r>
              <a:rPr lang="en-US" sz="2000" dirty="0"/>
              <a:t>You cannot change values in a tuple:</a:t>
            </a:r>
          </a:p>
          <a:p>
            <a:pPr marL="0" indent="0">
              <a:buNone/>
            </a:pPr>
            <a:r>
              <a:rPr lang="en-US" sz="2000" dirty="0" err="1"/>
              <a:t>thistuple</a:t>
            </a:r>
            <a:r>
              <a:rPr lang="en-US" sz="2000" dirty="0"/>
              <a:t> = ("apple", "banana", "cherry")</a:t>
            </a:r>
            <a:br>
              <a:rPr lang="en-US" sz="2000" dirty="0"/>
            </a:br>
            <a:r>
              <a:rPr lang="en-US" sz="2000" dirty="0" err="1"/>
              <a:t>thistuple</a:t>
            </a:r>
            <a:r>
              <a:rPr lang="en-US" sz="2000" dirty="0"/>
              <a:t>[1] = "blackcurrant"</a:t>
            </a:r>
            <a:br>
              <a:rPr lang="en-US" sz="2000" dirty="0"/>
            </a:br>
            <a:r>
              <a:rPr lang="en-US" sz="2000" dirty="0"/>
              <a:t># The values will remain the same:</a:t>
            </a:r>
            <a:br>
              <a:rPr lang="en-US" sz="2000" dirty="0"/>
            </a:br>
            <a:r>
              <a:rPr lang="en-US" sz="2000" dirty="0"/>
              <a:t>print(</a:t>
            </a:r>
            <a:r>
              <a:rPr lang="en-US" sz="2000" dirty="0" err="1"/>
              <a:t>thistuple</a:t>
            </a:r>
            <a:r>
              <a:rPr lang="en-US" sz="2000" dirty="0"/>
              <a:t>)</a:t>
            </a:r>
          </a:p>
        </p:txBody>
      </p:sp>
      <p:sp>
        <p:nvSpPr>
          <p:cNvPr id="4" name="Slide Number Placeholder 3"/>
          <p:cNvSpPr>
            <a:spLocks noGrp="1"/>
          </p:cNvSpPr>
          <p:nvPr>
            <p:ph type="sldNum" sz="quarter" idx="12"/>
          </p:nvPr>
        </p:nvSpPr>
        <p:spPr/>
        <p:txBody>
          <a:bodyPr/>
          <a:lstStyle/>
          <a:p>
            <a:fld id="{69FB869A-A924-4306-9893-E2EF6452C148}" type="slidenum">
              <a:rPr lang="en-US" smtClean="0"/>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86</a:t>
            </a:fld>
            <a:endParaRPr lang="en-US"/>
          </a:p>
        </p:txBody>
      </p:sp>
      <p:sp>
        <p:nvSpPr>
          <p:cNvPr id="6" name="Content Placeholder 5"/>
          <p:cNvSpPr>
            <a:spLocks noGrp="1"/>
          </p:cNvSpPr>
          <p:nvPr>
            <p:ph idx="1"/>
          </p:nvPr>
        </p:nvSpPr>
        <p:spPr/>
        <p:txBody>
          <a:bodyPr>
            <a:normAutofit/>
          </a:bodyPr>
          <a:lstStyle/>
          <a:p>
            <a:r>
              <a:rPr lang="en-US" sz="2000" dirty="0"/>
              <a:t>Loop Through a Tuple</a:t>
            </a:r>
          </a:p>
          <a:p>
            <a:pPr marL="0" indent="0">
              <a:buNone/>
            </a:pPr>
            <a:r>
              <a:rPr lang="en-US" sz="2000" dirty="0"/>
              <a:t>You can loop through the tuple items by using a for loop.</a:t>
            </a:r>
          </a:p>
          <a:p>
            <a:pPr marL="0" indent="0">
              <a:buNone/>
            </a:pPr>
            <a:r>
              <a:rPr lang="en-US" sz="2000" dirty="0"/>
              <a:t>Iterate through the items and print the values:</a:t>
            </a:r>
          </a:p>
          <a:p>
            <a:pPr marL="0" indent="0">
              <a:buNone/>
            </a:pPr>
            <a:r>
              <a:rPr lang="en-US" sz="2000" dirty="0" err="1"/>
              <a:t>thistuple</a:t>
            </a:r>
            <a:r>
              <a:rPr lang="en-US" sz="2000" dirty="0"/>
              <a:t> = ("apple", "banana", "cherry")</a:t>
            </a:r>
          </a:p>
          <a:p>
            <a:pPr marL="0" indent="0">
              <a:buNone/>
            </a:pPr>
            <a:r>
              <a:rPr lang="en-US" sz="2000" dirty="0"/>
              <a:t>for x in </a:t>
            </a:r>
            <a:r>
              <a:rPr lang="en-US" sz="2000" dirty="0" err="1"/>
              <a:t>thistuple</a:t>
            </a:r>
            <a:r>
              <a:rPr lang="en-US" sz="2000" dirty="0"/>
              <a:t>:</a:t>
            </a:r>
          </a:p>
          <a:p>
            <a:pPr marL="0" indent="0">
              <a:buNone/>
            </a:pPr>
            <a:r>
              <a:rPr lang="en-US" sz="2000" dirty="0"/>
              <a:t>  print(x)</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87</a:t>
            </a:fld>
            <a:endParaRPr lang="en-US"/>
          </a:p>
        </p:txBody>
      </p:sp>
      <p:sp>
        <p:nvSpPr>
          <p:cNvPr id="6" name="Content Placeholder 5"/>
          <p:cNvSpPr>
            <a:spLocks noGrp="1"/>
          </p:cNvSpPr>
          <p:nvPr>
            <p:ph idx="1"/>
          </p:nvPr>
        </p:nvSpPr>
        <p:spPr/>
        <p:txBody>
          <a:bodyPr>
            <a:normAutofit/>
          </a:bodyPr>
          <a:lstStyle/>
          <a:p>
            <a:r>
              <a:rPr lang="en-US" sz="2000" dirty="0"/>
              <a:t>Check if Item Exists</a:t>
            </a:r>
          </a:p>
          <a:p>
            <a:pPr marL="0" indent="0">
              <a:buNone/>
            </a:pPr>
            <a:r>
              <a:rPr lang="en-US" sz="2000" dirty="0"/>
              <a:t>To determine if a specified item is present in a tuple use the in keyword:</a:t>
            </a:r>
          </a:p>
          <a:p>
            <a:r>
              <a:rPr lang="en-US" sz="2000" dirty="0"/>
              <a:t>Check if "apple" is present in the tuple:</a:t>
            </a:r>
          </a:p>
          <a:p>
            <a:pPr marL="0" indent="0">
              <a:buNone/>
            </a:pPr>
            <a:r>
              <a:rPr lang="en-US" sz="2000" dirty="0" err="1"/>
              <a:t>thistuple</a:t>
            </a:r>
            <a:r>
              <a:rPr lang="en-US" sz="2000" dirty="0"/>
              <a:t> = ("apple", "banana", "cherry")</a:t>
            </a:r>
          </a:p>
          <a:p>
            <a:pPr marL="0" indent="0">
              <a:buNone/>
            </a:pPr>
            <a:r>
              <a:rPr lang="en-US" sz="2000" dirty="0"/>
              <a:t>if "apple" in </a:t>
            </a:r>
            <a:r>
              <a:rPr lang="en-US" sz="2000" dirty="0" err="1"/>
              <a:t>thistuple</a:t>
            </a:r>
            <a:r>
              <a:rPr lang="en-US" sz="2000" dirty="0"/>
              <a:t>:</a:t>
            </a:r>
          </a:p>
          <a:p>
            <a:pPr marL="0" indent="0">
              <a:buNone/>
            </a:pPr>
            <a:r>
              <a:rPr lang="en-US" sz="2000" dirty="0"/>
              <a:t> print("Yes, 'apple' is in the fruits tuple")</a:t>
            </a:r>
          </a:p>
          <a:p>
            <a:pPr marL="0" indent="0">
              <a:buNone/>
            </a:pPr>
            <a:endParaRPr 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88</a:t>
            </a:fld>
            <a:endParaRPr lang="en-US"/>
          </a:p>
        </p:txBody>
      </p:sp>
      <p:sp>
        <p:nvSpPr>
          <p:cNvPr id="6" name="Content Placeholder 5"/>
          <p:cNvSpPr>
            <a:spLocks noGrp="1"/>
          </p:cNvSpPr>
          <p:nvPr>
            <p:ph idx="1"/>
          </p:nvPr>
        </p:nvSpPr>
        <p:spPr>
          <a:xfrm>
            <a:off x="2592926" y="2123268"/>
            <a:ext cx="8911686" cy="3787954"/>
          </a:xfrm>
        </p:spPr>
        <p:txBody>
          <a:bodyPr>
            <a:normAutofit/>
          </a:bodyPr>
          <a:lstStyle/>
          <a:p>
            <a:r>
              <a:rPr lang="en-US" sz="2000" dirty="0"/>
              <a:t>Tuple Length</a:t>
            </a:r>
          </a:p>
          <a:p>
            <a:pPr marL="0" indent="0">
              <a:buNone/>
            </a:pPr>
            <a:r>
              <a:rPr lang="en-US" sz="2000" dirty="0"/>
              <a:t>To determine how many items a list have, use the </a:t>
            </a:r>
            <a:r>
              <a:rPr lang="en-US" sz="2000" dirty="0" err="1"/>
              <a:t>len</a:t>
            </a:r>
            <a:r>
              <a:rPr lang="en-US" sz="2000" dirty="0"/>
              <a:t>() method:</a:t>
            </a:r>
          </a:p>
          <a:p>
            <a:r>
              <a:rPr lang="en-US" sz="2000" dirty="0"/>
              <a:t>Print the number of items in the tuple:</a:t>
            </a:r>
          </a:p>
          <a:p>
            <a:pPr marL="0" indent="0">
              <a:buNone/>
            </a:pPr>
            <a:r>
              <a:rPr lang="en-US" sz="2000" dirty="0" err="1"/>
              <a:t>thistuple</a:t>
            </a:r>
            <a:r>
              <a:rPr lang="en-US" sz="2000" dirty="0"/>
              <a:t> = ("apple", "banana", "cherry")</a:t>
            </a:r>
          </a:p>
          <a:p>
            <a:pPr marL="0" indent="0">
              <a:buNone/>
            </a:pPr>
            <a:r>
              <a:rPr lang="en-US" sz="2000" dirty="0"/>
              <a:t>print(</a:t>
            </a:r>
            <a:r>
              <a:rPr lang="en-US" sz="2000" dirty="0" err="1"/>
              <a:t>len</a:t>
            </a:r>
            <a:r>
              <a:rPr lang="en-US" sz="2000" dirty="0"/>
              <a:t>(</a:t>
            </a:r>
            <a:r>
              <a:rPr lang="en-US" sz="2000" dirty="0" err="1"/>
              <a:t>thistuple</a:t>
            </a:r>
            <a:r>
              <a:rPr lang="en-US" sz="2000" dirty="0"/>
              <a:t>))</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Add Items</a:t>
            </a:r>
          </a:p>
          <a:p>
            <a:pPr marL="0" indent="0">
              <a:buNone/>
            </a:pPr>
            <a:r>
              <a:rPr lang="en-US" sz="2000" dirty="0"/>
              <a:t>Once a tuple is created, you cannot add items to it. Tuples are unchangeable.</a:t>
            </a:r>
          </a:p>
          <a:p>
            <a:r>
              <a:rPr lang="en-US" sz="2000" dirty="0"/>
              <a:t>You cannot add items to a tuple:</a:t>
            </a:r>
          </a:p>
          <a:p>
            <a:pPr marL="0" indent="0">
              <a:buNone/>
            </a:pPr>
            <a:r>
              <a:rPr lang="en-US" sz="2000" dirty="0" err="1"/>
              <a:t>thistuple</a:t>
            </a:r>
            <a:r>
              <a:rPr lang="en-US" sz="2000" dirty="0"/>
              <a:t> = ("apple", "banana", "cherry")</a:t>
            </a:r>
            <a:br>
              <a:rPr lang="en-US" sz="2000" dirty="0"/>
            </a:br>
            <a:r>
              <a:rPr lang="en-US" sz="2000" dirty="0" err="1"/>
              <a:t>thistuple</a:t>
            </a:r>
            <a:r>
              <a:rPr lang="en-US" sz="2000" dirty="0"/>
              <a:t>[3] = "orange" # This will raise an error</a:t>
            </a:r>
            <a:br>
              <a:rPr lang="en-US" sz="2000" dirty="0"/>
            </a:br>
            <a:r>
              <a:rPr lang="en-US" sz="2000" dirty="0"/>
              <a:t>print(</a:t>
            </a:r>
            <a:r>
              <a:rPr lang="en-US" sz="2000" dirty="0" err="1"/>
              <a:t>thistuple</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338" y="511444"/>
            <a:ext cx="9520436" cy="5860929"/>
          </a:xfrm>
        </p:spPr>
      </p:pic>
      <p:sp>
        <p:nvSpPr>
          <p:cNvPr id="2" name="Slide Number Placeholder 1"/>
          <p:cNvSpPr>
            <a:spLocks noGrp="1"/>
          </p:cNvSpPr>
          <p:nvPr>
            <p:ph type="sldNum" sz="quarter" idx="12"/>
          </p:nvPr>
        </p:nvSpPr>
        <p:spPr/>
        <p:txBody>
          <a:bodyPr/>
          <a:lstStyle/>
          <a:p>
            <a:fld id="{69FB869A-A924-4306-9893-E2EF6452C148}" type="slidenum">
              <a:rPr lang="en-US" smtClean="0"/>
              <a:t>9</a:t>
            </a:fld>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2"/>
          </p:nvPr>
        </p:nvSpPr>
        <p:spPr/>
        <p:txBody>
          <a:bodyPr/>
          <a:lstStyle/>
          <a:p>
            <a:fld id="{69FB869A-A924-4306-9893-E2EF6452C148}" type="slidenum">
              <a:rPr lang="en-US" smtClean="0"/>
              <a:t>90</a:t>
            </a:fld>
            <a:endParaRPr lang="en-US"/>
          </a:p>
        </p:txBody>
      </p:sp>
      <p:sp>
        <p:nvSpPr>
          <p:cNvPr id="6" name="Content Placeholder 5"/>
          <p:cNvSpPr>
            <a:spLocks noGrp="1"/>
          </p:cNvSpPr>
          <p:nvPr>
            <p:ph idx="1"/>
          </p:nvPr>
        </p:nvSpPr>
        <p:spPr/>
        <p:txBody>
          <a:bodyPr>
            <a:normAutofit/>
          </a:bodyPr>
          <a:lstStyle/>
          <a:p>
            <a:r>
              <a:rPr lang="en-US" sz="2000" dirty="0"/>
              <a:t>Remove Items</a:t>
            </a:r>
          </a:p>
          <a:p>
            <a:r>
              <a:rPr lang="en-US" sz="2000" dirty="0"/>
              <a:t>Note: You cannot remove items in a tuple.</a:t>
            </a:r>
          </a:p>
          <a:p>
            <a:r>
              <a:rPr lang="en-US" sz="2000" dirty="0"/>
              <a:t> Tuples are unchangeable, so you cannot remove items from it, but you can delete the tuple completely:</a:t>
            </a:r>
          </a:p>
          <a:p>
            <a:r>
              <a:rPr lang="en-US" sz="2000" dirty="0"/>
              <a:t>The del keyword can delete the tuple completely:</a:t>
            </a:r>
          </a:p>
          <a:p>
            <a:pPr marL="0" indent="0">
              <a:buNone/>
            </a:pPr>
            <a:r>
              <a:rPr lang="en-US" sz="2000" dirty="0" err="1"/>
              <a:t>thistuple</a:t>
            </a:r>
            <a:r>
              <a:rPr lang="en-US" sz="2000" dirty="0"/>
              <a:t> = ("apple", "banana", "cherry")</a:t>
            </a:r>
          </a:p>
          <a:p>
            <a:pPr marL="0" indent="0">
              <a:buNone/>
            </a:pPr>
            <a:r>
              <a:rPr lang="en-US" sz="2000" dirty="0"/>
              <a:t>del </a:t>
            </a:r>
            <a:r>
              <a:rPr lang="en-US" sz="2000" dirty="0" err="1"/>
              <a:t>thistuple</a:t>
            </a:r>
            <a:endParaRPr lang="en-US" sz="2000" dirty="0"/>
          </a:p>
          <a:p>
            <a:pPr marL="0" indent="0">
              <a:buNone/>
            </a:pPr>
            <a:r>
              <a:rPr lang="en-US" sz="2000" dirty="0"/>
              <a:t>print(</a:t>
            </a:r>
            <a:r>
              <a:rPr lang="en-US" sz="2000" dirty="0" err="1"/>
              <a:t>thistuple</a:t>
            </a:r>
            <a:r>
              <a:rPr lang="en-US" sz="2000" dirty="0"/>
              <a:t>) #this will raise an error because the tuple no longer exists</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113280" y="1160145"/>
            <a:ext cx="10972800" cy="4953000"/>
          </a:xfrm>
        </p:spPr>
        <p:txBody>
          <a:bodyPr>
            <a:normAutofit/>
          </a:bodyPr>
          <a:lstStyle/>
          <a:p>
            <a:r>
              <a:rPr lang="en-US" sz="2000" dirty="0"/>
              <a:t>The tuple() Constructor</a:t>
            </a:r>
          </a:p>
          <a:p>
            <a:r>
              <a:rPr lang="en-US" sz="2000" dirty="0"/>
              <a:t>It is also possible to use the tuple() constructor to make a tuple.</a:t>
            </a:r>
          </a:p>
          <a:p>
            <a:r>
              <a:rPr lang="en-US" sz="2000" dirty="0"/>
              <a:t>Using the tuple() method to make a tuple:</a:t>
            </a:r>
          </a:p>
          <a:p>
            <a:pPr marL="0" indent="0">
              <a:buNone/>
            </a:pPr>
            <a:r>
              <a:rPr lang="en-US" sz="2000" dirty="0" err="1"/>
              <a:t>thistuple</a:t>
            </a:r>
            <a:r>
              <a:rPr lang="en-US" sz="2000" dirty="0"/>
              <a:t> = tuple(("apple", "banana", "cherry")) # note the double round-brackets</a:t>
            </a:r>
            <a:br>
              <a:rPr lang="en-US" sz="2000" dirty="0"/>
            </a:br>
            <a:r>
              <a:rPr lang="en-US" sz="2000" dirty="0"/>
              <a:t>print(</a:t>
            </a:r>
            <a:r>
              <a:rPr lang="en-US" sz="2000" dirty="0" err="1"/>
              <a:t>thistuple</a:t>
            </a:r>
            <a:r>
              <a:rPr lang="en-US" sz="2000" dirty="0"/>
              <a:t>)</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91</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Tuple Methods</a:t>
            </a:r>
          </a:p>
        </p:txBody>
      </p:sp>
      <p:sp>
        <p:nvSpPr>
          <p:cNvPr id="4" name="Slide Number Placeholder 3"/>
          <p:cNvSpPr>
            <a:spLocks noGrp="1"/>
          </p:cNvSpPr>
          <p:nvPr>
            <p:ph type="sldNum" sz="quarter" idx="12"/>
          </p:nvPr>
        </p:nvSpPr>
        <p:spPr/>
        <p:txBody>
          <a:bodyPr/>
          <a:lstStyle/>
          <a:p>
            <a:fld id="{69FB869A-A924-4306-9893-E2EF6452C148}" type="slidenum">
              <a:rPr lang="en-US" smtClean="0"/>
              <a:t>92</a:t>
            </a:fld>
            <a:endParaRPr lang="en-US"/>
          </a:p>
        </p:txBody>
      </p:sp>
      <p:graphicFrame>
        <p:nvGraphicFramePr>
          <p:cNvPr id="5" name="Table 4"/>
          <p:cNvGraphicFramePr>
            <a:graphicFrameLocks noGrp="1"/>
          </p:cNvGraphicFramePr>
          <p:nvPr/>
        </p:nvGraphicFramePr>
        <p:xfrm>
          <a:off x="2589212" y="2882684"/>
          <a:ext cx="8128000" cy="2282929"/>
        </p:xfrm>
        <a:graphic>
          <a:graphicData uri="http://schemas.openxmlformats.org/drawingml/2006/table">
            <a:tbl>
              <a:tblPr firstRow="1" bandRow="1">
                <a:tableStyleId>{5C22544A-7EE6-4342-B048-85BDC9FD1C3A}</a:tableStyleId>
              </a:tblPr>
              <a:tblGrid>
                <a:gridCol w="1920795">
                  <a:extLst>
                    <a:ext uri="{9D8B030D-6E8A-4147-A177-3AD203B41FA5}">
                      <a16:colId xmlns:a16="http://schemas.microsoft.com/office/drawing/2014/main" val="20000"/>
                    </a:ext>
                  </a:extLst>
                </a:gridCol>
                <a:gridCol w="6207205">
                  <a:extLst>
                    <a:ext uri="{9D8B030D-6E8A-4147-A177-3AD203B41FA5}">
                      <a16:colId xmlns:a16="http://schemas.microsoft.com/office/drawing/2014/main" val="20001"/>
                    </a:ext>
                  </a:extLst>
                </a:gridCol>
              </a:tblGrid>
              <a:tr h="758929">
                <a:tc>
                  <a:txBody>
                    <a:bodyPr/>
                    <a:lstStyle/>
                    <a:p>
                      <a:pPr algn="l" fontAlgn="t"/>
                      <a:r>
                        <a:rPr lang="en-US" sz="2000" dirty="0">
                          <a:effectLst/>
                        </a:rPr>
                        <a:t>Method</a:t>
                      </a:r>
                    </a:p>
                  </a:txBody>
                  <a:tcPr marL="152400" marR="76200" marT="76200" marB="76200"/>
                </a:tc>
                <a:tc>
                  <a:txBody>
                    <a:bodyPr/>
                    <a:lstStyle/>
                    <a:p>
                      <a:pPr algn="l" fontAlgn="t"/>
                      <a:r>
                        <a:rPr lang="en-US" sz="2000" dirty="0">
                          <a:effectLst/>
                        </a:rPr>
                        <a:t>Description</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sz="2000">
                          <a:effectLst/>
                          <a:hlinkClick r:id="rId2"/>
                        </a:rPr>
                        <a:t>count()</a:t>
                      </a:r>
                      <a:endParaRPr lang="en-US" sz="2000">
                        <a:effectLst/>
                      </a:endParaRPr>
                    </a:p>
                  </a:txBody>
                  <a:tcPr marL="152400" marR="76200" marT="76200" marB="76200"/>
                </a:tc>
                <a:tc>
                  <a:txBody>
                    <a:bodyPr/>
                    <a:lstStyle/>
                    <a:p>
                      <a:pPr algn="l" fontAlgn="t"/>
                      <a:r>
                        <a:rPr lang="en-US" sz="2000" dirty="0">
                          <a:effectLst/>
                        </a:rPr>
                        <a:t>Returns the number of times a specified value occurs in a tuple</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sz="2000">
                          <a:effectLst/>
                          <a:hlinkClick r:id="rId3"/>
                        </a:rPr>
                        <a:t>index()</a:t>
                      </a:r>
                      <a:endParaRPr lang="en-US" sz="2000">
                        <a:effectLst/>
                      </a:endParaRPr>
                    </a:p>
                  </a:txBody>
                  <a:tcPr marL="152400" marR="76200" marT="76200" marB="76200"/>
                </a:tc>
                <a:tc>
                  <a:txBody>
                    <a:bodyPr/>
                    <a:lstStyle/>
                    <a:p>
                      <a:pPr algn="l" fontAlgn="t"/>
                      <a:r>
                        <a:rPr lang="en-US" sz="2000" dirty="0">
                          <a:effectLst/>
                        </a:rPr>
                        <a:t>Searches the tuple for a specified value and returns the position of where it was found</a:t>
                      </a:r>
                    </a:p>
                  </a:txBody>
                  <a:tcPr marL="76200" marR="76200" marT="76200" marB="76200"/>
                </a:tc>
                <a:extLst>
                  <a:ext uri="{0D108BD9-81ED-4DB2-BD59-A6C34878D82A}">
                    <a16:rowId xmlns:a16="http://schemas.microsoft.com/office/drawing/2014/main" val="10002"/>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Count</a:t>
            </a:r>
          </a:p>
          <a:p>
            <a:pPr marL="0" indent="0">
              <a:buNone/>
            </a:pPr>
            <a:r>
              <a:rPr lang="en-US" sz="2000" dirty="0" err="1"/>
              <a:t>thistuple</a:t>
            </a:r>
            <a:r>
              <a:rPr lang="en-US" sz="2000" dirty="0"/>
              <a:t> = (1, 3, 7, 8, 7, 5, 4, 6, 8, 5)</a:t>
            </a:r>
          </a:p>
          <a:p>
            <a:pPr marL="0" indent="0">
              <a:buNone/>
            </a:pPr>
            <a:r>
              <a:rPr lang="en-US" sz="2000" dirty="0"/>
              <a:t>x = </a:t>
            </a:r>
            <a:r>
              <a:rPr lang="en-US" sz="2000" dirty="0" err="1"/>
              <a:t>thistuple.count</a:t>
            </a:r>
            <a:r>
              <a:rPr lang="en-US" sz="2000" dirty="0"/>
              <a:t>(5)</a:t>
            </a:r>
          </a:p>
          <a:p>
            <a:pPr marL="0" indent="0">
              <a:buNone/>
            </a:pPr>
            <a:r>
              <a:rPr lang="en-US" sz="2000" dirty="0"/>
              <a:t>print(x)</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93</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000" dirty="0"/>
              <a:t>Index</a:t>
            </a:r>
          </a:p>
          <a:p>
            <a:pPr marL="0" indent="0">
              <a:buNone/>
            </a:pPr>
            <a:r>
              <a:rPr lang="en-US" sz="2000" dirty="0" err="1"/>
              <a:t>thistuple</a:t>
            </a:r>
            <a:r>
              <a:rPr lang="en-US" sz="2000" dirty="0"/>
              <a:t> = (1, 3, 7, 8, 7, 5, 4, 6, 8, 5)</a:t>
            </a:r>
          </a:p>
          <a:p>
            <a:pPr marL="0" indent="0">
              <a:buNone/>
            </a:pPr>
            <a:r>
              <a:rPr lang="en-US" sz="2000" dirty="0"/>
              <a:t>x = </a:t>
            </a:r>
            <a:r>
              <a:rPr lang="en-US" sz="2000" dirty="0" err="1"/>
              <a:t>thistuple.index</a:t>
            </a:r>
            <a:r>
              <a:rPr lang="en-US" sz="2000" dirty="0"/>
              <a:t>(8)</a:t>
            </a:r>
          </a:p>
          <a:p>
            <a:pPr marL="0" indent="0">
              <a:buNone/>
            </a:pPr>
            <a:r>
              <a:rPr lang="en-US" sz="2000" dirty="0"/>
              <a:t>print(x)</a:t>
            </a:r>
          </a:p>
          <a:p>
            <a:endParaRPr lang="en-US" sz="2000" dirty="0"/>
          </a:p>
        </p:txBody>
      </p:sp>
      <p:sp>
        <p:nvSpPr>
          <p:cNvPr id="4" name="Slide Number Placeholder 3"/>
          <p:cNvSpPr>
            <a:spLocks noGrp="1"/>
          </p:cNvSpPr>
          <p:nvPr>
            <p:ph type="sldNum" sz="quarter" idx="12"/>
          </p:nvPr>
        </p:nvSpPr>
        <p:spPr/>
        <p:txBody>
          <a:bodyPr/>
          <a:lstStyle/>
          <a:p>
            <a:fld id="{69FB869A-A924-4306-9893-E2EF6452C148}" type="slidenum">
              <a:rPr lang="en-US" smtClean="0"/>
              <a:t>94</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a:t>
            </a:r>
          </a:p>
        </p:txBody>
      </p:sp>
      <p:sp>
        <p:nvSpPr>
          <p:cNvPr id="3" name="Content Placeholder 2"/>
          <p:cNvSpPr>
            <a:spLocks noGrp="1"/>
          </p:cNvSpPr>
          <p:nvPr>
            <p:ph idx="1"/>
          </p:nvPr>
        </p:nvSpPr>
        <p:spPr>
          <a:xfrm>
            <a:off x="115570" y="1175385"/>
            <a:ext cx="11467465" cy="5546725"/>
          </a:xfrm>
        </p:spPr>
        <p:txBody>
          <a:bodyPr/>
          <a:lstStyle/>
          <a:p>
            <a:r>
              <a:rPr lang="en-US" dirty="0"/>
              <a:t>A dictionary is a collection which is ordered, changeable and indexed. In Python dictionaries are written with curly brackets, and they have keys and values.</a:t>
            </a:r>
          </a:p>
          <a:p>
            <a:pPr marL="0" indent="0">
              <a:buNone/>
            </a:pPr>
            <a:r>
              <a:rPr lang="en-US" dirty="0"/>
              <a:t>thisdict =	{</a:t>
            </a:r>
          </a:p>
          <a:p>
            <a:pPr marL="0" indent="0">
              <a:buNone/>
            </a:pPr>
            <a:r>
              <a:rPr lang="en-US" dirty="0"/>
              <a:t> "brand": "Ford",</a:t>
            </a:r>
          </a:p>
          <a:p>
            <a:pPr marL="0" indent="0">
              <a:buNone/>
            </a:pPr>
            <a:r>
              <a:rPr lang="en-US" dirty="0"/>
              <a:t>  "model": "Mustang",</a:t>
            </a:r>
          </a:p>
          <a:p>
            <a:pPr marL="0" indent="0">
              <a:buNone/>
            </a:pPr>
            <a:r>
              <a:rPr lang="en-US" dirty="0"/>
              <a:t>  "year": 1964</a:t>
            </a:r>
          </a:p>
          <a:p>
            <a:pPr marL="0" indent="0">
              <a:buNone/>
            </a:pPr>
            <a:r>
              <a:rPr lang="en-US" dirty="0"/>
              <a:t>}</a:t>
            </a:r>
          </a:p>
          <a:p>
            <a:pPr marL="0" indent="0">
              <a:buNone/>
            </a:pPr>
            <a:r>
              <a:rPr lang="en-US" dirty="0"/>
              <a:t>print(thisdict)</a:t>
            </a:r>
          </a:p>
          <a:p>
            <a:endParaRPr lang="en-US" dirty="0"/>
          </a:p>
        </p:txBody>
      </p:sp>
      <p:sp>
        <p:nvSpPr>
          <p:cNvPr id="4" name="Slide Number Placeholder 3"/>
          <p:cNvSpPr>
            <a:spLocks noGrp="1"/>
          </p:cNvSpPr>
          <p:nvPr>
            <p:ph type="sldNum" sz="quarter" idx="12"/>
          </p:nvPr>
        </p:nvSpPr>
        <p:spPr/>
        <p:txBody>
          <a:bodyPr/>
          <a:lstStyle/>
          <a:p>
            <a:fld id="{69FB869A-A924-4306-9893-E2EF6452C148}" type="slidenum">
              <a:rPr lang="en-US" smtClean="0"/>
              <a:t>95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050" y="365125"/>
            <a:ext cx="10972800" cy="4953000"/>
          </a:xfrm>
        </p:spPr>
        <p:txBody>
          <a:bodyPr/>
          <a:lstStyle/>
          <a:p>
            <a:r>
              <a:rPr lang="en-US"/>
              <a:t>Accessing Items</a:t>
            </a:r>
          </a:p>
          <a:p>
            <a:r>
              <a:rPr lang="en-US"/>
              <a:t>You can access the items of a dictionary by referring to its key name:</a:t>
            </a:r>
          </a:p>
          <a:p>
            <a:r>
              <a:rPr lang="en-US"/>
              <a:t>Get the value of the "model" key:</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thisdict["model"]</a:t>
            </a:r>
          </a:p>
          <a:p>
            <a:pPr marL="0" indent="0">
              <a:buNone/>
            </a:pPr>
            <a:r>
              <a:rPr lang="en-US"/>
              <a:t>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96</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x = thisdict.get("model")</a:t>
            </a:r>
          </a:p>
          <a:p>
            <a:pPr marL="0" indent="0">
              <a:buNone/>
            </a:pPr>
            <a:r>
              <a:rPr lang="en-US"/>
              <a:t>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97</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7850" y="398780"/>
            <a:ext cx="11005185" cy="5729605"/>
          </a:xfrm>
        </p:spPr>
        <p:txBody>
          <a:bodyPr/>
          <a:lstStyle/>
          <a:p>
            <a:r>
              <a:rPr lang="en-US"/>
              <a:t>Change Values</a:t>
            </a:r>
          </a:p>
          <a:p>
            <a:r>
              <a:rPr lang="en-US"/>
              <a:t>You can change the value of a specific item by referring to its key name:</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thisdict["year"] = 2018</a:t>
            </a:r>
          </a:p>
          <a:p>
            <a:pPr marL="0" indent="0">
              <a:buNone/>
            </a:pPr>
            <a:r>
              <a:rPr lang="en-US"/>
              <a:t>print(thisdict)</a:t>
            </a:r>
          </a:p>
        </p:txBody>
      </p:sp>
      <p:sp>
        <p:nvSpPr>
          <p:cNvPr id="4" name="Slide Number Placeholder 3"/>
          <p:cNvSpPr>
            <a:spLocks noGrp="1"/>
          </p:cNvSpPr>
          <p:nvPr>
            <p:ph type="sldNum" sz="quarter" idx="12"/>
          </p:nvPr>
        </p:nvSpPr>
        <p:spPr/>
        <p:txBody>
          <a:bodyPr/>
          <a:lstStyle/>
          <a:p>
            <a:fld id="{69FB869A-A924-4306-9893-E2EF6452C148}" type="slidenum">
              <a:rPr lang="en-US" smtClean="0"/>
              <a:t>98</a:t>
            </a:fld>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Loop Through a Dictionary</a:t>
            </a:r>
            <a:endParaRPr lang="en-US"/>
          </a:p>
        </p:txBody>
      </p:sp>
      <p:sp>
        <p:nvSpPr>
          <p:cNvPr id="3" name="Content Placeholder 2"/>
          <p:cNvSpPr>
            <a:spLocks noGrp="1"/>
          </p:cNvSpPr>
          <p:nvPr>
            <p:ph idx="1"/>
          </p:nvPr>
        </p:nvSpPr>
        <p:spPr>
          <a:xfrm>
            <a:off x="200025" y="396875"/>
            <a:ext cx="11631295" cy="6093460"/>
          </a:xfrm>
        </p:spPr>
        <p:txBody>
          <a:bodyPr/>
          <a:lstStyle/>
          <a:p>
            <a:pPr marL="0" indent="0">
              <a:buNone/>
            </a:pPr>
            <a:endParaRPr lang="en-US"/>
          </a:p>
          <a:p>
            <a:r>
              <a:rPr lang="en-US"/>
              <a:t>When looping through a dictionary, the return value are the keys of the dictionary, but there are methods to return the values as well.</a:t>
            </a:r>
          </a:p>
          <a:p>
            <a:pPr marL="0" indent="0">
              <a:buNone/>
            </a:pPr>
            <a:r>
              <a:rPr lang="en-US"/>
              <a:t>thisdict =	{</a:t>
            </a:r>
          </a:p>
          <a:p>
            <a:pPr marL="0" indent="0">
              <a:buNone/>
            </a:pPr>
            <a:r>
              <a:rPr lang="en-US"/>
              <a:t>  "brand": "Ford",</a:t>
            </a:r>
          </a:p>
          <a:p>
            <a:pPr marL="0" indent="0">
              <a:buNone/>
            </a:pPr>
            <a:r>
              <a:rPr lang="en-US"/>
              <a:t>  "model": "Mustang",</a:t>
            </a:r>
          </a:p>
          <a:p>
            <a:pPr marL="0" indent="0">
              <a:buNone/>
            </a:pPr>
            <a:r>
              <a:rPr lang="en-US"/>
              <a:t>  "year": 1964</a:t>
            </a:r>
          </a:p>
          <a:p>
            <a:pPr marL="0" indent="0">
              <a:buNone/>
            </a:pPr>
            <a:r>
              <a:rPr lang="en-US"/>
              <a:t>}</a:t>
            </a:r>
          </a:p>
          <a:p>
            <a:pPr marL="0" indent="0">
              <a:buNone/>
            </a:pPr>
            <a:r>
              <a:rPr lang="en-US"/>
              <a:t>for x in thisdict:</a:t>
            </a:r>
          </a:p>
          <a:p>
            <a:pPr marL="0" indent="0">
              <a:buNone/>
            </a:pPr>
            <a:r>
              <a:rPr lang="en-US"/>
              <a:t>  print(x)</a:t>
            </a:r>
          </a:p>
        </p:txBody>
      </p:sp>
      <p:sp>
        <p:nvSpPr>
          <p:cNvPr id="4" name="Slide Number Placeholder 3"/>
          <p:cNvSpPr>
            <a:spLocks noGrp="1"/>
          </p:cNvSpPr>
          <p:nvPr>
            <p:ph type="sldNum" sz="quarter" idx="12"/>
          </p:nvPr>
        </p:nvSpPr>
        <p:spPr/>
        <p:txBody>
          <a:bodyPr/>
          <a:lstStyle/>
          <a:p>
            <a:fld id="{69FB869A-A924-4306-9893-E2EF6452C148}" type="slidenum">
              <a:rPr lang="en-US" smtClean="0"/>
              <a:t>99</a:t>
            </a:fld>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355</TotalTime>
  <Words>8593</Words>
  <Application>Microsoft Office PowerPoint</Application>
  <PresentationFormat>Widescreen</PresentationFormat>
  <Paragraphs>1426</Paragraphs>
  <Slides>166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166</vt:i4>
      </vt:variant>
    </vt:vector>
  </HeadingPairs>
  <TitlesOfParts>
    <vt:vector size="172" baseType="lpstr">
      <vt:lpstr>Adobe Devanagari</vt:lpstr>
      <vt:lpstr>Arial</vt:lpstr>
      <vt:lpstr>Calibri</vt:lpstr>
      <vt:lpstr>Raleway</vt:lpstr>
      <vt:lpstr>Verdana</vt:lpstr>
      <vt:lpstr>Gear Drives</vt:lpstr>
      <vt:lpstr>What is Python?</vt:lpstr>
      <vt:lpstr>Introduction to Python</vt:lpstr>
      <vt:lpstr>Python Features</vt:lpstr>
      <vt:lpstr>PowerPoint Presentation</vt:lpstr>
      <vt:lpstr>Python Applications</vt:lpstr>
      <vt:lpstr>PowerPoint Presentation</vt:lpstr>
      <vt:lpstr>PowerPoint Presentation</vt:lpstr>
      <vt:lpstr>PowerPoint Presentation</vt:lpstr>
      <vt:lpstr>PowerPoint Presentation</vt:lpstr>
      <vt:lpstr>Variables</vt:lpstr>
      <vt:lpstr>Examples:</vt:lpstr>
      <vt:lpstr>Keywords</vt:lpstr>
      <vt:lpstr>PowerPoint Presentation</vt:lpstr>
      <vt:lpstr>Example</vt:lpstr>
      <vt:lpstr>Identifiers</vt:lpstr>
      <vt:lpstr>Literals</vt:lpstr>
      <vt:lpstr>Operators: Arithematic Operators</vt:lpstr>
      <vt:lpstr>Example</vt:lpstr>
      <vt:lpstr> Assignment Operators </vt:lpstr>
      <vt:lpstr>PowerPoint Presentation</vt:lpstr>
      <vt:lpstr>PowerPoint Presentation</vt:lpstr>
      <vt:lpstr>Comparison Operators</vt:lpstr>
      <vt:lpstr>Logical Operators</vt:lpstr>
      <vt:lpstr>Identity Operators</vt:lpstr>
      <vt:lpstr>Example</vt:lpstr>
      <vt:lpstr>Membership Operators</vt:lpstr>
      <vt:lpstr>Example</vt:lpstr>
      <vt:lpstr>Bitwise Operators</vt:lpstr>
      <vt:lpstr>Comments</vt:lpstr>
      <vt:lpstr>Example</vt:lpstr>
      <vt:lpstr>Example</vt:lpstr>
      <vt:lpstr>Python If</vt:lpstr>
      <vt:lpstr>Example</vt:lpstr>
      <vt:lpstr>PowerPoint Presentation</vt:lpstr>
      <vt:lpstr>Python If-else</vt:lpstr>
      <vt:lpstr>Example</vt:lpstr>
      <vt:lpstr>Python elif</vt:lpstr>
      <vt:lpstr>Example</vt:lpstr>
      <vt:lpstr>For loop</vt:lpstr>
      <vt:lpstr>Example</vt:lpstr>
      <vt:lpstr>Nested For loop</vt:lpstr>
      <vt:lpstr>Example</vt:lpstr>
      <vt:lpstr>While loop</vt:lpstr>
      <vt:lpstr>Example</vt:lpstr>
      <vt:lpstr>Example</vt:lpstr>
      <vt:lpstr>Nested while loop</vt:lpstr>
      <vt:lpstr>Python Break</vt:lpstr>
      <vt:lpstr>Example</vt:lpstr>
      <vt:lpstr>Python Continue</vt:lpstr>
      <vt:lpstr>Example</vt:lpstr>
      <vt:lpstr>Python pass statement</vt:lpstr>
      <vt:lpstr>Example</vt:lpstr>
      <vt:lpstr>Example</vt:lpstr>
      <vt:lpstr>PowerPoint Presentation</vt:lpstr>
      <vt:lpstr>Example</vt:lpstr>
      <vt:lpstr>How to access characters in a string?</vt:lpstr>
      <vt:lpstr>Example</vt:lpstr>
      <vt:lpstr>String Operators</vt:lpstr>
      <vt:lpstr>PowerPoint Presentation</vt:lpstr>
      <vt:lpstr>Python 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List Methods</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Python Tuples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Dictionary</vt:lpstr>
      <vt:lpstr>PowerPoint Presentation</vt:lpstr>
      <vt:lpstr>PowerPoint Presentation</vt:lpstr>
      <vt:lpstr>PowerPoint Presentation</vt:lpstr>
      <vt:lpstr>Loop Through a Dictionary</vt:lpstr>
      <vt:lpstr>Check if Key Exists</vt:lpstr>
      <vt:lpstr>Dictionary Length</vt:lpstr>
      <vt:lpstr>Adding Items</vt:lpstr>
      <vt:lpstr>Removing Items</vt:lpstr>
      <vt:lpstr>PowerPoint Presentation</vt:lpstr>
      <vt:lpstr>PowerPoint Presentation</vt:lpstr>
      <vt:lpstr>The dict() Constructor</vt:lpstr>
      <vt:lpstr>Dictionary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Functions</vt:lpstr>
      <vt:lpstr>PowerPoint Presentation</vt:lpstr>
      <vt:lpstr>PowerPoint Presentation</vt:lpstr>
      <vt:lpstr>PowerPoint Presentation</vt:lpstr>
      <vt:lpstr>PowerPoint Presentation</vt:lpstr>
      <vt:lpstr>PowerPoint Presentation</vt:lpstr>
      <vt:lpstr>Files I/O</vt:lpstr>
      <vt:lpstr>PowerPoint Presentation</vt:lpstr>
      <vt:lpstr>PowerPoint Presentation</vt:lpstr>
      <vt:lpstr>Open a File on the Server</vt:lpstr>
      <vt:lpstr>Read Lines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Exception Handling</vt:lpstr>
      <vt:lpstr>PowerPoint Presentation</vt:lpstr>
      <vt:lpstr>PowerPoint Presentation</vt:lpstr>
      <vt:lpstr>PowerPoint Presentation</vt:lpstr>
      <vt:lpstr>PowerPoint Presentation</vt:lpstr>
      <vt:lpstr>PowerPoint Presentation</vt:lpstr>
      <vt:lpstr>Custom Exception Class</vt:lpstr>
      <vt:lpstr>PowerPoint Presentation</vt:lpstr>
      <vt:lpstr>Python Date and Time</vt:lpstr>
      <vt:lpstr>PowerPoint Presentation</vt:lpstr>
      <vt:lpstr>PowerPoint Presentation</vt:lpstr>
      <vt:lpstr>PowerPoint Presentation</vt:lpstr>
      <vt:lpstr>PowerPoint Presentation</vt:lpstr>
      <vt:lpstr>PowerPoint Presentation</vt:lpstr>
      <vt:lpstr>A reference of all the legal format codes: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pc8</dc:creator>
  <cp:lastModifiedBy>pooja gupta</cp:lastModifiedBy>
  <cp:revision>210</cp:revision>
  <dcterms:created xsi:type="dcterms:W3CDTF">2018-10-23T04:43:00Z</dcterms:created>
  <dcterms:modified xsi:type="dcterms:W3CDTF">2025-05-17T13:03:40Z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1033-11.2.0.11417</vt:lpwstr>
  </property>
  <property fmtid="{D5CDD505-2E9C-101B-9397-08002B2CF9AE}" pid="3" name="ICV">
    <vt:lpwstr>BEB70EE72F8D4989A8D9B999AB3D74C4</vt:lpwstr>
  </property>
</Properties>
</file>