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6" r:id="rId9"/>
    <p:sldId id="270" r:id="rId10"/>
    <p:sldId id="271" r:id="rId11"/>
    <p:sldId id="272" r:id="rId12"/>
    <p:sldId id="268" r:id="rId13"/>
    <p:sldId id="269" r:id="rId14"/>
    <p:sldId id="277" r:id="rId15"/>
    <p:sldId id="275" r:id="rId16"/>
    <p:sldId id="276" r:id="rId17"/>
    <p:sldId id="280" r:id="rId18"/>
    <p:sldId id="278" r:id="rId19"/>
    <p:sldId id="274" r:id="rId20"/>
    <p:sldId id="279" r:id="rId21"/>
    <p:sldId id="273" r:id="rId22"/>
    <p:sldId id="263"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3F7A7E6-89BB-4A2D-9F50-EF55C0FAFFBA}" type="datetimeFigureOut">
              <a:rPr lang="en-IN" smtClean="0"/>
              <a:t>31-05-2023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EF2DAE88-D719-4A5C-8BF4-31CE1547A520}" type="slidenum">
              <a:rPr lang="en-IN" smtClean="0"/>
              <a:t>‹#›</a:t>
            </a:fld>
            <a:endParaRPr lang="en-IN"/>
          </a:p>
        </p:txBody>
      </p:sp>
    </p:spTree>
    <p:extLst>
      <p:ext uri="{BB962C8B-B14F-4D97-AF65-F5344CB8AC3E}">
        <p14:creationId xmlns:p14="http://schemas.microsoft.com/office/powerpoint/2010/main" val="268620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7A7E6-89BB-4A2D-9F50-EF55C0FAFFBA}"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2DAE88-D719-4A5C-8BF4-31CE1547A520}" type="slidenum">
              <a:rPr lang="en-IN" smtClean="0"/>
              <a:t>‹#›</a:t>
            </a:fld>
            <a:endParaRPr lang="en-IN"/>
          </a:p>
        </p:txBody>
      </p:sp>
    </p:spTree>
    <p:extLst>
      <p:ext uri="{BB962C8B-B14F-4D97-AF65-F5344CB8AC3E}">
        <p14:creationId xmlns:p14="http://schemas.microsoft.com/office/powerpoint/2010/main" val="3859811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3F7A7E6-89BB-4A2D-9F50-EF55C0FAFFBA}" type="datetimeFigureOut">
              <a:rPr lang="en-IN" smtClean="0"/>
              <a:t>31-05-2023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F2DAE88-D719-4A5C-8BF4-31CE1547A520}" type="slidenum">
              <a:rPr lang="en-IN" smtClean="0"/>
              <a:t>‹#›</a:t>
            </a:fld>
            <a:endParaRPr lang="en-IN"/>
          </a:p>
        </p:txBody>
      </p:sp>
    </p:spTree>
    <p:extLst>
      <p:ext uri="{BB962C8B-B14F-4D97-AF65-F5344CB8AC3E}">
        <p14:creationId xmlns:p14="http://schemas.microsoft.com/office/powerpoint/2010/main" val="4222222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3F7A7E6-89BB-4A2D-9F50-EF55C0FAFFBA}" type="datetimeFigureOut">
              <a:rPr lang="en-IN" smtClean="0"/>
              <a:t>31-05-2023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F2DAE88-D719-4A5C-8BF4-31CE1547A520}"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1811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3F7A7E6-89BB-4A2D-9F50-EF55C0FAFFBA}" type="datetimeFigureOut">
              <a:rPr lang="en-IN" smtClean="0"/>
              <a:t>31-05-2023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F2DAE88-D719-4A5C-8BF4-31CE1547A520}" type="slidenum">
              <a:rPr lang="en-IN" smtClean="0"/>
              <a:t>‹#›</a:t>
            </a:fld>
            <a:endParaRPr lang="en-IN"/>
          </a:p>
        </p:txBody>
      </p:sp>
    </p:spTree>
    <p:extLst>
      <p:ext uri="{BB962C8B-B14F-4D97-AF65-F5344CB8AC3E}">
        <p14:creationId xmlns:p14="http://schemas.microsoft.com/office/powerpoint/2010/main" val="3530370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3F7A7E6-89BB-4A2D-9F50-EF55C0FAFFBA}" type="datetimeFigureOut">
              <a:rPr lang="en-IN" smtClean="0"/>
              <a:t>31-05-2023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2DAE88-D719-4A5C-8BF4-31CE1547A520}" type="slidenum">
              <a:rPr lang="en-IN" smtClean="0"/>
              <a:t>‹#›</a:t>
            </a:fld>
            <a:endParaRPr lang="en-IN"/>
          </a:p>
        </p:txBody>
      </p:sp>
    </p:spTree>
    <p:extLst>
      <p:ext uri="{BB962C8B-B14F-4D97-AF65-F5344CB8AC3E}">
        <p14:creationId xmlns:p14="http://schemas.microsoft.com/office/powerpoint/2010/main" val="791404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3F7A7E6-89BB-4A2D-9F50-EF55C0FAFFBA}" type="datetimeFigureOut">
              <a:rPr lang="en-IN" smtClean="0"/>
              <a:t>31-05-2023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2DAE88-D719-4A5C-8BF4-31CE1547A520}" type="slidenum">
              <a:rPr lang="en-IN" smtClean="0"/>
              <a:t>‹#›</a:t>
            </a:fld>
            <a:endParaRPr lang="en-IN"/>
          </a:p>
        </p:txBody>
      </p:sp>
    </p:spTree>
    <p:extLst>
      <p:ext uri="{BB962C8B-B14F-4D97-AF65-F5344CB8AC3E}">
        <p14:creationId xmlns:p14="http://schemas.microsoft.com/office/powerpoint/2010/main" val="710239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F7A7E6-89BB-4A2D-9F50-EF55C0FAFFBA}"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2DAE88-D719-4A5C-8BF4-31CE1547A520}" type="slidenum">
              <a:rPr lang="en-IN" smtClean="0"/>
              <a:t>‹#›</a:t>
            </a:fld>
            <a:endParaRPr lang="en-IN"/>
          </a:p>
        </p:txBody>
      </p:sp>
    </p:spTree>
    <p:extLst>
      <p:ext uri="{BB962C8B-B14F-4D97-AF65-F5344CB8AC3E}">
        <p14:creationId xmlns:p14="http://schemas.microsoft.com/office/powerpoint/2010/main" val="361874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3F7A7E6-89BB-4A2D-9F50-EF55C0FAFFBA}" type="datetimeFigureOut">
              <a:rPr lang="en-IN" smtClean="0"/>
              <a:t>31-05-2023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F2DAE88-D719-4A5C-8BF4-31CE1547A520}" type="slidenum">
              <a:rPr lang="en-IN" smtClean="0"/>
              <a:t>‹#›</a:t>
            </a:fld>
            <a:endParaRPr lang="en-IN"/>
          </a:p>
        </p:txBody>
      </p:sp>
    </p:spTree>
    <p:extLst>
      <p:ext uri="{BB962C8B-B14F-4D97-AF65-F5344CB8AC3E}">
        <p14:creationId xmlns:p14="http://schemas.microsoft.com/office/powerpoint/2010/main" val="2125444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F7A7E6-89BB-4A2D-9F50-EF55C0FAFFBA}" type="datetimeFigureOut">
              <a:rPr lang="en-IN" smtClean="0"/>
              <a:t>31-05-2023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2DAE88-D719-4A5C-8BF4-31CE1547A520}" type="slidenum">
              <a:rPr lang="en-IN" smtClean="0"/>
              <a:t>‹#›</a:t>
            </a:fld>
            <a:endParaRPr lang="en-IN"/>
          </a:p>
        </p:txBody>
      </p:sp>
    </p:spTree>
    <p:extLst>
      <p:ext uri="{BB962C8B-B14F-4D97-AF65-F5344CB8AC3E}">
        <p14:creationId xmlns:p14="http://schemas.microsoft.com/office/powerpoint/2010/main" val="115681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3F7A7E6-89BB-4A2D-9F50-EF55C0FAFFBA}" type="datetimeFigureOut">
              <a:rPr lang="en-IN" smtClean="0"/>
              <a:t>31-05-2023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F2DAE88-D719-4A5C-8BF4-31CE1547A520}" type="slidenum">
              <a:rPr lang="en-IN" smtClean="0"/>
              <a:t>‹#›</a:t>
            </a:fld>
            <a:endParaRPr lang="en-IN"/>
          </a:p>
        </p:txBody>
      </p:sp>
    </p:spTree>
    <p:extLst>
      <p:ext uri="{BB962C8B-B14F-4D97-AF65-F5344CB8AC3E}">
        <p14:creationId xmlns:p14="http://schemas.microsoft.com/office/powerpoint/2010/main" val="403137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F7A7E6-89BB-4A2D-9F50-EF55C0FAFFBA}"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2DAE88-D719-4A5C-8BF4-31CE1547A520}" type="slidenum">
              <a:rPr lang="en-IN" smtClean="0"/>
              <a:t>‹#›</a:t>
            </a:fld>
            <a:endParaRPr lang="en-IN"/>
          </a:p>
        </p:txBody>
      </p:sp>
    </p:spTree>
    <p:extLst>
      <p:ext uri="{BB962C8B-B14F-4D97-AF65-F5344CB8AC3E}">
        <p14:creationId xmlns:p14="http://schemas.microsoft.com/office/powerpoint/2010/main" val="1450074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7A7E6-89BB-4A2D-9F50-EF55C0FAFFBA}" type="datetimeFigureOut">
              <a:rPr lang="en-IN" smtClean="0"/>
              <a:t>31-05-2023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2DAE88-D719-4A5C-8BF4-31CE1547A520}" type="slidenum">
              <a:rPr lang="en-IN" smtClean="0"/>
              <a:t>‹#›</a:t>
            </a:fld>
            <a:endParaRPr lang="en-IN"/>
          </a:p>
        </p:txBody>
      </p:sp>
    </p:spTree>
    <p:extLst>
      <p:ext uri="{BB962C8B-B14F-4D97-AF65-F5344CB8AC3E}">
        <p14:creationId xmlns:p14="http://schemas.microsoft.com/office/powerpoint/2010/main" val="1127006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F7A7E6-89BB-4A2D-9F50-EF55C0FAFFBA}" type="datetimeFigureOut">
              <a:rPr lang="en-IN" smtClean="0"/>
              <a:t>31-05-2023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2DAE88-D719-4A5C-8BF4-31CE1547A520}" type="slidenum">
              <a:rPr lang="en-IN" smtClean="0"/>
              <a:t>‹#›</a:t>
            </a:fld>
            <a:endParaRPr lang="en-IN"/>
          </a:p>
        </p:txBody>
      </p:sp>
    </p:spTree>
    <p:extLst>
      <p:ext uri="{BB962C8B-B14F-4D97-AF65-F5344CB8AC3E}">
        <p14:creationId xmlns:p14="http://schemas.microsoft.com/office/powerpoint/2010/main" val="386695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7A7E6-89BB-4A2D-9F50-EF55C0FAFFBA}" type="datetimeFigureOut">
              <a:rPr lang="en-IN" smtClean="0"/>
              <a:t>31-05-2023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2DAE88-D719-4A5C-8BF4-31CE1547A520}" type="slidenum">
              <a:rPr lang="en-IN" smtClean="0"/>
              <a:t>‹#›</a:t>
            </a:fld>
            <a:endParaRPr lang="en-IN"/>
          </a:p>
        </p:txBody>
      </p:sp>
    </p:spTree>
    <p:extLst>
      <p:ext uri="{BB962C8B-B14F-4D97-AF65-F5344CB8AC3E}">
        <p14:creationId xmlns:p14="http://schemas.microsoft.com/office/powerpoint/2010/main" val="2904323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7A7E6-89BB-4A2D-9F50-EF55C0FAFFBA}"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2DAE88-D719-4A5C-8BF4-31CE1547A520}" type="slidenum">
              <a:rPr lang="en-IN" smtClean="0"/>
              <a:t>‹#›</a:t>
            </a:fld>
            <a:endParaRPr lang="en-IN"/>
          </a:p>
        </p:txBody>
      </p:sp>
    </p:spTree>
    <p:extLst>
      <p:ext uri="{BB962C8B-B14F-4D97-AF65-F5344CB8AC3E}">
        <p14:creationId xmlns:p14="http://schemas.microsoft.com/office/powerpoint/2010/main" val="398768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7A7E6-89BB-4A2D-9F50-EF55C0FAFFBA}" type="datetimeFigureOut">
              <a:rPr lang="en-IN" smtClean="0"/>
              <a:t>31-05-2023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2DAE88-D719-4A5C-8BF4-31CE1547A520}" type="slidenum">
              <a:rPr lang="en-IN" smtClean="0"/>
              <a:t>‹#›</a:t>
            </a:fld>
            <a:endParaRPr lang="en-IN"/>
          </a:p>
        </p:txBody>
      </p:sp>
    </p:spTree>
    <p:extLst>
      <p:ext uri="{BB962C8B-B14F-4D97-AF65-F5344CB8AC3E}">
        <p14:creationId xmlns:p14="http://schemas.microsoft.com/office/powerpoint/2010/main" val="2492528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F7A7E6-89BB-4A2D-9F50-EF55C0FAFFBA}" type="datetimeFigureOut">
              <a:rPr lang="en-IN" smtClean="0"/>
              <a:t>31-05-2023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2DAE88-D719-4A5C-8BF4-31CE1547A520}" type="slidenum">
              <a:rPr lang="en-IN" smtClean="0"/>
              <a:t>‹#›</a:t>
            </a:fld>
            <a:endParaRPr lang="en-IN"/>
          </a:p>
        </p:txBody>
      </p:sp>
    </p:spTree>
    <p:extLst>
      <p:ext uri="{BB962C8B-B14F-4D97-AF65-F5344CB8AC3E}">
        <p14:creationId xmlns:p14="http://schemas.microsoft.com/office/powerpoint/2010/main" val="5399829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png"/><Relationship Id="rId9"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33C6-D4BF-8DAF-FCCB-22B0B89D1F8C}"/>
              </a:ext>
            </a:extLst>
          </p:cNvPr>
          <p:cNvSpPr>
            <a:spLocks noGrp="1"/>
          </p:cNvSpPr>
          <p:nvPr>
            <p:ph type="ctrTitle"/>
          </p:nvPr>
        </p:nvSpPr>
        <p:spPr>
          <a:xfrm>
            <a:off x="1091198" y="1086228"/>
            <a:ext cx="9448800" cy="1825096"/>
          </a:xfrm>
        </p:spPr>
        <p:txBody>
          <a:bodyPr/>
          <a:lstStyle/>
          <a:p>
            <a:pPr algn="ctr"/>
            <a:r>
              <a:rPr lang="en-US" b="1" dirty="0">
                <a:solidFill>
                  <a:schemeClr val="bg1"/>
                </a:solidFill>
              </a:rPr>
              <a:t>Enhancement in Career Finder</a:t>
            </a:r>
            <a:endParaRPr lang="en-IN" b="1" dirty="0">
              <a:solidFill>
                <a:schemeClr val="bg1"/>
              </a:solidFill>
            </a:endParaRPr>
          </a:p>
        </p:txBody>
      </p:sp>
      <p:sp>
        <p:nvSpPr>
          <p:cNvPr id="3" name="Subtitle 2">
            <a:extLst>
              <a:ext uri="{FF2B5EF4-FFF2-40B4-BE49-F238E27FC236}">
                <a16:creationId xmlns:a16="http://schemas.microsoft.com/office/drawing/2014/main" id="{F360F9EF-F7B6-592B-151F-80C6BB211077}"/>
              </a:ext>
            </a:extLst>
          </p:cNvPr>
          <p:cNvSpPr>
            <a:spLocks noGrp="1"/>
          </p:cNvSpPr>
          <p:nvPr>
            <p:ph type="subTitle" idx="1"/>
          </p:nvPr>
        </p:nvSpPr>
        <p:spPr>
          <a:xfrm>
            <a:off x="1255059" y="3259352"/>
            <a:ext cx="10936941" cy="595472"/>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Presented by </a:t>
            </a:r>
            <a:r>
              <a:rPr lang="en-US" sz="2400" dirty="0" err="1">
                <a:solidFill>
                  <a:schemeClr val="bg1"/>
                </a:solidFill>
                <a:latin typeface="Times New Roman" panose="02020603050405020304" pitchFamily="18" charset="0"/>
                <a:cs typeface="Times New Roman" panose="02020603050405020304" pitchFamily="18" charset="0"/>
              </a:rPr>
              <a:t>S.Pooarasu</a:t>
            </a:r>
            <a:r>
              <a:rPr lang="en-US" sz="2400" dirty="0">
                <a:solidFill>
                  <a:schemeClr val="bg1"/>
                </a:solidFill>
                <a:latin typeface="Times New Roman" panose="02020603050405020304" pitchFamily="18" charset="0"/>
                <a:cs typeface="Times New Roman" panose="02020603050405020304" pitchFamily="18" charset="0"/>
              </a:rPr>
              <a:t> (810020104058) &amp; </a:t>
            </a:r>
            <a:r>
              <a:rPr lang="en-US" sz="2400" dirty="0" err="1">
                <a:solidFill>
                  <a:schemeClr val="bg1"/>
                </a:solidFill>
                <a:latin typeface="Times New Roman" panose="02020603050405020304" pitchFamily="18" charset="0"/>
                <a:cs typeface="Times New Roman" panose="02020603050405020304" pitchFamily="18" charset="0"/>
              </a:rPr>
              <a:t>V.Vigneshwaran</a:t>
            </a:r>
            <a:r>
              <a:rPr lang="en-US" sz="2400" dirty="0">
                <a:solidFill>
                  <a:schemeClr val="bg1"/>
                </a:solidFill>
                <a:latin typeface="Times New Roman" panose="02020603050405020304" pitchFamily="18" charset="0"/>
                <a:cs typeface="Times New Roman" panose="02020603050405020304" pitchFamily="18" charset="0"/>
              </a:rPr>
              <a:t> (810020104083)</a:t>
            </a:r>
          </a:p>
        </p:txBody>
      </p:sp>
      <p:sp>
        <p:nvSpPr>
          <p:cNvPr id="5" name="TextBox 4">
            <a:extLst>
              <a:ext uri="{FF2B5EF4-FFF2-40B4-BE49-F238E27FC236}">
                <a16:creationId xmlns:a16="http://schemas.microsoft.com/office/drawing/2014/main" id="{4005EDA6-F7C7-3928-533F-53DFC20BD2DA}"/>
              </a:ext>
            </a:extLst>
          </p:cNvPr>
          <p:cNvSpPr txBox="1"/>
          <p:nvPr/>
        </p:nvSpPr>
        <p:spPr>
          <a:xfrm flipH="1">
            <a:off x="3224072" y="3990629"/>
            <a:ext cx="5743855"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Under the Guidance of </a:t>
            </a:r>
            <a:r>
              <a:rPr lang="en-US" sz="2400" dirty="0" err="1">
                <a:solidFill>
                  <a:schemeClr val="bg1"/>
                </a:solidFill>
                <a:latin typeface="Times New Roman" panose="02020603050405020304" pitchFamily="18" charset="0"/>
                <a:cs typeface="Times New Roman" panose="02020603050405020304" pitchFamily="18" charset="0"/>
              </a:rPr>
              <a:t>Dr.S.Sivanesh</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1869FE7-F6AD-098D-4DBC-FD2F78B56B90}"/>
              </a:ext>
            </a:extLst>
          </p:cNvPr>
          <p:cNvSpPr txBox="1"/>
          <p:nvPr/>
        </p:nvSpPr>
        <p:spPr>
          <a:xfrm>
            <a:off x="10067364" y="716896"/>
            <a:ext cx="1676400"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Batch No.: 9</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218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518A-A8BD-D3BF-F298-109D486012CF}"/>
              </a:ext>
            </a:extLst>
          </p:cNvPr>
          <p:cNvSpPr>
            <a:spLocks noGrp="1"/>
          </p:cNvSpPr>
          <p:nvPr>
            <p:ph type="title"/>
          </p:nvPr>
        </p:nvSpPr>
        <p:spPr>
          <a:xfrm>
            <a:off x="416859" y="103478"/>
            <a:ext cx="8610600" cy="1293028"/>
          </a:xfrm>
        </p:spPr>
        <p:txBody>
          <a:bodyPr/>
          <a:lstStyle/>
          <a:p>
            <a:pPr algn="l"/>
            <a:r>
              <a:rPr lang="en-US" dirty="0">
                <a:solidFill>
                  <a:schemeClr val="bg1"/>
                </a:solidFill>
              </a:rPr>
              <a:t>Data flow diagram: level 1</a:t>
            </a:r>
            <a:endParaRPr lang="en-IN" dirty="0"/>
          </a:p>
        </p:txBody>
      </p:sp>
      <p:sp>
        <p:nvSpPr>
          <p:cNvPr id="5" name="Oval 4">
            <a:extLst>
              <a:ext uri="{FF2B5EF4-FFF2-40B4-BE49-F238E27FC236}">
                <a16:creationId xmlns:a16="http://schemas.microsoft.com/office/drawing/2014/main" id="{4C96D390-E747-9D8B-A2F4-027E31C20C66}"/>
              </a:ext>
            </a:extLst>
          </p:cNvPr>
          <p:cNvSpPr/>
          <p:nvPr/>
        </p:nvSpPr>
        <p:spPr>
          <a:xfrm>
            <a:off x="2569509" y="1205955"/>
            <a:ext cx="2063558" cy="67269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Job seeker login</a:t>
            </a:r>
            <a:endParaRPr lang="en-IN" dirty="0">
              <a:solidFill>
                <a:sysClr val="windowText" lastClr="000000"/>
              </a:solidFill>
            </a:endParaRPr>
          </a:p>
        </p:txBody>
      </p:sp>
      <p:sp>
        <p:nvSpPr>
          <p:cNvPr id="13" name="Oval 12">
            <a:extLst>
              <a:ext uri="{FF2B5EF4-FFF2-40B4-BE49-F238E27FC236}">
                <a16:creationId xmlns:a16="http://schemas.microsoft.com/office/drawing/2014/main" id="{05550EDC-3DE3-9CF7-4187-D38B4658934A}"/>
              </a:ext>
            </a:extLst>
          </p:cNvPr>
          <p:cNvSpPr/>
          <p:nvPr/>
        </p:nvSpPr>
        <p:spPr>
          <a:xfrm>
            <a:off x="10081908" y="1290013"/>
            <a:ext cx="1816473" cy="546847"/>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Generate Resume</a:t>
            </a:r>
            <a:endParaRPr lang="en-IN" sz="1600" dirty="0">
              <a:solidFill>
                <a:schemeClr val="bg1"/>
              </a:solidFill>
            </a:endParaRPr>
          </a:p>
        </p:txBody>
      </p:sp>
      <p:sp>
        <p:nvSpPr>
          <p:cNvPr id="14" name="Oval 13">
            <a:extLst>
              <a:ext uri="{FF2B5EF4-FFF2-40B4-BE49-F238E27FC236}">
                <a16:creationId xmlns:a16="http://schemas.microsoft.com/office/drawing/2014/main" id="{ECFBAD19-6BF7-98A3-E861-1F76159DC926}"/>
              </a:ext>
            </a:extLst>
          </p:cNvPr>
          <p:cNvSpPr/>
          <p:nvPr/>
        </p:nvSpPr>
        <p:spPr>
          <a:xfrm>
            <a:off x="4945509" y="3011260"/>
            <a:ext cx="1961583" cy="52129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Search jobs</a:t>
            </a:r>
            <a:endParaRPr lang="en-IN" sz="1600" dirty="0">
              <a:solidFill>
                <a:schemeClr val="bg1"/>
              </a:solidFill>
            </a:endParaRPr>
          </a:p>
        </p:txBody>
      </p:sp>
      <p:sp>
        <p:nvSpPr>
          <p:cNvPr id="15" name="Oval 14">
            <a:extLst>
              <a:ext uri="{FF2B5EF4-FFF2-40B4-BE49-F238E27FC236}">
                <a16:creationId xmlns:a16="http://schemas.microsoft.com/office/drawing/2014/main" id="{400AA066-6C21-000A-76D3-C295161BC565}"/>
              </a:ext>
            </a:extLst>
          </p:cNvPr>
          <p:cNvSpPr/>
          <p:nvPr/>
        </p:nvSpPr>
        <p:spPr>
          <a:xfrm>
            <a:off x="10214871" y="2337905"/>
            <a:ext cx="1862530" cy="52709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Write blogs</a:t>
            </a:r>
          </a:p>
        </p:txBody>
      </p:sp>
      <p:sp>
        <p:nvSpPr>
          <p:cNvPr id="16" name="Rectangle 15">
            <a:extLst>
              <a:ext uri="{FF2B5EF4-FFF2-40B4-BE49-F238E27FC236}">
                <a16:creationId xmlns:a16="http://schemas.microsoft.com/office/drawing/2014/main" id="{E0D54401-B144-7FE3-988F-08E0B910CEF1}"/>
              </a:ext>
            </a:extLst>
          </p:cNvPr>
          <p:cNvSpPr/>
          <p:nvPr/>
        </p:nvSpPr>
        <p:spPr>
          <a:xfrm>
            <a:off x="663109" y="2232203"/>
            <a:ext cx="1375522" cy="46163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Job seeker</a:t>
            </a:r>
          </a:p>
        </p:txBody>
      </p:sp>
      <p:cxnSp>
        <p:nvCxnSpPr>
          <p:cNvPr id="18" name="Straight Arrow Connector 17">
            <a:extLst>
              <a:ext uri="{FF2B5EF4-FFF2-40B4-BE49-F238E27FC236}">
                <a16:creationId xmlns:a16="http://schemas.microsoft.com/office/drawing/2014/main" id="{60288A37-41C4-DFDC-7408-F9DC79F4D80B}"/>
              </a:ext>
            </a:extLst>
          </p:cNvPr>
          <p:cNvCxnSpPr>
            <a:cxnSpLocks/>
            <a:endCxn id="5" idx="2"/>
          </p:cNvCxnSpPr>
          <p:nvPr/>
        </p:nvCxnSpPr>
        <p:spPr>
          <a:xfrm flipV="1">
            <a:off x="2022663" y="1542305"/>
            <a:ext cx="546846" cy="767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22044CF1-89FC-3927-FF49-205213F0AA0B}"/>
              </a:ext>
            </a:extLst>
          </p:cNvPr>
          <p:cNvSpPr/>
          <p:nvPr/>
        </p:nvSpPr>
        <p:spPr>
          <a:xfrm>
            <a:off x="7438321" y="4631068"/>
            <a:ext cx="2433917" cy="72827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Post jobs with description</a:t>
            </a:r>
            <a:endParaRPr lang="en-IN" dirty="0">
              <a:solidFill>
                <a:sysClr val="windowText" lastClr="000000"/>
              </a:solidFill>
            </a:endParaRPr>
          </a:p>
        </p:txBody>
      </p:sp>
      <p:sp>
        <p:nvSpPr>
          <p:cNvPr id="31" name="Oval 30">
            <a:extLst>
              <a:ext uri="{FF2B5EF4-FFF2-40B4-BE49-F238E27FC236}">
                <a16:creationId xmlns:a16="http://schemas.microsoft.com/office/drawing/2014/main" id="{4E0DEA9F-E212-9A51-AF74-BE77C4748543}"/>
              </a:ext>
            </a:extLst>
          </p:cNvPr>
          <p:cNvSpPr/>
          <p:nvPr/>
        </p:nvSpPr>
        <p:spPr>
          <a:xfrm>
            <a:off x="2492468" y="2147293"/>
            <a:ext cx="2168338" cy="61318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Job seeker </a:t>
            </a:r>
          </a:p>
          <a:p>
            <a:pPr algn="ctr"/>
            <a:r>
              <a:rPr lang="en-US" dirty="0">
                <a:solidFill>
                  <a:sysClr val="windowText" lastClr="000000"/>
                </a:solidFill>
              </a:rPr>
              <a:t>Registration</a:t>
            </a:r>
            <a:endParaRPr lang="en-IN" dirty="0">
              <a:solidFill>
                <a:sysClr val="windowText" lastClr="000000"/>
              </a:solidFill>
            </a:endParaRPr>
          </a:p>
        </p:txBody>
      </p:sp>
      <p:sp>
        <p:nvSpPr>
          <p:cNvPr id="34" name="Rectangle 33">
            <a:extLst>
              <a:ext uri="{FF2B5EF4-FFF2-40B4-BE49-F238E27FC236}">
                <a16:creationId xmlns:a16="http://schemas.microsoft.com/office/drawing/2014/main" id="{679B8251-4181-2B7B-F94D-9D0FD46F1F21}"/>
              </a:ext>
            </a:extLst>
          </p:cNvPr>
          <p:cNvSpPr/>
          <p:nvPr/>
        </p:nvSpPr>
        <p:spPr>
          <a:xfrm>
            <a:off x="2663923" y="3188302"/>
            <a:ext cx="1827116" cy="54968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Job seeker details</a:t>
            </a:r>
            <a:endParaRPr lang="en-IN" dirty="0">
              <a:solidFill>
                <a:schemeClr val="bg1"/>
              </a:solidFill>
            </a:endParaRPr>
          </a:p>
        </p:txBody>
      </p:sp>
      <p:cxnSp>
        <p:nvCxnSpPr>
          <p:cNvPr id="36" name="Straight Connector 35">
            <a:extLst>
              <a:ext uri="{FF2B5EF4-FFF2-40B4-BE49-F238E27FC236}">
                <a16:creationId xmlns:a16="http://schemas.microsoft.com/office/drawing/2014/main" id="{D54EBD90-F2BC-D557-40D0-CD4FF7D0A4AD}"/>
              </a:ext>
            </a:extLst>
          </p:cNvPr>
          <p:cNvCxnSpPr/>
          <p:nvPr/>
        </p:nvCxnSpPr>
        <p:spPr>
          <a:xfrm>
            <a:off x="2961153" y="3200581"/>
            <a:ext cx="0" cy="553174"/>
          </a:xfrm>
          <a:prstGeom prst="line">
            <a:avLst/>
          </a:prstGeom>
        </p:spPr>
        <p:style>
          <a:lnRef idx="1">
            <a:schemeClr val="dk1"/>
          </a:lnRef>
          <a:fillRef idx="0">
            <a:schemeClr val="dk1"/>
          </a:fillRef>
          <a:effectRef idx="0">
            <a:schemeClr val="dk1"/>
          </a:effectRef>
          <a:fontRef idx="minor">
            <a:schemeClr val="tx1"/>
          </a:fontRef>
        </p:style>
      </p:cxnSp>
      <p:sp>
        <p:nvSpPr>
          <p:cNvPr id="38" name="Oval 37">
            <a:extLst>
              <a:ext uri="{FF2B5EF4-FFF2-40B4-BE49-F238E27FC236}">
                <a16:creationId xmlns:a16="http://schemas.microsoft.com/office/drawing/2014/main" id="{9C0FF4DC-FEB1-D277-3BE9-36B549F9CD66}"/>
              </a:ext>
            </a:extLst>
          </p:cNvPr>
          <p:cNvSpPr/>
          <p:nvPr/>
        </p:nvSpPr>
        <p:spPr>
          <a:xfrm>
            <a:off x="2492468" y="4122407"/>
            <a:ext cx="1850091" cy="566948"/>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Employer login</a:t>
            </a:r>
            <a:endParaRPr lang="en-IN" dirty="0">
              <a:solidFill>
                <a:sysClr val="windowText" lastClr="000000"/>
              </a:solidFill>
            </a:endParaRPr>
          </a:p>
        </p:txBody>
      </p:sp>
      <p:sp>
        <p:nvSpPr>
          <p:cNvPr id="39" name="Rectangle 38">
            <a:extLst>
              <a:ext uri="{FF2B5EF4-FFF2-40B4-BE49-F238E27FC236}">
                <a16:creationId xmlns:a16="http://schemas.microsoft.com/office/drawing/2014/main" id="{6397D3EF-53F8-3497-87D6-DB475DFA1C28}"/>
              </a:ext>
            </a:extLst>
          </p:cNvPr>
          <p:cNvSpPr/>
          <p:nvPr/>
        </p:nvSpPr>
        <p:spPr>
          <a:xfrm>
            <a:off x="570100" y="4995357"/>
            <a:ext cx="1375522" cy="46163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a:t>
            </a:r>
            <a:r>
              <a:rPr lang="en-IN" dirty="0" err="1">
                <a:solidFill>
                  <a:sysClr val="windowText" lastClr="000000"/>
                </a:solidFill>
              </a:rPr>
              <a:t>mployer</a:t>
            </a:r>
            <a:endParaRPr lang="en-IN" dirty="0">
              <a:solidFill>
                <a:sysClr val="windowText" lastClr="000000"/>
              </a:solidFill>
            </a:endParaRPr>
          </a:p>
        </p:txBody>
      </p:sp>
      <p:cxnSp>
        <p:nvCxnSpPr>
          <p:cNvPr id="40" name="Straight Arrow Connector 39">
            <a:extLst>
              <a:ext uri="{FF2B5EF4-FFF2-40B4-BE49-F238E27FC236}">
                <a16:creationId xmlns:a16="http://schemas.microsoft.com/office/drawing/2014/main" id="{497F39CB-8947-BA19-6C70-8D0CB2B180B5}"/>
              </a:ext>
            </a:extLst>
          </p:cNvPr>
          <p:cNvCxnSpPr>
            <a:cxnSpLocks/>
            <a:stCxn id="39" idx="3"/>
            <a:endCxn id="38" idx="2"/>
          </p:cNvCxnSpPr>
          <p:nvPr/>
        </p:nvCxnSpPr>
        <p:spPr>
          <a:xfrm flipV="1">
            <a:off x="1945622" y="4405881"/>
            <a:ext cx="546846" cy="820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Oval 40">
            <a:extLst>
              <a:ext uri="{FF2B5EF4-FFF2-40B4-BE49-F238E27FC236}">
                <a16:creationId xmlns:a16="http://schemas.microsoft.com/office/drawing/2014/main" id="{AD37449E-EB15-9A17-F524-CA1AA579273C}"/>
              </a:ext>
            </a:extLst>
          </p:cNvPr>
          <p:cNvSpPr/>
          <p:nvPr/>
        </p:nvSpPr>
        <p:spPr>
          <a:xfrm>
            <a:off x="2341141" y="5075687"/>
            <a:ext cx="2168338" cy="61318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Employer </a:t>
            </a:r>
          </a:p>
          <a:p>
            <a:pPr algn="ctr"/>
            <a:r>
              <a:rPr lang="en-US" dirty="0">
                <a:solidFill>
                  <a:sysClr val="windowText" lastClr="000000"/>
                </a:solidFill>
              </a:rPr>
              <a:t>Registration</a:t>
            </a:r>
            <a:endParaRPr lang="en-IN" dirty="0">
              <a:solidFill>
                <a:sysClr val="windowText" lastClr="000000"/>
              </a:solidFill>
            </a:endParaRPr>
          </a:p>
        </p:txBody>
      </p:sp>
      <p:sp>
        <p:nvSpPr>
          <p:cNvPr id="42" name="Rectangle 41">
            <a:extLst>
              <a:ext uri="{FF2B5EF4-FFF2-40B4-BE49-F238E27FC236}">
                <a16:creationId xmlns:a16="http://schemas.microsoft.com/office/drawing/2014/main" id="{55CB5355-6047-403C-79CC-7A1507AA2EDD}"/>
              </a:ext>
            </a:extLst>
          </p:cNvPr>
          <p:cNvSpPr/>
          <p:nvPr/>
        </p:nvSpPr>
        <p:spPr>
          <a:xfrm>
            <a:off x="2523297" y="6104541"/>
            <a:ext cx="1827116" cy="54968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Employer details</a:t>
            </a:r>
            <a:endParaRPr lang="en-IN" dirty="0">
              <a:solidFill>
                <a:schemeClr val="bg1"/>
              </a:solidFill>
            </a:endParaRPr>
          </a:p>
        </p:txBody>
      </p:sp>
      <p:cxnSp>
        <p:nvCxnSpPr>
          <p:cNvPr id="43" name="Straight Connector 42">
            <a:extLst>
              <a:ext uri="{FF2B5EF4-FFF2-40B4-BE49-F238E27FC236}">
                <a16:creationId xmlns:a16="http://schemas.microsoft.com/office/drawing/2014/main" id="{4636F103-3305-FEC1-BD30-2C2BC637A964}"/>
              </a:ext>
            </a:extLst>
          </p:cNvPr>
          <p:cNvCxnSpPr/>
          <p:nvPr/>
        </p:nvCxnSpPr>
        <p:spPr>
          <a:xfrm>
            <a:off x="2884112" y="6117032"/>
            <a:ext cx="0" cy="553174"/>
          </a:xfrm>
          <a:prstGeom prst="line">
            <a:avLst/>
          </a:prstGeom>
        </p:spPr>
        <p:style>
          <a:lnRef idx="1">
            <a:schemeClr val="dk1"/>
          </a:lnRef>
          <a:fillRef idx="0">
            <a:schemeClr val="dk1"/>
          </a:fillRef>
          <a:effectRef idx="0">
            <a:schemeClr val="dk1"/>
          </a:effectRef>
          <a:fontRef idx="minor">
            <a:schemeClr val="tx1"/>
          </a:fontRef>
        </p:style>
      </p:cxnSp>
      <p:sp>
        <p:nvSpPr>
          <p:cNvPr id="45" name="Oval 44">
            <a:extLst>
              <a:ext uri="{FF2B5EF4-FFF2-40B4-BE49-F238E27FC236}">
                <a16:creationId xmlns:a16="http://schemas.microsoft.com/office/drawing/2014/main" id="{54D6DB9D-7125-04FE-DDA2-71F71BE678CC}"/>
              </a:ext>
            </a:extLst>
          </p:cNvPr>
          <p:cNvSpPr/>
          <p:nvPr/>
        </p:nvSpPr>
        <p:spPr>
          <a:xfrm>
            <a:off x="4796254" y="1205956"/>
            <a:ext cx="2212460" cy="522306"/>
          </a:xfrm>
          <a:prstGeom prst="ellipse">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500" dirty="0">
                <a:solidFill>
                  <a:schemeClr val="bg1"/>
                </a:solidFill>
              </a:rPr>
              <a:t>Authentication</a:t>
            </a:r>
            <a:endParaRPr lang="en-IN" sz="1500" dirty="0">
              <a:solidFill>
                <a:schemeClr val="bg1"/>
              </a:solidFill>
            </a:endParaRPr>
          </a:p>
        </p:txBody>
      </p:sp>
      <p:sp>
        <p:nvSpPr>
          <p:cNvPr id="46" name="Oval 45">
            <a:extLst>
              <a:ext uri="{FF2B5EF4-FFF2-40B4-BE49-F238E27FC236}">
                <a16:creationId xmlns:a16="http://schemas.microsoft.com/office/drawing/2014/main" id="{7C3BD585-DF95-C4CA-FB66-AA81FA34405A}"/>
              </a:ext>
            </a:extLst>
          </p:cNvPr>
          <p:cNvSpPr/>
          <p:nvPr/>
        </p:nvSpPr>
        <p:spPr>
          <a:xfrm>
            <a:off x="7365625" y="1149313"/>
            <a:ext cx="2375647" cy="6727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Job seeker page</a:t>
            </a:r>
            <a:endParaRPr lang="en-IN" dirty="0">
              <a:solidFill>
                <a:schemeClr val="bg1"/>
              </a:solidFill>
            </a:endParaRPr>
          </a:p>
        </p:txBody>
      </p:sp>
      <p:sp>
        <p:nvSpPr>
          <p:cNvPr id="47" name="Oval 46">
            <a:extLst>
              <a:ext uri="{FF2B5EF4-FFF2-40B4-BE49-F238E27FC236}">
                <a16:creationId xmlns:a16="http://schemas.microsoft.com/office/drawing/2014/main" id="{A4CDE466-BCCC-A762-5DBB-806CACB52C3E}"/>
              </a:ext>
            </a:extLst>
          </p:cNvPr>
          <p:cNvSpPr/>
          <p:nvPr/>
        </p:nvSpPr>
        <p:spPr>
          <a:xfrm>
            <a:off x="5405460" y="5902358"/>
            <a:ext cx="2602006" cy="554248"/>
          </a:xfrm>
          <a:prstGeom prst="ellipse">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Authentication</a:t>
            </a:r>
            <a:endParaRPr lang="en-IN" dirty="0">
              <a:solidFill>
                <a:schemeClr val="bg1"/>
              </a:solidFill>
            </a:endParaRPr>
          </a:p>
        </p:txBody>
      </p:sp>
      <p:sp>
        <p:nvSpPr>
          <p:cNvPr id="48" name="Oval 47">
            <a:extLst>
              <a:ext uri="{FF2B5EF4-FFF2-40B4-BE49-F238E27FC236}">
                <a16:creationId xmlns:a16="http://schemas.microsoft.com/office/drawing/2014/main" id="{CA586266-D49F-ACF1-A0B9-B7CC29F45F96}"/>
              </a:ext>
            </a:extLst>
          </p:cNvPr>
          <p:cNvSpPr/>
          <p:nvPr/>
        </p:nvSpPr>
        <p:spPr>
          <a:xfrm>
            <a:off x="8600126" y="5861046"/>
            <a:ext cx="2375647" cy="6727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Job seeker page</a:t>
            </a:r>
            <a:endParaRPr lang="en-IN" dirty="0">
              <a:solidFill>
                <a:schemeClr val="bg1"/>
              </a:solidFill>
            </a:endParaRPr>
          </a:p>
        </p:txBody>
      </p:sp>
      <p:sp>
        <p:nvSpPr>
          <p:cNvPr id="49" name="Rectangle 48">
            <a:extLst>
              <a:ext uri="{FF2B5EF4-FFF2-40B4-BE49-F238E27FC236}">
                <a16:creationId xmlns:a16="http://schemas.microsoft.com/office/drawing/2014/main" id="{C20F0B11-F9DF-8A7E-0AD6-CCEA4C6D1714}"/>
              </a:ext>
            </a:extLst>
          </p:cNvPr>
          <p:cNvSpPr/>
          <p:nvPr/>
        </p:nvSpPr>
        <p:spPr>
          <a:xfrm>
            <a:off x="5238760" y="4540706"/>
            <a:ext cx="1827116" cy="54968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job details</a:t>
            </a:r>
            <a:endParaRPr lang="en-IN" dirty="0">
              <a:solidFill>
                <a:schemeClr val="bg1"/>
              </a:solidFill>
            </a:endParaRPr>
          </a:p>
        </p:txBody>
      </p:sp>
      <p:cxnSp>
        <p:nvCxnSpPr>
          <p:cNvPr id="50" name="Straight Connector 49">
            <a:extLst>
              <a:ext uri="{FF2B5EF4-FFF2-40B4-BE49-F238E27FC236}">
                <a16:creationId xmlns:a16="http://schemas.microsoft.com/office/drawing/2014/main" id="{6F263610-9AE8-D0A8-A677-5E6D99CEDA6B}"/>
              </a:ext>
            </a:extLst>
          </p:cNvPr>
          <p:cNvCxnSpPr/>
          <p:nvPr/>
        </p:nvCxnSpPr>
        <p:spPr>
          <a:xfrm>
            <a:off x="5535990" y="4552985"/>
            <a:ext cx="0" cy="553174"/>
          </a:xfrm>
          <a:prstGeom prst="line">
            <a:avLst/>
          </a:prstGeom>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DB600586-0E43-A031-AD15-590C51DFE761}"/>
              </a:ext>
            </a:extLst>
          </p:cNvPr>
          <p:cNvSpPr/>
          <p:nvPr/>
        </p:nvSpPr>
        <p:spPr>
          <a:xfrm>
            <a:off x="8571958" y="2486709"/>
            <a:ext cx="1657500" cy="54968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Search blogs</a:t>
            </a:r>
          </a:p>
        </p:txBody>
      </p:sp>
      <p:sp>
        <p:nvSpPr>
          <p:cNvPr id="53" name="Rectangle 52">
            <a:extLst>
              <a:ext uri="{FF2B5EF4-FFF2-40B4-BE49-F238E27FC236}">
                <a16:creationId xmlns:a16="http://schemas.microsoft.com/office/drawing/2014/main" id="{64DE8E54-9B7C-2E7D-1B07-9CE54CB73800}"/>
              </a:ext>
            </a:extLst>
          </p:cNvPr>
          <p:cNvSpPr/>
          <p:nvPr/>
        </p:nvSpPr>
        <p:spPr>
          <a:xfrm>
            <a:off x="9872238" y="3269416"/>
            <a:ext cx="1827116" cy="54968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blogs</a:t>
            </a:r>
            <a:endParaRPr lang="en-IN" dirty="0">
              <a:solidFill>
                <a:schemeClr val="bg1"/>
              </a:solidFill>
            </a:endParaRPr>
          </a:p>
        </p:txBody>
      </p:sp>
      <p:cxnSp>
        <p:nvCxnSpPr>
          <p:cNvPr id="54" name="Straight Connector 53">
            <a:extLst>
              <a:ext uri="{FF2B5EF4-FFF2-40B4-BE49-F238E27FC236}">
                <a16:creationId xmlns:a16="http://schemas.microsoft.com/office/drawing/2014/main" id="{E89AB119-2E91-EB96-BE12-7DC321E3ED17}"/>
              </a:ext>
            </a:extLst>
          </p:cNvPr>
          <p:cNvCxnSpPr/>
          <p:nvPr/>
        </p:nvCxnSpPr>
        <p:spPr>
          <a:xfrm>
            <a:off x="10283488" y="3254400"/>
            <a:ext cx="0" cy="553174"/>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86A17ED4-4DDA-F2DC-2723-E2A6CFFAE25B}"/>
              </a:ext>
            </a:extLst>
          </p:cNvPr>
          <p:cNvCxnSpPr>
            <a:stCxn id="45" idx="4"/>
            <a:endCxn id="14" idx="0"/>
          </p:cNvCxnSpPr>
          <p:nvPr/>
        </p:nvCxnSpPr>
        <p:spPr>
          <a:xfrm>
            <a:off x="5902484" y="1728262"/>
            <a:ext cx="23817" cy="1282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F902D5F3-AB15-DB80-9FE3-968397599A96}"/>
              </a:ext>
            </a:extLst>
          </p:cNvPr>
          <p:cNvCxnSpPr>
            <a:stCxn id="20" idx="2"/>
            <a:endCxn id="49" idx="3"/>
          </p:cNvCxnSpPr>
          <p:nvPr/>
        </p:nvCxnSpPr>
        <p:spPr>
          <a:xfrm flipH="1" flipV="1">
            <a:off x="7065876" y="4815549"/>
            <a:ext cx="372445" cy="1796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E5DA696B-B30E-B040-C020-BED65DC174E9}"/>
              </a:ext>
            </a:extLst>
          </p:cNvPr>
          <p:cNvCxnSpPr>
            <a:stCxn id="49" idx="0"/>
          </p:cNvCxnSpPr>
          <p:nvPr/>
        </p:nvCxnSpPr>
        <p:spPr>
          <a:xfrm flipH="1" flipV="1">
            <a:off x="5926300" y="3620655"/>
            <a:ext cx="226018" cy="920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979170AF-29A1-7170-ACF0-21D01B56A215}"/>
              </a:ext>
            </a:extLst>
          </p:cNvPr>
          <p:cNvCxnSpPr>
            <a:stCxn id="38" idx="6"/>
            <a:endCxn id="47" idx="2"/>
          </p:cNvCxnSpPr>
          <p:nvPr/>
        </p:nvCxnSpPr>
        <p:spPr>
          <a:xfrm>
            <a:off x="4342559" y="4405881"/>
            <a:ext cx="1062901" cy="1773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679BE60C-E568-0D51-40FF-8FC63498B276}"/>
              </a:ext>
            </a:extLst>
          </p:cNvPr>
          <p:cNvCxnSpPr>
            <a:stCxn id="39" idx="3"/>
            <a:endCxn id="41" idx="2"/>
          </p:cNvCxnSpPr>
          <p:nvPr/>
        </p:nvCxnSpPr>
        <p:spPr>
          <a:xfrm>
            <a:off x="1945622" y="5226174"/>
            <a:ext cx="395519" cy="156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FF4592D0-CDC9-1D30-10FE-CEFA414FD443}"/>
              </a:ext>
            </a:extLst>
          </p:cNvPr>
          <p:cNvCxnSpPr>
            <a:cxnSpLocks/>
            <a:stCxn id="5" idx="6"/>
            <a:endCxn id="45" idx="2"/>
          </p:cNvCxnSpPr>
          <p:nvPr/>
        </p:nvCxnSpPr>
        <p:spPr>
          <a:xfrm flipV="1">
            <a:off x="4633067" y="1467109"/>
            <a:ext cx="163187" cy="75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7B1F342B-3E9F-3BB0-FC4B-B84903E3EB2D}"/>
              </a:ext>
            </a:extLst>
          </p:cNvPr>
          <p:cNvCxnSpPr>
            <a:stCxn id="16" idx="3"/>
            <a:endCxn id="31" idx="2"/>
          </p:cNvCxnSpPr>
          <p:nvPr/>
        </p:nvCxnSpPr>
        <p:spPr>
          <a:xfrm flipV="1">
            <a:off x="2038631" y="2453886"/>
            <a:ext cx="453837" cy="91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B94058F0-14B1-FDCC-5F8A-3808ECA7DA36}"/>
              </a:ext>
            </a:extLst>
          </p:cNvPr>
          <p:cNvCxnSpPr>
            <a:stCxn id="31" idx="4"/>
            <a:endCxn id="34" idx="0"/>
          </p:cNvCxnSpPr>
          <p:nvPr/>
        </p:nvCxnSpPr>
        <p:spPr>
          <a:xfrm>
            <a:off x="3576637" y="2760479"/>
            <a:ext cx="844" cy="427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EF7689EC-4C99-55AE-AD9C-27AC4B68B6E2}"/>
              </a:ext>
            </a:extLst>
          </p:cNvPr>
          <p:cNvCxnSpPr>
            <a:stCxn id="31" idx="0"/>
          </p:cNvCxnSpPr>
          <p:nvPr/>
        </p:nvCxnSpPr>
        <p:spPr>
          <a:xfrm flipV="1">
            <a:off x="3576637" y="1822013"/>
            <a:ext cx="0" cy="325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5C79A842-2BA0-3B7C-EF0E-3B7E7FE99508}"/>
              </a:ext>
            </a:extLst>
          </p:cNvPr>
          <p:cNvCxnSpPr>
            <a:stCxn id="41" idx="4"/>
            <a:endCxn id="42" idx="0"/>
          </p:cNvCxnSpPr>
          <p:nvPr/>
        </p:nvCxnSpPr>
        <p:spPr>
          <a:xfrm>
            <a:off x="3425310" y="5688873"/>
            <a:ext cx="11545" cy="4156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2B3A25DC-05C5-A7B8-C0E6-9B3AC0EC15FC}"/>
              </a:ext>
            </a:extLst>
          </p:cNvPr>
          <p:cNvCxnSpPr>
            <a:stCxn id="41" idx="0"/>
            <a:endCxn id="38" idx="4"/>
          </p:cNvCxnSpPr>
          <p:nvPr/>
        </p:nvCxnSpPr>
        <p:spPr>
          <a:xfrm flipH="1" flipV="1">
            <a:off x="3417514" y="4689355"/>
            <a:ext cx="7796" cy="386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0DD63129-ADF0-BF6B-1643-BC4AF53D2416}"/>
              </a:ext>
            </a:extLst>
          </p:cNvPr>
          <p:cNvCxnSpPr>
            <a:stCxn id="47" idx="6"/>
            <a:endCxn id="48" idx="2"/>
          </p:cNvCxnSpPr>
          <p:nvPr/>
        </p:nvCxnSpPr>
        <p:spPr>
          <a:xfrm>
            <a:off x="8007466" y="6179482"/>
            <a:ext cx="592660" cy="17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6B55D1EA-D8BD-876E-3153-89535789E015}"/>
              </a:ext>
            </a:extLst>
          </p:cNvPr>
          <p:cNvCxnSpPr>
            <a:stCxn id="45" idx="6"/>
            <a:endCxn id="46" idx="2"/>
          </p:cNvCxnSpPr>
          <p:nvPr/>
        </p:nvCxnSpPr>
        <p:spPr>
          <a:xfrm>
            <a:off x="7008714" y="1467109"/>
            <a:ext cx="356911" cy="185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6" name="Oval 125">
            <a:extLst>
              <a:ext uri="{FF2B5EF4-FFF2-40B4-BE49-F238E27FC236}">
                <a16:creationId xmlns:a16="http://schemas.microsoft.com/office/drawing/2014/main" id="{952D085A-8A33-6ACD-C318-8B7733BABCAF}"/>
              </a:ext>
            </a:extLst>
          </p:cNvPr>
          <p:cNvSpPr/>
          <p:nvPr/>
        </p:nvSpPr>
        <p:spPr>
          <a:xfrm>
            <a:off x="7230167" y="3029317"/>
            <a:ext cx="1961583" cy="52129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Apply job</a:t>
            </a:r>
            <a:endParaRPr lang="en-IN" sz="1600" dirty="0">
              <a:solidFill>
                <a:schemeClr val="bg1"/>
              </a:solidFill>
            </a:endParaRPr>
          </a:p>
        </p:txBody>
      </p:sp>
      <p:sp>
        <p:nvSpPr>
          <p:cNvPr id="127" name="Oval 126">
            <a:extLst>
              <a:ext uri="{FF2B5EF4-FFF2-40B4-BE49-F238E27FC236}">
                <a16:creationId xmlns:a16="http://schemas.microsoft.com/office/drawing/2014/main" id="{F87676D3-146D-D162-CE79-302F8EDB8053}"/>
              </a:ext>
            </a:extLst>
          </p:cNvPr>
          <p:cNvSpPr/>
          <p:nvPr/>
        </p:nvSpPr>
        <p:spPr>
          <a:xfrm>
            <a:off x="7254093" y="3898710"/>
            <a:ext cx="1961583" cy="521291"/>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Track application</a:t>
            </a:r>
            <a:endParaRPr lang="en-IN" sz="1600" dirty="0">
              <a:solidFill>
                <a:schemeClr val="bg1"/>
              </a:solidFill>
            </a:endParaRPr>
          </a:p>
        </p:txBody>
      </p:sp>
      <p:cxnSp>
        <p:nvCxnSpPr>
          <p:cNvPr id="129" name="Straight Arrow Connector 128">
            <a:extLst>
              <a:ext uri="{FF2B5EF4-FFF2-40B4-BE49-F238E27FC236}">
                <a16:creationId xmlns:a16="http://schemas.microsoft.com/office/drawing/2014/main" id="{1D4CE6D7-F9D3-116D-49FE-B5BE4FD5C648}"/>
              </a:ext>
            </a:extLst>
          </p:cNvPr>
          <p:cNvCxnSpPr>
            <a:stCxn id="14" idx="6"/>
            <a:endCxn id="126" idx="2"/>
          </p:cNvCxnSpPr>
          <p:nvPr/>
        </p:nvCxnSpPr>
        <p:spPr>
          <a:xfrm>
            <a:off x="6907092" y="3271906"/>
            <a:ext cx="323075" cy="180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2" name="Straight Arrow Connector 131">
            <a:extLst>
              <a:ext uri="{FF2B5EF4-FFF2-40B4-BE49-F238E27FC236}">
                <a16:creationId xmlns:a16="http://schemas.microsoft.com/office/drawing/2014/main" id="{D72D5DB0-4348-B312-81DC-B009C53912D6}"/>
              </a:ext>
            </a:extLst>
          </p:cNvPr>
          <p:cNvCxnSpPr>
            <a:stCxn id="126" idx="4"/>
            <a:endCxn id="127" idx="0"/>
          </p:cNvCxnSpPr>
          <p:nvPr/>
        </p:nvCxnSpPr>
        <p:spPr>
          <a:xfrm>
            <a:off x="8210959" y="3550608"/>
            <a:ext cx="23926" cy="348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5" name="Straight Arrow Connector 134">
            <a:extLst>
              <a:ext uri="{FF2B5EF4-FFF2-40B4-BE49-F238E27FC236}">
                <a16:creationId xmlns:a16="http://schemas.microsoft.com/office/drawing/2014/main" id="{AAA15A74-8BF2-E5DA-EF08-A090A2A15980}"/>
              </a:ext>
            </a:extLst>
          </p:cNvPr>
          <p:cNvCxnSpPr>
            <a:stCxn id="46" idx="4"/>
            <a:endCxn id="46" idx="4"/>
          </p:cNvCxnSpPr>
          <p:nvPr/>
        </p:nvCxnSpPr>
        <p:spPr>
          <a:xfrm>
            <a:off x="8553449" y="182201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A059304F-81E1-16E3-7EC7-97631BCCCCD4}"/>
              </a:ext>
            </a:extLst>
          </p:cNvPr>
          <p:cNvCxnSpPr>
            <a:stCxn id="46" idx="5"/>
            <a:endCxn id="15" idx="0"/>
          </p:cNvCxnSpPr>
          <p:nvPr/>
        </p:nvCxnSpPr>
        <p:spPr>
          <a:xfrm>
            <a:off x="9393367" y="1723498"/>
            <a:ext cx="1752769" cy="6144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 name="Straight Arrow Connector 140">
            <a:extLst>
              <a:ext uri="{FF2B5EF4-FFF2-40B4-BE49-F238E27FC236}">
                <a16:creationId xmlns:a16="http://schemas.microsoft.com/office/drawing/2014/main" id="{811237E2-297E-11ED-BFF4-CBF836BE626B}"/>
              </a:ext>
            </a:extLst>
          </p:cNvPr>
          <p:cNvCxnSpPr>
            <a:cxnSpLocks/>
          </p:cNvCxnSpPr>
          <p:nvPr/>
        </p:nvCxnSpPr>
        <p:spPr>
          <a:xfrm>
            <a:off x="11146136" y="2819293"/>
            <a:ext cx="0" cy="4669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DE97304F-1342-EA41-52FF-913EFE4C237A}"/>
              </a:ext>
            </a:extLst>
          </p:cNvPr>
          <p:cNvCxnSpPr>
            <a:cxnSpLocks/>
            <a:stCxn id="53" idx="0"/>
            <a:endCxn id="51" idx="5"/>
          </p:cNvCxnSpPr>
          <p:nvPr/>
        </p:nvCxnSpPr>
        <p:spPr>
          <a:xfrm flipH="1" flipV="1">
            <a:off x="9986723" y="2955895"/>
            <a:ext cx="799073" cy="3135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1254BC3A-C34B-53FB-243F-40A372CE667B}"/>
              </a:ext>
            </a:extLst>
          </p:cNvPr>
          <p:cNvSpPr/>
          <p:nvPr/>
        </p:nvSpPr>
        <p:spPr>
          <a:xfrm>
            <a:off x="7032675" y="2110267"/>
            <a:ext cx="1633688" cy="51029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bg1"/>
                </a:solidFill>
                <a:effectLst>
                  <a:outerShdw blurRad="38100" dist="19050" dir="2700000" algn="tl" rotWithShape="0">
                    <a:schemeClr val="dk1">
                      <a:alpha val="40000"/>
                    </a:schemeClr>
                  </a:outerShdw>
                </a:effectLst>
              </a:rPr>
              <a:t>Job seeker</a:t>
            </a:r>
            <a:endParaRPr lang="en-IN" dirty="0">
              <a:ln w="0">
                <a:solidFill>
                  <a:schemeClr val="bg1"/>
                </a:solidFill>
              </a:ln>
              <a:solidFill>
                <a:schemeClr val="bg1"/>
              </a:solidFill>
              <a:effectLst>
                <a:outerShdw blurRad="38100" dist="19050" dir="2700000" algn="tl" rotWithShape="0">
                  <a:schemeClr val="dk1">
                    <a:alpha val="40000"/>
                  </a:schemeClr>
                </a:outerShdw>
              </a:effectLst>
            </a:endParaRPr>
          </a:p>
        </p:txBody>
      </p:sp>
      <p:cxnSp>
        <p:nvCxnSpPr>
          <p:cNvPr id="11" name="Straight Arrow Connector 10">
            <a:extLst>
              <a:ext uri="{FF2B5EF4-FFF2-40B4-BE49-F238E27FC236}">
                <a16:creationId xmlns:a16="http://schemas.microsoft.com/office/drawing/2014/main" id="{B23C67D0-EA7C-77FE-FEFA-0466246CF0B0}"/>
              </a:ext>
            </a:extLst>
          </p:cNvPr>
          <p:cNvCxnSpPr/>
          <p:nvPr/>
        </p:nvCxnSpPr>
        <p:spPr>
          <a:xfrm flipH="1">
            <a:off x="8075199" y="1817718"/>
            <a:ext cx="176105" cy="264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059A4D7-0E4A-8856-E17A-C7619A2F2D6B}"/>
              </a:ext>
            </a:extLst>
          </p:cNvPr>
          <p:cNvCxnSpPr>
            <a:stCxn id="7" idx="6"/>
          </p:cNvCxnSpPr>
          <p:nvPr/>
        </p:nvCxnSpPr>
        <p:spPr>
          <a:xfrm>
            <a:off x="8666363" y="2365415"/>
            <a:ext cx="294681" cy="1426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B7251F62-3AAE-9FC1-06C9-34AFCE15D3B5}"/>
              </a:ext>
            </a:extLst>
          </p:cNvPr>
          <p:cNvCxnSpPr>
            <a:stCxn id="48" idx="0"/>
            <a:endCxn id="20" idx="5"/>
          </p:cNvCxnSpPr>
          <p:nvPr/>
        </p:nvCxnSpPr>
        <p:spPr>
          <a:xfrm flipH="1" flipV="1">
            <a:off x="9515799" y="5252687"/>
            <a:ext cx="272151" cy="608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EA55702-8935-96FD-258A-E4A7A9E4CC14}"/>
              </a:ext>
            </a:extLst>
          </p:cNvPr>
          <p:cNvCxnSpPr>
            <a:stCxn id="46" idx="6"/>
            <a:endCxn id="13" idx="2"/>
          </p:cNvCxnSpPr>
          <p:nvPr/>
        </p:nvCxnSpPr>
        <p:spPr>
          <a:xfrm>
            <a:off x="9741272" y="1485663"/>
            <a:ext cx="340636" cy="777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0701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0200-B00D-C1A6-03C9-ED6F1AE5F56A}"/>
              </a:ext>
            </a:extLst>
          </p:cNvPr>
          <p:cNvSpPr>
            <a:spLocks noGrp="1"/>
          </p:cNvSpPr>
          <p:nvPr>
            <p:ph type="title"/>
          </p:nvPr>
        </p:nvSpPr>
        <p:spPr>
          <a:xfrm>
            <a:off x="685800" y="901532"/>
            <a:ext cx="8610600" cy="1293028"/>
          </a:xfrm>
        </p:spPr>
        <p:txBody>
          <a:bodyPr/>
          <a:lstStyle/>
          <a:p>
            <a:pPr algn="l"/>
            <a:r>
              <a:rPr lang="en-US" dirty="0">
                <a:solidFill>
                  <a:schemeClr val="bg1"/>
                </a:solidFill>
              </a:rPr>
              <a:t>s</a:t>
            </a:r>
            <a:r>
              <a:rPr lang="en-IN" dirty="0">
                <a:solidFill>
                  <a:schemeClr val="bg1"/>
                </a:solidFill>
              </a:rPr>
              <a:t>ystem architecture</a:t>
            </a:r>
          </a:p>
        </p:txBody>
      </p:sp>
      <p:sp>
        <p:nvSpPr>
          <p:cNvPr id="4" name="Rectangle: Rounded Corners 3">
            <a:extLst>
              <a:ext uri="{FF2B5EF4-FFF2-40B4-BE49-F238E27FC236}">
                <a16:creationId xmlns:a16="http://schemas.microsoft.com/office/drawing/2014/main" id="{FC4FEBAE-2F3C-C306-51E4-BAFF36C2D67D}"/>
              </a:ext>
            </a:extLst>
          </p:cNvPr>
          <p:cNvSpPr/>
          <p:nvPr/>
        </p:nvSpPr>
        <p:spPr>
          <a:xfrm>
            <a:off x="4921624" y="1950273"/>
            <a:ext cx="1739153" cy="555811"/>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Login</a:t>
            </a:r>
            <a:endParaRPr lang="en-IN" dirty="0">
              <a:solidFill>
                <a:schemeClr val="bg1"/>
              </a:solidFill>
            </a:endParaRPr>
          </a:p>
        </p:txBody>
      </p:sp>
      <p:sp>
        <p:nvSpPr>
          <p:cNvPr id="7" name="Rectangle: Rounded Corners 6">
            <a:extLst>
              <a:ext uri="{FF2B5EF4-FFF2-40B4-BE49-F238E27FC236}">
                <a16:creationId xmlns:a16="http://schemas.microsoft.com/office/drawing/2014/main" id="{E8F9AA54-5955-6829-8D3D-2BB6AE97A315}"/>
              </a:ext>
            </a:extLst>
          </p:cNvPr>
          <p:cNvSpPr/>
          <p:nvPr/>
        </p:nvSpPr>
        <p:spPr>
          <a:xfrm>
            <a:off x="1264022" y="2467524"/>
            <a:ext cx="1739153" cy="555811"/>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Employer Login</a:t>
            </a:r>
            <a:endParaRPr lang="en-IN" dirty="0">
              <a:solidFill>
                <a:schemeClr val="bg1"/>
              </a:solidFill>
            </a:endParaRPr>
          </a:p>
        </p:txBody>
      </p:sp>
      <p:sp>
        <p:nvSpPr>
          <p:cNvPr id="9" name="Rectangle: Rounded Corners 8">
            <a:extLst>
              <a:ext uri="{FF2B5EF4-FFF2-40B4-BE49-F238E27FC236}">
                <a16:creationId xmlns:a16="http://schemas.microsoft.com/office/drawing/2014/main" id="{D081EB79-5939-0A5C-F6D6-F3ABFC285B0F}"/>
              </a:ext>
            </a:extLst>
          </p:cNvPr>
          <p:cNvSpPr/>
          <p:nvPr/>
        </p:nvSpPr>
        <p:spPr>
          <a:xfrm>
            <a:off x="7879976" y="2482776"/>
            <a:ext cx="1739153" cy="555811"/>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Job seeker Login</a:t>
            </a:r>
            <a:endParaRPr lang="en-IN" dirty="0">
              <a:solidFill>
                <a:schemeClr val="bg1"/>
              </a:solidFill>
            </a:endParaRPr>
          </a:p>
        </p:txBody>
      </p:sp>
      <p:sp>
        <p:nvSpPr>
          <p:cNvPr id="10" name="Rectangle: Rounded Corners 9">
            <a:extLst>
              <a:ext uri="{FF2B5EF4-FFF2-40B4-BE49-F238E27FC236}">
                <a16:creationId xmlns:a16="http://schemas.microsoft.com/office/drawing/2014/main" id="{9BDBC362-06D9-D5FE-73D6-FE041FA297BF}"/>
              </a:ext>
            </a:extLst>
          </p:cNvPr>
          <p:cNvSpPr/>
          <p:nvPr/>
        </p:nvSpPr>
        <p:spPr>
          <a:xfrm>
            <a:off x="5791200" y="4683486"/>
            <a:ext cx="1739153" cy="555811"/>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Search jobs</a:t>
            </a:r>
            <a:endParaRPr lang="en-IN" dirty="0">
              <a:solidFill>
                <a:schemeClr val="bg1"/>
              </a:solidFill>
            </a:endParaRPr>
          </a:p>
        </p:txBody>
      </p:sp>
      <p:sp>
        <p:nvSpPr>
          <p:cNvPr id="11" name="Rectangle: Rounded Corners 10">
            <a:extLst>
              <a:ext uri="{FF2B5EF4-FFF2-40B4-BE49-F238E27FC236}">
                <a16:creationId xmlns:a16="http://schemas.microsoft.com/office/drawing/2014/main" id="{3595B587-5386-21B4-C6C9-A2746F445797}"/>
              </a:ext>
            </a:extLst>
          </p:cNvPr>
          <p:cNvSpPr/>
          <p:nvPr/>
        </p:nvSpPr>
        <p:spPr>
          <a:xfrm>
            <a:off x="9995647" y="4683486"/>
            <a:ext cx="1739153" cy="555811"/>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Search blogs</a:t>
            </a:r>
            <a:endParaRPr lang="en-IN" dirty="0">
              <a:solidFill>
                <a:schemeClr val="bg1"/>
              </a:solidFill>
            </a:endParaRPr>
          </a:p>
        </p:txBody>
      </p:sp>
      <p:sp>
        <p:nvSpPr>
          <p:cNvPr id="12" name="Rectangle: Rounded Corners 11">
            <a:extLst>
              <a:ext uri="{FF2B5EF4-FFF2-40B4-BE49-F238E27FC236}">
                <a16:creationId xmlns:a16="http://schemas.microsoft.com/office/drawing/2014/main" id="{80231604-E355-F4F3-1835-160598DF7F03}"/>
              </a:ext>
            </a:extLst>
          </p:cNvPr>
          <p:cNvSpPr/>
          <p:nvPr/>
        </p:nvSpPr>
        <p:spPr>
          <a:xfrm>
            <a:off x="7893423" y="4694245"/>
            <a:ext cx="1739153" cy="555811"/>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Generate resume</a:t>
            </a:r>
            <a:endParaRPr lang="en-IN" dirty="0">
              <a:solidFill>
                <a:schemeClr val="bg1"/>
              </a:solidFill>
            </a:endParaRPr>
          </a:p>
        </p:txBody>
      </p:sp>
      <p:sp>
        <p:nvSpPr>
          <p:cNvPr id="14" name="Rectangle: Rounded Corners 13">
            <a:extLst>
              <a:ext uri="{FF2B5EF4-FFF2-40B4-BE49-F238E27FC236}">
                <a16:creationId xmlns:a16="http://schemas.microsoft.com/office/drawing/2014/main" id="{D857D63D-2CA4-92D9-8A15-E2D6780ABC14}"/>
              </a:ext>
            </a:extLst>
          </p:cNvPr>
          <p:cNvSpPr/>
          <p:nvPr/>
        </p:nvSpPr>
        <p:spPr>
          <a:xfrm>
            <a:off x="5791200" y="5825912"/>
            <a:ext cx="1739153" cy="555811"/>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Apply job</a:t>
            </a:r>
            <a:endParaRPr lang="en-IN" dirty="0">
              <a:solidFill>
                <a:schemeClr val="bg1"/>
              </a:solidFill>
            </a:endParaRPr>
          </a:p>
        </p:txBody>
      </p:sp>
      <p:sp>
        <p:nvSpPr>
          <p:cNvPr id="15" name="Rectangle: Rounded Corners 14">
            <a:extLst>
              <a:ext uri="{FF2B5EF4-FFF2-40B4-BE49-F238E27FC236}">
                <a16:creationId xmlns:a16="http://schemas.microsoft.com/office/drawing/2014/main" id="{6BBEA522-4B3D-53E6-4A9F-C73725026A85}"/>
              </a:ext>
            </a:extLst>
          </p:cNvPr>
          <p:cNvSpPr/>
          <p:nvPr/>
        </p:nvSpPr>
        <p:spPr>
          <a:xfrm>
            <a:off x="7893423" y="5836671"/>
            <a:ext cx="1918447" cy="555811"/>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Track application</a:t>
            </a:r>
            <a:endParaRPr lang="en-IN" dirty="0">
              <a:solidFill>
                <a:schemeClr val="bg1"/>
              </a:solidFill>
            </a:endParaRPr>
          </a:p>
        </p:txBody>
      </p:sp>
      <p:sp>
        <p:nvSpPr>
          <p:cNvPr id="17" name="Rectangle: Rounded Corners 16">
            <a:extLst>
              <a:ext uri="{FF2B5EF4-FFF2-40B4-BE49-F238E27FC236}">
                <a16:creationId xmlns:a16="http://schemas.microsoft.com/office/drawing/2014/main" id="{35592438-3302-7472-A44E-C3CFDEE1BF85}"/>
              </a:ext>
            </a:extLst>
          </p:cNvPr>
          <p:cNvSpPr/>
          <p:nvPr/>
        </p:nvSpPr>
        <p:spPr>
          <a:xfrm>
            <a:off x="3429001" y="4703788"/>
            <a:ext cx="1739153" cy="555811"/>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 jobs</a:t>
            </a:r>
            <a:endParaRPr lang="en-IN" dirty="0">
              <a:solidFill>
                <a:schemeClr val="bg1"/>
              </a:solidFill>
            </a:endParaRPr>
          </a:p>
        </p:txBody>
      </p:sp>
      <p:sp>
        <p:nvSpPr>
          <p:cNvPr id="18" name="Rectangle: Rounded Corners 17">
            <a:extLst>
              <a:ext uri="{FF2B5EF4-FFF2-40B4-BE49-F238E27FC236}">
                <a16:creationId xmlns:a16="http://schemas.microsoft.com/office/drawing/2014/main" id="{75F64AC8-891E-8A1D-7775-758CDD82AB40}"/>
              </a:ext>
            </a:extLst>
          </p:cNvPr>
          <p:cNvSpPr/>
          <p:nvPr/>
        </p:nvSpPr>
        <p:spPr>
          <a:xfrm>
            <a:off x="1277467" y="4694244"/>
            <a:ext cx="1739153" cy="555811"/>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Post jobs with description</a:t>
            </a:r>
            <a:endParaRPr lang="en-IN" dirty="0">
              <a:solidFill>
                <a:schemeClr val="bg1"/>
              </a:solidFill>
            </a:endParaRPr>
          </a:p>
        </p:txBody>
      </p:sp>
      <p:cxnSp>
        <p:nvCxnSpPr>
          <p:cNvPr id="20" name="Connector: Elbow 19">
            <a:extLst>
              <a:ext uri="{FF2B5EF4-FFF2-40B4-BE49-F238E27FC236}">
                <a16:creationId xmlns:a16="http://schemas.microsoft.com/office/drawing/2014/main" id="{F7B29FFD-E162-1FDD-6DC2-188A93233A7A}"/>
              </a:ext>
            </a:extLst>
          </p:cNvPr>
          <p:cNvCxnSpPr>
            <a:stCxn id="4" idx="3"/>
            <a:endCxn id="9" idx="0"/>
          </p:cNvCxnSpPr>
          <p:nvPr/>
        </p:nvCxnSpPr>
        <p:spPr>
          <a:xfrm>
            <a:off x="6660777" y="2228179"/>
            <a:ext cx="2088776" cy="25459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A8BE6118-7186-A653-E53A-73AA6EB77057}"/>
              </a:ext>
            </a:extLst>
          </p:cNvPr>
          <p:cNvCxnSpPr>
            <a:stCxn id="4" idx="1"/>
            <a:endCxn id="7" idx="0"/>
          </p:cNvCxnSpPr>
          <p:nvPr/>
        </p:nvCxnSpPr>
        <p:spPr>
          <a:xfrm rot="10800000" flipV="1">
            <a:off x="2133600" y="2228178"/>
            <a:ext cx="2788025" cy="23934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04F1A2B-6C63-1227-BB57-735279D8F054}"/>
              </a:ext>
            </a:extLst>
          </p:cNvPr>
          <p:cNvCxnSpPr>
            <a:stCxn id="18" idx="3"/>
            <a:endCxn id="17" idx="1"/>
          </p:cNvCxnSpPr>
          <p:nvPr/>
        </p:nvCxnSpPr>
        <p:spPr>
          <a:xfrm>
            <a:off x="3016620" y="4972150"/>
            <a:ext cx="412381" cy="9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DC5B143-408C-B97D-BE1B-0A4554F4188A}"/>
              </a:ext>
            </a:extLst>
          </p:cNvPr>
          <p:cNvCxnSpPr>
            <a:stCxn id="17" idx="3"/>
            <a:endCxn id="10" idx="1"/>
          </p:cNvCxnSpPr>
          <p:nvPr/>
        </p:nvCxnSpPr>
        <p:spPr>
          <a:xfrm flipV="1">
            <a:off x="5168154" y="4961392"/>
            <a:ext cx="623046" cy="203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7C3AE432-7F21-274F-461C-4B4F9718DECE}"/>
              </a:ext>
            </a:extLst>
          </p:cNvPr>
          <p:cNvCxnSpPr>
            <a:endCxn id="14" idx="0"/>
          </p:cNvCxnSpPr>
          <p:nvPr/>
        </p:nvCxnSpPr>
        <p:spPr>
          <a:xfrm>
            <a:off x="6660775" y="5259599"/>
            <a:ext cx="2" cy="5663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C5691A2-ED2F-9127-B655-A552DB36E741}"/>
              </a:ext>
            </a:extLst>
          </p:cNvPr>
          <p:cNvCxnSpPr>
            <a:stCxn id="14" idx="3"/>
            <a:endCxn id="15" idx="1"/>
          </p:cNvCxnSpPr>
          <p:nvPr/>
        </p:nvCxnSpPr>
        <p:spPr>
          <a:xfrm>
            <a:off x="7530353" y="6103818"/>
            <a:ext cx="363070" cy="107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Rounded Corners 12">
            <a:extLst>
              <a:ext uri="{FF2B5EF4-FFF2-40B4-BE49-F238E27FC236}">
                <a16:creationId xmlns:a16="http://schemas.microsoft.com/office/drawing/2014/main" id="{9E1E8D1C-C4CC-AA53-3C9E-92474D37EEA2}"/>
              </a:ext>
            </a:extLst>
          </p:cNvPr>
          <p:cNvSpPr/>
          <p:nvPr/>
        </p:nvSpPr>
        <p:spPr>
          <a:xfrm>
            <a:off x="9820834" y="2482776"/>
            <a:ext cx="1739153" cy="555811"/>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Employee </a:t>
            </a:r>
            <a:endParaRPr lang="en-IN" dirty="0">
              <a:solidFill>
                <a:schemeClr val="bg1"/>
              </a:solidFill>
            </a:endParaRPr>
          </a:p>
        </p:txBody>
      </p:sp>
      <p:sp>
        <p:nvSpPr>
          <p:cNvPr id="16" name="Rectangle: Rounded Corners 15">
            <a:extLst>
              <a:ext uri="{FF2B5EF4-FFF2-40B4-BE49-F238E27FC236}">
                <a16:creationId xmlns:a16="http://schemas.microsoft.com/office/drawing/2014/main" id="{C8C94ED9-81E0-6748-7AA3-119E00ECCD26}"/>
              </a:ext>
            </a:extLst>
          </p:cNvPr>
          <p:cNvSpPr/>
          <p:nvPr/>
        </p:nvSpPr>
        <p:spPr>
          <a:xfrm>
            <a:off x="9946343" y="3429000"/>
            <a:ext cx="1739153" cy="555811"/>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Write blogs</a:t>
            </a:r>
            <a:endParaRPr lang="en-IN" dirty="0">
              <a:solidFill>
                <a:schemeClr val="bg1"/>
              </a:solidFill>
            </a:endParaRPr>
          </a:p>
        </p:txBody>
      </p:sp>
      <p:cxnSp>
        <p:nvCxnSpPr>
          <p:cNvPr id="21" name="Straight Arrow Connector 20">
            <a:extLst>
              <a:ext uri="{FF2B5EF4-FFF2-40B4-BE49-F238E27FC236}">
                <a16:creationId xmlns:a16="http://schemas.microsoft.com/office/drawing/2014/main" id="{538372D7-76A4-FBA1-8A4B-DB979C1ECBBD}"/>
              </a:ext>
            </a:extLst>
          </p:cNvPr>
          <p:cNvCxnSpPr>
            <a:stCxn id="9" idx="3"/>
            <a:endCxn id="13" idx="1"/>
          </p:cNvCxnSpPr>
          <p:nvPr/>
        </p:nvCxnSpPr>
        <p:spPr>
          <a:xfrm>
            <a:off x="9619129" y="2760682"/>
            <a:ext cx="2017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60FB53B-1D37-42C1-361D-EC950DA496B4}"/>
              </a:ext>
            </a:extLst>
          </p:cNvPr>
          <p:cNvCxnSpPr>
            <a:stCxn id="13" idx="2"/>
            <a:endCxn id="16" idx="0"/>
          </p:cNvCxnSpPr>
          <p:nvPr/>
        </p:nvCxnSpPr>
        <p:spPr>
          <a:xfrm flipH="1">
            <a:off x="10690410" y="3038587"/>
            <a:ext cx="1" cy="390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325908A-ABA5-A502-BB29-2C46C196FAAF}"/>
              </a:ext>
            </a:extLst>
          </p:cNvPr>
          <p:cNvCxnSpPr>
            <a:stCxn id="9" idx="2"/>
            <a:endCxn id="12" idx="0"/>
          </p:cNvCxnSpPr>
          <p:nvPr/>
        </p:nvCxnSpPr>
        <p:spPr>
          <a:xfrm>
            <a:off x="8749553" y="3038587"/>
            <a:ext cx="13447" cy="16556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FA5706B-527A-E573-0C10-58A025E2658F}"/>
              </a:ext>
            </a:extLst>
          </p:cNvPr>
          <p:cNvCxnSpPr>
            <a:stCxn id="9" idx="2"/>
            <a:endCxn id="10" idx="0"/>
          </p:cNvCxnSpPr>
          <p:nvPr/>
        </p:nvCxnSpPr>
        <p:spPr>
          <a:xfrm flipH="1">
            <a:off x="6660777" y="3038587"/>
            <a:ext cx="2088776" cy="1644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35826744-C33F-60EA-FCB2-8557EFB476E1}"/>
              </a:ext>
            </a:extLst>
          </p:cNvPr>
          <p:cNvCxnSpPr>
            <a:stCxn id="9" idx="2"/>
          </p:cNvCxnSpPr>
          <p:nvPr/>
        </p:nvCxnSpPr>
        <p:spPr>
          <a:xfrm>
            <a:off x="8749553" y="3038587"/>
            <a:ext cx="1394013" cy="1665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30EA46-0049-FEE4-D745-AB036BD28D1F}"/>
              </a:ext>
            </a:extLst>
          </p:cNvPr>
          <p:cNvCxnSpPr>
            <a:stCxn id="7" idx="2"/>
            <a:endCxn id="18" idx="0"/>
          </p:cNvCxnSpPr>
          <p:nvPr/>
        </p:nvCxnSpPr>
        <p:spPr>
          <a:xfrm>
            <a:off x="2133599" y="3023335"/>
            <a:ext cx="13445" cy="1670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83407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2110-C376-CBA3-9D0D-AA1336CA7AFB}"/>
              </a:ext>
            </a:extLst>
          </p:cNvPr>
          <p:cNvSpPr>
            <a:spLocks noGrp="1"/>
          </p:cNvSpPr>
          <p:nvPr>
            <p:ph type="title"/>
          </p:nvPr>
        </p:nvSpPr>
        <p:spPr>
          <a:xfrm>
            <a:off x="685800" y="901532"/>
            <a:ext cx="8610600" cy="1293028"/>
          </a:xfrm>
        </p:spPr>
        <p:txBody>
          <a:bodyPr/>
          <a:lstStyle/>
          <a:p>
            <a:pPr algn="l"/>
            <a:r>
              <a:rPr lang="en-IN" dirty="0">
                <a:solidFill>
                  <a:schemeClr val="bg1"/>
                </a:solidFill>
              </a:rPr>
              <a:t>contribution</a:t>
            </a:r>
          </a:p>
        </p:txBody>
      </p:sp>
      <p:sp>
        <p:nvSpPr>
          <p:cNvPr id="3" name="Content Placeholder 2">
            <a:extLst>
              <a:ext uri="{FF2B5EF4-FFF2-40B4-BE49-F238E27FC236}">
                <a16:creationId xmlns:a16="http://schemas.microsoft.com/office/drawing/2014/main" id="{5D0568C2-0D1E-52DA-698E-250A0A3B46DD}"/>
              </a:ext>
            </a:extLst>
          </p:cNvPr>
          <p:cNvSpPr>
            <a:spLocks noGrp="1"/>
          </p:cNvSpPr>
          <p:nvPr>
            <p:ph idx="1"/>
          </p:nvPr>
        </p:nvSpPr>
        <p:spPr/>
        <p:txBody>
          <a:bodyPr/>
          <a:lstStyle/>
          <a:p>
            <a:pPr>
              <a:lnSpc>
                <a:spcPct val="150000"/>
              </a:lnSpc>
            </a:pPr>
            <a:r>
              <a:rPr lang="en-US" dirty="0">
                <a:solidFill>
                  <a:schemeClr val="bg1"/>
                </a:solidFill>
              </a:rPr>
              <a:t>Vigneshwaran V(810020104083) : Working with frontend using html, </a:t>
            </a:r>
            <a:r>
              <a:rPr lang="en-US" dirty="0" err="1">
                <a:solidFill>
                  <a:schemeClr val="bg1"/>
                </a:solidFill>
              </a:rPr>
              <a:t>css</a:t>
            </a:r>
            <a:r>
              <a:rPr lang="en-US" dirty="0">
                <a:solidFill>
                  <a:schemeClr val="bg1"/>
                </a:solidFill>
              </a:rPr>
              <a:t>. Implementation of web pages, web designing, blog creation.</a:t>
            </a:r>
          </a:p>
          <a:p>
            <a:pPr>
              <a:lnSpc>
                <a:spcPct val="150000"/>
              </a:lnSpc>
            </a:pPr>
            <a:r>
              <a:rPr lang="en-IN" dirty="0">
                <a:solidFill>
                  <a:schemeClr val="bg1"/>
                </a:solidFill>
              </a:rPr>
              <a:t>Pooarasu S(810020104058) :</a:t>
            </a:r>
            <a:r>
              <a:rPr lang="en-US" dirty="0">
                <a:solidFill>
                  <a:schemeClr val="bg1"/>
                </a:solidFill>
              </a:rPr>
              <a:t> Working with backend using Node JS and MongoDB. Implementation of backend, database connection , resume generator and documentation.</a:t>
            </a:r>
          </a:p>
          <a:p>
            <a:endParaRPr lang="en-IN" dirty="0">
              <a:solidFill>
                <a:schemeClr val="bg1"/>
              </a:solidFill>
            </a:endParaRPr>
          </a:p>
        </p:txBody>
      </p:sp>
    </p:spTree>
    <p:extLst>
      <p:ext uri="{BB962C8B-B14F-4D97-AF65-F5344CB8AC3E}">
        <p14:creationId xmlns:p14="http://schemas.microsoft.com/office/powerpoint/2010/main" val="3276286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6145-6705-514D-77A5-B84AF9C28998}"/>
              </a:ext>
            </a:extLst>
          </p:cNvPr>
          <p:cNvSpPr>
            <a:spLocks noGrp="1"/>
          </p:cNvSpPr>
          <p:nvPr>
            <p:ph type="title"/>
          </p:nvPr>
        </p:nvSpPr>
        <p:spPr>
          <a:xfrm>
            <a:off x="685800" y="809197"/>
            <a:ext cx="10412506" cy="1293028"/>
          </a:xfrm>
        </p:spPr>
        <p:txBody>
          <a:bodyPr/>
          <a:lstStyle/>
          <a:p>
            <a:pPr algn="l"/>
            <a:r>
              <a:rPr lang="en-US" dirty="0">
                <a:solidFill>
                  <a:schemeClr val="bg1"/>
                </a:solidFill>
              </a:rPr>
              <a:t>Hardware &amp; software requirements</a:t>
            </a:r>
            <a:endParaRPr lang="en-IN" dirty="0">
              <a:solidFill>
                <a:schemeClr val="bg1"/>
              </a:solidFill>
            </a:endParaRPr>
          </a:p>
        </p:txBody>
      </p:sp>
      <p:sp>
        <p:nvSpPr>
          <p:cNvPr id="3" name="Content Placeholder 2">
            <a:extLst>
              <a:ext uri="{FF2B5EF4-FFF2-40B4-BE49-F238E27FC236}">
                <a16:creationId xmlns:a16="http://schemas.microsoft.com/office/drawing/2014/main" id="{1AF22CA0-FD70-1B3F-60F6-2E3D5C4549C1}"/>
              </a:ext>
            </a:extLst>
          </p:cNvPr>
          <p:cNvSpPr>
            <a:spLocks noGrp="1"/>
          </p:cNvSpPr>
          <p:nvPr>
            <p:ph idx="1"/>
          </p:nvPr>
        </p:nvSpPr>
        <p:spPr/>
        <p:txBody>
          <a:bodyPr/>
          <a:lstStyle/>
          <a:p>
            <a:r>
              <a:rPr lang="en-US" dirty="0">
                <a:solidFill>
                  <a:schemeClr val="bg1"/>
                </a:solidFill>
              </a:rPr>
              <a:t>Hardware Requirements: RAM-4GB, ROM Space Required 1GB, Minimum Processor- i3 or Ryzen 3.</a:t>
            </a:r>
          </a:p>
          <a:p>
            <a:r>
              <a:rPr lang="en-US" dirty="0">
                <a:solidFill>
                  <a:schemeClr val="bg1"/>
                </a:solidFill>
              </a:rPr>
              <a:t>Software Requirements:</a:t>
            </a:r>
          </a:p>
          <a:p>
            <a:pPr marL="0" indent="0">
              <a:buNone/>
            </a:pPr>
            <a:r>
              <a:rPr lang="en-US" dirty="0">
                <a:solidFill>
                  <a:schemeClr val="bg1"/>
                </a:solidFill>
              </a:rPr>
              <a:t>   Operating System either windows or </a:t>
            </a:r>
            <a:r>
              <a:rPr lang="en-US" dirty="0" err="1">
                <a:solidFill>
                  <a:schemeClr val="bg1"/>
                </a:solidFill>
              </a:rPr>
              <a:t>linux</a:t>
            </a:r>
            <a:r>
              <a:rPr lang="en-US" dirty="0">
                <a:solidFill>
                  <a:schemeClr val="bg1"/>
                </a:solidFill>
              </a:rPr>
              <a:t>.</a:t>
            </a:r>
          </a:p>
          <a:p>
            <a:pPr marL="0" indent="0">
              <a:buNone/>
            </a:pPr>
            <a:r>
              <a:rPr lang="en-US" dirty="0">
                <a:solidFill>
                  <a:schemeClr val="bg1"/>
                </a:solidFill>
              </a:rPr>
              <a:t>   Frontend: Html, CSS, JavaScript, EJS</a:t>
            </a:r>
          </a:p>
          <a:p>
            <a:pPr marL="0" indent="0">
              <a:buNone/>
            </a:pPr>
            <a:r>
              <a:rPr lang="en-US" dirty="0">
                <a:solidFill>
                  <a:schemeClr val="bg1"/>
                </a:solidFill>
              </a:rPr>
              <a:t>   Backend: Node JS</a:t>
            </a:r>
          </a:p>
          <a:p>
            <a:pPr marL="0" indent="0">
              <a:buNone/>
            </a:pPr>
            <a:r>
              <a:rPr lang="en-US" dirty="0">
                <a:solidFill>
                  <a:schemeClr val="bg1"/>
                </a:solidFill>
              </a:rPr>
              <a:t>   Cloud Database: MongoDB</a:t>
            </a:r>
          </a:p>
          <a:p>
            <a:endParaRPr lang="en-IN" dirty="0">
              <a:solidFill>
                <a:schemeClr val="bg1"/>
              </a:solidFill>
            </a:endParaRPr>
          </a:p>
        </p:txBody>
      </p:sp>
    </p:spTree>
    <p:extLst>
      <p:ext uri="{BB962C8B-B14F-4D97-AF65-F5344CB8AC3E}">
        <p14:creationId xmlns:p14="http://schemas.microsoft.com/office/powerpoint/2010/main" val="1360645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C3BBA-D325-D173-FD93-2D653F9E228B}"/>
              </a:ext>
            </a:extLst>
          </p:cNvPr>
          <p:cNvSpPr>
            <a:spLocks noGrp="1"/>
          </p:cNvSpPr>
          <p:nvPr>
            <p:ph type="title"/>
          </p:nvPr>
        </p:nvSpPr>
        <p:spPr>
          <a:xfrm>
            <a:off x="599440" y="1018373"/>
            <a:ext cx="8610600" cy="1293028"/>
          </a:xfrm>
        </p:spPr>
        <p:txBody>
          <a:bodyPr/>
          <a:lstStyle/>
          <a:p>
            <a:pPr algn="l"/>
            <a:r>
              <a:rPr lang="en-US" dirty="0">
                <a:solidFill>
                  <a:schemeClr val="bg1"/>
                </a:solidFill>
              </a:rPr>
              <a:t>implementation </a:t>
            </a:r>
            <a:r>
              <a:rPr lang="en-US" dirty="0" err="1">
                <a:solidFill>
                  <a:schemeClr val="bg1"/>
                </a:solidFill>
              </a:rPr>
              <a:t>phASES</a:t>
            </a:r>
            <a:endParaRPr lang="en-IN" dirty="0">
              <a:solidFill>
                <a:schemeClr val="bg1"/>
              </a:solidFill>
            </a:endParaRPr>
          </a:p>
        </p:txBody>
      </p:sp>
      <p:sp>
        <p:nvSpPr>
          <p:cNvPr id="3" name="Content Placeholder 2">
            <a:extLst>
              <a:ext uri="{FF2B5EF4-FFF2-40B4-BE49-F238E27FC236}">
                <a16:creationId xmlns:a16="http://schemas.microsoft.com/office/drawing/2014/main" id="{74345094-E181-5F8D-0F0F-23744586B3F4}"/>
              </a:ext>
            </a:extLst>
          </p:cNvPr>
          <p:cNvSpPr>
            <a:spLocks noGrp="1"/>
          </p:cNvSpPr>
          <p:nvPr>
            <p:ph idx="1"/>
          </p:nvPr>
        </p:nvSpPr>
        <p:spPr>
          <a:xfrm>
            <a:off x="1310640" y="2159001"/>
            <a:ext cx="10185400" cy="3907284"/>
          </a:xfrm>
        </p:spPr>
        <p:txBody>
          <a:bodyPr>
            <a:normAutofit fontScale="92500"/>
          </a:bodyPr>
          <a:lstStyle/>
          <a:p>
            <a:pPr marL="0" indent="0">
              <a:lnSpc>
                <a:spcPct val="150000"/>
              </a:lnSpc>
              <a:buNone/>
            </a:pPr>
            <a:r>
              <a:rPr lang="en-US" dirty="0">
                <a:solidFill>
                  <a:schemeClr val="bg1"/>
                </a:solidFill>
              </a:rPr>
              <a:t>The development and implementation of the project is categorized into Five phases:</a:t>
            </a:r>
          </a:p>
          <a:p>
            <a:pPr>
              <a:lnSpc>
                <a:spcPct val="150000"/>
              </a:lnSpc>
            </a:pPr>
            <a:r>
              <a:rPr lang="en-US" dirty="0">
                <a:solidFill>
                  <a:schemeClr val="bg1"/>
                </a:solidFill>
              </a:rPr>
              <a:t>Job seeker Login </a:t>
            </a:r>
          </a:p>
          <a:p>
            <a:pPr>
              <a:lnSpc>
                <a:spcPct val="150000"/>
              </a:lnSpc>
            </a:pPr>
            <a:r>
              <a:rPr lang="en-US" dirty="0">
                <a:solidFill>
                  <a:schemeClr val="bg1"/>
                </a:solidFill>
              </a:rPr>
              <a:t>Employer Login </a:t>
            </a:r>
          </a:p>
          <a:p>
            <a:pPr>
              <a:lnSpc>
                <a:spcPct val="150000"/>
              </a:lnSpc>
            </a:pPr>
            <a:r>
              <a:rPr lang="en-US" dirty="0">
                <a:solidFill>
                  <a:schemeClr val="bg1"/>
                </a:solidFill>
              </a:rPr>
              <a:t>Resume Generator</a:t>
            </a:r>
          </a:p>
          <a:p>
            <a:pPr>
              <a:lnSpc>
                <a:spcPct val="150000"/>
              </a:lnSpc>
            </a:pPr>
            <a:r>
              <a:rPr lang="en-US" dirty="0">
                <a:solidFill>
                  <a:schemeClr val="bg1"/>
                </a:solidFill>
              </a:rPr>
              <a:t>Blog Post </a:t>
            </a:r>
          </a:p>
          <a:p>
            <a:pPr>
              <a:lnSpc>
                <a:spcPct val="150000"/>
              </a:lnSpc>
            </a:pPr>
            <a:r>
              <a:rPr lang="en-US" dirty="0">
                <a:solidFill>
                  <a:schemeClr val="bg1"/>
                </a:solidFill>
              </a:rPr>
              <a:t>Database Connectivity</a:t>
            </a:r>
            <a:endParaRPr lang="en-IN" dirty="0">
              <a:solidFill>
                <a:schemeClr val="bg1"/>
              </a:solidFill>
            </a:endParaRPr>
          </a:p>
        </p:txBody>
      </p:sp>
    </p:spTree>
    <p:extLst>
      <p:ext uri="{BB962C8B-B14F-4D97-AF65-F5344CB8AC3E}">
        <p14:creationId xmlns:p14="http://schemas.microsoft.com/office/powerpoint/2010/main" val="3600384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86CF7E-6AD4-A698-754D-A6C7C3C1B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 y="1960880"/>
            <a:ext cx="5262880" cy="4582160"/>
          </a:xfrm>
          <a:prstGeom prst="rect">
            <a:avLst/>
          </a:prstGeom>
        </p:spPr>
      </p:pic>
      <p:pic>
        <p:nvPicPr>
          <p:cNvPr id="7" name="Picture 6">
            <a:extLst>
              <a:ext uri="{FF2B5EF4-FFF2-40B4-BE49-F238E27FC236}">
                <a16:creationId xmlns:a16="http://schemas.microsoft.com/office/drawing/2014/main" id="{47416E78-A533-9E9E-51A4-D439838D2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280" y="1960880"/>
            <a:ext cx="5516880" cy="4582160"/>
          </a:xfrm>
          <a:prstGeom prst="rect">
            <a:avLst/>
          </a:prstGeom>
        </p:spPr>
      </p:pic>
      <p:sp>
        <p:nvSpPr>
          <p:cNvPr id="8" name="Title 1">
            <a:extLst>
              <a:ext uri="{FF2B5EF4-FFF2-40B4-BE49-F238E27FC236}">
                <a16:creationId xmlns:a16="http://schemas.microsoft.com/office/drawing/2014/main" id="{FD3BB1E2-D1A7-2025-DAFD-3496A61C3959}"/>
              </a:ext>
            </a:extLst>
          </p:cNvPr>
          <p:cNvSpPr>
            <a:spLocks noGrp="1"/>
          </p:cNvSpPr>
          <p:nvPr>
            <p:ph type="title"/>
          </p:nvPr>
        </p:nvSpPr>
        <p:spPr>
          <a:xfrm>
            <a:off x="1361440" y="916773"/>
            <a:ext cx="8610600" cy="1293028"/>
          </a:xfrm>
        </p:spPr>
        <p:txBody>
          <a:bodyPr/>
          <a:lstStyle/>
          <a:p>
            <a:pPr algn="l"/>
            <a:r>
              <a:rPr lang="en-US" dirty="0">
                <a:solidFill>
                  <a:schemeClr val="bg1"/>
                </a:solidFill>
              </a:rPr>
              <a:t>Login page</a:t>
            </a:r>
            <a:endParaRPr lang="en-IN" dirty="0">
              <a:solidFill>
                <a:schemeClr val="bg1"/>
              </a:solidFill>
            </a:endParaRPr>
          </a:p>
        </p:txBody>
      </p:sp>
    </p:spTree>
    <p:extLst>
      <p:ext uri="{BB962C8B-B14F-4D97-AF65-F5344CB8AC3E}">
        <p14:creationId xmlns:p14="http://schemas.microsoft.com/office/powerpoint/2010/main" val="889913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BB9A8F-ECBF-2034-3479-446D84CD4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804" y="1876985"/>
            <a:ext cx="9701070" cy="4800600"/>
          </a:xfrm>
          <a:prstGeom prst="rect">
            <a:avLst/>
          </a:prstGeom>
        </p:spPr>
      </p:pic>
      <p:sp>
        <p:nvSpPr>
          <p:cNvPr id="7" name="Title 1">
            <a:extLst>
              <a:ext uri="{FF2B5EF4-FFF2-40B4-BE49-F238E27FC236}">
                <a16:creationId xmlns:a16="http://schemas.microsoft.com/office/drawing/2014/main" id="{6E816754-50C3-2DC7-836D-FF328B7729FD}"/>
              </a:ext>
            </a:extLst>
          </p:cNvPr>
          <p:cNvSpPr>
            <a:spLocks noGrp="1"/>
          </p:cNvSpPr>
          <p:nvPr>
            <p:ph type="title"/>
          </p:nvPr>
        </p:nvSpPr>
        <p:spPr>
          <a:xfrm>
            <a:off x="2018984" y="709943"/>
            <a:ext cx="8610600" cy="1293028"/>
          </a:xfrm>
        </p:spPr>
        <p:txBody>
          <a:bodyPr/>
          <a:lstStyle/>
          <a:p>
            <a:pPr algn="l"/>
            <a:r>
              <a:rPr lang="en-US" dirty="0">
                <a:solidFill>
                  <a:schemeClr val="bg1"/>
                </a:solidFill>
              </a:rPr>
              <a:t>Resume builder</a:t>
            </a:r>
            <a:endParaRPr lang="en-IN" dirty="0">
              <a:solidFill>
                <a:schemeClr val="bg1"/>
              </a:solidFill>
            </a:endParaRPr>
          </a:p>
        </p:txBody>
      </p:sp>
    </p:spTree>
    <p:extLst>
      <p:ext uri="{BB962C8B-B14F-4D97-AF65-F5344CB8AC3E}">
        <p14:creationId xmlns:p14="http://schemas.microsoft.com/office/powerpoint/2010/main" val="1855434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EE3565-63F6-9699-D1BA-CE56309EF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526" y="1628776"/>
            <a:ext cx="8986838" cy="4991006"/>
          </a:xfrm>
          <a:prstGeom prst="rect">
            <a:avLst/>
          </a:prstGeom>
        </p:spPr>
      </p:pic>
      <p:sp>
        <p:nvSpPr>
          <p:cNvPr id="5" name="Title 1">
            <a:extLst>
              <a:ext uri="{FF2B5EF4-FFF2-40B4-BE49-F238E27FC236}">
                <a16:creationId xmlns:a16="http://schemas.microsoft.com/office/drawing/2014/main" id="{E0A9B949-6D70-1EFE-DB6C-646DE332E722}"/>
              </a:ext>
            </a:extLst>
          </p:cNvPr>
          <p:cNvSpPr>
            <a:spLocks noGrp="1"/>
          </p:cNvSpPr>
          <p:nvPr>
            <p:ph type="title"/>
          </p:nvPr>
        </p:nvSpPr>
        <p:spPr>
          <a:xfrm>
            <a:off x="2290764" y="609749"/>
            <a:ext cx="8610600" cy="1293028"/>
          </a:xfrm>
        </p:spPr>
        <p:txBody>
          <a:bodyPr/>
          <a:lstStyle/>
          <a:p>
            <a:pPr algn="l"/>
            <a:r>
              <a:rPr lang="en-IN" dirty="0">
                <a:solidFill>
                  <a:schemeClr val="bg1"/>
                </a:solidFill>
              </a:rPr>
              <a:t>Blog</a:t>
            </a:r>
          </a:p>
        </p:txBody>
      </p:sp>
    </p:spTree>
    <p:extLst>
      <p:ext uri="{BB962C8B-B14F-4D97-AF65-F5344CB8AC3E}">
        <p14:creationId xmlns:p14="http://schemas.microsoft.com/office/powerpoint/2010/main" val="4208337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DFCDD0-89DF-23B1-4DEA-0899AA5B4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705" y="1971009"/>
            <a:ext cx="8740589" cy="4608980"/>
          </a:xfrm>
          <a:prstGeom prst="rect">
            <a:avLst/>
          </a:prstGeom>
        </p:spPr>
      </p:pic>
      <p:sp>
        <p:nvSpPr>
          <p:cNvPr id="7" name="Title 1">
            <a:extLst>
              <a:ext uri="{FF2B5EF4-FFF2-40B4-BE49-F238E27FC236}">
                <a16:creationId xmlns:a16="http://schemas.microsoft.com/office/drawing/2014/main" id="{09292205-5CAD-5E70-14E3-6463383502EC}"/>
              </a:ext>
            </a:extLst>
          </p:cNvPr>
          <p:cNvSpPr>
            <a:spLocks noGrp="1"/>
          </p:cNvSpPr>
          <p:nvPr>
            <p:ph type="title"/>
          </p:nvPr>
        </p:nvSpPr>
        <p:spPr>
          <a:xfrm>
            <a:off x="1725705" y="824061"/>
            <a:ext cx="8610600" cy="1293028"/>
          </a:xfrm>
        </p:spPr>
        <p:txBody>
          <a:bodyPr/>
          <a:lstStyle/>
          <a:p>
            <a:pPr algn="l"/>
            <a:r>
              <a:rPr lang="en-IN" dirty="0">
                <a:solidFill>
                  <a:schemeClr val="bg1"/>
                </a:solidFill>
              </a:rPr>
              <a:t>Database connection</a:t>
            </a:r>
          </a:p>
        </p:txBody>
      </p:sp>
    </p:spTree>
    <p:extLst>
      <p:ext uri="{BB962C8B-B14F-4D97-AF65-F5344CB8AC3E}">
        <p14:creationId xmlns:p14="http://schemas.microsoft.com/office/powerpoint/2010/main" val="148932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41E5-0CBA-B2C8-FAFA-77D5E8D22703}"/>
              </a:ext>
            </a:extLst>
          </p:cNvPr>
          <p:cNvSpPr>
            <a:spLocks noGrp="1"/>
          </p:cNvSpPr>
          <p:nvPr>
            <p:ph type="title"/>
          </p:nvPr>
        </p:nvSpPr>
        <p:spPr>
          <a:xfrm>
            <a:off x="685800" y="1038693"/>
            <a:ext cx="8610600" cy="1293028"/>
          </a:xfrm>
        </p:spPr>
        <p:txBody>
          <a:bodyPr/>
          <a:lstStyle/>
          <a:p>
            <a:pPr algn="l"/>
            <a:r>
              <a:rPr lang="en-US" dirty="0" err="1">
                <a:solidFill>
                  <a:schemeClr val="bg1"/>
                </a:solidFill>
              </a:rPr>
              <a:t>pERFORMANCE</a:t>
            </a:r>
            <a:endParaRPr lang="en-IN" dirty="0">
              <a:solidFill>
                <a:schemeClr val="bg1"/>
              </a:solidFill>
            </a:endParaRPr>
          </a:p>
        </p:txBody>
      </p:sp>
      <p:pic>
        <p:nvPicPr>
          <p:cNvPr id="5" name="Picture 4">
            <a:extLst>
              <a:ext uri="{FF2B5EF4-FFF2-40B4-BE49-F238E27FC236}">
                <a16:creationId xmlns:a16="http://schemas.microsoft.com/office/drawing/2014/main" id="{B9120E43-ECD1-AEC4-BC55-C8FDCCE8D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481" y="2420937"/>
            <a:ext cx="5359399" cy="3881825"/>
          </a:xfrm>
          <a:prstGeom prst="rect">
            <a:avLst/>
          </a:prstGeom>
        </p:spPr>
      </p:pic>
      <p:sp>
        <p:nvSpPr>
          <p:cNvPr id="6" name="TextBox 5">
            <a:extLst>
              <a:ext uri="{FF2B5EF4-FFF2-40B4-BE49-F238E27FC236}">
                <a16:creationId xmlns:a16="http://schemas.microsoft.com/office/drawing/2014/main" id="{AFC63318-BD1D-4B47-BC28-C3826A0AC28F}"/>
              </a:ext>
            </a:extLst>
          </p:cNvPr>
          <p:cNvSpPr txBox="1"/>
          <p:nvPr/>
        </p:nvSpPr>
        <p:spPr>
          <a:xfrm>
            <a:off x="6725920" y="2785907"/>
            <a:ext cx="4709159" cy="1286186"/>
          </a:xfrm>
          <a:prstGeom prst="rect">
            <a:avLst/>
          </a:prstGeom>
          <a:noFill/>
        </p:spPr>
        <p:txBody>
          <a:bodyPr wrap="square" rtlCol="0">
            <a:spAutoFit/>
          </a:bodyPr>
          <a:lstStyle/>
          <a:p>
            <a:pPr>
              <a:lnSpc>
                <a:spcPct val="150000"/>
              </a:lnSpc>
            </a:pPr>
            <a:r>
              <a:rPr lang="en-US" b="1" dirty="0">
                <a:solidFill>
                  <a:schemeClr val="bg1"/>
                </a:solidFill>
              </a:rPr>
              <a:t>Lighthouse is an open-source, automated tool that can help with performance analysis.</a:t>
            </a:r>
            <a:endParaRPr lang="en-IN" b="1" dirty="0">
              <a:solidFill>
                <a:schemeClr val="bg1"/>
              </a:solidFill>
            </a:endParaRPr>
          </a:p>
        </p:txBody>
      </p:sp>
    </p:spTree>
    <p:extLst>
      <p:ext uri="{BB962C8B-B14F-4D97-AF65-F5344CB8AC3E}">
        <p14:creationId xmlns:p14="http://schemas.microsoft.com/office/powerpoint/2010/main" val="965133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F395-F64F-E872-F3B6-EF68C91D32D6}"/>
              </a:ext>
            </a:extLst>
          </p:cNvPr>
          <p:cNvSpPr>
            <a:spLocks noGrp="1"/>
          </p:cNvSpPr>
          <p:nvPr>
            <p:ph type="title"/>
          </p:nvPr>
        </p:nvSpPr>
        <p:spPr>
          <a:xfrm>
            <a:off x="717176" y="1069173"/>
            <a:ext cx="8610600" cy="1293028"/>
          </a:xfrm>
        </p:spPr>
        <p:txBody>
          <a:bodyPr/>
          <a:lstStyle/>
          <a:p>
            <a:pPr algn="l"/>
            <a:r>
              <a:rPr lang="en-US" dirty="0">
                <a:solidFill>
                  <a:schemeClr val="bg1"/>
                </a:solidFill>
              </a:rPr>
              <a:t>Table of content</a:t>
            </a:r>
            <a:endParaRPr lang="en-IN" dirty="0">
              <a:solidFill>
                <a:schemeClr val="bg1"/>
              </a:solidFill>
            </a:endParaRPr>
          </a:p>
        </p:txBody>
      </p:sp>
      <p:sp>
        <p:nvSpPr>
          <p:cNvPr id="3" name="Content Placeholder 2">
            <a:extLst>
              <a:ext uri="{FF2B5EF4-FFF2-40B4-BE49-F238E27FC236}">
                <a16:creationId xmlns:a16="http://schemas.microsoft.com/office/drawing/2014/main" id="{206A5F1E-F5DA-FDC7-589D-9BB2F4ABFD38}"/>
              </a:ext>
            </a:extLst>
          </p:cNvPr>
          <p:cNvSpPr>
            <a:spLocks noGrp="1"/>
          </p:cNvSpPr>
          <p:nvPr>
            <p:ph idx="1"/>
          </p:nvPr>
        </p:nvSpPr>
        <p:spPr>
          <a:xfrm>
            <a:off x="838200" y="2057401"/>
            <a:ext cx="4963160" cy="4361328"/>
          </a:xfrm>
        </p:spPr>
        <p:txBody>
          <a:bodyPr>
            <a:normAutofit fontScale="92500"/>
          </a:bodyPr>
          <a:lstStyle/>
          <a:p>
            <a:endParaRPr lang="en-IN" sz="1800" dirty="0">
              <a:solidFill>
                <a:schemeClr val="bg1"/>
              </a:solidFill>
              <a:latin typeface="Segoe UI" panose="020B0502040204020203" pitchFamily="34" charset="0"/>
              <a:ea typeface="Times New Roman" panose="02020603050405020304" pitchFamily="18" charset="0"/>
            </a:endParaRPr>
          </a:p>
          <a:p>
            <a:r>
              <a:rPr lang="en-IN" sz="2400" dirty="0">
                <a:solidFill>
                  <a:schemeClr val="bg1"/>
                </a:solidFill>
                <a:latin typeface="Segoe UI" panose="020B0502040204020203" pitchFamily="34" charset="0"/>
                <a:ea typeface="Times New Roman" panose="02020603050405020304" pitchFamily="18" charset="0"/>
              </a:rPr>
              <a:t>Objective</a:t>
            </a:r>
            <a:r>
              <a:rPr lang="en-IN" sz="2400" dirty="0">
                <a:solidFill>
                  <a:schemeClr val="bg1"/>
                </a:solidFill>
                <a:effectLst/>
                <a:latin typeface="Segoe UI" panose="020B0502040204020203" pitchFamily="34" charset="0"/>
                <a:ea typeface="Times New Roman" panose="02020603050405020304" pitchFamily="18" charset="0"/>
              </a:rPr>
              <a:t> of the </a:t>
            </a:r>
            <a:r>
              <a:rPr lang="en-IN" sz="2400" dirty="0">
                <a:solidFill>
                  <a:schemeClr val="bg1"/>
                </a:solidFill>
                <a:latin typeface="Segoe UI" panose="020B0502040204020203" pitchFamily="34" charset="0"/>
                <a:ea typeface="Times New Roman" panose="02020603050405020304" pitchFamily="18" charset="0"/>
              </a:rPr>
              <a:t>System </a:t>
            </a:r>
          </a:p>
          <a:p>
            <a:r>
              <a:rPr lang="en-IN" sz="2400" dirty="0">
                <a:solidFill>
                  <a:schemeClr val="bg1"/>
                </a:solidFill>
                <a:latin typeface="Segoe UI" panose="020B0502040204020203" pitchFamily="34" charset="0"/>
                <a:ea typeface="Times New Roman" panose="02020603050405020304" pitchFamily="18" charset="0"/>
              </a:rPr>
              <a:t>Abstract of the System </a:t>
            </a:r>
          </a:p>
          <a:p>
            <a:r>
              <a:rPr lang="en-IN" sz="2400" dirty="0">
                <a:solidFill>
                  <a:schemeClr val="bg1"/>
                </a:solidFill>
                <a:effectLst/>
                <a:latin typeface="Segoe UI" panose="020B0502040204020203" pitchFamily="34" charset="0"/>
                <a:ea typeface="Times New Roman" panose="02020603050405020304" pitchFamily="18" charset="0"/>
              </a:rPr>
              <a:t>Introduction of the </a:t>
            </a:r>
            <a:r>
              <a:rPr lang="en-IN" sz="2400" dirty="0">
                <a:solidFill>
                  <a:schemeClr val="bg1"/>
                </a:solidFill>
                <a:latin typeface="Segoe UI" panose="020B0502040204020203" pitchFamily="34" charset="0"/>
                <a:ea typeface="Times New Roman" panose="02020603050405020304" pitchFamily="18" charset="0"/>
              </a:rPr>
              <a:t>System </a:t>
            </a:r>
          </a:p>
          <a:p>
            <a:r>
              <a:rPr lang="en-IN" sz="2400" dirty="0">
                <a:solidFill>
                  <a:schemeClr val="bg1"/>
                </a:solidFill>
                <a:latin typeface="Segoe UI" panose="020B0502040204020203" pitchFamily="34" charset="0"/>
                <a:ea typeface="Times New Roman" panose="02020603050405020304" pitchFamily="18" charset="0"/>
              </a:rPr>
              <a:t>Stakeholders of the System</a:t>
            </a:r>
          </a:p>
          <a:p>
            <a:r>
              <a:rPr lang="en-IN" sz="2400" dirty="0">
                <a:solidFill>
                  <a:schemeClr val="bg1"/>
                </a:solidFill>
                <a:effectLst/>
                <a:latin typeface="Segoe UI" panose="020B0502040204020203" pitchFamily="34" charset="0"/>
                <a:ea typeface="Times New Roman" panose="02020603050405020304" pitchFamily="18" charset="0"/>
              </a:rPr>
              <a:t>Schedule (Gan chart) of the System.</a:t>
            </a:r>
          </a:p>
          <a:p>
            <a:r>
              <a:rPr lang="en-IN" sz="2400" dirty="0">
                <a:solidFill>
                  <a:schemeClr val="bg1"/>
                </a:solidFill>
                <a:latin typeface="Segoe UI" panose="020B0502040204020203" pitchFamily="34" charset="0"/>
                <a:ea typeface="Times New Roman" panose="02020603050405020304" pitchFamily="18" charset="0"/>
              </a:rPr>
              <a:t>Graphical Abstract</a:t>
            </a:r>
          </a:p>
          <a:p>
            <a:r>
              <a:rPr lang="en-IN" sz="2400" dirty="0">
                <a:solidFill>
                  <a:schemeClr val="bg1"/>
                </a:solidFill>
                <a:effectLst/>
                <a:latin typeface="Segoe UI" panose="020B0502040204020203" pitchFamily="34" charset="0"/>
                <a:ea typeface="Times New Roman" panose="02020603050405020304" pitchFamily="18" charset="0"/>
              </a:rPr>
              <a:t>Data flow diagram</a:t>
            </a:r>
          </a:p>
          <a:p>
            <a:r>
              <a:rPr lang="en-IN" sz="2400" dirty="0">
                <a:solidFill>
                  <a:schemeClr val="bg1"/>
                </a:solidFill>
                <a:effectLst/>
                <a:latin typeface="Segoe UI" panose="020B0502040204020203" pitchFamily="34" charset="0"/>
                <a:ea typeface="Times New Roman" panose="02020603050405020304" pitchFamily="18" charset="0"/>
              </a:rPr>
              <a:t>Contribution</a:t>
            </a:r>
          </a:p>
          <a:p>
            <a:r>
              <a:rPr lang="en-IN" sz="2400" dirty="0">
                <a:solidFill>
                  <a:schemeClr val="bg1"/>
                </a:solidFill>
                <a:latin typeface="Segoe UI" panose="020B0502040204020203" pitchFamily="34" charset="0"/>
                <a:ea typeface="Times New Roman" panose="02020603050405020304" pitchFamily="18" charset="0"/>
              </a:rPr>
              <a:t>Hardware &amp; Software Specification</a:t>
            </a:r>
          </a:p>
          <a:p>
            <a:endParaRPr lang="en-IN" sz="2400" dirty="0">
              <a:solidFill>
                <a:schemeClr val="bg1"/>
              </a:solidFill>
              <a:effectLst/>
              <a:latin typeface="Segoe UI" panose="020B0502040204020203" pitchFamily="34" charset="0"/>
              <a:ea typeface="Times New Roman" panose="02020603050405020304" pitchFamily="18" charset="0"/>
            </a:endParaRPr>
          </a:p>
          <a:p>
            <a:endParaRPr lang="en-IN" sz="1800" dirty="0">
              <a:solidFill>
                <a:schemeClr val="bg1"/>
              </a:solidFill>
              <a:effectLst/>
              <a:latin typeface="Segoe UI" panose="020B0502040204020203" pitchFamily="34" charset="0"/>
              <a:ea typeface="Times New Roman" panose="02020603050405020304" pitchFamily="18" charset="0"/>
            </a:endParaRPr>
          </a:p>
        </p:txBody>
      </p:sp>
      <p:sp>
        <p:nvSpPr>
          <p:cNvPr id="4" name="Content Placeholder 2">
            <a:extLst>
              <a:ext uri="{FF2B5EF4-FFF2-40B4-BE49-F238E27FC236}">
                <a16:creationId xmlns:a16="http://schemas.microsoft.com/office/drawing/2014/main" id="{DAD0D63C-852D-8531-9ECC-668CF42F7C4F}"/>
              </a:ext>
            </a:extLst>
          </p:cNvPr>
          <p:cNvSpPr txBox="1">
            <a:spLocks/>
          </p:cNvSpPr>
          <p:nvPr/>
        </p:nvSpPr>
        <p:spPr>
          <a:xfrm>
            <a:off x="6217920" y="2362201"/>
            <a:ext cx="4963160" cy="3426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IN" sz="2400" dirty="0">
                <a:solidFill>
                  <a:schemeClr val="bg1"/>
                </a:solidFill>
                <a:latin typeface="Segoe UI" panose="020B0502040204020203" pitchFamily="34" charset="0"/>
                <a:ea typeface="Times New Roman" panose="02020603050405020304" pitchFamily="18" charset="0"/>
              </a:rPr>
              <a:t>Implementation Phases</a:t>
            </a:r>
          </a:p>
          <a:p>
            <a:r>
              <a:rPr lang="en-IN" sz="2400" dirty="0">
                <a:solidFill>
                  <a:schemeClr val="bg1"/>
                </a:solidFill>
                <a:latin typeface="Segoe UI" panose="020B0502040204020203" pitchFamily="34" charset="0"/>
                <a:ea typeface="Times New Roman" panose="02020603050405020304" pitchFamily="18" charset="0"/>
              </a:rPr>
              <a:t>Performance</a:t>
            </a:r>
          </a:p>
          <a:p>
            <a:r>
              <a:rPr lang="en-IN" sz="2400" dirty="0">
                <a:solidFill>
                  <a:schemeClr val="bg1"/>
                </a:solidFill>
                <a:latin typeface="Segoe UI" panose="020B0502040204020203" pitchFamily="34" charset="0"/>
                <a:ea typeface="Times New Roman" panose="02020603050405020304" pitchFamily="18" charset="0"/>
              </a:rPr>
              <a:t>Future Work</a:t>
            </a:r>
          </a:p>
          <a:p>
            <a:r>
              <a:rPr lang="en-IN" sz="2400" dirty="0">
                <a:solidFill>
                  <a:schemeClr val="bg1"/>
                </a:solidFill>
                <a:latin typeface="Segoe UI" panose="020B0502040204020203" pitchFamily="34" charset="0"/>
                <a:ea typeface="Times New Roman" panose="02020603050405020304" pitchFamily="18" charset="0"/>
              </a:rPr>
              <a:t>Conclusion</a:t>
            </a:r>
          </a:p>
          <a:p>
            <a:r>
              <a:rPr lang="en-IN" sz="2400" dirty="0">
                <a:solidFill>
                  <a:schemeClr val="bg1"/>
                </a:solidFill>
                <a:latin typeface="Segoe UI" panose="020B0502040204020203" pitchFamily="34" charset="0"/>
                <a:ea typeface="Times New Roman" panose="02020603050405020304" pitchFamily="18" charset="0"/>
              </a:rPr>
              <a:t>Reference of the System</a:t>
            </a:r>
          </a:p>
          <a:p>
            <a:endParaRPr lang="en-IN" sz="2400" dirty="0">
              <a:solidFill>
                <a:schemeClr val="bg1"/>
              </a:solidFill>
              <a:latin typeface="Segoe UI" panose="020B0502040204020203" pitchFamily="34" charset="0"/>
              <a:ea typeface="Times New Roman" panose="02020603050405020304" pitchFamily="18" charset="0"/>
            </a:endParaRPr>
          </a:p>
          <a:p>
            <a:endParaRPr lang="en-IN" sz="1800" dirty="0">
              <a:solidFill>
                <a:schemeClr val="bg1"/>
              </a:solidFill>
              <a:latin typeface="Segoe UI"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2166858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A105C7-EF05-5888-3C3A-9A1339EF2B5D}"/>
              </a:ext>
            </a:extLst>
          </p:cNvPr>
          <p:cNvSpPr>
            <a:spLocks noGrp="1"/>
          </p:cNvSpPr>
          <p:nvPr>
            <p:ph idx="1"/>
          </p:nvPr>
        </p:nvSpPr>
        <p:spPr/>
        <p:txBody>
          <a:bodyPr/>
          <a:lstStyle/>
          <a:p>
            <a:r>
              <a:rPr lang="en-US" dirty="0">
                <a:solidFill>
                  <a:schemeClr val="bg1"/>
                </a:solidFill>
              </a:rPr>
              <a:t>Job portals rely on employers and recruiters to post job openings and keep information up-to-date. However, not all employers or recruiters may use job portals or keep their information up-to-date, leading to inaccurate or outdated job postings.</a:t>
            </a:r>
          </a:p>
          <a:p>
            <a:r>
              <a:rPr lang="en-US" dirty="0">
                <a:solidFill>
                  <a:schemeClr val="bg1"/>
                </a:solidFill>
              </a:rPr>
              <a:t>The design part can be made more attractive in future. Further enhancements can be made in designing the screens. </a:t>
            </a:r>
          </a:p>
          <a:p>
            <a:r>
              <a:rPr lang="en-US" dirty="0">
                <a:solidFill>
                  <a:schemeClr val="bg1"/>
                </a:solidFill>
              </a:rPr>
              <a:t>Job seekers may need to use multiple job portals or other job search methods to find all of the available jobs. This problem can be solved in future.</a:t>
            </a:r>
            <a:endParaRPr lang="en-IN" dirty="0">
              <a:solidFill>
                <a:schemeClr val="bg1"/>
              </a:solidFill>
            </a:endParaRPr>
          </a:p>
        </p:txBody>
      </p:sp>
      <p:sp>
        <p:nvSpPr>
          <p:cNvPr id="4" name="Title 1">
            <a:extLst>
              <a:ext uri="{FF2B5EF4-FFF2-40B4-BE49-F238E27FC236}">
                <a16:creationId xmlns:a16="http://schemas.microsoft.com/office/drawing/2014/main" id="{F8E3C97B-FA4C-14BE-9BFC-F91833C58D54}"/>
              </a:ext>
            </a:extLst>
          </p:cNvPr>
          <p:cNvSpPr>
            <a:spLocks noGrp="1"/>
          </p:cNvSpPr>
          <p:nvPr>
            <p:ph type="title"/>
          </p:nvPr>
        </p:nvSpPr>
        <p:spPr>
          <a:xfrm>
            <a:off x="685800" y="1038693"/>
            <a:ext cx="8610600" cy="1293028"/>
          </a:xfrm>
        </p:spPr>
        <p:txBody>
          <a:bodyPr/>
          <a:lstStyle/>
          <a:p>
            <a:pPr algn="l"/>
            <a:r>
              <a:rPr lang="en-IN" dirty="0">
                <a:solidFill>
                  <a:schemeClr val="bg1"/>
                </a:solidFill>
              </a:rPr>
              <a:t>Future work</a:t>
            </a:r>
          </a:p>
        </p:txBody>
      </p:sp>
    </p:spTree>
    <p:extLst>
      <p:ext uri="{BB962C8B-B14F-4D97-AF65-F5344CB8AC3E}">
        <p14:creationId xmlns:p14="http://schemas.microsoft.com/office/powerpoint/2010/main" val="1230366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5E7D-7444-C4E8-CA47-97BA8534F348}"/>
              </a:ext>
            </a:extLst>
          </p:cNvPr>
          <p:cNvSpPr>
            <a:spLocks noGrp="1"/>
          </p:cNvSpPr>
          <p:nvPr>
            <p:ph type="title"/>
          </p:nvPr>
        </p:nvSpPr>
        <p:spPr>
          <a:xfrm>
            <a:off x="548640" y="883602"/>
            <a:ext cx="8610600" cy="1293028"/>
          </a:xfrm>
        </p:spPr>
        <p:txBody>
          <a:bodyPr>
            <a:normAutofit/>
          </a:bodyPr>
          <a:lstStyle/>
          <a:p>
            <a:pPr algn="l"/>
            <a:r>
              <a:rPr lang="en-US" dirty="0">
                <a:solidFill>
                  <a:schemeClr val="bg1"/>
                </a:solidFill>
              </a:rPr>
              <a:t>CONCLUSION</a:t>
            </a:r>
            <a:endParaRPr lang="en-IN" dirty="0">
              <a:solidFill>
                <a:schemeClr val="bg1"/>
              </a:solidFill>
            </a:endParaRPr>
          </a:p>
        </p:txBody>
      </p:sp>
      <p:sp>
        <p:nvSpPr>
          <p:cNvPr id="3" name="Content Placeholder 2">
            <a:extLst>
              <a:ext uri="{FF2B5EF4-FFF2-40B4-BE49-F238E27FC236}">
                <a16:creationId xmlns:a16="http://schemas.microsoft.com/office/drawing/2014/main" id="{604686AA-F7F8-6606-C252-4D758DFB1844}"/>
              </a:ext>
            </a:extLst>
          </p:cNvPr>
          <p:cNvSpPr>
            <a:spLocks noGrp="1"/>
          </p:cNvSpPr>
          <p:nvPr>
            <p:ph idx="1"/>
          </p:nvPr>
        </p:nvSpPr>
        <p:spPr>
          <a:xfrm>
            <a:off x="685800" y="2651378"/>
            <a:ext cx="10820400" cy="4024125"/>
          </a:xfrm>
        </p:spPr>
        <p:txBody>
          <a:bodyPr/>
          <a:lstStyle/>
          <a:p>
            <a:pPr marL="0" indent="0">
              <a:lnSpc>
                <a:spcPct val="100000"/>
              </a:lnSpc>
              <a:buNone/>
            </a:pPr>
            <a:r>
              <a:rPr lang="en-US" dirty="0">
                <a:solidFill>
                  <a:schemeClr val="bg1"/>
                </a:solidFill>
              </a:rPr>
              <a:t>This project describes the work on the title Enhancement in career Finder in an effective manner. Performance measure of this project work is obtained as 81% with the help of lighthouse software tool. The web page runs without any error and all the modules are well tested. It is an online platform designed to connect job seekers with various industries to provide the suitable employment opportunities. </a:t>
            </a:r>
            <a:endParaRPr lang="en-IN" dirty="0">
              <a:solidFill>
                <a:schemeClr val="bg1"/>
              </a:solidFill>
            </a:endParaRPr>
          </a:p>
        </p:txBody>
      </p:sp>
    </p:spTree>
    <p:extLst>
      <p:ext uri="{BB962C8B-B14F-4D97-AF65-F5344CB8AC3E}">
        <p14:creationId xmlns:p14="http://schemas.microsoft.com/office/powerpoint/2010/main" val="3531101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F269C-0548-6AD8-FC6A-DE219341F642}"/>
              </a:ext>
            </a:extLst>
          </p:cNvPr>
          <p:cNvSpPr>
            <a:spLocks noGrp="1"/>
          </p:cNvSpPr>
          <p:nvPr>
            <p:ph type="title"/>
          </p:nvPr>
        </p:nvSpPr>
        <p:spPr>
          <a:xfrm>
            <a:off x="685800" y="1134614"/>
            <a:ext cx="8610600" cy="1293028"/>
          </a:xfrm>
        </p:spPr>
        <p:txBody>
          <a:bodyPr/>
          <a:lstStyle/>
          <a:p>
            <a:pPr algn="l"/>
            <a:r>
              <a:rPr lang="en-US" dirty="0">
                <a:solidFill>
                  <a:schemeClr val="bg1"/>
                </a:solidFill>
              </a:rPr>
              <a:t>Reference of the system</a:t>
            </a:r>
            <a:endParaRPr lang="en-IN" dirty="0">
              <a:solidFill>
                <a:schemeClr val="bg1"/>
              </a:solidFill>
            </a:endParaRPr>
          </a:p>
        </p:txBody>
      </p:sp>
      <p:sp>
        <p:nvSpPr>
          <p:cNvPr id="3" name="Content Placeholder 2">
            <a:extLst>
              <a:ext uri="{FF2B5EF4-FFF2-40B4-BE49-F238E27FC236}">
                <a16:creationId xmlns:a16="http://schemas.microsoft.com/office/drawing/2014/main" id="{BB7D5F76-C12B-9397-5B40-4903AE9B0D47}"/>
              </a:ext>
            </a:extLst>
          </p:cNvPr>
          <p:cNvSpPr>
            <a:spLocks noGrp="1"/>
          </p:cNvSpPr>
          <p:nvPr>
            <p:ph idx="1"/>
          </p:nvPr>
        </p:nvSpPr>
        <p:spPr/>
        <p:txBody>
          <a:bodyPr>
            <a:normAutofit/>
          </a:bodyPr>
          <a:lstStyle/>
          <a:p>
            <a:r>
              <a:rPr lang="en-IN" sz="2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There are many references of job portals with additional features available online. </a:t>
            </a:r>
            <a:r>
              <a:rPr lang="en-IN" sz="24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The few examples are </a:t>
            </a:r>
            <a:r>
              <a:rPr lang="en-IN" sz="24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LinkedIn, Glassdoor, Indeed, </a:t>
            </a:r>
            <a:r>
              <a:rPr lang="en-IN" sz="2400" dirty="0" err="1">
                <a:solidFill>
                  <a:srgbClr val="000000"/>
                </a:solidFill>
                <a:latin typeface="Segoe UI" panose="020B0502040204020203" pitchFamily="34" charset="0"/>
                <a:ea typeface="Times New Roman" panose="02020603050405020304" pitchFamily="18" charset="0"/>
                <a:cs typeface="Times New Roman" panose="02020603050405020304" pitchFamily="18" charset="0"/>
              </a:rPr>
              <a:t>Naukuri</a:t>
            </a:r>
            <a:r>
              <a:rPr lang="en-IN" sz="24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 Freelancer, </a:t>
            </a:r>
            <a:r>
              <a:rPr lang="en-IN" sz="2400" dirty="0" err="1">
                <a:solidFill>
                  <a:srgbClr val="000000"/>
                </a:solidFill>
                <a:latin typeface="Segoe UI" panose="020B0502040204020203" pitchFamily="34" charset="0"/>
                <a:ea typeface="Times New Roman" panose="02020603050405020304" pitchFamily="18" charset="0"/>
                <a:cs typeface="Times New Roman" panose="02020603050405020304" pitchFamily="18" charset="0"/>
              </a:rPr>
              <a:t>Internshala</a:t>
            </a:r>
            <a:r>
              <a:rPr lang="en-IN" sz="2400" dirty="0">
                <a:solidFill>
                  <a:srgbClr val="000000"/>
                </a:solidFill>
                <a:latin typeface="Segoe UI" panose="020B0502040204020203" pitchFamily="34" charset="0"/>
                <a:ea typeface="Times New Roman" panose="02020603050405020304" pitchFamily="18" charset="0"/>
                <a:cs typeface="Times New Roman" panose="02020603050405020304" pitchFamily="18" charset="0"/>
              </a:rPr>
              <a:t>.</a:t>
            </a:r>
          </a:p>
          <a:p>
            <a:r>
              <a:rPr lang="en-IN"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Sourced from the </a:t>
            </a:r>
            <a:r>
              <a:rPr lang="en-IN" sz="24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Research Paper published by </a:t>
            </a:r>
            <a:r>
              <a:rPr lang="en-IN" sz="2400" dirty="0">
                <a:solidFill>
                  <a:schemeClr val="bg1"/>
                </a:solidFill>
                <a:latin typeface="Segoe UI" panose="020B0502040204020203" pitchFamily="34" charset="0"/>
                <a:cs typeface="Segoe UI" panose="020B0502040204020203" pitchFamily="34" charset="0"/>
              </a:rPr>
              <a:t>Sagar P, Muskan Singh, </a:t>
            </a:r>
            <a:r>
              <a:rPr lang="en-IN" sz="2400" dirty="0" err="1">
                <a:solidFill>
                  <a:schemeClr val="bg1"/>
                </a:solidFill>
                <a:latin typeface="Segoe UI" panose="020B0502040204020203" pitchFamily="34" charset="0"/>
                <a:cs typeface="Segoe UI" panose="020B0502040204020203" pitchFamily="34" charset="0"/>
              </a:rPr>
              <a:t>Veebhuti</a:t>
            </a:r>
            <a:r>
              <a:rPr lang="en-IN" sz="2400" dirty="0">
                <a:solidFill>
                  <a:schemeClr val="bg1"/>
                </a:solidFill>
                <a:latin typeface="Segoe UI" panose="020B0502040204020203" pitchFamily="34" charset="0"/>
                <a:cs typeface="Segoe UI" panose="020B0502040204020203" pitchFamily="34" charset="0"/>
              </a:rPr>
              <a:t> Arun Sai Teja, Vani </a:t>
            </a:r>
            <a:r>
              <a:rPr lang="en-IN" sz="2400" dirty="0" err="1">
                <a:solidFill>
                  <a:schemeClr val="bg1"/>
                </a:solidFill>
                <a:latin typeface="Segoe UI" panose="020B0502040204020203" pitchFamily="34" charset="0"/>
                <a:cs typeface="Segoe UI" panose="020B0502040204020203" pitchFamily="34" charset="0"/>
              </a:rPr>
              <a:t>Shinghal</a:t>
            </a:r>
            <a:r>
              <a:rPr lang="en-IN" sz="2400" dirty="0">
                <a:solidFill>
                  <a:schemeClr val="bg1"/>
                </a:solidFill>
                <a:latin typeface="Segoe UI" panose="020B0502040204020203" pitchFamily="34" charset="0"/>
                <a:cs typeface="Segoe UI" panose="020B0502040204020203" pitchFamily="34" charset="0"/>
              </a:rPr>
              <a:t>, Nitesh Kumar </a:t>
            </a:r>
            <a:r>
              <a:rPr lang="en-IN" sz="24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based on </a:t>
            </a:r>
            <a:r>
              <a:rPr lang="en-IN" sz="2400"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US" sz="2400" dirty="0">
                <a:solidFill>
                  <a:schemeClr val="bg1"/>
                </a:solidFill>
                <a:latin typeface="Segoe UI" panose="020B0502040204020203" pitchFamily="34" charset="0"/>
                <a:cs typeface="Segoe UI" panose="020B0502040204020203" pitchFamily="34" charset="0"/>
              </a:rPr>
              <a:t>A study of issues in job portals: research analysis</a:t>
            </a:r>
            <a:r>
              <a:rPr lang="en-IN" sz="2400" dirty="0">
                <a:solidFill>
                  <a:schemeClr val="bg1"/>
                </a:solidFill>
                <a:latin typeface="Segoe UI" panose="020B0502040204020203" pitchFamily="34" charset="0"/>
                <a:cs typeface="Segoe UI" panose="020B0502040204020203" pitchFamily="34" charset="0"/>
              </a:rPr>
              <a:t>”</a:t>
            </a:r>
            <a:r>
              <a:rPr lang="en-IN" sz="2400"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a:t>
            </a:r>
          </a:p>
          <a:p>
            <a:r>
              <a:rPr lang="en-IN"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Sourced from the </a:t>
            </a:r>
            <a:r>
              <a:rPr lang="en-IN" sz="24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Research Paper published by </a:t>
            </a:r>
            <a:r>
              <a:rPr lang="en-IN" sz="2400" dirty="0">
                <a:solidFill>
                  <a:schemeClr val="bg1"/>
                </a:solidFill>
                <a:latin typeface="Segoe UI" panose="020B0502040204020203" pitchFamily="34" charset="0"/>
                <a:cs typeface="Segoe UI" panose="020B0502040204020203" pitchFamily="34" charset="0"/>
              </a:rPr>
              <a:t>Dr . Rupa </a:t>
            </a:r>
            <a:r>
              <a:rPr lang="en-IN" sz="2400" dirty="0" err="1">
                <a:solidFill>
                  <a:schemeClr val="bg1"/>
                </a:solidFill>
                <a:latin typeface="Segoe UI" panose="020B0502040204020203" pitchFamily="34" charset="0"/>
                <a:cs typeface="Segoe UI" panose="020B0502040204020203" pitchFamily="34" charset="0"/>
              </a:rPr>
              <a:t>Rathee</a:t>
            </a:r>
            <a:r>
              <a:rPr lang="en-IN" sz="2400" dirty="0">
                <a:solidFill>
                  <a:schemeClr val="bg1"/>
                </a:solidFill>
                <a:latin typeface="Segoe UI" panose="020B0502040204020203" pitchFamily="34" charset="0"/>
                <a:cs typeface="Segoe UI" panose="020B0502040204020203" pitchFamily="34" charset="0"/>
              </a:rPr>
              <a:t> </a:t>
            </a:r>
            <a:r>
              <a:rPr lang="en-IN" sz="24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and</a:t>
            </a:r>
            <a:r>
              <a:rPr lang="en-IN" sz="2400" dirty="0">
                <a:solidFill>
                  <a:schemeClr val="bg1"/>
                </a:solidFill>
                <a:latin typeface="Segoe UI" panose="020B0502040204020203" pitchFamily="34" charset="0"/>
                <a:cs typeface="Segoe UI" panose="020B0502040204020203" pitchFamily="34" charset="0"/>
              </a:rPr>
              <a:t> Miss. Renu </a:t>
            </a:r>
            <a:r>
              <a:rPr lang="en-IN" sz="2400" dirty="0" err="1">
                <a:solidFill>
                  <a:schemeClr val="bg1"/>
                </a:solidFill>
                <a:latin typeface="Segoe UI" panose="020B0502040204020203" pitchFamily="34" charset="0"/>
                <a:cs typeface="Segoe UI" panose="020B0502040204020203" pitchFamily="34" charset="0"/>
              </a:rPr>
              <a:t>Bhuntel</a:t>
            </a:r>
            <a:r>
              <a:rPr lang="en-IN" sz="2400" dirty="0">
                <a:solidFill>
                  <a:schemeClr val="bg1"/>
                </a:solidFill>
                <a:latin typeface="Segoe UI" panose="020B0502040204020203" pitchFamily="34" charset="0"/>
                <a:cs typeface="Segoe UI" panose="020B0502040204020203" pitchFamily="34" charset="0"/>
              </a:rPr>
              <a:t> </a:t>
            </a:r>
            <a:r>
              <a:rPr lang="en-IN" sz="24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based on </a:t>
            </a:r>
            <a:r>
              <a:rPr lang="en-IN" sz="2400"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dirty="0">
                <a:solidFill>
                  <a:schemeClr val="bg1"/>
                </a:solidFill>
                <a:latin typeface="Segoe UI" panose="020B0502040204020203" pitchFamily="34" charset="0"/>
                <a:cs typeface="Segoe UI" panose="020B0502040204020203" pitchFamily="34" charset="0"/>
              </a:rPr>
              <a:t>Factors affecting e-recruitment </a:t>
            </a:r>
            <a:r>
              <a:rPr lang="en-IN" sz="2400" dirty="0">
                <a:solidFill>
                  <a:schemeClr val="bg1"/>
                </a:solidFill>
                <a:latin typeface="Segoe UI" panose="020B0502040204020203" pitchFamily="34" charset="0"/>
                <a:cs typeface="Times New Roman" panose="02020603050405020304" pitchFamily="18" charset="0"/>
              </a:rPr>
              <a:t>”</a:t>
            </a:r>
            <a:r>
              <a:rPr lang="en-IN" sz="2400"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a:t>
            </a:r>
          </a:p>
          <a:p>
            <a:r>
              <a:rPr lang="en-IN" sz="2400" dirty="0">
                <a:solidFill>
                  <a:srgbClr val="000000"/>
                </a:solidFill>
                <a:latin typeface="Segoe UI" panose="020B0502040204020203" pitchFamily="34" charset="0"/>
                <a:ea typeface="Calibri" panose="020F0502020204030204" pitchFamily="34" charset="0"/>
                <a:cs typeface="Times New Roman" panose="02020603050405020304" pitchFamily="18" charset="0"/>
              </a:rPr>
              <a:t>Sourced </a:t>
            </a:r>
            <a:r>
              <a:rPr lang="en-IN" sz="24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from Google </a:t>
            </a:r>
            <a:r>
              <a:rPr lang="en-IN" sz="24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Wikipedia .</a:t>
            </a:r>
            <a:endParaRPr lang="en-IN" sz="24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p>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6475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D9C5-120D-A11A-7556-8984BBFE028F}"/>
              </a:ext>
            </a:extLst>
          </p:cNvPr>
          <p:cNvSpPr>
            <a:spLocks noGrp="1"/>
          </p:cNvSpPr>
          <p:nvPr>
            <p:ph type="title"/>
          </p:nvPr>
        </p:nvSpPr>
        <p:spPr/>
        <p:txBody>
          <a:bodyPr/>
          <a:lstStyle/>
          <a:p>
            <a:r>
              <a:rPr lang="en-US" dirty="0"/>
              <a:t>THSNK </a:t>
            </a:r>
            <a:endParaRPr lang="en-IN" dirty="0"/>
          </a:p>
        </p:txBody>
      </p:sp>
      <p:sp>
        <p:nvSpPr>
          <p:cNvPr id="3" name="Content Placeholder 2">
            <a:extLst>
              <a:ext uri="{FF2B5EF4-FFF2-40B4-BE49-F238E27FC236}">
                <a16:creationId xmlns:a16="http://schemas.microsoft.com/office/drawing/2014/main" id="{09CD2E20-02F8-CF79-B773-230880C59183}"/>
              </a:ext>
            </a:extLst>
          </p:cNvPr>
          <p:cNvSpPr>
            <a:spLocks noGrp="1"/>
          </p:cNvSpPr>
          <p:nvPr>
            <p:ph idx="1"/>
          </p:nvPr>
        </p:nvSpPr>
        <p:spPr/>
        <p:txBody>
          <a:bodyPr>
            <a:normAutofit/>
          </a:bodyPr>
          <a:lstStyle/>
          <a:p>
            <a:pPr marL="0" indent="0">
              <a:buNone/>
            </a:pPr>
            <a:r>
              <a:rPr lang="en-US" sz="4800" dirty="0">
                <a:solidFill>
                  <a:schemeClr val="bg1"/>
                </a:solidFill>
              </a:rPr>
              <a:t> </a:t>
            </a:r>
            <a:endParaRPr lang="en-IN" sz="4800" dirty="0">
              <a:solidFill>
                <a:schemeClr val="bg1"/>
              </a:solidFill>
            </a:endParaRPr>
          </a:p>
        </p:txBody>
      </p:sp>
      <p:sp>
        <p:nvSpPr>
          <p:cNvPr id="4" name="Rectangle 3">
            <a:extLst>
              <a:ext uri="{FF2B5EF4-FFF2-40B4-BE49-F238E27FC236}">
                <a16:creationId xmlns:a16="http://schemas.microsoft.com/office/drawing/2014/main" id="{09F34140-319E-62CE-E4DB-9C4A727EF51F}"/>
              </a:ext>
            </a:extLst>
          </p:cNvPr>
          <p:cNvSpPr/>
          <p:nvPr/>
        </p:nvSpPr>
        <p:spPr>
          <a:xfrm>
            <a:off x="2566004" y="2705725"/>
            <a:ext cx="6443525" cy="1446550"/>
          </a:xfrm>
          <a:prstGeom prst="rect">
            <a:avLst/>
          </a:prstGeom>
          <a:noFill/>
        </p:spPr>
        <p:txBody>
          <a:bodyPr wrap="square" lIns="91440" tIns="45720" rIns="91440" bIns="45720">
            <a:spAutoFit/>
          </a:bodyPr>
          <a:lstStyle/>
          <a:p>
            <a:pPr algn="ctr"/>
            <a:r>
              <a:rPr lang="en-US" sz="88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THANK YOU </a:t>
            </a:r>
            <a:endParaRPr lang="en-IN" sz="88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088963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74A9-5438-BFC0-E9BD-59724598AFA3}"/>
              </a:ext>
            </a:extLst>
          </p:cNvPr>
          <p:cNvSpPr>
            <a:spLocks noGrp="1"/>
          </p:cNvSpPr>
          <p:nvPr>
            <p:ph type="title"/>
          </p:nvPr>
        </p:nvSpPr>
        <p:spPr>
          <a:xfrm>
            <a:off x="797859" y="1347078"/>
            <a:ext cx="8610600" cy="1293028"/>
          </a:xfrm>
        </p:spPr>
        <p:txBody>
          <a:bodyPr/>
          <a:lstStyle/>
          <a:p>
            <a:pPr algn="l"/>
            <a:r>
              <a:rPr lang="en-US" dirty="0">
                <a:solidFill>
                  <a:schemeClr val="bg1"/>
                </a:solidFill>
              </a:rPr>
              <a:t>Objective </a:t>
            </a:r>
            <a:endParaRPr lang="en-IN" dirty="0">
              <a:solidFill>
                <a:schemeClr val="bg1"/>
              </a:solidFill>
            </a:endParaRPr>
          </a:p>
        </p:txBody>
      </p:sp>
      <p:sp>
        <p:nvSpPr>
          <p:cNvPr id="3" name="Content Placeholder 2">
            <a:extLst>
              <a:ext uri="{FF2B5EF4-FFF2-40B4-BE49-F238E27FC236}">
                <a16:creationId xmlns:a16="http://schemas.microsoft.com/office/drawing/2014/main" id="{C8471C1B-978B-0926-DD48-648C304ED785}"/>
              </a:ext>
            </a:extLst>
          </p:cNvPr>
          <p:cNvSpPr>
            <a:spLocks noGrp="1"/>
          </p:cNvSpPr>
          <p:nvPr>
            <p:ph idx="1"/>
          </p:nvPr>
        </p:nvSpPr>
        <p:spPr/>
        <p:txBody>
          <a:bodyPr>
            <a:normAutofit/>
          </a:bodyPr>
          <a:lstStyle/>
          <a:p>
            <a:endParaRPr lang="en-IN" sz="2400" dirty="0">
              <a:solidFill>
                <a:srgbClr val="000000"/>
              </a:solidFill>
              <a:effectLst/>
              <a:latin typeface="Segoe UI" panose="020B0502040204020203" pitchFamily="34" charset="0"/>
              <a:ea typeface="Times New Roman" panose="02020603050405020304" pitchFamily="18" charset="0"/>
            </a:endParaRPr>
          </a:p>
          <a:p>
            <a:endParaRPr lang="en-IN" sz="2400" dirty="0">
              <a:solidFill>
                <a:srgbClr val="000000"/>
              </a:solidFill>
              <a:latin typeface="Segoe UI" panose="020B0502040204020203" pitchFamily="34" charset="0"/>
              <a:ea typeface="Times New Roman" panose="02020603050405020304" pitchFamily="18" charset="0"/>
            </a:endParaRPr>
          </a:p>
          <a:p>
            <a:pPr algn="just"/>
            <a:r>
              <a:rPr lang="en-IN" sz="2400" dirty="0">
                <a:solidFill>
                  <a:srgbClr val="000000"/>
                </a:solidFill>
                <a:effectLst/>
                <a:latin typeface="Segoe UI" panose="020B0502040204020203" pitchFamily="34" charset="0"/>
                <a:ea typeface="Times New Roman" panose="02020603050405020304" pitchFamily="18" charset="0"/>
              </a:rPr>
              <a:t>The job portal aims to provide job seekers with a user-friendly platform to search and apply for job openings based on their qualifications, experience, and preferences with additional features. The portal should be designed to provide relevant and accurate job search results and facilitate communication between job seekers and employers.</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spTree>
    <p:extLst>
      <p:ext uri="{BB962C8B-B14F-4D97-AF65-F5344CB8AC3E}">
        <p14:creationId xmlns:p14="http://schemas.microsoft.com/office/powerpoint/2010/main" val="3583447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AE39F-B6D0-B8FA-DC45-CC5F3BB712D6}"/>
              </a:ext>
            </a:extLst>
          </p:cNvPr>
          <p:cNvSpPr>
            <a:spLocks noGrp="1"/>
          </p:cNvSpPr>
          <p:nvPr>
            <p:ph type="title"/>
          </p:nvPr>
        </p:nvSpPr>
        <p:spPr>
          <a:xfrm>
            <a:off x="847164" y="1060208"/>
            <a:ext cx="8610600" cy="1293028"/>
          </a:xfrm>
        </p:spPr>
        <p:txBody>
          <a:bodyPr/>
          <a:lstStyle/>
          <a:p>
            <a:pPr algn="l"/>
            <a:r>
              <a:rPr lang="en-US" dirty="0">
                <a:solidFill>
                  <a:schemeClr val="bg1"/>
                </a:solidFill>
              </a:rPr>
              <a:t>abstract of the system</a:t>
            </a:r>
            <a:endParaRPr lang="en-IN" dirty="0"/>
          </a:p>
        </p:txBody>
      </p:sp>
      <p:sp>
        <p:nvSpPr>
          <p:cNvPr id="3" name="Content Placeholder 2">
            <a:extLst>
              <a:ext uri="{FF2B5EF4-FFF2-40B4-BE49-F238E27FC236}">
                <a16:creationId xmlns:a16="http://schemas.microsoft.com/office/drawing/2014/main" id="{ECFFA1D9-B4D5-4FE6-4338-9559C6EEC75B}"/>
              </a:ext>
            </a:extLst>
          </p:cNvPr>
          <p:cNvSpPr>
            <a:spLocks noGrp="1"/>
          </p:cNvSpPr>
          <p:nvPr>
            <p:ph idx="1"/>
          </p:nvPr>
        </p:nvSpPr>
        <p:spPr/>
        <p:txBody>
          <a:bodyPr/>
          <a:lstStyle/>
          <a:p>
            <a:r>
              <a:rPr lang="en-IN" sz="2400" dirty="0">
                <a:solidFill>
                  <a:schemeClr val="bg1"/>
                </a:solidFill>
                <a:effectLst/>
                <a:latin typeface="Segoe UI" panose="020B0502040204020203" pitchFamily="34" charset="0"/>
                <a:ea typeface="Calibri" panose="020F0502020204030204" pitchFamily="34" charset="0"/>
              </a:rPr>
              <a:t>The purpose of this project is to enhance a job portal website by adding additional features that will improve the user experience and increase the likelihood of successful job matches.</a:t>
            </a:r>
          </a:p>
          <a:p>
            <a:r>
              <a:rPr lang="en-IN" sz="2400"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Integration with job application tracking systems to help job seekers keep track of their applications and progress.</a:t>
            </a:r>
          </a:p>
          <a:p>
            <a:r>
              <a:rPr lang="en-IN" sz="24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Integrating resume builder and blogger. Resume which helps to present your qualification and secure an interview. </a:t>
            </a:r>
          </a:p>
          <a:p>
            <a:r>
              <a:rPr lang="en-IN" sz="24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Blogger which helps to share </a:t>
            </a:r>
            <a:r>
              <a:rPr lang="en-IN" sz="2400" dirty="0">
                <a:solidFill>
                  <a:schemeClr val="bg1"/>
                </a:solidFill>
                <a:latin typeface="Segoe UI" panose="020B0502040204020203" pitchFamily="34" charset="0"/>
                <a:ea typeface="Calibri" panose="020F0502020204030204" pitchFamily="34" charset="0"/>
                <a:cs typeface="Segoe UI" panose="020B0502040204020203" pitchFamily="34" charset="0"/>
              </a:rPr>
              <a:t>job seeker</a:t>
            </a:r>
            <a:r>
              <a:rPr lang="en-IN" sz="24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’s interview experience and company reviews. </a:t>
            </a:r>
            <a:endParaRPr lang="en-IN" sz="24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80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6605-3FFA-C053-7BF8-B9FD5B61587C}"/>
              </a:ext>
            </a:extLst>
          </p:cNvPr>
          <p:cNvSpPr>
            <a:spLocks noGrp="1"/>
          </p:cNvSpPr>
          <p:nvPr>
            <p:ph type="title"/>
          </p:nvPr>
        </p:nvSpPr>
        <p:spPr>
          <a:xfrm>
            <a:off x="815788" y="1087102"/>
            <a:ext cx="8610600" cy="1293028"/>
          </a:xfrm>
        </p:spPr>
        <p:txBody>
          <a:bodyPr/>
          <a:lstStyle/>
          <a:p>
            <a:pPr algn="l"/>
            <a:r>
              <a:rPr lang="en-US" dirty="0">
                <a:solidFill>
                  <a:schemeClr val="bg1"/>
                </a:solidFill>
              </a:rPr>
              <a:t>Introduction of the system</a:t>
            </a:r>
            <a:endParaRPr lang="en-IN" dirty="0">
              <a:solidFill>
                <a:schemeClr val="bg1"/>
              </a:solidFill>
            </a:endParaRPr>
          </a:p>
        </p:txBody>
      </p:sp>
      <p:sp>
        <p:nvSpPr>
          <p:cNvPr id="3" name="Content Placeholder 2">
            <a:extLst>
              <a:ext uri="{FF2B5EF4-FFF2-40B4-BE49-F238E27FC236}">
                <a16:creationId xmlns:a16="http://schemas.microsoft.com/office/drawing/2014/main" id="{214CE48E-1BCC-D812-15AB-D6513B526AFA}"/>
              </a:ext>
            </a:extLst>
          </p:cNvPr>
          <p:cNvSpPr>
            <a:spLocks noGrp="1"/>
          </p:cNvSpPr>
          <p:nvPr>
            <p:ph idx="1"/>
          </p:nvPr>
        </p:nvSpPr>
        <p:spPr/>
        <p:txBody>
          <a:bodyPr>
            <a:normAutofit/>
          </a:bodyPr>
          <a:lstStyle/>
          <a:p>
            <a:r>
              <a:rPr lang="en-IN" sz="2400" dirty="0">
                <a:solidFill>
                  <a:srgbClr val="000000"/>
                </a:solidFill>
                <a:effectLst/>
                <a:latin typeface="Segoe UI" panose="020B0502040204020203" pitchFamily="34" charset="0"/>
                <a:ea typeface="Times New Roman" panose="02020603050405020304" pitchFamily="18" charset="0"/>
              </a:rPr>
              <a:t>A job portal is an online platform where job seekers can search for job vacancies and employers can post job openings. It serves as a meeting point for job seekers and employers, making the job search and recruitment process easier and more convenient.</a:t>
            </a:r>
            <a:endParaRPr lang="en-IN" sz="2400" dirty="0">
              <a:effectLst/>
              <a:latin typeface="Times New Roman" panose="02020603050405020304" pitchFamily="18" charset="0"/>
              <a:ea typeface="Times New Roman" panose="02020603050405020304" pitchFamily="18" charset="0"/>
            </a:endParaRPr>
          </a:p>
          <a:p>
            <a:r>
              <a:rPr lang="en-IN" sz="2400" dirty="0">
                <a:solidFill>
                  <a:srgbClr val="000000"/>
                </a:solidFill>
                <a:effectLst/>
                <a:latin typeface="Segoe UI" panose="020B0502040204020203" pitchFamily="34" charset="0"/>
                <a:ea typeface="Times New Roman" panose="02020603050405020304" pitchFamily="18" charset="0"/>
              </a:rPr>
              <a:t>In addition to the basic features of a job portal, such as job search and job posting, there are several additional features that can make a job portal more useful and efficient. Some of these additional features are:</a:t>
            </a:r>
            <a:endParaRPr lang="en-IN" sz="2400" dirty="0">
              <a:effectLst/>
              <a:latin typeface="Times New Roman" panose="02020603050405020304" pitchFamily="18" charset="0"/>
              <a:ea typeface="Times New Roman" panose="02020603050405020304" pitchFamily="18" charset="0"/>
            </a:endParaRPr>
          </a:p>
          <a:p>
            <a:pPr lvl="2"/>
            <a:r>
              <a:rPr lang="en-IN" sz="2400" dirty="0">
                <a:solidFill>
                  <a:srgbClr val="000000"/>
                </a:solidFill>
                <a:effectLst/>
                <a:latin typeface="Segoe UI" panose="020B0502040204020203" pitchFamily="34" charset="0"/>
                <a:ea typeface="Calibri" panose="020F0502020204030204" pitchFamily="34" charset="0"/>
              </a:rPr>
              <a:t>Resume builder</a:t>
            </a:r>
          </a:p>
          <a:p>
            <a:pPr lvl="2"/>
            <a:r>
              <a:rPr lang="en-IN" sz="2400" dirty="0">
                <a:solidFill>
                  <a:srgbClr val="000000"/>
                </a:solidFill>
                <a:effectLst/>
                <a:latin typeface="Segoe UI" panose="020B0502040204020203" pitchFamily="34" charset="0"/>
                <a:ea typeface="Calibri" panose="020F0502020204030204" pitchFamily="34" charset="0"/>
              </a:rPr>
              <a:t>Applicant tracking system</a:t>
            </a:r>
            <a:endParaRPr lang="en-IN" sz="2400" dirty="0">
              <a:solidFill>
                <a:srgbClr val="000000"/>
              </a:solidFill>
              <a:latin typeface="Segoe UI" panose="020B0502040204020203" pitchFamily="34" charset="0"/>
              <a:ea typeface="Calibri" panose="020F0502020204030204" pitchFamily="34" charset="0"/>
            </a:endParaRPr>
          </a:p>
          <a:p>
            <a:pPr lvl="2"/>
            <a:r>
              <a:rPr lang="en-IN" sz="2400" dirty="0">
                <a:solidFill>
                  <a:schemeClr val="bg1"/>
                </a:solidFill>
                <a:latin typeface="Segoe UI" panose="020B0502040204020203" pitchFamily="34" charset="0"/>
                <a:cs typeface="Times New Roman" panose="02020603050405020304" pitchFamily="18" charset="0"/>
              </a:rPr>
              <a:t>Blogger</a:t>
            </a:r>
            <a:endParaRPr lang="en-IN" sz="2400" dirty="0"/>
          </a:p>
        </p:txBody>
      </p:sp>
    </p:spTree>
    <p:extLst>
      <p:ext uri="{BB962C8B-B14F-4D97-AF65-F5344CB8AC3E}">
        <p14:creationId xmlns:p14="http://schemas.microsoft.com/office/powerpoint/2010/main" val="405858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F797-908D-F232-06EA-A76F7A30FCF1}"/>
              </a:ext>
            </a:extLst>
          </p:cNvPr>
          <p:cNvSpPr>
            <a:spLocks noGrp="1"/>
          </p:cNvSpPr>
          <p:nvPr>
            <p:ph type="title"/>
          </p:nvPr>
        </p:nvSpPr>
        <p:spPr>
          <a:xfrm>
            <a:off x="-331694" y="1096067"/>
            <a:ext cx="8610600" cy="1293028"/>
          </a:xfrm>
        </p:spPr>
        <p:txBody>
          <a:bodyPr/>
          <a:lstStyle/>
          <a:p>
            <a:r>
              <a:rPr lang="en-US" dirty="0">
                <a:solidFill>
                  <a:schemeClr val="bg1"/>
                </a:solidFill>
              </a:rPr>
              <a:t>stakeholders of the system</a:t>
            </a:r>
            <a:endParaRPr lang="en-IN" dirty="0"/>
          </a:p>
        </p:txBody>
      </p:sp>
      <p:sp>
        <p:nvSpPr>
          <p:cNvPr id="3" name="Content Placeholder 2">
            <a:extLst>
              <a:ext uri="{FF2B5EF4-FFF2-40B4-BE49-F238E27FC236}">
                <a16:creationId xmlns:a16="http://schemas.microsoft.com/office/drawing/2014/main" id="{BFDBA78D-6FAE-6713-5722-5A8044899785}"/>
              </a:ext>
            </a:extLst>
          </p:cNvPr>
          <p:cNvSpPr>
            <a:spLocks noGrp="1"/>
          </p:cNvSpPr>
          <p:nvPr>
            <p:ph idx="1"/>
          </p:nvPr>
        </p:nvSpPr>
        <p:spPr>
          <a:xfrm>
            <a:off x="605118" y="2756964"/>
            <a:ext cx="10820400" cy="3004969"/>
          </a:xfrm>
        </p:spPr>
        <p:txBody>
          <a:bodyPr>
            <a:normAutofit/>
          </a:bodyPr>
          <a:lstStyle/>
          <a:p>
            <a:r>
              <a:rPr lang="en-US" sz="2400" b="0" i="0" dirty="0">
                <a:solidFill>
                  <a:schemeClr val="bg1"/>
                </a:solidFill>
                <a:effectLst/>
                <a:latin typeface="Söhne"/>
              </a:rPr>
              <a:t>Job seekers: These are the individuals who are looking for employment opportunities and use the job portal to search for and apply to relevant job openings.</a:t>
            </a:r>
          </a:p>
          <a:p>
            <a:r>
              <a:rPr lang="en-US" sz="2400" b="0" i="0" dirty="0">
                <a:solidFill>
                  <a:schemeClr val="bg1"/>
                </a:solidFill>
                <a:effectLst/>
                <a:latin typeface="Söhne"/>
              </a:rPr>
              <a:t>Employers: These are the companies or organizations that are looking to hire new employees and post job openings on the job portal.</a:t>
            </a:r>
            <a:endParaRPr lang="en-IN" dirty="0"/>
          </a:p>
        </p:txBody>
      </p:sp>
    </p:spTree>
    <p:extLst>
      <p:ext uri="{BB962C8B-B14F-4D97-AF65-F5344CB8AC3E}">
        <p14:creationId xmlns:p14="http://schemas.microsoft.com/office/powerpoint/2010/main" val="1447151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2E5B-562A-5480-7A0E-4548B13C40E3}"/>
              </a:ext>
            </a:extLst>
          </p:cNvPr>
          <p:cNvSpPr>
            <a:spLocks noGrp="1"/>
          </p:cNvSpPr>
          <p:nvPr>
            <p:ph type="title"/>
          </p:nvPr>
        </p:nvSpPr>
        <p:spPr>
          <a:xfrm>
            <a:off x="3088341" y="426402"/>
            <a:ext cx="8610600" cy="1293028"/>
          </a:xfrm>
        </p:spPr>
        <p:txBody>
          <a:bodyPr/>
          <a:lstStyle/>
          <a:p>
            <a:pPr algn="l"/>
            <a:r>
              <a:rPr lang="en-US" dirty="0">
                <a:solidFill>
                  <a:schemeClr val="bg1"/>
                </a:solidFill>
              </a:rPr>
              <a:t>Schedule / </a:t>
            </a:r>
            <a:r>
              <a:rPr lang="en-US" dirty="0" err="1">
                <a:solidFill>
                  <a:schemeClr val="bg1"/>
                </a:solidFill>
              </a:rPr>
              <a:t>ganTT</a:t>
            </a:r>
            <a:r>
              <a:rPr lang="en-US" dirty="0">
                <a:solidFill>
                  <a:schemeClr val="bg1"/>
                </a:solidFill>
              </a:rPr>
              <a:t> chart</a:t>
            </a:r>
            <a:endParaRPr lang="en-IN" dirty="0"/>
          </a:p>
        </p:txBody>
      </p:sp>
      <p:pic>
        <p:nvPicPr>
          <p:cNvPr id="6" name="Picture 5">
            <a:extLst>
              <a:ext uri="{FF2B5EF4-FFF2-40B4-BE49-F238E27FC236}">
                <a16:creationId xmlns:a16="http://schemas.microsoft.com/office/drawing/2014/main" id="{8BDF2450-2EC6-436F-807A-2B5754C20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627555"/>
            <a:ext cx="10520381" cy="3051886"/>
          </a:xfrm>
          <a:prstGeom prst="rect">
            <a:avLst/>
          </a:prstGeom>
        </p:spPr>
      </p:pic>
    </p:spTree>
    <p:extLst>
      <p:ext uri="{BB962C8B-B14F-4D97-AF65-F5344CB8AC3E}">
        <p14:creationId xmlns:p14="http://schemas.microsoft.com/office/powerpoint/2010/main" val="398497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26D2D2-0B68-32F2-EA48-0689986CB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04" y="1238277"/>
            <a:ext cx="1237470" cy="1237470"/>
          </a:xfrm>
          <a:prstGeom prst="rect">
            <a:avLst/>
          </a:prstGeom>
        </p:spPr>
      </p:pic>
      <p:pic>
        <p:nvPicPr>
          <p:cNvPr id="5" name="Picture 4">
            <a:extLst>
              <a:ext uri="{FF2B5EF4-FFF2-40B4-BE49-F238E27FC236}">
                <a16:creationId xmlns:a16="http://schemas.microsoft.com/office/drawing/2014/main" id="{53C84B1D-6D35-5F29-D108-D81498D44C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1978" y="1197634"/>
            <a:ext cx="1033539" cy="1376896"/>
          </a:xfrm>
          <a:prstGeom prst="rect">
            <a:avLst/>
          </a:prstGeom>
        </p:spPr>
      </p:pic>
      <p:pic>
        <p:nvPicPr>
          <p:cNvPr id="6" name="Picture 5">
            <a:extLst>
              <a:ext uri="{FF2B5EF4-FFF2-40B4-BE49-F238E27FC236}">
                <a16:creationId xmlns:a16="http://schemas.microsoft.com/office/drawing/2014/main" id="{CFC40CA0-FD76-5925-A1AF-B61B1BDAE6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3107" y="3016383"/>
            <a:ext cx="573365" cy="669845"/>
          </a:xfrm>
          <a:prstGeom prst="rect">
            <a:avLst/>
          </a:prstGeom>
        </p:spPr>
      </p:pic>
      <p:pic>
        <p:nvPicPr>
          <p:cNvPr id="7" name="Picture 6">
            <a:extLst>
              <a:ext uri="{FF2B5EF4-FFF2-40B4-BE49-F238E27FC236}">
                <a16:creationId xmlns:a16="http://schemas.microsoft.com/office/drawing/2014/main" id="{40BEC212-F02D-9A31-BC4B-5C1DB1056D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2374" y="1181674"/>
            <a:ext cx="1297384" cy="1401175"/>
          </a:xfrm>
          <a:prstGeom prst="rect">
            <a:avLst/>
          </a:prstGeom>
        </p:spPr>
      </p:pic>
      <p:pic>
        <p:nvPicPr>
          <p:cNvPr id="8" name="Picture 7">
            <a:extLst>
              <a:ext uri="{FF2B5EF4-FFF2-40B4-BE49-F238E27FC236}">
                <a16:creationId xmlns:a16="http://schemas.microsoft.com/office/drawing/2014/main" id="{014899E0-89CF-A840-5D8B-6D173C1DD8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67216" y="1925838"/>
            <a:ext cx="648692" cy="648692"/>
          </a:xfrm>
          <a:prstGeom prst="rect">
            <a:avLst/>
          </a:prstGeom>
        </p:spPr>
      </p:pic>
      <p:pic>
        <p:nvPicPr>
          <p:cNvPr id="9" name="Picture 8">
            <a:extLst>
              <a:ext uri="{FF2B5EF4-FFF2-40B4-BE49-F238E27FC236}">
                <a16:creationId xmlns:a16="http://schemas.microsoft.com/office/drawing/2014/main" id="{043F2E06-60C5-2657-D45B-31CDAF883F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54322" y="1074821"/>
            <a:ext cx="1881224" cy="1881224"/>
          </a:xfrm>
          <a:prstGeom prst="rect">
            <a:avLst/>
          </a:prstGeom>
        </p:spPr>
      </p:pic>
      <p:pic>
        <p:nvPicPr>
          <p:cNvPr id="11" name="Picture 10">
            <a:extLst>
              <a:ext uri="{FF2B5EF4-FFF2-40B4-BE49-F238E27FC236}">
                <a16:creationId xmlns:a16="http://schemas.microsoft.com/office/drawing/2014/main" id="{D84C1C63-ABC7-7A63-B456-491EAE6499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11552" y="1216941"/>
            <a:ext cx="1434948" cy="1434948"/>
          </a:xfrm>
          <a:prstGeom prst="rect">
            <a:avLst/>
          </a:prstGeom>
        </p:spPr>
      </p:pic>
      <p:pic>
        <p:nvPicPr>
          <p:cNvPr id="12" name="Picture 11">
            <a:extLst>
              <a:ext uri="{FF2B5EF4-FFF2-40B4-BE49-F238E27FC236}">
                <a16:creationId xmlns:a16="http://schemas.microsoft.com/office/drawing/2014/main" id="{FDF0CA35-6FCC-8E2C-A1CE-C02E61BA68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49394" y="3002442"/>
            <a:ext cx="1245521" cy="1245521"/>
          </a:xfrm>
          <a:prstGeom prst="rect">
            <a:avLst/>
          </a:prstGeom>
        </p:spPr>
      </p:pic>
      <p:pic>
        <p:nvPicPr>
          <p:cNvPr id="13" name="Picture 12">
            <a:extLst>
              <a:ext uri="{FF2B5EF4-FFF2-40B4-BE49-F238E27FC236}">
                <a16:creationId xmlns:a16="http://schemas.microsoft.com/office/drawing/2014/main" id="{773B2776-72AE-54C0-3FBD-9280A61606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90583" y="5127812"/>
            <a:ext cx="1781610" cy="1592179"/>
          </a:xfrm>
          <a:prstGeom prst="rect">
            <a:avLst/>
          </a:prstGeom>
        </p:spPr>
      </p:pic>
      <p:pic>
        <p:nvPicPr>
          <p:cNvPr id="14" name="Picture 13">
            <a:extLst>
              <a:ext uri="{FF2B5EF4-FFF2-40B4-BE49-F238E27FC236}">
                <a16:creationId xmlns:a16="http://schemas.microsoft.com/office/drawing/2014/main" id="{428F5E78-7206-66C6-B8B7-45D1A87C5A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7854" y="2768707"/>
            <a:ext cx="573365" cy="669845"/>
          </a:xfrm>
          <a:prstGeom prst="rect">
            <a:avLst/>
          </a:prstGeom>
        </p:spPr>
      </p:pic>
      <p:pic>
        <p:nvPicPr>
          <p:cNvPr id="15" name="Picture 14">
            <a:extLst>
              <a:ext uri="{FF2B5EF4-FFF2-40B4-BE49-F238E27FC236}">
                <a16:creationId xmlns:a16="http://schemas.microsoft.com/office/drawing/2014/main" id="{E640BEE6-86BE-27D9-635E-CC4F469FE0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4488" y="3401322"/>
            <a:ext cx="573365" cy="669845"/>
          </a:xfrm>
          <a:prstGeom prst="rect">
            <a:avLst/>
          </a:prstGeom>
        </p:spPr>
      </p:pic>
      <p:cxnSp>
        <p:nvCxnSpPr>
          <p:cNvPr id="16" name="Straight Arrow Connector 15">
            <a:extLst>
              <a:ext uri="{FF2B5EF4-FFF2-40B4-BE49-F238E27FC236}">
                <a16:creationId xmlns:a16="http://schemas.microsoft.com/office/drawing/2014/main" id="{C043C010-2C82-C3EF-2D2B-0A09012CC74E}"/>
              </a:ext>
            </a:extLst>
          </p:cNvPr>
          <p:cNvCxnSpPr>
            <a:cxnSpLocks/>
          </p:cNvCxnSpPr>
          <p:nvPr/>
        </p:nvCxnSpPr>
        <p:spPr>
          <a:xfrm flipV="1">
            <a:off x="5264309" y="4649319"/>
            <a:ext cx="902163" cy="478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07546F9-2141-1727-119A-25591E5F90A4}"/>
              </a:ext>
            </a:extLst>
          </p:cNvPr>
          <p:cNvCxnSpPr>
            <a:cxnSpLocks/>
          </p:cNvCxnSpPr>
          <p:nvPr/>
        </p:nvCxnSpPr>
        <p:spPr>
          <a:xfrm>
            <a:off x="5264309" y="5445408"/>
            <a:ext cx="9021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9159948-2B5E-D016-6238-1335FBC45FDC}"/>
              </a:ext>
            </a:extLst>
          </p:cNvPr>
          <p:cNvCxnSpPr>
            <a:cxnSpLocks/>
          </p:cNvCxnSpPr>
          <p:nvPr/>
        </p:nvCxnSpPr>
        <p:spPr>
          <a:xfrm>
            <a:off x="5264309" y="5818094"/>
            <a:ext cx="902163" cy="423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6FB95CD-FB87-47F5-0A69-2982294C0EEE}"/>
              </a:ext>
            </a:extLst>
          </p:cNvPr>
          <p:cNvSpPr txBox="1"/>
          <p:nvPr/>
        </p:nvSpPr>
        <p:spPr>
          <a:xfrm>
            <a:off x="6132966" y="4472142"/>
            <a:ext cx="1646800" cy="646331"/>
          </a:xfrm>
          <a:prstGeom prst="rect">
            <a:avLst/>
          </a:prstGeom>
          <a:noFill/>
        </p:spPr>
        <p:txBody>
          <a:bodyPr wrap="square" rtlCol="0">
            <a:spAutoFit/>
          </a:bodyPr>
          <a:lstStyle/>
          <a:p>
            <a:r>
              <a:rPr lang="en-US" dirty="0">
                <a:solidFill>
                  <a:schemeClr val="bg1"/>
                </a:solidFill>
              </a:rPr>
              <a:t>Company</a:t>
            </a:r>
            <a:r>
              <a:rPr lang="en-US" dirty="0"/>
              <a:t> name</a:t>
            </a:r>
            <a:endParaRPr lang="en-IN" dirty="0"/>
          </a:p>
        </p:txBody>
      </p:sp>
      <p:sp>
        <p:nvSpPr>
          <p:cNvPr id="20" name="TextBox 19">
            <a:extLst>
              <a:ext uri="{FF2B5EF4-FFF2-40B4-BE49-F238E27FC236}">
                <a16:creationId xmlns:a16="http://schemas.microsoft.com/office/drawing/2014/main" id="{B9522275-F377-3FFE-34F6-F7EFB763027E}"/>
              </a:ext>
            </a:extLst>
          </p:cNvPr>
          <p:cNvSpPr txBox="1"/>
          <p:nvPr/>
        </p:nvSpPr>
        <p:spPr>
          <a:xfrm>
            <a:off x="6166472" y="6029796"/>
            <a:ext cx="1692057" cy="646331"/>
          </a:xfrm>
          <a:prstGeom prst="rect">
            <a:avLst/>
          </a:prstGeom>
          <a:noFill/>
        </p:spPr>
        <p:txBody>
          <a:bodyPr wrap="square" rtlCol="0">
            <a:spAutoFit/>
          </a:bodyPr>
          <a:lstStyle/>
          <a:p>
            <a:r>
              <a:rPr lang="en-US" dirty="0">
                <a:solidFill>
                  <a:schemeClr val="bg1"/>
                </a:solidFill>
              </a:rPr>
              <a:t>Job Description</a:t>
            </a:r>
            <a:endParaRPr lang="en-IN" dirty="0">
              <a:solidFill>
                <a:schemeClr val="bg1"/>
              </a:solidFill>
            </a:endParaRPr>
          </a:p>
        </p:txBody>
      </p:sp>
      <p:sp>
        <p:nvSpPr>
          <p:cNvPr id="21" name="TextBox 20">
            <a:extLst>
              <a:ext uri="{FF2B5EF4-FFF2-40B4-BE49-F238E27FC236}">
                <a16:creationId xmlns:a16="http://schemas.microsoft.com/office/drawing/2014/main" id="{CA179AFD-7081-21A1-08FD-25BF5E9E3DBA}"/>
              </a:ext>
            </a:extLst>
          </p:cNvPr>
          <p:cNvSpPr txBox="1"/>
          <p:nvPr/>
        </p:nvSpPr>
        <p:spPr>
          <a:xfrm>
            <a:off x="6226221" y="5215980"/>
            <a:ext cx="1579550" cy="369332"/>
          </a:xfrm>
          <a:prstGeom prst="rect">
            <a:avLst/>
          </a:prstGeom>
          <a:noFill/>
        </p:spPr>
        <p:txBody>
          <a:bodyPr wrap="square" rtlCol="0">
            <a:spAutoFit/>
          </a:bodyPr>
          <a:lstStyle/>
          <a:p>
            <a:r>
              <a:rPr lang="en-US" dirty="0">
                <a:solidFill>
                  <a:schemeClr val="bg1"/>
                </a:solidFill>
              </a:rPr>
              <a:t>Job</a:t>
            </a:r>
            <a:r>
              <a:rPr lang="en-US" dirty="0"/>
              <a:t> </a:t>
            </a:r>
            <a:r>
              <a:rPr lang="en-US" dirty="0">
                <a:solidFill>
                  <a:schemeClr val="bg1"/>
                </a:solidFill>
              </a:rPr>
              <a:t>tittle</a:t>
            </a:r>
            <a:endParaRPr lang="en-IN" dirty="0">
              <a:solidFill>
                <a:schemeClr val="bg1"/>
              </a:solidFill>
            </a:endParaRPr>
          </a:p>
        </p:txBody>
      </p:sp>
      <p:pic>
        <p:nvPicPr>
          <p:cNvPr id="22" name="Picture 21">
            <a:extLst>
              <a:ext uri="{FF2B5EF4-FFF2-40B4-BE49-F238E27FC236}">
                <a16:creationId xmlns:a16="http://schemas.microsoft.com/office/drawing/2014/main" id="{F6B40A6E-360A-9513-F13D-7E2A0B16910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39803" y="5013257"/>
            <a:ext cx="941240" cy="1016539"/>
          </a:xfrm>
          <a:prstGeom prst="rect">
            <a:avLst/>
          </a:prstGeom>
        </p:spPr>
      </p:pic>
      <p:cxnSp>
        <p:nvCxnSpPr>
          <p:cNvPr id="23" name="Straight Arrow Connector 22">
            <a:extLst>
              <a:ext uri="{FF2B5EF4-FFF2-40B4-BE49-F238E27FC236}">
                <a16:creationId xmlns:a16="http://schemas.microsoft.com/office/drawing/2014/main" id="{443D08A9-0E22-909F-98E2-21B32D86516F}"/>
              </a:ext>
            </a:extLst>
          </p:cNvPr>
          <p:cNvCxnSpPr>
            <a:cxnSpLocks/>
            <a:stCxn id="4" idx="3"/>
          </p:cNvCxnSpPr>
          <p:nvPr/>
        </p:nvCxnSpPr>
        <p:spPr>
          <a:xfrm flipV="1">
            <a:off x="2066074" y="1841496"/>
            <a:ext cx="1039397" cy="15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D52547E-E9A2-B37F-751B-A563C8642488}"/>
              </a:ext>
            </a:extLst>
          </p:cNvPr>
          <p:cNvCxnSpPr>
            <a:cxnSpLocks/>
          </p:cNvCxnSpPr>
          <p:nvPr/>
        </p:nvCxnSpPr>
        <p:spPr>
          <a:xfrm flipV="1">
            <a:off x="6478153" y="1847137"/>
            <a:ext cx="833685" cy="9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41F592C-1296-6C68-76EA-17DE0F404E82}"/>
              </a:ext>
            </a:extLst>
          </p:cNvPr>
          <p:cNvCxnSpPr>
            <a:cxnSpLocks/>
          </p:cNvCxnSpPr>
          <p:nvPr/>
        </p:nvCxnSpPr>
        <p:spPr>
          <a:xfrm flipV="1">
            <a:off x="4414437" y="1892494"/>
            <a:ext cx="833685" cy="9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9FC7179-1212-7947-95C7-958B68256E16}"/>
              </a:ext>
            </a:extLst>
          </p:cNvPr>
          <p:cNvCxnSpPr>
            <a:cxnSpLocks/>
          </p:cNvCxnSpPr>
          <p:nvPr/>
        </p:nvCxnSpPr>
        <p:spPr>
          <a:xfrm flipV="1">
            <a:off x="8543324" y="1844043"/>
            <a:ext cx="1292015" cy="22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17156E5-91D7-2342-5DE4-10896F588F96}"/>
              </a:ext>
            </a:extLst>
          </p:cNvPr>
          <p:cNvCxnSpPr>
            <a:cxnSpLocks/>
          </p:cNvCxnSpPr>
          <p:nvPr/>
        </p:nvCxnSpPr>
        <p:spPr>
          <a:xfrm>
            <a:off x="8069824" y="5585312"/>
            <a:ext cx="7245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F911D70-2217-02B4-3772-CD6FD73A35C0}"/>
              </a:ext>
            </a:extLst>
          </p:cNvPr>
          <p:cNvCxnSpPr>
            <a:cxnSpLocks/>
          </p:cNvCxnSpPr>
          <p:nvPr/>
        </p:nvCxnSpPr>
        <p:spPr>
          <a:xfrm>
            <a:off x="3155577" y="5711295"/>
            <a:ext cx="11116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7E6746B-EF6B-2698-CB70-F7307544E2CC}"/>
              </a:ext>
            </a:extLst>
          </p:cNvPr>
          <p:cNvCxnSpPr>
            <a:cxnSpLocks/>
            <a:stCxn id="4" idx="2"/>
            <a:endCxn id="12" idx="0"/>
          </p:cNvCxnSpPr>
          <p:nvPr/>
        </p:nvCxnSpPr>
        <p:spPr>
          <a:xfrm>
            <a:off x="1447339" y="2475747"/>
            <a:ext cx="524816" cy="526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7B0A7D6-632E-5D45-AE67-ED0D86408A3A}"/>
              </a:ext>
            </a:extLst>
          </p:cNvPr>
          <p:cNvCxnSpPr>
            <a:cxnSpLocks/>
          </p:cNvCxnSpPr>
          <p:nvPr/>
        </p:nvCxnSpPr>
        <p:spPr>
          <a:xfrm>
            <a:off x="1987337" y="4268446"/>
            <a:ext cx="0" cy="776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730458-6F8F-1F0A-B88F-F0655B929F05}"/>
              </a:ext>
            </a:extLst>
          </p:cNvPr>
          <p:cNvCxnSpPr>
            <a:cxnSpLocks/>
          </p:cNvCxnSpPr>
          <p:nvPr/>
        </p:nvCxnSpPr>
        <p:spPr>
          <a:xfrm>
            <a:off x="3719829" y="2286000"/>
            <a:ext cx="0" cy="513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88C1622-40E5-356B-00E3-5E8EE8A59D9C}"/>
              </a:ext>
            </a:extLst>
          </p:cNvPr>
          <p:cNvCxnSpPr>
            <a:cxnSpLocks/>
            <a:endCxn id="15" idx="1"/>
          </p:cNvCxnSpPr>
          <p:nvPr/>
        </p:nvCxnSpPr>
        <p:spPr>
          <a:xfrm>
            <a:off x="2447365" y="3810000"/>
            <a:ext cx="4238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BAEF29B-735C-939F-91C1-C282A9629D51}"/>
              </a:ext>
            </a:extLst>
          </p:cNvPr>
          <p:cNvCxnSpPr>
            <a:cxnSpLocks/>
          </p:cNvCxnSpPr>
          <p:nvPr/>
        </p:nvCxnSpPr>
        <p:spPr>
          <a:xfrm>
            <a:off x="5879789" y="2560589"/>
            <a:ext cx="0" cy="441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E488BB2-3317-B1B2-D1D1-B4D7B603D2C6}"/>
              </a:ext>
            </a:extLst>
          </p:cNvPr>
          <p:cNvSpPr txBox="1"/>
          <p:nvPr/>
        </p:nvSpPr>
        <p:spPr>
          <a:xfrm>
            <a:off x="4342451" y="1475823"/>
            <a:ext cx="1245718" cy="368220"/>
          </a:xfrm>
          <a:prstGeom prst="rect">
            <a:avLst/>
          </a:prstGeom>
          <a:noFill/>
        </p:spPr>
        <p:txBody>
          <a:bodyPr wrap="square" rtlCol="0">
            <a:spAutoFit/>
          </a:bodyPr>
          <a:lstStyle/>
          <a:p>
            <a:r>
              <a:rPr lang="en-US" dirty="0">
                <a:solidFill>
                  <a:schemeClr val="bg1"/>
                </a:solidFill>
              </a:rPr>
              <a:t>profile</a:t>
            </a:r>
            <a:endParaRPr lang="en-IN" dirty="0">
              <a:solidFill>
                <a:schemeClr val="bg1"/>
              </a:solidFill>
            </a:endParaRPr>
          </a:p>
        </p:txBody>
      </p:sp>
      <p:sp>
        <p:nvSpPr>
          <p:cNvPr id="35" name="TextBox 34">
            <a:extLst>
              <a:ext uri="{FF2B5EF4-FFF2-40B4-BE49-F238E27FC236}">
                <a16:creationId xmlns:a16="http://schemas.microsoft.com/office/drawing/2014/main" id="{0CC7E064-EF8F-DEC0-732D-7523A79584D1}"/>
              </a:ext>
            </a:extLst>
          </p:cNvPr>
          <p:cNvSpPr txBox="1"/>
          <p:nvPr/>
        </p:nvSpPr>
        <p:spPr>
          <a:xfrm>
            <a:off x="6542256" y="1526087"/>
            <a:ext cx="1369119" cy="646331"/>
          </a:xfrm>
          <a:prstGeom prst="rect">
            <a:avLst/>
          </a:prstGeom>
          <a:noFill/>
        </p:spPr>
        <p:txBody>
          <a:bodyPr wrap="square" rtlCol="0">
            <a:spAutoFit/>
          </a:bodyPr>
          <a:lstStyle/>
          <a:p>
            <a:r>
              <a:rPr lang="en-US" dirty="0">
                <a:solidFill>
                  <a:schemeClr val="bg1"/>
                </a:solidFill>
              </a:rPr>
              <a:t>Generate resume</a:t>
            </a:r>
            <a:endParaRPr lang="en-IN" dirty="0">
              <a:solidFill>
                <a:schemeClr val="bg1"/>
              </a:solidFill>
            </a:endParaRPr>
          </a:p>
        </p:txBody>
      </p:sp>
      <p:sp>
        <p:nvSpPr>
          <p:cNvPr id="36" name="TextBox 35">
            <a:extLst>
              <a:ext uri="{FF2B5EF4-FFF2-40B4-BE49-F238E27FC236}">
                <a16:creationId xmlns:a16="http://schemas.microsoft.com/office/drawing/2014/main" id="{CD3D0605-BFC2-A286-CE3A-2A296290719F}"/>
              </a:ext>
            </a:extLst>
          </p:cNvPr>
          <p:cNvSpPr txBox="1"/>
          <p:nvPr/>
        </p:nvSpPr>
        <p:spPr>
          <a:xfrm flipH="1">
            <a:off x="8651914" y="1499006"/>
            <a:ext cx="1598858" cy="923330"/>
          </a:xfrm>
          <a:prstGeom prst="rect">
            <a:avLst/>
          </a:prstGeom>
          <a:noFill/>
        </p:spPr>
        <p:txBody>
          <a:bodyPr wrap="square" rtlCol="0">
            <a:spAutoFit/>
          </a:bodyPr>
          <a:lstStyle/>
          <a:p>
            <a:r>
              <a:rPr lang="en-US" dirty="0">
                <a:solidFill>
                  <a:schemeClr val="bg1"/>
                </a:solidFill>
              </a:rPr>
              <a:t>Apply job &amp; track your application</a:t>
            </a:r>
            <a:endParaRPr lang="en-IN" dirty="0">
              <a:solidFill>
                <a:schemeClr val="bg1"/>
              </a:solidFill>
            </a:endParaRPr>
          </a:p>
        </p:txBody>
      </p:sp>
      <p:sp>
        <p:nvSpPr>
          <p:cNvPr id="38" name="TextBox 37">
            <a:extLst>
              <a:ext uri="{FF2B5EF4-FFF2-40B4-BE49-F238E27FC236}">
                <a16:creationId xmlns:a16="http://schemas.microsoft.com/office/drawing/2014/main" id="{3A69B2FC-C704-9162-E1AE-29A4B7AC4FFB}"/>
              </a:ext>
            </a:extLst>
          </p:cNvPr>
          <p:cNvSpPr txBox="1"/>
          <p:nvPr/>
        </p:nvSpPr>
        <p:spPr>
          <a:xfrm flipH="1">
            <a:off x="9877647" y="3733420"/>
            <a:ext cx="1120588" cy="369332"/>
          </a:xfrm>
          <a:prstGeom prst="rect">
            <a:avLst/>
          </a:prstGeom>
          <a:noFill/>
        </p:spPr>
        <p:txBody>
          <a:bodyPr wrap="square" rtlCol="0">
            <a:spAutoFit/>
          </a:bodyPr>
          <a:lstStyle/>
          <a:p>
            <a:r>
              <a:rPr lang="en-US" dirty="0"/>
              <a:t>Send mail</a:t>
            </a:r>
            <a:endParaRPr lang="en-IN" dirty="0"/>
          </a:p>
        </p:txBody>
      </p:sp>
      <p:sp>
        <p:nvSpPr>
          <p:cNvPr id="39" name="TextBox 38">
            <a:extLst>
              <a:ext uri="{FF2B5EF4-FFF2-40B4-BE49-F238E27FC236}">
                <a16:creationId xmlns:a16="http://schemas.microsoft.com/office/drawing/2014/main" id="{96D697C2-33D3-4B55-05AA-D4F13837CAD9}"/>
              </a:ext>
            </a:extLst>
          </p:cNvPr>
          <p:cNvSpPr txBox="1"/>
          <p:nvPr/>
        </p:nvSpPr>
        <p:spPr>
          <a:xfrm>
            <a:off x="3003447" y="5388129"/>
            <a:ext cx="1487325" cy="923330"/>
          </a:xfrm>
          <a:prstGeom prst="rect">
            <a:avLst/>
          </a:prstGeom>
          <a:noFill/>
        </p:spPr>
        <p:txBody>
          <a:bodyPr wrap="square" rtlCol="0">
            <a:spAutoFit/>
          </a:bodyPr>
          <a:lstStyle/>
          <a:p>
            <a:r>
              <a:rPr lang="en-US" dirty="0">
                <a:solidFill>
                  <a:schemeClr val="bg1"/>
                </a:solidFill>
              </a:rPr>
              <a:t>Post Job  with description</a:t>
            </a:r>
            <a:endParaRPr lang="en-IN" dirty="0">
              <a:solidFill>
                <a:schemeClr val="bg1"/>
              </a:solidFill>
            </a:endParaRPr>
          </a:p>
        </p:txBody>
      </p:sp>
      <p:sp>
        <p:nvSpPr>
          <p:cNvPr id="40" name="TextBox 39">
            <a:extLst>
              <a:ext uri="{FF2B5EF4-FFF2-40B4-BE49-F238E27FC236}">
                <a16:creationId xmlns:a16="http://schemas.microsoft.com/office/drawing/2014/main" id="{6C4C7461-614C-DE7E-0D73-D50E73A83C7C}"/>
              </a:ext>
            </a:extLst>
          </p:cNvPr>
          <p:cNvSpPr txBox="1"/>
          <p:nvPr/>
        </p:nvSpPr>
        <p:spPr>
          <a:xfrm>
            <a:off x="2066074" y="4304685"/>
            <a:ext cx="1487325" cy="646331"/>
          </a:xfrm>
          <a:prstGeom prst="rect">
            <a:avLst/>
          </a:prstGeom>
          <a:noFill/>
        </p:spPr>
        <p:txBody>
          <a:bodyPr wrap="square" rtlCol="0">
            <a:spAutoFit/>
          </a:bodyPr>
          <a:lstStyle/>
          <a:p>
            <a:r>
              <a:rPr lang="en-US" dirty="0">
                <a:solidFill>
                  <a:schemeClr val="bg1"/>
                </a:solidFill>
              </a:rPr>
              <a:t>Company profile</a:t>
            </a:r>
            <a:endParaRPr lang="en-IN" dirty="0">
              <a:solidFill>
                <a:schemeClr val="bg1"/>
              </a:solidFill>
            </a:endParaRPr>
          </a:p>
        </p:txBody>
      </p:sp>
      <p:sp>
        <p:nvSpPr>
          <p:cNvPr id="41" name="TextBox 40">
            <a:extLst>
              <a:ext uri="{FF2B5EF4-FFF2-40B4-BE49-F238E27FC236}">
                <a16:creationId xmlns:a16="http://schemas.microsoft.com/office/drawing/2014/main" id="{17A5B162-2280-B263-41DD-E60D08B91B76}"/>
              </a:ext>
            </a:extLst>
          </p:cNvPr>
          <p:cNvSpPr txBox="1"/>
          <p:nvPr/>
        </p:nvSpPr>
        <p:spPr>
          <a:xfrm>
            <a:off x="2066074" y="515815"/>
            <a:ext cx="8788079" cy="830997"/>
          </a:xfrm>
          <a:prstGeom prst="rect">
            <a:avLst/>
          </a:prstGeom>
          <a:noFill/>
        </p:spPr>
        <p:txBody>
          <a:bodyPr wrap="square" rtlCol="0">
            <a:spAutoFit/>
          </a:bodyPr>
          <a:lstStyle/>
          <a:p>
            <a:pPr algn="ctr"/>
            <a:r>
              <a:rPr lang="en-IN" sz="4800" dirty="0">
                <a:solidFill>
                  <a:schemeClr val="bg1"/>
                </a:solidFill>
              </a:rPr>
              <a:t>Graphical Abstract</a:t>
            </a:r>
          </a:p>
        </p:txBody>
      </p:sp>
      <p:pic>
        <p:nvPicPr>
          <p:cNvPr id="42" name="Picture 41">
            <a:extLst>
              <a:ext uri="{FF2B5EF4-FFF2-40B4-BE49-F238E27FC236}">
                <a16:creationId xmlns:a16="http://schemas.microsoft.com/office/drawing/2014/main" id="{BD545817-664A-951C-FC11-C16A0687C2B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56823" y="5045169"/>
            <a:ext cx="1270731" cy="1270731"/>
          </a:xfrm>
          <a:prstGeom prst="rect">
            <a:avLst/>
          </a:prstGeom>
        </p:spPr>
      </p:pic>
      <p:sp>
        <p:nvSpPr>
          <p:cNvPr id="48" name="TextBox 47">
            <a:extLst>
              <a:ext uri="{FF2B5EF4-FFF2-40B4-BE49-F238E27FC236}">
                <a16:creationId xmlns:a16="http://schemas.microsoft.com/office/drawing/2014/main" id="{6E0FB193-FDE6-8087-064E-A8C0C00651EE}"/>
              </a:ext>
            </a:extLst>
          </p:cNvPr>
          <p:cNvSpPr txBox="1"/>
          <p:nvPr/>
        </p:nvSpPr>
        <p:spPr>
          <a:xfrm>
            <a:off x="2054565" y="1556866"/>
            <a:ext cx="1313865" cy="584775"/>
          </a:xfrm>
          <a:prstGeom prst="rect">
            <a:avLst/>
          </a:prstGeom>
          <a:noFill/>
        </p:spPr>
        <p:txBody>
          <a:bodyPr wrap="square" rtlCol="0">
            <a:spAutoFit/>
          </a:bodyPr>
          <a:lstStyle/>
          <a:p>
            <a:r>
              <a:rPr lang="en-IN" sz="1600" dirty="0">
                <a:solidFill>
                  <a:schemeClr val="bg1"/>
                </a:solidFill>
              </a:rPr>
              <a:t>Job seeker login</a:t>
            </a:r>
          </a:p>
        </p:txBody>
      </p:sp>
      <p:sp>
        <p:nvSpPr>
          <p:cNvPr id="50" name="TextBox 49">
            <a:extLst>
              <a:ext uri="{FF2B5EF4-FFF2-40B4-BE49-F238E27FC236}">
                <a16:creationId xmlns:a16="http://schemas.microsoft.com/office/drawing/2014/main" id="{889F6DA4-33C1-7799-40C3-1B9947A385E7}"/>
              </a:ext>
            </a:extLst>
          </p:cNvPr>
          <p:cNvSpPr txBox="1"/>
          <p:nvPr/>
        </p:nvSpPr>
        <p:spPr>
          <a:xfrm>
            <a:off x="536730" y="2626171"/>
            <a:ext cx="1226782" cy="584775"/>
          </a:xfrm>
          <a:prstGeom prst="rect">
            <a:avLst/>
          </a:prstGeom>
          <a:noFill/>
        </p:spPr>
        <p:txBody>
          <a:bodyPr wrap="square" rtlCol="0">
            <a:spAutoFit/>
          </a:bodyPr>
          <a:lstStyle/>
          <a:p>
            <a:r>
              <a:rPr lang="en-IN" sz="1600" dirty="0">
                <a:solidFill>
                  <a:schemeClr val="bg1"/>
                </a:solidFill>
              </a:rPr>
              <a:t>Employer login</a:t>
            </a:r>
          </a:p>
        </p:txBody>
      </p:sp>
      <p:sp>
        <p:nvSpPr>
          <p:cNvPr id="2" name="Rectangle: Rounded Corners 1">
            <a:extLst>
              <a:ext uri="{FF2B5EF4-FFF2-40B4-BE49-F238E27FC236}">
                <a16:creationId xmlns:a16="http://schemas.microsoft.com/office/drawing/2014/main" id="{C596FC84-42A0-5638-0B1D-605AE99BD478}"/>
              </a:ext>
            </a:extLst>
          </p:cNvPr>
          <p:cNvSpPr/>
          <p:nvPr/>
        </p:nvSpPr>
        <p:spPr>
          <a:xfrm>
            <a:off x="6701984" y="2938458"/>
            <a:ext cx="1795554" cy="730180"/>
          </a:xfrm>
          <a:prstGeom prst="round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Search/Write blogs</a:t>
            </a:r>
            <a:endParaRPr lang="en-IN" dirty="0">
              <a:solidFill>
                <a:sysClr val="windowText" lastClr="000000"/>
              </a:solidFill>
            </a:endParaRPr>
          </a:p>
        </p:txBody>
      </p:sp>
      <p:cxnSp>
        <p:nvCxnSpPr>
          <p:cNvPr id="49" name="Connector: Elbow 48">
            <a:extLst>
              <a:ext uri="{FF2B5EF4-FFF2-40B4-BE49-F238E27FC236}">
                <a16:creationId xmlns:a16="http://schemas.microsoft.com/office/drawing/2014/main" id="{CC3A59DE-A071-16BA-5186-016AF3AA0A1C}"/>
              </a:ext>
            </a:extLst>
          </p:cNvPr>
          <p:cNvCxnSpPr/>
          <p:nvPr/>
        </p:nvCxnSpPr>
        <p:spPr>
          <a:xfrm rot="16200000" flipH="1">
            <a:off x="6416243" y="2473195"/>
            <a:ext cx="496222" cy="46947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366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7DCC-6DFD-97CF-B629-098F10923B5F}"/>
              </a:ext>
            </a:extLst>
          </p:cNvPr>
          <p:cNvSpPr>
            <a:spLocks noGrp="1"/>
          </p:cNvSpPr>
          <p:nvPr>
            <p:ph type="title"/>
          </p:nvPr>
        </p:nvSpPr>
        <p:spPr>
          <a:xfrm>
            <a:off x="618565" y="1033314"/>
            <a:ext cx="8946776" cy="1293028"/>
          </a:xfrm>
        </p:spPr>
        <p:txBody>
          <a:bodyPr/>
          <a:lstStyle/>
          <a:p>
            <a:pPr algn="l"/>
            <a:r>
              <a:rPr lang="en-US" dirty="0">
                <a:solidFill>
                  <a:schemeClr val="bg1"/>
                </a:solidFill>
              </a:rPr>
              <a:t>Data flow diagram: level 0</a:t>
            </a:r>
            <a:endParaRPr lang="en-IN" dirty="0">
              <a:solidFill>
                <a:schemeClr val="bg1"/>
              </a:solidFill>
            </a:endParaRPr>
          </a:p>
        </p:txBody>
      </p:sp>
      <p:sp>
        <p:nvSpPr>
          <p:cNvPr id="5" name="Oval 4">
            <a:extLst>
              <a:ext uri="{FF2B5EF4-FFF2-40B4-BE49-F238E27FC236}">
                <a16:creationId xmlns:a16="http://schemas.microsoft.com/office/drawing/2014/main" id="{40BC01D0-97E1-C9B3-347D-D39D4733AD39}"/>
              </a:ext>
            </a:extLst>
          </p:cNvPr>
          <p:cNvSpPr/>
          <p:nvPr/>
        </p:nvSpPr>
        <p:spPr>
          <a:xfrm>
            <a:off x="3079376" y="2985247"/>
            <a:ext cx="2250141" cy="6768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Job seeker login</a:t>
            </a:r>
            <a:endParaRPr lang="en-IN" dirty="0">
              <a:solidFill>
                <a:sysClr val="windowText" lastClr="000000"/>
              </a:solidFill>
            </a:endParaRPr>
          </a:p>
        </p:txBody>
      </p:sp>
      <p:sp>
        <p:nvSpPr>
          <p:cNvPr id="6" name="Oval 5">
            <a:extLst>
              <a:ext uri="{FF2B5EF4-FFF2-40B4-BE49-F238E27FC236}">
                <a16:creationId xmlns:a16="http://schemas.microsoft.com/office/drawing/2014/main" id="{C0264B6A-4180-66C5-B4B7-530A8C0413FA}"/>
              </a:ext>
            </a:extLst>
          </p:cNvPr>
          <p:cNvSpPr/>
          <p:nvPr/>
        </p:nvSpPr>
        <p:spPr>
          <a:xfrm>
            <a:off x="3200400" y="5486269"/>
            <a:ext cx="2250141" cy="67683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Employer </a:t>
            </a:r>
          </a:p>
          <a:p>
            <a:pPr algn="ctr"/>
            <a:r>
              <a:rPr lang="en-US" dirty="0">
                <a:solidFill>
                  <a:sysClr val="windowText" lastClr="000000"/>
                </a:solidFill>
              </a:rPr>
              <a:t>Login</a:t>
            </a:r>
            <a:endParaRPr lang="en-IN" dirty="0">
              <a:solidFill>
                <a:sysClr val="windowText" lastClr="000000"/>
              </a:solidFill>
            </a:endParaRPr>
          </a:p>
        </p:txBody>
      </p:sp>
      <p:cxnSp>
        <p:nvCxnSpPr>
          <p:cNvPr id="13" name="Straight Arrow Connector 12">
            <a:extLst>
              <a:ext uri="{FF2B5EF4-FFF2-40B4-BE49-F238E27FC236}">
                <a16:creationId xmlns:a16="http://schemas.microsoft.com/office/drawing/2014/main" id="{857F8D18-6CCE-2EDF-CC63-8428592273A1}"/>
              </a:ext>
            </a:extLst>
          </p:cNvPr>
          <p:cNvCxnSpPr>
            <a:cxnSpLocks/>
          </p:cNvCxnSpPr>
          <p:nvPr/>
        </p:nvCxnSpPr>
        <p:spPr>
          <a:xfrm flipV="1">
            <a:off x="5190565" y="2418299"/>
            <a:ext cx="636494" cy="566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65671A2-D65E-6246-FBEF-EFC438F621BF}"/>
              </a:ext>
            </a:extLst>
          </p:cNvPr>
          <p:cNvCxnSpPr>
            <a:cxnSpLocks/>
            <a:stCxn id="5" idx="6"/>
          </p:cNvCxnSpPr>
          <p:nvPr/>
        </p:nvCxnSpPr>
        <p:spPr>
          <a:xfrm>
            <a:off x="5329517" y="3323664"/>
            <a:ext cx="475131" cy="2464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31DD3E0-60E8-E1DD-954C-63795217EC1E}"/>
              </a:ext>
            </a:extLst>
          </p:cNvPr>
          <p:cNvCxnSpPr/>
          <p:nvPr/>
        </p:nvCxnSpPr>
        <p:spPr>
          <a:xfrm>
            <a:off x="5091953" y="3644152"/>
            <a:ext cx="735106" cy="9255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4A5B1DEC-A3F5-D5FF-88CC-04285E068E09}"/>
              </a:ext>
            </a:extLst>
          </p:cNvPr>
          <p:cNvCxnSpPr>
            <a:cxnSpLocks/>
            <a:stCxn id="6" idx="6"/>
          </p:cNvCxnSpPr>
          <p:nvPr/>
        </p:nvCxnSpPr>
        <p:spPr>
          <a:xfrm>
            <a:off x="5450541" y="5824686"/>
            <a:ext cx="1290920" cy="127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E6F6E5DE-3748-AE7A-1F3A-A04A0E8C0DA4}"/>
              </a:ext>
            </a:extLst>
          </p:cNvPr>
          <p:cNvCxnSpPr>
            <a:cxnSpLocks/>
          </p:cNvCxnSpPr>
          <p:nvPr/>
        </p:nvCxnSpPr>
        <p:spPr>
          <a:xfrm>
            <a:off x="8373035" y="2418299"/>
            <a:ext cx="2510118" cy="101070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ctor: Elbow 30">
            <a:extLst>
              <a:ext uri="{FF2B5EF4-FFF2-40B4-BE49-F238E27FC236}">
                <a16:creationId xmlns:a16="http://schemas.microsoft.com/office/drawing/2014/main" id="{F0BA0DB6-C1FD-02F1-7D04-92D7EA9FBBB4}"/>
              </a:ext>
            </a:extLst>
          </p:cNvPr>
          <p:cNvCxnSpPr>
            <a:cxnSpLocks/>
          </p:cNvCxnSpPr>
          <p:nvPr/>
        </p:nvCxnSpPr>
        <p:spPr>
          <a:xfrm flipV="1">
            <a:off x="9359153" y="4199965"/>
            <a:ext cx="1524000" cy="162472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55F32A78-B47C-F21A-77A6-E1186B7C3323}"/>
              </a:ext>
            </a:extLst>
          </p:cNvPr>
          <p:cNvSpPr/>
          <p:nvPr/>
        </p:nvSpPr>
        <p:spPr>
          <a:xfrm>
            <a:off x="5877486" y="3297467"/>
            <a:ext cx="2375647" cy="61318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Generate Resume</a:t>
            </a:r>
            <a:endParaRPr lang="en-IN" dirty="0">
              <a:solidFill>
                <a:schemeClr val="bg1"/>
              </a:solidFill>
            </a:endParaRPr>
          </a:p>
        </p:txBody>
      </p:sp>
      <p:sp>
        <p:nvSpPr>
          <p:cNvPr id="16" name="Oval 15">
            <a:extLst>
              <a:ext uri="{FF2B5EF4-FFF2-40B4-BE49-F238E27FC236}">
                <a16:creationId xmlns:a16="http://schemas.microsoft.com/office/drawing/2014/main" id="{A1A3AF08-27A9-7732-90E3-4371EBF72EFF}"/>
              </a:ext>
            </a:extLst>
          </p:cNvPr>
          <p:cNvSpPr/>
          <p:nvPr/>
        </p:nvSpPr>
        <p:spPr>
          <a:xfrm>
            <a:off x="5901017" y="2111706"/>
            <a:ext cx="2375647" cy="61318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Search jobs</a:t>
            </a:r>
            <a:endParaRPr lang="en-IN" dirty="0">
              <a:solidFill>
                <a:schemeClr val="bg1"/>
              </a:solidFill>
            </a:endParaRPr>
          </a:p>
        </p:txBody>
      </p:sp>
      <p:sp>
        <p:nvSpPr>
          <p:cNvPr id="18" name="Oval 17">
            <a:extLst>
              <a:ext uri="{FF2B5EF4-FFF2-40B4-BE49-F238E27FC236}">
                <a16:creationId xmlns:a16="http://schemas.microsoft.com/office/drawing/2014/main" id="{53A4E370-4428-4CBD-AFEC-7EFB84F83A89}"/>
              </a:ext>
            </a:extLst>
          </p:cNvPr>
          <p:cNvSpPr/>
          <p:nvPr/>
        </p:nvSpPr>
        <p:spPr>
          <a:xfrm>
            <a:off x="5921188" y="4309203"/>
            <a:ext cx="2375647" cy="613186"/>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Search / Write blogs</a:t>
            </a:r>
          </a:p>
        </p:txBody>
      </p:sp>
      <p:sp>
        <p:nvSpPr>
          <p:cNvPr id="30" name="Rectangle 29">
            <a:extLst>
              <a:ext uri="{FF2B5EF4-FFF2-40B4-BE49-F238E27FC236}">
                <a16:creationId xmlns:a16="http://schemas.microsoft.com/office/drawing/2014/main" id="{F052D9EE-643E-157C-869E-9820FD1E3BAE}"/>
              </a:ext>
            </a:extLst>
          </p:cNvPr>
          <p:cNvSpPr/>
          <p:nvPr/>
        </p:nvSpPr>
        <p:spPr>
          <a:xfrm>
            <a:off x="681316" y="3039035"/>
            <a:ext cx="1850091" cy="56925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Job seeker</a:t>
            </a:r>
          </a:p>
        </p:txBody>
      </p:sp>
      <p:sp>
        <p:nvSpPr>
          <p:cNvPr id="32" name="Rectangle 31">
            <a:extLst>
              <a:ext uri="{FF2B5EF4-FFF2-40B4-BE49-F238E27FC236}">
                <a16:creationId xmlns:a16="http://schemas.microsoft.com/office/drawing/2014/main" id="{3C614D4F-89BD-ECE2-DB87-9C32CD8E970A}"/>
              </a:ext>
            </a:extLst>
          </p:cNvPr>
          <p:cNvSpPr/>
          <p:nvPr/>
        </p:nvSpPr>
        <p:spPr>
          <a:xfrm>
            <a:off x="681316" y="5546407"/>
            <a:ext cx="1850091" cy="56925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Employer</a:t>
            </a:r>
            <a:endParaRPr lang="en-IN" dirty="0">
              <a:solidFill>
                <a:sysClr val="windowText" lastClr="000000"/>
              </a:solidFill>
            </a:endParaRPr>
          </a:p>
        </p:txBody>
      </p:sp>
      <p:cxnSp>
        <p:nvCxnSpPr>
          <p:cNvPr id="34" name="Straight Arrow Connector 33">
            <a:extLst>
              <a:ext uri="{FF2B5EF4-FFF2-40B4-BE49-F238E27FC236}">
                <a16:creationId xmlns:a16="http://schemas.microsoft.com/office/drawing/2014/main" id="{16D80E85-25C5-2DEB-4D98-FC60C9468F52}"/>
              </a:ext>
            </a:extLst>
          </p:cNvPr>
          <p:cNvCxnSpPr>
            <a:stCxn id="30" idx="3"/>
            <a:endCxn id="5" idx="2"/>
          </p:cNvCxnSpPr>
          <p:nvPr/>
        </p:nvCxnSpPr>
        <p:spPr>
          <a:xfrm>
            <a:off x="2531407" y="3323664"/>
            <a:ext cx="5479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E85345EF-B7D8-BBB8-AD74-2BD527390680}"/>
              </a:ext>
            </a:extLst>
          </p:cNvPr>
          <p:cNvCxnSpPr>
            <a:stCxn id="32" idx="3"/>
            <a:endCxn id="6" idx="2"/>
          </p:cNvCxnSpPr>
          <p:nvPr/>
        </p:nvCxnSpPr>
        <p:spPr>
          <a:xfrm flipV="1">
            <a:off x="2531407" y="5824686"/>
            <a:ext cx="668993"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Oval 39">
            <a:extLst>
              <a:ext uri="{FF2B5EF4-FFF2-40B4-BE49-F238E27FC236}">
                <a16:creationId xmlns:a16="http://schemas.microsoft.com/office/drawing/2014/main" id="{C41AD87D-2E20-2692-794D-1DE8736C6546}"/>
              </a:ext>
            </a:extLst>
          </p:cNvPr>
          <p:cNvSpPr/>
          <p:nvPr/>
        </p:nvSpPr>
        <p:spPr>
          <a:xfrm>
            <a:off x="6833348" y="5486269"/>
            <a:ext cx="2433917" cy="728272"/>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Post jobs</a:t>
            </a:r>
            <a:endParaRPr lang="en-IN" dirty="0">
              <a:solidFill>
                <a:sysClr val="windowText" lastClr="000000"/>
              </a:solidFill>
            </a:endParaRPr>
          </a:p>
        </p:txBody>
      </p:sp>
      <p:sp>
        <p:nvSpPr>
          <p:cNvPr id="43" name="Rectangle 42">
            <a:extLst>
              <a:ext uri="{FF2B5EF4-FFF2-40B4-BE49-F238E27FC236}">
                <a16:creationId xmlns:a16="http://schemas.microsoft.com/office/drawing/2014/main" id="{B511A721-9368-E929-24D1-349FCB82474B}"/>
              </a:ext>
            </a:extLst>
          </p:cNvPr>
          <p:cNvSpPr/>
          <p:nvPr/>
        </p:nvSpPr>
        <p:spPr>
          <a:xfrm>
            <a:off x="10049435" y="3446881"/>
            <a:ext cx="1667435" cy="546847"/>
          </a:xfrm>
          <a:prstGeom prst="rect">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J</a:t>
            </a:r>
            <a:r>
              <a:rPr lang="en-IN" dirty="0" err="1">
                <a:solidFill>
                  <a:schemeClr val="bg1"/>
                </a:solidFill>
              </a:rPr>
              <a:t>obs</a:t>
            </a:r>
            <a:endParaRPr lang="en-IN" dirty="0">
              <a:solidFill>
                <a:schemeClr val="bg1"/>
              </a:solidFill>
            </a:endParaRPr>
          </a:p>
        </p:txBody>
      </p:sp>
    </p:spTree>
    <p:extLst>
      <p:ext uri="{BB962C8B-B14F-4D97-AF65-F5344CB8AC3E}">
        <p14:creationId xmlns:p14="http://schemas.microsoft.com/office/powerpoint/2010/main" val="60664697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886</TotalTime>
  <Words>940</Words>
  <Application>Microsoft Office PowerPoint</Application>
  <PresentationFormat>Widescreen</PresentationFormat>
  <Paragraphs>138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Segoe UI</vt:lpstr>
      <vt:lpstr>Söhne</vt:lpstr>
      <vt:lpstr>Times New Roman</vt:lpstr>
      <vt:lpstr>Vapor Trail</vt:lpstr>
      <vt:lpstr>Enhancement in Career Finder</vt:lpstr>
      <vt:lpstr>Table of content</vt:lpstr>
      <vt:lpstr>Objective </vt:lpstr>
      <vt:lpstr>abstract of the system</vt:lpstr>
      <vt:lpstr>Introduction of the system</vt:lpstr>
      <vt:lpstr>stakeholders of the system</vt:lpstr>
      <vt:lpstr>Schedule / ganTT chart</vt:lpstr>
      <vt:lpstr>PowerPoint Presentation</vt:lpstr>
      <vt:lpstr>Data flow diagram: level 0</vt:lpstr>
      <vt:lpstr>Data flow diagram: level 1</vt:lpstr>
      <vt:lpstr>system architecture</vt:lpstr>
      <vt:lpstr>contribution</vt:lpstr>
      <vt:lpstr>Hardware &amp; software requirements</vt:lpstr>
      <vt:lpstr>implementation phASES</vt:lpstr>
      <vt:lpstr>Login page</vt:lpstr>
      <vt:lpstr>Resume builder</vt:lpstr>
      <vt:lpstr>Blog</vt:lpstr>
      <vt:lpstr>Database connection</vt:lpstr>
      <vt:lpstr>pERFORMANCE</vt:lpstr>
      <vt:lpstr>Future work</vt:lpstr>
      <vt:lpstr>CONCLUSION</vt:lpstr>
      <vt:lpstr>Reference of the system</vt:lpstr>
      <vt:lpstr>THSNK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Enhancement in Career Guidance</dc:title>
  <dc:creator>pooarasusivaraj2002@gmail.com</dc:creator>
  <cp:lastModifiedBy>pooaraz</cp:lastModifiedBy>
  <cp:revision>53</cp:revision>
  <cp:lastPrinted>2023-05-31T03:03:39Z</cp:lastPrinted>
  <dcterms:created xsi:type="dcterms:W3CDTF">2023-02-20T04:01:56Z</dcterms:created>
  <dcterms:modified xsi:type="dcterms:W3CDTF">2023-05-31T03:09:55Z</dcterms:modified>
</cp:coreProperties>
</file>