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68" r:id="rId5"/>
    <p:sldId id="261" r:id="rId6"/>
    <p:sldId id="262" r:id="rId7"/>
    <p:sldId id="269" r:id="rId8"/>
    <p:sldId id="270" r:id="rId9"/>
    <p:sldId id="263" r:id="rId10"/>
    <p:sldId id="271" r:id="rId11"/>
    <p:sldId id="272" r:id="rId12"/>
    <p:sldId id="273" r:id="rId13"/>
    <p:sldId id="274" r:id="rId14"/>
    <p:sldId id="275" r:id="rId15"/>
    <p:sldId id="276" r:id="rId16"/>
    <p:sldId id="277" r:id="rId17"/>
    <p:sldId id="264" r:id="rId18"/>
    <p:sldId id="265" r:id="rId19"/>
    <p:sldId id="266" r:id="rId20"/>
    <p:sldId id="267" r:id="rId21"/>
  </p:sldIdLst>
  <p:sldSz cx="12192000" cy="6858000"/>
  <p:notesSz cx="6858000" cy="9144000"/>
  <p:custDataLst>
    <p:tags r:id="rId23"/>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709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48E0C-903D-4586-B1D7-06C566DFC017}" type="datetimeFigureOut">
              <a:rPr lang="en-US" smtClean="0"/>
              <a:pPr/>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4CF99-70E3-4E53-BCE9-B3A3A516E42B}" type="slidenum">
              <a:rPr lang="en-US" smtClean="0"/>
              <a:pPr/>
              <a:t>‹#›</a:t>
            </a:fld>
            <a:endParaRPr lang="en-US"/>
          </a:p>
        </p:txBody>
      </p:sp>
    </p:spTree>
    <p:extLst>
      <p:ext uri="{BB962C8B-B14F-4D97-AF65-F5344CB8AC3E}">
        <p14:creationId xmlns="" xmlns:p14="http://schemas.microsoft.com/office/powerpoint/2010/main" val="614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419045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58989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552358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0285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79015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708083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9244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32068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657810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D6750-F258-46A7-8F8F-93394BEFABF8}" type="datetime1">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92B06-BE94-441D-B8BE-95933627FCCF}" type="slidenum">
              <a:rPr lang="en-US" smtClean="0"/>
              <a:pPr/>
              <a:t>‹#›</a:t>
            </a:fld>
            <a:endParaRPr lang="en-US"/>
          </a:p>
        </p:txBody>
      </p:sp>
    </p:spTree>
    <p:extLst>
      <p:ext uri="{BB962C8B-B14F-4D97-AF65-F5344CB8AC3E}">
        <p14:creationId xmlns="" xmlns:p14="http://schemas.microsoft.com/office/powerpoint/2010/main" val="354825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81781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46589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15018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47731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46405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29368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92837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40600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67952428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D894A24-36A7-4F13-85C7-270CB6CE60C9}"/>
              </a:ext>
            </a:extLst>
          </p:cNvPr>
          <p:cNvSpPr>
            <a:spLocks noGrp="1"/>
          </p:cNvSpPr>
          <p:nvPr>
            <p:ph idx="1"/>
          </p:nvPr>
        </p:nvSpPr>
        <p:spPr>
          <a:xfrm>
            <a:off x="913774" y="451513"/>
            <a:ext cx="9910069" cy="6280353"/>
          </a:xfrm>
        </p:spPr>
        <p:txBody>
          <a:bodyPr>
            <a:normAutofit fontScale="25000" lnSpcReduction="20000"/>
          </a:bodyPr>
          <a:lstStyle/>
          <a:p>
            <a:pPr marL="0" indent="0" algn="ctr">
              <a:lnSpc>
                <a:spcPct val="170000"/>
              </a:lnSpc>
              <a:buNone/>
            </a:pPr>
            <a:endParaRPr lang="en-US" sz="2800" b="1" dirty="0">
              <a:latin typeface="Times New Roman" panose="02020603050405020304" pitchFamily="18" charset="0"/>
              <a:cs typeface="Times New Roman" panose="02020603050405020304" pitchFamily="18" charset="0"/>
            </a:endParaRPr>
          </a:p>
          <a:p>
            <a:pPr marL="0" indent="0" algn="ctr">
              <a:lnSpc>
                <a:spcPct val="170000"/>
              </a:lnSpc>
              <a:buNone/>
            </a:pPr>
            <a:r>
              <a:rPr lang="en-US" sz="8000" b="1" dirty="0">
                <a:latin typeface="Times New Roman" panose="02020603050405020304" pitchFamily="18" charset="0"/>
                <a:cs typeface="Times New Roman" panose="02020603050405020304" pitchFamily="18" charset="0"/>
              </a:rPr>
              <a:t>                      UNIVERSITY COLLEGE OF ENGINEERING</a:t>
            </a:r>
          </a:p>
          <a:p>
            <a:pPr marL="0" indent="0" algn="ctr">
              <a:lnSpc>
                <a:spcPct val="170000"/>
              </a:lnSpc>
              <a:buNone/>
            </a:pPr>
            <a:r>
              <a:rPr lang="en-US" sz="8000" b="1" dirty="0">
                <a:latin typeface="Times New Roman" panose="02020603050405020304" pitchFamily="18" charset="0"/>
                <a:cs typeface="Times New Roman" panose="02020603050405020304" pitchFamily="18" charset="0"/>
              </a:rPr>
              <a:t>                BIT CAMPUS, ANNA UNIVERSITY,TIRUCHIRAPPALLI-620 024</a:t>
            </a:r>
          </a:p>
          <a:p>
            <a:pPr marL="0" indent="0" algn="ctr">
              <a:lnSpc>
                <a:spcPct val="170000"/>
              </a:lnSpc>
              <a:buNone/>
            </a:pPr>
            <a:endParaRPr lang="en-US" sz="6400" dirty="0">
              <a:latin typeface="Times New Roman" panose="02020603050405020304" pitchFamily="18" charset="0"/>
              <a:cs typeface="Times New Roman" panose="02020603050405020304" pitchFamily="18" charset="0"/>
            </a:endParaRPr>
          </a:p>
          <a:p>
            <a:pPr marL="0" indent="0" algn="ctr">
              <a:buNone/>
            </a:pPr>
            <a:endParaRPr lang="en-US" sz="6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7200" dirty="0">
                <a:latin typeface="Times New Roman" panose="02020603050405020304" pitchFamily="18" charset="0"/>
                <a:cs typeface="Times New Roman" panose="02020603050405020304" pitchFamily="18" charset="0"/>
              </a:rPr>
              <a:t>PROJECT </a:t>
            </a:r>
            <a:r>
              <a:rPr lang="en-US" sz="7200" dirty="0" smtClean="0">
                <a:latin typeface="Times New Roman" panose="02020603050405020304" pitchFamily="18" charset="0"/>
                <a:cs typeface="Times New Roman" panose="02020603050405020304" pitchFamily="18" charset="0"/>
              </a:rPr>
              <a:t>TITLE-CS8811</a:t>
            </a:r>
            <a:endParaRPr lang="en-US" sz="7200" dirty="0">
              <a:latin typeface="Times New Roman" panose="02020603050405020304" pitchFamily="18" charset="0"/>
              <a:cs typeface="Times New Roman" panose="02020603050405020304" pitchFamily="18" charset="0"/>
            </a:endParaRPr>
          </a:p>
          <a:p>
            <a:pPr marL="0" indent="0" algn="ctr">
              <a:buNone/>
            </a:pPr>
            <a:r>
              <a:rPr lang="en-US" sz="8000" b="1" dirty="0" smtClean="0">
                <a:latin typeface="Times New Roman" panose="02020603050405020304" pitchFamily="18" charset="0"/>
                <a:cs typeface="Times New Roman" panose="02020603050405020304" pitchFamily="18" charset="0"/>
              </a:rPr>
              <a:t> DETECTION ON LEUKEMIA CANCER DATASET USING MACHINE LEARNING</a:t>
            </a:r>
            <a:endParaRPr lang="en-US" sz="8000" b="1" dirty="0">
              <a:latin typeface="Times New Roman" panose="02020603050405020304" pitchFamily="18" charset="0"/>
              <a:cs typeface="Times New Roman" panose="02020603050405020304" pitchFamily="18" charset="0"/>
            </a:endParaRPr>
          </a:p>
          <a:p>
            <a:pPr marL="0" indent="0" algn="ctr">
              <a:buNone/>
            </a:pPr>
            <a:endParaRPr lang="en-US" sz="4900" b="1" dirty="0">
              <a:latin typeface="Times New Roman" panose="02020603050405020304" pitchFamily="18" charset="0"/>
              <a:cs typeface="Times New Roman" panose="02020603050405020304" pitchFamily="18" charset="0"/>
            </a:endParaRPr>
          </a:p>
          <a:p>
            <a:pPr marL="0" indent="0" algn="ctr">
              <a:buNone/>
            </a:pPr>
            <a:endParaRPr lang="en-US" sz="4900" dirty="0">
              <a:latin typeface="Times New Roman" panose="02020603050405020304" pitchFamily="18" charset="0"/>
              <a:cs typeface="Times New Roman" panose="02020603050405020304" pitchFamily="18" charset="0"/>
            </a:endParaRPr>
          </a:p>
          <a:p>
            <a:pPr marL="0" indent="0" algn="l">
              <a:buNone/>
            </a:pPr>
            <a:r>
              <a:rPr lang="en-US" sz="3600" dirty="0">
                <a:latin typeface="Times New Roman" panose="02020603050405020304" pitchFamily="18" charset="0"/>
                <a:cs typeface="Times New Roman" panose="02020603050405020304" pitchFamily="18" charset="0"/>
              </a:rPr>
              <a:t>    </a:t>
            </a:r>
          </a:p>
          <a:p>
            <a:pPr marL="0" indent="0" algn="l">
              <a:buNone/>
            </a:pPr>
            <a:r>
              <a:rPr lang="en-US" sz="3600"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Guided by </a:t>
            </a:r>
            <a:r>
              <a:rPr lang="en-US" sz="3600" dirty="0">
                <a:latin typeface="Times New Roman" panose="020206030504050203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Presented by</a:t>
            </a:r>
          </a:p>
          <a:p>
            <a:pPr marL="0" indent="0" algn="l">
              <a:buNone/>
            </a:pPr>
            <a:r>
              <a:rPr lang="en-US" sz="36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 </a:t>
            </a:r>
            <a:r>
              <a:rPr lang="en-US" sz="6400" dirty="0" smtClean="0">
                <a:latin typeface="Times New Roman" panose="02020603050405020304" pitchFamily="18" charset="0"/>
                <a:cs typeface="Times New Roman" panose="02020603050405020304" pitchFamily="18" charset="0"/>
              </a:rPr>
              <a:t>Mrs.K.Uma </a:t>
            </a:r>
            <a:r>
              <a:rPr lang="en-US" sz="6400" dirty="0">
                <a:latin typeface="Times New Roman" panose="02020603050405020304" pitchFamily="18" charset="0"/>
                <a:cs typeface="Times New Roman" panose="02020603050405020304" pitchFamily="18" charset="0"/>
              </a:rPr>
              <a:t>Maheswari</a:t>
            </a:r>
            <a:r>
              <a:rPr lang="en-US" sz="3600" dirty="0">
                <a:latin typeface="Times New Roman" panose="02020603050405020304" pitchFamily="18" charset="0"/>
                <a:cs typeface="Times New Roman" panose="02020603050405020304" pitchFamily="18" charset="0"/>
              </a:rPr>
              <a:t>                                                                                             </a:t>
            </a:r>
            <a:r>
              <a:rPr lang="en-US" sz="6400" dirty="0" smtClean="0">
                <a:latin typeface="Times New Roman" panose="02020603050405020304" pitchFamily="18" charset="0"/>
                <a:cs typeface="Times New Roman" panose="02020603050405020304" pitchFamily="18" charset="0"/>
              </a:rPr>
              <a:t>D.Maheswaran </a:t>
            </a:r>
            <a:r>
              <a:rPr lang="en-US" sz="6400" dirty="0">
                <a:latin typeface="Times New Roman" panose="02020603050405020304" pitchFamily="18" charset="0"/>
                <a:cs typeface="Times New Roman" panose="02020603050405020304" pitchFamily="18" charset="0"/>
              </a:rPr>
              <a:t>(810020104710)   </a:t>
            </a:r>
          </a:p>
          <a:p>
            <a:pPr marL="0" indent="0">
              <a:buNone/>
            </a:pPr>
            <a:r>
              <a:rPr lang="en-US" sz="6400" dirty="0">
                <a:latin typeface="Times New Roman" panose="02020603050405020304" pitchFamily="18" charset="0"/>
                <a:cs typeface="Times New Roman" panose="02020603050405020304" pitchFamily="18" charset="0"/>
              </a:rPr>
              <a:t>                                                                                                                    S.Vishnu (</a:t>
            </a:r>
            <a:r>
              <a:rPr lang="en-US" sz="6400" dirty="0" smtClean="0">
                <a:latin typeface="Times New Roman" panose="02020603050405020304" pitchFamily="18" charset="0"/>
                <a:cs typeface="Times New Roman" panose="02020603050405020304" pitchFamily="18" charset="0"/>
              </a:rPr>
              <a:t>810020104085)</a:t>
            </a:r>
            <a:endParaRPr lang="en-US" sz="6400" dirty="0">
              <a:latin typeface="Times New Roman" panose="02020603050405020304" pitchFamily="18" charset="0"/>
              <a:cs typeface="Times New Roman" panose="02020603050405020304" pitchFamily="18" charset="0"/>
            </a:endParaRPr>
          </a:p>
          <a:p>
            <a:pPr marL="0" indent="0">
              <a:buNone/>
            </a:pPr>
            <a:r>
              <a:rPr lang="en-US" sz="6400" dirty="0">
                <a:latin typeface="Times New Roman" panose="02020603050405020304" pitchFamily="18" charset="0"/>
                <a:cs typeface="Times New Roman" panose="02020603050405020304" pitchFamily="18" charset="0"/>
              </a:rPr>
              <a:t>                                                                                                                    R.Yuvaraj (810020104089)</a:t>
            </a:r>
          </a:p>
          <a:p>
            <a:pPr marL="0" indent="0">
              <a:buNone/>
            </a:pPr>
            <a:r>
              <a:rPr lang="en-US" sz="6400" dirty="0">
                <a:latin typeface="Times New Roman" panose="02020603050405020304" pitchFamily="18" charset="0"/>
                <a:cs typeface="Times New Roman" panose="02020603050405020304" pitchFamily="18" charset="0"/>
              </a:rPr>
              <a:t>           </a:t>
            </a:r>
          </a:p>
          <a:p>
            <a:pPr marL="0" indent="0">
              <a:buNone/>
            </a:pPr>
            <a:r>
              <a:rPr lang="en-US" sz="6400" b="1"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 xmlns:a16="http://schemas.microsoft.com/office/drawing/2014/main" id="{F87FE830-1B07-452E-BD61-1DBBE5EB1ED8}"/>
              </a:ext>
            </a:extLst>
          </p:cNvPr>
          <p:cNvSpPr>
            <a:spLocks noGrp="1"/>
          </p:cNvSpPr>
          <p:nvPr>
            <p:ph type="sldNum" sz="quarter" idx="12"/>
          </p:nvPr>
        </p:nvSpPr>
        <p:spPr/>
        <p:txBody>
          <a:bodyPr/>
          <a:lstStyle/>
          <a:p>
            <a:fld id="{B6392B06-BE94-441D-B8BE-95933627FCCF}" type="slidenum">
              <a:rPr lang="en-US" smtClean="0"/>
              <a:pPr/>
              <a:t>1</a:t>
            </a:fld>
            <a:endParaRPr lang="en-US"/>
          </a:p>
        </p:txBody>
      </p:sp>
      <p:pic>
        <p:nvPicPr>
          <p:cNvPr id="6" name="Picture 5">
            <a:extLst>
              <a:ext uri="{FF2B5EF4-FFF2-40B4-BE49-F238E27FC236}">
                <a16:creationId xmlns="" xmlns:a16="http://schemas.microsoft.com/office/drawing/2014/main" id="{03C89630-1593-4DCD-BB2E-101F273DF35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16280" y="411481"/>
            <a:ext cx="1645920" cy="1615440"/>
          </a:xfrm>
          <a:prstGeom prst="rect">
            <a:avLst/>
          </a:prstGeom>
        </p:spPr>
      </p:pic>
    </p:spTree>
    <p:extLst>
      <p:ext uri="{BB962C8B-B14F-4D97-AF65-F5344CB8AC3E}">
        <p14:creationId xmlns="" xmlns:p14="http://schemas.microsoft.com/office/powerpoint/2010/main" val="1859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Expected Outcomes</a:t>
            </a:r>
            <a:endParaRPr lang="en-US"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pPr>
              <a:buNone/>
            </a:pPr>
            <a:r>
              <a:rPr lang="en-IN" dirty="0" smtClean="0"/>
              <a:t>30% code Implementation Outcomes:</a:t>
            </a:r>
          </a:p>
          <a:p>
            <a:pPr>
              <a:buNone/>
            </a:pPr>
            <a:endParaRPr lang="en-IN" dirty="0" smtClean="0"/>
          </a:p>
          <a:p>
            <a:r>
              <a:rPr lang="en-IN" dirty="0" smtClean="0"/>
              <a:t>Output 1:</a:t>
            </a:r>
          </a:p>
          <a:p>
            <a:endParaRPr lang="en-IN" dirty="0" smtClean="0"/>
          </a:p>
          <a:p>
            <a:endParaRPr lang="en-IN" dirty="0" smtClean="0"/>
          </a:p>
          <a:p>
            <a:pPr>
              <a:buNone/>
            </a:pPr>
            <a:endParaRPr lang="en-IN" dirty="0" smtClean="0"/>
          </a:p>
          <a:p>
            <a:pPr>
              <a:buNone/>
            </a:pPr>
            <a:endParaRPr lang="en-IN" dirty="0" smtClean="0"/>
          </a:p>
          <a:p>
            <a:pPr>
              <a:buNone/>
            </a:pPr>
            <a:endParaRPr lang="en-US" dirty="0"/>
          </a:p>
        </p:txBody>
      </p:sp>
      <p:pic>
        <p:nvPicPr>
          <p:cNvPr id="5" name="Picture 4" descr="output1.PNG"/>
          <p:cNvPicPr>
            <a:picLocks noChangeAspect="1"/>
          </p:cNvPicPr>
          <p:nvPr/>
        </p:nvPicPr>
        <p:blipFill>
          <a:blip r:embed="rId2"/>
          <a:stretch>
            <a:fillRect/>
          </a:stretch>
        </p:blipFill>
        <p:spPr>
          <a:xfrm>
            <a:off x="3616037" y="4184072"/>
            <a:ext cx="1662546" cy="3815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914399"/>
            <a:ext cx="10364451" cy="1440874"/>
          </a:xfrm>
        </p:spPr>
        <p:txBody>
          <a:bodyPr/>
          <a:lstStyle/>
          <a:p>
            <a:r>
              <a:rPr lang="en-IN" dirty="0" smtClean="0">
                <a:latin typeface="Times New Roman" pitchFamily="18" charset="0"/>
                <a:cs typeface="Times New Roman" pitchFamily="18" charset="0"/>
              </a:rPr>
              <a:t>Expected Outcomes</a:t>
            </a:r>
            <a:endParaRPr lang="en-US" dirty="0"/>
          </a:p>
        </p:txBody>
      </p:sp>
      <p:sp>
        <p:nvSpPr>
          <p:cNvPr id="3" name="Content Placeholder 2"/>
          <p:cNvSpPr>
            <a:spLocks noGrp="1"/>
          </p:cNvSpPr>
          <p:nvPr>
            <p:ph sz="quarter" idx="13"/>
          </p:nvPr>
        </p:nvSpPr>
        <p:spPr/>
        <p:txBody>
          <a:bodyPr/>
          <a:lstStyle/>
          <a:p>
            <a:r>
              <a:rPr lang="en-IN" dirty="0" smtClean="0"/>
              <a:t>Output 2:</a:t>
            </a:r>
          </a:p>
          <a:p>
            <a:endParaRPr lang="en-US" dirty="0"/>
          </a:p>
        </p:txBody>
      </p:sp>
      <p:pic>
        <p:nvPicPr>
          <p:cNvPr id="4" name="Picture 3" descr="output2.PNG"/>
          <p:cNvPicPr>
            <a:picLocks noChangeAspect="1"/>
          </p:cNvPicPr>
          <p:nvPr/>
        </p:nvPicPr>
        <p:blipFill>
          <a:blip r:embed="rId2"/>
          <a:stretch>
            <a:fillRect/>
          </a:stretch>
        </p:blipFill>
        <p:spPr>
          <a:xfrm>
            <a:off x="1593273" y="3020291"/>
            <a:ext cx="9670472" cy="308956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Outcomes</a:t>
            </a:r>
            <a:endParaRPr lang="en-US" dirty="0"/>
          </a:p>
        </p:txBody>
      </p:sp>
      <p:sp>
        <p:nvSpPr>
          <p:cNvPr id="3" name="Content Placeholder 2"/>
          <p:cNvSpPr>
            <a:spLocks noGrp="1"/>
          </p:cNvSpPr>
          <p:nvPr>
            <p:ph sz="quarter" idx="13"/>
          </p:nvPr>
        </p:nvSpPr>
        <p:spPr/>
        <p:txBody>
          <a:bodyPr/>
          <a:lstStyle/>
          <a:p>
            <a:r>
              <a:rPr lang="en-IN" dirty="0" smtClean="0"/>
              <a:t>Output 3:</a:t>
            </a:r>
            <a:endParaRPr lang="en-US" dirty="0"/>
          </a:p>
        </p:txBody>
      </p:sp>
      <p:pic>
        <p:nvPicPr>
          <p:cNvPr id="5" name="Picture 4" descr="output4.PNG"/>
          <p:cNvPicPr>
            <a:picLocks noChangeAspect="1"/>
          </p:cNvPicPr>
          <p:nvPr/>
        </p:nvPicPr>
        <p:blipFill>
          <a:blip r:embed="rId2"/>
          <a:stretch>
            <a:fillRect/>
          </a:stretch>
        </p:blipFill>
        <p:spPr>
          <a:xfrm>
            <a:off x="3020291" y="3034145"/>
            <a:ext cx="5409660" cy="1066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861447"/>
          </a:xfrm>
        </p:spPr>
        <p:txBody>
          <a:bodyPr/>
          <a:lstStyle/>
          <a:p>
            <a:r>
              <a:rPr lang="en-IN" dirty="0" smtClean="0"/>
              <a:t>Expected Outcomes</a:t>
            </a:r>
            <a:endParaRPr lang="en-US" dirty="0"/>
          </a:p>
        </p:txBody>
      </p:sp>
      <p:sp>
        <p:nvSpPr>
          <p:cNvPr id="3" name="Content Placeholder 2"/>
          <p:cNvSpPr>
            <a:spLocks noGrp="1"/>
          </p:cNvSpPr>
          <p:nvPr>
            <p:ph sz="quarter" idx="13"/>
          </p:nvPr>
        </p:nvSpPr>
        <p:spPr/>
        <p:txBody>
          <a:bodyPr/>
          <a:lstStyle/>
          <a:p>
            <a:r>
              <a:rPr lang="en-IN" dirty="0" smtClean="0"/>
              <a:t>Output 4:</a:t>
            </a:r>
            <a:endParaRPr lang="en-US" dirty="0"/>
          </a:p>
        </p:txBody>
      </p:sp>
      <p:pic>
        <p:nvPicPr>
          <p:cNvPr id="4" name="Picture 3" descr="output5.PNG"/>
          <p:cNvPicPr>
            <a:picLocks noChangeAspect="1"/>
          </p:cNvPicPr>
          <p:nvPr/>
        </p:nvPicPr>
        <p:blipFill>
          <a:blip r:embed="rId2"/>
          <a:stretch>
            <a:fillRect/>
          </a:stretch>
        </p:blipFill>
        <p:spPr>
          <a:xfrm>
            <a:off x="1385456" y="2951017"/>
            <a:ext cx="10016836" cy="292330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847592"/>
          </a:xfrm>
        </p:spPr>
        <p:txBody>
          <a:bodyPr/>
          <a:lstStyle/>
          <a:p>
            <a:r>
              <a:rPr lang="en-IN" dirty="0" smtClean="0"/>
              <a:t>Expected outcomes</a:t>
            </a:r>
            <a:endParaRPr lang="en-US" dirty="0"/>
          </a:p>
        </p:txBody>
      </p:sp>
      <p:sp>
        <p:nvSpPr>
          <p:cNvPr id="3" name="Content Placeholder 2"/>
          <p:cNvSpPr>
            <a:spLocks noGrp="1"/>
          </p:cNvSpPr>
          <p:nvPr>
            <p:ph sz="quarter" idx="13"/>
          </p:nvPr>
        </p:nvSpPr>
        <p:spPr/>
        <p:txBody>
          <a:bodyPr/>
          <a:lstStyle/>
          <a:p>
            <a:r>
              <a:rPr lang="en-IN" dirty="0" smtClean="0"/>
              <a:t>Output 5:</a:t>
            </a:r>
          </a:p>
          <a:p>
            <a:endParaRPr lang="en-US" dirty="0"/>
          </a:p>
        </p:txBody>
      </p:sp>
      <p:pic>
        <p:nvPicPr>
          <p:cNvPr id="4" name="Picture 3" descr="output6.PNG"/>
          <p:cNvPicPr>
            <a:picLocks noChangeAspect="1"/>
          </p:cNvPicPr>
          <p:nvPr/>
        </p:nvPicPr>
        <p:blipFill>
          <a:blip r:embed="rId2"/>
          <a:stretch>
            <a:fillRect/>
          </a:stretch>
        </p:blipFill>
        <p:spPr>
          <a:xfrm>
            <a:off x="1330035" y="2930893"/>
            <a:ext cx="10238511" cy="299126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847592"/>
          </a:xfrm>
        </p:spPr>
        <p:txBody>
          <a:bodyPr/>
          <a:lstStyle/>
          <a:p>
            <a:r>
              <a:rPr lang="en-IN" dirty="0" smtClean="0"/>
              <a:t>Expected Outcomes</a:t>
            </a:r>
            <a:endParaRPr lang="en-US" dirty="0"/>
          </a:p>
        </p:txBody>
      </p:sp>
      <p:sp>
        <p:nvSpPr>
          <p:cNvPr id="3" name="Content Placeholder 2"/>
          <p:cNvSpPr>
            <a:spLocks noGrp="1"/>
          </p:cNvSpPr>
          <p:nvPr>
            <p:ph sz="quarter" idx="13"/>
          </p:nvPr>
        </p:nvSpPr>
        <p:spPr/>
        <p:txBody>
          <a:bodyPr/>
          <a:lstStyle/>
          <a:p>
            <a:r>
              <a:rPr lang="en-IN" dirty="0" smtClean="0"/>
              <a:t>Output 6:</a:t>
            </a:r>
          </a:p>
          <a:p>
            <a:endParaRPr lang="en-US" dirty="0"/>
          </a:p>
        </p:txBody>
      </p:sp>
      <p:pic>
        <p:nvPicPr>
          <p:cNvPr id="4" name="Picture 3" descr="output7.PNG"/>
          <p:cNvPicPr>
            <a:picLocks noChangeAspect="1"/>
          </p:cNvPicPr>
          <p:nvPr/>
        </p:nvPicPr>
        <p:blipFill>
          <a:blip r:embed="rId2"/>
          <a:stretch>
            <a:fillRect/>
          </a:stretch>
        </p:blipFill>
        <p:spPr>
          <a:xfrm>
            <a:off x="1302328" y="2949946"/>
            <a:ext cx="10349346" cy="29531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833738"/>
          </a:xfrm>
        </p:spPr>
        <p:txBody>
          <a:bodyPr/>
          <a:lstStyle/>
          <a:p>
            <a:r>
              <a:rPr lang="en-IN" dirty="0" smtClean="0">
                <a:latin typeface="Times New Roman" pitchFamily="18" charset="0"/>
                <a:cs typeface="Times New Roman" pitchFamily="18" charset="0"/>
              </a:rPr>
              <a:t>Expected outcomes</a:t>
            </a:r>
            <a:endParaRPr lang="en-US"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lstStyle/>
          <a:p>
            <a:r>
              <a:rPr lang="en-IN" dirty="0" smtClean="0"/>
              <a:t>Output 7:</a:t>
            </a:r>
          </a:p>
          <a:p>
            <a:pPr>
              <a:buNone/>
            </a:pPr>
            <a:endParaRPr lang="en-US" dirty="0"/>
          </a:p>
        </p:txBody>
      </p:sp>
      <p:pic>
        <p:nvPicPr>
          <p:cNvPr id="5" name="Picture 4" descr="output8.PNG"/>
          <p:cNvPicPr>
            <a:picLocks noChangeAspect="1"/>
          </p:cNvPicPr>
          <p:nvPr/>
        </p:nvPicPr>
        <p:blipFill>
          <a:blip r:embed="rId2"/>
          <a:stretch>
            <a:fillRect/>
          </a:stretch>
        </p:blipFill>
        <p:spPr>
          <a:xfrm>
            <a:off x="1302328" y="2888047"/>
            <a:ext cx="10224654" cy="277216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802433" y="245643"/>
            <a:ext cx="10363200" cy="953238"/>
          </a:xfrm>
        </p:spPr>
        <p:txBody>
          <a:bodyPr/>
          <a:lstStyle/>
          <a:p>
            <a:pPr algn="l"/>
            <a:r>
              <a:rPr lang="en-US" sz="3200" dirty="0">
                <a:solidFill>
                  <a:schemeClr val="tx1"/>
                </a:solidFill>
                <a:latin typeface="Times New Roman" panose="02020603050405020304" pitchFamily="18" charset="0"/>
                <a:cs typeface="Times New Roman" panose="02020603050405020304" pitchFamily="18" charset="0"/>
              </a:rPr>
              <a:t>MODULES</a:t>
            </a:r>
          </a:p>
        </p:txBody>
      </p:sp>
      <p:sp>
        <p:nvSpPr>
          <p:cNvPr id="3" name="Subtitle 2"/>
          <p:cNvSpPr>
            <a:spLocks noGrp="1"/>
          </p:cNvSpPr>
          <p:nvPr>
            <p:ph type="subTitle" idx="1"/>
          </p:nvPr>
        </p:nvSpPr>
        <p:spPr>
          <a:xfrm>
            <a:off x="467153" y="1715667"/>
            <a:ext cx="10394301" cy="3727580"/>
          </a:xfrm>
        </p:spPr>
        <p:txBody>
          <a:bodyPr>
            <a:normAutofit/>
          </a:bodyPr>
          <a:lstStyle/>
          <a:p>
            <a:pPr algn="l">
              <a:lnSpc>
                <a:spcPct val="150000"/>
              </a:lnSpc>
            </a:pPr>
            <a:r>
              <a:rPr lang="en-US" sz="1800" cap="none" dirty="0" smtClean="0">
                <a:solidFill>
                  <a:schemeClr val="tx1"/>
                </a:solidFill>
                <a:latin typeface="Times New Roman" panose="02020603050405020304" pitchFamily="18" charset="0"/>
                <a:cs typeface="Times New Roman" panose="02020603050405020304" pitchFamily="18" charset="0"/>
              </a:rPr>
              <a:t>MODULE 1: Data Processing is the first stage of  classification  process. Blood spear images can be taken as input data set and  further they are resized, filtration happens, noises are removed and edges are smoothened.</a:t>
            </a:r>
          </a:p>
          <a:p>
            <a:pPr algn="l">
              <a:lnSpc>
                <a:spcPct val="150000"/>
              </a:lnSpc>
            </a:pPr>
            <a:r>
              <a:rPr lang="en-US" sz="1800" cap="none" dirty="0" smtClean="0">
                <a:solidFill>
                  <a:schemeClr val="tx1"/>
                </a:solidFill>
                <a:latin typeface="Times New Roman" panose="02020603050405020304" pitchFamily="18" charset="0"/>
                <a:cs typeface="Times New Roman" panose="02020603050405020304" pitchFamily="18" charset="0"/>
              </a:rPr>
              <a:t>MODULE 2:Datasets are available publicly from the Kaggle website. The dataset is basically the peripheral blood smear images(PBS).</a:t>
            </a:r>
          </a:p>
          <a:p>
            <a:pPr algn="l">
              <a:lnSpc>
                <a:spcPct val="150000"/>
              </a:lnSpc>
            </a:pPr>
            <a:r>
              <a:rPr lang="en-US" sz="1800" cap="none" dirty="0" smtClean="0">
                <a:solidFill>
                  <a:schemeClr val="tx1"/>
                </a:solidFill>
                <a:latin typeface="Times New Roman" panose="02020603050405020304" pitchFamily="18" charset="0"/>
                <a:cs typeface="Times New Roman" panose="02020603050405020304" pitchFamily="18" charset="0"/>
              </a:rPr>
              <a:t>MODULE 3:Classification of Leukemia Cells.</a:t>
            </a:r>
          </a:p>
          <a:p>
            <a:pPr algn="l">
              <a:lnSpc>
                <a:spcPct val="150000"/>
              </a:lnSpc>
            </a:pPr>
            <a:r>
              <a:rPr lang="en-US" sz="1800" cap="none" dirty="0" smtClean="0">
                <a:solidFill>
                  <a:schemeClr val="tx1"/>
                </a:solidFill>
                <a:latin typeface="Times New Roman" panose="02020603050405020304" pitchFamily="18" charset="0"/>
                <a:cs typeface="Times New Roman" panose="02020603050405020304" pitchFamily="18" charset="0"/>
              </a:rPr>
              <a:t>MODULE 4: Finally random forest, SVM, decision tree, CNN , logistic regression, xgboost classifier is compare the accuracy.</a:t>
            </a:r>
          </a:p>
        </p:txBody>
      </p:sp>
      <p:sp>
        <p:nvSpPr>
          <p:cNvPr id="5" name="Slide Number Placeholder 4"/>
          <p:cNvSpPr>
            <a:spLocks noGrp="1"/>
          </p:cNvSpPr>
          <p:nvPr>
            <p:ph type="sldNum" sz="quarter" idx="12"/>
          </p:nvPr>
        </p:nvSpPr>
        <p:spPr/>
        <p:txBody>
          <a:bodyPr/>
          <a:lstStyle/>
          <a:p>
            <a:fld id="{B6392B06-BE94-441D-B8BE-95933627FCCF}"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191201-6173-69B2-8D47-6DC8F1DD895B}"/>
              </a:ext>
            </a:extLst>
          </p:cNvPr>
          <p:cNvSpPr>
            <a:spLocks noGrp="1"/>
          </p:cNvSpPr>
          <p:nvPr>
            <p:ph type="title"/>
          </p:nvPr>
        </p:nvSpPr>
        <p:spPr/>
        <p:txBody>
          <a:bodyPr/>
          <a:lstStyle/>
          <a:p>
            <a:endParaRPr lang="en-US"/>
          </a:p>
        </p:txBody>
      </p:sp>
      <p:pic>
        <p:nvPicPr>
          <p:cNvPr id="3" name="Picture 3">
            <a:extLst>
              <a:ext uri="{FF2B5EF4-FFF2-40B4-BE49-F238E27FC236}">
                <a16:creationId xmlns="" xmlns:a16="http://schemas.microsoft.com/office/drawing/2014/main" id="{0EC95B0C-606A-AC8A-862D-C035F2F42FE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0375" y="505976"/>
            <a:ext cx="10846663" cy="5620965"/>
          </a:xfrm>
          <a:prstGeom prst="rect">
            <a:avLst/>
          </a:prstGeom>
        </p:spPr>
      </p:pic>
    </p:spTree>
    <p:extLst>
      <p:ext uri="{BB962C8B-B14F-4D97-AF65-F5344CB8AC3E}">
        <p14:creationId xmlns="" xmlns:p14="http://schemas.microsoft.com/office/powerpoint/2010/main" val="250510890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B1CA3-D5A6-4F19-A062-E71F34514D53}"/>
              </a:ext>
            </a:extLst>
          </p:cNvPr>
          <p:cNvSpPr>
            <a:spLocks noGrp="1"/>
          </p:cNvSpPr>
          <p:nvPr>
            <p:ph type="title"/>
          </p:nvPr>
        </p:nvSpPr>
        <p:spPr>
          <a:xfrm>
            <a:off x="1119436" y="211567"/>
            <a:ext cx="10364451" cy="1596177"/>
          </a:xfrm>
        </p:spPr>
        <p:txBody>
          <a:bodyPr/>
          <a:lstStyle/>
          <a:p>
            <a:r>
              <a:rPr lang="en-US" dirty="0">
                <a:solidFill>
                  <a:schemeClr val="tx1">
                    <a:lumMod val="95000"/>
                    <a:lumOff val="5000"/>
                  </a:schemeClr>
                </a:solidFill>
              </a:rPr>
              <a:t>REFERENCES</a:t>
            </a:r>
          </a:p>
        </p:txBody>
      </p:sp>
      <p:sp>
        <p:nvSpPr>
          <p:cNvPr id="3" name="Content Placeholder 2">
            <a:extLst>
              <a:ext uri="{FF2B5EF4-FFF2-40B4-BE49-F238E27FC236}">
                <a16:creationId xmlns="" xmlns:a16="http://schemas.microsoft.com/office/drawing/2014/main" id="{AB2C0ED3-AF43-4AA9-B41B-CDBF0834DEB9}"/>
              </a:ext>
            </a:extLst>
          </p:cNvPr>
          <p:cNvSpPr>
            <a:spLocks noGrp="1"/>
          </p:cNvSpPr>
          <p:nvPr>
            <p:ph idx="1"/>
          </p:nvPr>
        </p:nvSpPr>
        <p:spPr>
          <a:xfrm>
            <a:off x="788324" y="1503830"/>
            <a:ext cx="10515600" cy="4656507"/>
          </a:xfrm>
        </p:spPr>
        <p:txBody>
          <a:bodyPr>
            <a:normAutofit fontScale="92500" lnSpcReduction="10000"/>
          </a:bodyPr>
          <a:lstStyle/>
          <a:p>
            <a:pPr marL="0" indent="0">
              <a:lnSpc>
                <a:spcPct val="150000"/>
              </a:lnSpc>
              <a:buNone/>
            </a:pPr>
            <a:r>
              <a:rPr lang="en-US" sz="2000" dirty="0"/>
              <a:t>1.D.R. Wilson , T.R. Martinez , Improved heterogeneous distance functions, J. Artif. Intell. Res. 6 (1997) 1–34 .</a:t>
            </a:r>
          </a:p>
          <a:p>
            <a:pPr marL="0" indent="0">
              <a:lnSpc>
                <a:spcPct val="150000"/>
              </a:lnSpc>
              <a:buNone/>
            </a:pPr>
            <a:r>
              <a:rPr lang="en-US" sz="2000" dirty="0"/>
              <a:t> 2. G. Tutz , S. Ramzan , Improved methods for the imputation of missing data by nearest neighbor methods, Comput. Stat. Data Anal. 90 (2015) 84–99 .</a:t>
            </a:r>
          </a:p>
          <a:p>
            <a:pPr marL="0" indent="0">
              <a:lnSpc>
                <a:spcPct val="150000"/>
              </a:lnSpc>
              <a:buNone/>
            </a:pPr>
            <a:r>
              <a:rPr lang="en-US" sz="2000" dirty="0"/>
              <a:t> 3.M.S. Santos , J.P. Soares , P.H. Abreu , H. Araújo , J. Santos , Influence of data distriBution in missing data imputation, in: Conference on Artificial Intelligence in Medicine in Europe, Springer, 2017, pp. 285–294 .</a:t>
            </a:r>
          </a:p>
          <a:p>
            <a:pPr marL="0" indent="0">
              <a:lnSpc>
                <a:spcPct val="150000"/>
              </a:lnSpc>
              <a:buNone/>
            </a:pPr>
            <a:r>
              <a:rPr lang="en-US" dirty="0">
                <a:latin typeface="Times New Roman" panose="02020603050405020304" pitchFamily="18" charset="0"/>
                <a:cs typeface="Times New Roman" panose="02020603050405020304" pitchFamily="18" charset="0"/>
              </a:rPr>
              <a:t>4.</a:t>
            </a:r>
            <a:r>
              <a:rPr lang="en-US" sz="1800" b="1" i="0" dirty="0">
                <a:solidFill>
                  <a:srgbClr val="FFFFFF"/>
                </a:solidFill>
                <a:effectLst/>
                <a:latin typeface="Roboto" panose="02000000000000000000" pitchFamily="2" charset="0"/>
              </a:rPr>
              <a:t> </a:t>
            </a:r>
            <a:r>
              <a:rPr lang="en-US" sz="1800" i="0" dirty="0">
                <a:effectLst/>
                <a:latin typeface="Roboto" panose="02000000000000000000" pitchFamily="2" charset="0"/>
              </a:rPr>
              <a:t>Alghasham N, Alnounou R, Alzahrani H, Alsharif F. Plasma cell leukemia: Clinicopathologic, immunophenotypic and cytogenetic characteristics of 4 cases. Hematol Oncol Stem Cell Ther. 2015;8:71-7 pubmed publisher</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B2E90052-9FEC-4C58-B6D9-8250918BCBDB}"/>
              </a:ext>
            </a:extLst>
          </p:cNvPr>
          <p:cNvSpPr>
            <a:spLocks noGrp="1"/>
          </p:cNvSpPr>
          <p:nvPr>
            <p:ph type="sldNum" sz="quarter" idx="12"/>
          </p:nvPr>
        </p:nvSpPr>
        <p:spPr/>
        <p:txBody>
          <a:bodyPr/>
          <a:lstStyle/>
          <a:p>
            <a:fld id="{B6392B06-BE94-441D-B8BE-95933627FCCF}" type="slidenum">
              <a:rPr lang="en-US" smtClean="0"/>
              <a:pPr/>
              <a:t>19</a:t>
            </a:fld>
            <a:endParaRPr lang="en-US"/>
          </a:p>
        </p:txBody>
      </p:sp>
    </p:spTree>
    <p:extLst>
      <p:ext uri="{BB962C8B-B14F-4D97-AF65-F5344CB8AC3E}">
        <p14:creationId xmlns="" xmlns:p14="http://schemas.microsoft.com/office/powerpoint/2010/main" val="422672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54A876-D21D-3A2E-B8F6-3940C92D8921}"/>
              </a:ext>
            </a:extLst>
          </p:cNvPr>
          <p:cNvSpPr>
            <a:spLocks noGrp="1"/>
          </p:cNvSpPr>
          <p:nvPr>
            <p:ph type="title"/>
          </p:nvPr>
        </p:nvSpPr>
        <p:spPr>
          <a:xfrm>
            <a:off x="859849" y="0"/>
            <a:ext cx="10364451" cy="1432559"/>
          </a:xfrm>
        </p:spPr>
        <p:txBody>
          <a:bodyPr/>
          <a:lstStyle/>
          <a:p>
            <a:r>
              <a:rPr lang="en-US" sz="3200" dirty="0">
                <a:latin typeface="Times New Roman" pitchFamily="18" charset="0"/>
                <a:cs typeface="Times New Roman" pitchFamily="18" charset="0"/>
              </a:rPr>
              <a:t>Abstract</a:t>
            </a:r>
            <a:r>
              <a:rPr lang="en-US" dirty="0"/>
              <a:t> </a:t>
            </a:r>
          </a:p>
        </p:txBody>
      </p:sp>
      <p:sp>
        <p:nvSpPr>
          <p:cNvPr id="4" name="Content Placeholder 3">
            <a:extLst>
              <a:ext uri="{FF2B5EF4-FFF2-40B4-BE49-F238E27FC236}">
                <a16:creationId xmlns="" xmlns:a16="http://schemas.microsoft.com/office/drawing/2014/main" id="{18DE8A0D-A75F-7FA2-7B24-1C72BF2C256D}"/>
              </a:ext>
            </a:extLst>
          </p:cNvPr>
          <p:cNvSpPr>
            <a:spLocks noGrp="1"/>
          </p:cNvSpPr>
          <p:nvPr>
            <p:ph idx="1"/>
          </p:nvPr>
        </p:nvSpPr>
        <p:spPr>
          <a:xfrm>
            <a:off x="913774" y="1539240"/>
            <a:ext cx="10364452" cy="3791929"/>
          </a:xfrm>
        </p:spPr>
        <p:txBody>
          <a:bodyPr>
            <a:noAutofit/>
          </a:bodyPr>
          <a:lstStyle/>
          <a:p>
            <a:pPr algn="just"/>
            <a:r>
              <a:rPr lang="en-US" sz="1800" cap="none" dirty="0" smtClean="0">
                <a:latin typeface="Times New Roman" pitchFamily="18" charset="0"/>
                <a:cs typeface="Times New Roman" pitchFamily="18" charset="0"/>
              </a:rPr>
              <a:t>Leukemia, A heterogeneous group of hematologic malignancies, presents unique challenges due to its varied subtypes and genetic abnormalities. </a:t>
            </a:r>
          </a:p>
          <a:p>
            <a:pPr algn="just"/>
            <a:r>
              <a:rPr lang="en-IN" sz="1800" cap="none" dirty="0" smtClean="0">
                <a:latin typeface="Times New Roman" pitchFamily="18" charset="0"/>
                <a:cs typeface="Times New Roman" pitchFamily="18" charset="0"/>
              </a:rPr>
              <a:t>Leukemia cancer is a cautious disease, it is like a slow poison disease. It will grow slowly. The people have the pain in the bones or joints. Then the whole body will be affected like fatigue, fever, loss of appetite. These symptoms are not common to everyone. The common symptoms will be like bleeding, frequent infections, mouth ulcer, nose bleed, red spot on skin, shortness of breath, unintentional weight loss. </a:t>
            </a:r>
          </a:p>
          <a:p>
            <a:r>
              <a:rPr lang="en-US" sz="1800" cap="none" dirty="0" smtClean="0">
                <a:latin typeface="Times New Roman" pitchFamily="18" charset="0"/>
                <a:cs typeface="Times New Roman" pitchFamily="18" charset="0"/>
              </a:rPr>
              <a:t>The Leukemia cancer dataset will be identified using digital image processing.</a:t>
            </a:r>
          </a:p>
          <a:p>
            <a:r>
              <a:rPr lang="en-US" sz="1800" cap="none" dirty="0" smtClean="0">
                <a:latin typeface="Times New Roman" pitchFamily="18" charset="0"/>
                <a:cs typeface="Times New Roman" pitchFamily="18" charset="0"/>
              </a:rPr>
              <a:t>We have used the random forest model to create the dataset.</a:t>
            </a:r>
          </a:p>
          <a:p>
            <a:r>
              <a:rPr lang="en-US" sz="1800" cap="none" dirty="0" smtClean="0">
                <a:latin typeface="Times New Roman" pitchFamily="18" charset="0"/>
                <a:cs typeface="Times New Roman" pitchFamily="18" charset="0"/>
              </a:rPr>
              <a:t>The dataset will be taken from the kaggle dataset.</a:t>
            </a:r>
          </a:p>
          <a:p>
            <a:pPr algn="just"/>
            <a:endParaRPr lang="en-IN" sz="1800" cap="none"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454277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84469CE-DB18-4D1B-8EB2-DAB30DB28299}"/>
              </a:ext>
            </a:extLst>
          </p:cNvPr>
          <p:cNvSpPr>
            <a:spLocks noGrp="1"/>
          </p:cNvSpPr>
          <p:nvPr>
            <p:ph idx="1"/>
          </p:nvPr>
        </p:nvSpPr>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                    THANKING YOU</a:t>
            </a:r>
          </a:p>
        </p:txBody>
      </p:sp>
      <p:sp>
        <p:nvSpPr>
          <p:cNvPr id="4" name="Slide Number Placeholder 3">
            <a:extLst>
              <a:ext uri="{FF2B5EF4-FFF2-40B4-BE49-F238E27FC236}">
                <a16:creationId xmlns="" xmlns:a16="http://schemas.microsoft.com/office/drawing/2014/main" id="{53A3044E-C7E4-4142-BA15-E5E57E50CC98}"/>
              </a:ext>
            </a:extLst>
          </p:cNvPr>
          <p:cNvSpPr>
            <a:spLocks noGrp="1"/>
          </p:cNvSpPr>
          <p:nvPr>
            <p:ph type="sldNum" sz="quarter" idx="12"/>
          </p:nvPr>
        </p:nvSpPr>
        <p:spPr/>
        <p:txBody>
          <a:bodyPr/>
          <a:lstStyle/>
          <a:p>
            <a:fld id="{B6392B06-BE94-441D-B8BE-95933627FCCF}" type="slidenum">
              <a:rPr lang="en-US" smtClean="0"/>
              <a:pPr/>
              <a:t>20</a:t>
            </a:fld>
            <a:endParaRPr lang="en-US"/>
          </a:p>
        </p:txBody>
      </p:sp>
    </p:spTree>
    <p:extLst>
      <p:ext uri="{BB962C8B-B14F-4D97-AF65-F5344CB8AC3E}">
        <p14:creationId xmlns="" xmlns:p14="http://schemas.microsoft.com/office/powerpoint/2010/main" val="3404519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B4EE5-F0EE-A898-22A2-A020B6EA0C14}"/>
              </a:ext>
            </a:extLst>
          </p:cNvPr>
          <p:cNvSpPr>
            <a:spLocks noGrp="1"/>
          </p:cNvSpPr>
          <p:nvPr>
            <p:ph type="title"/>
          </p:nvPr>
        </p:nvSpPr>
        <p:spPr>
          <a:xfrm>
            <a:off x="913775" y="365761"/>
            <a:ext cx="10364451" cy="1478279"/>
          </a:xfrm>
        </p:spPr>
        <p:txBody>
          <a:bodyPr/>
          <a:lstStyle/>
          <a:p>
            <a:r>
              <a:rPr lang="en-US" sz="3200" dirty="0" smtClean="0">
                <a:solidFill>
                  <a:schemeClr val="tx1"/>
                </a:solidFill>
                <a:latin typeface="Times New Roman" pitchFamily="18" charset="0"/>
                <a:cs typeface="Times New Roman" pitchFamily="18" charset="0"/>
              </a:rPr>
              <a:t>Introduction</a:t>
            </a:r>
            <a:r>
              <a:rPr lang="en-US" dirty="0" smtClean="0">
                <a:solidFill>
                  <a:schemeClr val="tx1"/>
                </a:solidFill>
              </a:rPr>
              <a:t> </a:t>
            </a:r>
            <a:endParaRPr lang="en-US" dirty="0">
              <a:solidFill>
                <a:schemeClr val="tx1"/>
              </a:solidFill>
            </a:endParaRPr>
          </a:p>
        </p:txBody>
      </p:sp>
      <p:sp>
        <p:nvSpPr>
          <p:cNvPr id="3" name="Content Placeholder 2">
            <a:extLst>
              <a:ext uri="{FF2B5EF4-FFF2-40B4-BE49-F238E27FC236}">
                <a16:creationId xmlns="" xmlns:a16="http://schemas.microsoft.com/office/drawing/2014/main" id="{3968EB6D-14FB-C65B-BAC0-264D9D071A1B}"/>
              </a:ext>
            </a:extLst>
          </p:cNvPr>
          <p:cNvSpPr>
            <a:spLocks noGrp="1"/>
          </p:cNvSpPr>
          <p:nvPr>
            <p:ph idx="1"/>
          </p:nvPr>
        </p:nvSpPr>
        <p:spPr>
          <a:xfrm>
            <a:off x="913775" y="1634836"/>
            <a:ext cx="10364452" cy="3671455"/>
          </a:xfrm>
        </p:spPr>
        <p:txBody>
          <a:bodyPr>
            <a:normAutofit lnSpcReduction="10000"/>
          </a:bodyPr>
          <a:lstStyle/>
          <a:p>
            <a:pPr marL="0" indent="0"/>
            <a:r>
              <a:rPr lang="en-US" sz="1800" cap="none" dirty="0" smtClean="0">
                <a:solidFill>
                  <a:schemeClr val="tx1"/>
                </a:solidFill>
                <a:latin typeface="Times New Roman" pitchFamily="18" charset="0"/>
                <a:cs typeface="Times New Roman" pitchFamily="18" charset="0"/>
              </a:rPr>
              <a:t>Blood has 3 types of cells namely white blood cells are the ones that fight with the infection , red blood cells usually carry oxygen and platelets helps in blood clotting.</a:t>
            </a:r>
            <a:endParaRPr lang="en-US" sz="1800" cap="none" dirty="0">
              <a:latin typeface="Times New Roman" pitchFamily="18" charset="0"/>
              <a:cs typeface="Times New Roman" pitchFamily="18" charset="0"/>
            </a:endParaRPr>
          </a:p>
          <a:p>
            <a:pPr marL="0" indent="0"/>
            <a:r>
              <a:rPr lang="en-US" sz="1800" cap="none" dirty="0" smtClean="0">
                <a:solidFill>
                  <a:schemeClr val="tx1"/>
                </a:solidFill>
                <a:latin typeface="Times New Roman" pitchFamily="18" charset="0"/>
                <a:cs typeface="Times New Roman" pitchFamily="18" charset="0"/>
              </a:rPr>
              <a:t>When a person is diagonised with leukemia, the body produces more WBC than it actually needs and these </a:t>
            </a:r>
            <a:r>
              <a:rPr lang="en-US" sz="1800" cap="none" dirty="0" smtClean="0">
                <a:latin typeface="Times New Roman" pitchFamily="18" charset="0"/>
                <a:cs typeface="Times New Roman" pitchFamily="18" charset="0"/>
              </a:rPr>
              <a:t> leukemic cells could not fight with the infection in the body in the way normal WBC cells fight.</a:t>
            </a:r>
          </a:p>
          <a:p>
            <a:pPr marL="0" indent="0"/>
            <a:r>
              <a:rPr lang="en-US" sz="1800" cap="none" dirty="0" smtClean="0">
                <a:solidFill>
                  <a:schemeClr val="tx1"/>
                </a:solidFill>
                <a:latin typeface="Times New Roman" pitchFamily="18" charset="0"/>
                <a:cs typeface="Times New Roman" pitchFamily="18" charset="0"/>
              </a:rPr>
              <a:t>After sometime, it will result in a lack of RBC to supply oxygen enough platelets to clot your blood, or enough</a:t>
            </a:r>
            <a:r>
              <a:rPr lang="en-US" sz="1800" cap="none" dirty="0" smtClean="0">
                <a:latin typeface="Times New Roman" pitchFamily="18" charset="0"/>
                <a:cs typeface="Times New Roman" pitchFamily="18" charset="0"/>
              </a:rPr>
              <a:t> normal WBC to fight infection.</a:t>
            </a:r>
          </a:p>
          <a:p>
            <a:pPr marL="0" indent="0"/>
            <a:r>
              <a:rPr lang="en-US" sz="1800" cap="none" dirty="0" smtClean="0">
                <a:solidFill>
                  <a:schemeClr val="tx1"/>
                </a:solidFill>
                <a:latin typeface="Times New Roman" pitchFamily="18" charset="0"/>
                <a:cs typeface="Times New Roman" pitchFamily="18" charset="0"/>
              </a:rPr>
              <a:t>Leukemia can be broadly classified into Acute Leukemia and Chronic Leukemia.</a:t>
            </a:r>
          </a:p>
          <a:p>
            <a:pPr marL="0" indent="0"/>
            <a:r>
              <a:rPr lang="en-US" sz="1800" cap="none" dirty="0" smtClean="0">
                <a:latin typeface="Times New Roman" pitchFamily="18" charset="0"/>
                <a:cs typeface="Times New Roman" pitchFamily="18" charset="0"/>
              </a:rPr>
              <a:t>Acute Leukemia can be cured as soon as it is detected.</a:t>
            </a:r>
          </a:p>
          <a:p>
            <a:pPr marL="0" indent="0"/>
            <a:r>
              <a:rPr lang="en-US" sz="1800" cap="none" dirty="0" smtClean="0">
                <a:latin typeface="Times New Roman" pitchFamily="18" charset="0"/>
                <a:cs typeface="Times New Roman" pitchFamily="18" charset="0"/>
              </a:rPr>
              <a:t>Chronic Leukemia initially show no symptoms  and can be undiagonised for several period of time.</a:t>
            </a:r>
            <a:endParaRPr lang="en-US" sz="1800" cap="none" dirty="0" smtClean="0">
              <a:solidFill>
                <a:schemeClr val="tx1"/>
              </a:solidFill>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D01626A4-21BE-1F66-8BAF-C3FAA79ADD18}"/>
              </a:ext>
            </a:extLst>
          </p:cNvPr>
          <p:cNvSpPr>
            <a:spLocks noGrp="1"/>
          </p:cNvSpPr>
          <p:nvPr>
            <p:ph type="sldNum" sz="quarter" idx="12"/>
          </p:nvPr>
        </p:nvSpPr>
        <p:spPr/>
        <p:txBody>
          <a:bodyPr/>
          <a:lstStyle/>
          <a:p>
            <a:fld id="{B6392B06-BE94-441D-B8BE-95933627FCCF}" type="slidenum">
              <a:rPr lang="en-US" smtClean="0"/>
              <a:pPr/>
              <a:t>3</a:t>
            </a:fld>
            <a:endParaRPr lang="en-US"/>
          </a:p>
        </p:txBody>
      </p:sp>
    </p:spTree>
    <p:extLst>
      <p:ext uri="{BB962C8B-B14F-4D97-AF65-F5344CB8AC3E}">
        <p14:creationId xmlns="" xmlns:p14="http://schemas.microsoft.com/office/powerpoint/2010/main" val="241897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 design to Proposed system</a:t>
            </a:r>
            <a:endParaRPr lang="en-US" dirty="0"/>
          </a:p>
        </p:txBody>
      </p:sp>
      <p:pic>
        <p:nvPicPr>
          <p:cNvPr id="6" name="Picture 4">
            <a:extLst>
              <a:ext uri="{FF2B5EF4-FFF2-40B4-BE49-F238E27FC236}">
                <a16:creationId xmlns="" xmlns:a16="http://schemas.microsoft.com/office/drawing/2014/main" id="{E2163D6E-CFEF-DAE6-96CC-6CB2F3A8545F}"/>
              </a:ext>
            </a:extLst>
          </p:cNvPr>
          <p:cNvPicPr>
            <a:picLocks noChangeAspect="1"/>
          </p:cNvPicPr>
          <p:nvPr/>
        </p:nvPicPr>
        <p:blipFill>
          <a:blip r:embed="rId2"/>
          <a:stretch>
            <a:fillRect/>
          </a:stretch>
        </p:blipFill>
        <p:spPr>
          <a:xfrm>
            <a:off x="1261522" y="2099021"/>
            <a:ext cx="9377554" cy="34242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2F8B56-64CE-4FE8-AEB2-976FCEE68E44}"/>
              </a:ext>
            </a:extLst>
          </p:cNvPr>
          <p:cNvSpPr>
            <a:spLocks noGrp="1"/>
          </p:cNvSpPr>
          <p:nvPr>
            <p:ph type="title"/>
          </p:nvPr>
        </p:nvSpPr>
        <p:spPr>
          <a:xfrm>
            <a:off x="868055" y="252757"/>
            <a:ext cx="10364451" cy="1596177"/>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LITERATURE   </a:t>
            </a:r>
            <a:r>
              <a:rPr lang="en-US" sz="3200" dirty="0">
                <a:latin typeface="Times New Roman" panose="02020603050405020304" pitchFamily="18" charset="0"/>
                <a:cs typeface="Times New Roman" panose="02020603050405020304" pitchFamily="18" charset="0"/>
              </a:rPr>
              <a:t>survey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4726F3B5-F8B9-4211-9A94-CE8AD52F46F3}"/>
              </a:ext>
            </a:extLst>
          </p:cNvPr>
          <p:cNvSpPr>
            <a:spLocks noGrp="1"/>
          </p:cNvSpPr>
          <p:nvPr>
            <p:ph type="sldNum" sz="quarter" idx="12"/>
          </p:nvPr>
        </p:nvSpPr>
        <p:spPr/>
        <p:txBody>
          <a:bodyPr/>
          <a:lstStyle/>
          <a:p>
            <a:fld id="{B6392B06-BE94-441D-B8BE-95933627FCCF}" type="slidenum">
              <a:rPr lang="en-US" smtClean="0"/>
              <a:pPr/>
              <a:t>5</a:t>
            </a:fld>
            <a:endParaRPr lang="en-US"/>
          </a:p>
        </p:txBody>
      </p:sp>
      <p:graphicFrame>
        <p:nvGraphicFramePr>
          <p:cNvPr id="7" name="Content Placeholder 3"/>
          <p:cNvGraphicFramePr>
            <a:graphicFrameLocks/>
          </p:cNvGraphicFramePr>
          <p:nvPr>
            <p:extLst>
              <p:ext uri="{D42A27DB-BD31-4B8C-83A1-F6EECF244321}">
                <p14:modId xmlns="" xmlns:p14="http://schemas.microsoft.com/office/powerpoint/2010/main" val="1007616195"/>
              </p:ext>
            </p:extLst>
          </p:nvPr>
        </p:nvGraphicFramePr>
        <p:xfrm>
          <a:off x="1209502" y="2100350"/>
          <a:ext cx="10134137" cy="4422370"/>
        </p:xfrm>
        <a:graphic>
          <a:graphicData uri="http://schemas.openxmlformats.org/drawingml/2006/table">
            <a:tbl>
              <a:tblPr firstRow="1" bandRow="1">
                <a:tableStyleId>{5940675A-B579-460E-94D1-54222C63F5DA}</a:tableStyleId>
              </a:tblPr>
              <a:tblGrid>
                <a:gridCol w="1005791">
                  <a:extLst>
                    <a:ext uri="{9D8B030D-6E8A-4147-A177-3AD203B41FA5}">
                      <a16:colId xmlns="" xmlns:a16="http://schemas.microsoft.com/office/drawing/2014/main" val="20000"/>
                    </a:ext>
                  </a:extLst>
                </a:gridCol>
                <a:gridCol w="2704695">
                  <a:extLst>
                    <a:ext uri="{9D8B030D-6E8A-4147-A177-3AD203B41FA5}">
                      <a16:colId xmlns="" xmlns:a16="http://schemas.microsoft.com/office/drawing/2014/main" val="20001"/>
                    </a:ext>
                  </a:extLst>
                </a:gridCol>
                <a:gridCol w="3831652">
                  <a:extLst>
                    <a:ext uri="{9D8B030D-6E8A-4147-A177-3AD203B41FA5}">
                      <a16:colId xmlns="" xmlns:a16="http://schemas.microsoft.com/office/drawing/2014/main" val="20002"/>
                    </a:ext>
                  </a:extLst>
                </a:gridCol>
                <a:gridCol w="2591999">
                  <a:extLst>
                    <a:ext uri="{9D8B030D-6E8A-4147-A177-3AD203B41FA5}">
                      <a16:colId xmlns="" xmlns:a16="http://schemas.microsoft.com/office/drawing/2014/main" val="20003"/>
                    </a:ext>
                  </a:extLst>
                </a:gridCol>
              </a:tblGrid>
              <a:tr h="1284724">
                <a:tc>
                  <a:txBody>
                    <a:bodyPr/>
                    <a:lstStyle/>
                    <a:p>
                      <a:pPr>
                        <a:lnSpc>
                          <a:spcPct val="150000"/>
                        </a:lnSpc>
                      </a:pPr>
                      <a:r>
                        <a:rPr lang="en-US" sz="2400" dirty="0"/>
                        <a:t>  </a:t>
                      </a:r>
                      <a:r>
                        <a:rPr lang="en-US" sz="2000" dirty="0"/>
                        <a:t>S.NO</a:t>
                      </a:r>
                      <a:endParaRPr lang="en-US" sz="2000" dirty="0">
                        <a:latin typeface="Times New Roman" pitchFamily="18" charset="0"/>
                        <a:cs typeface="Times New Roman" pitchFamily="18" charset="0"/>
                      </a:endParaRPr>
                    </a:p>
                  </a:txBody>
                  <a:tcPr/>
                </a:tc>
                <a:tc>
                  <a:txBody>
                    <a:bodyPr/>
                    <a:lstStyle/>
                    <a:p>
                      <a:pPr>
                        <a:lnSpc>
                          <a:spcPct val="150000"/>
                        </a:lnSpc>
                      </a:pPr>
                      <a:r>
                        <a:rPr lang="en-US" sz="2000" baseline="0" dirty="0"/>
                        <a:t>AUTHOR NAME</a:t>
                      </a:r>
                      <a:endParaRPr lang="en-US" sz="2000" baseline="0" dirty="0">
                        <a:latin typeface="Times New Roman" pitchFamily="18" charset="0"/>
                        <a:cs typeface="Times New Roman" pitchFamily="18" charset="0"/>
                      </a:endParaRPr>
                    </a:p>
                  </a:txBody>
                  <a:tcPr/>
                </a:tc>
                <a:tc>
                  <a:txBody>
                    <a:bodyPr/>
                    <a:lstStyle/>
                    <a:p>
                      <a:pPr>
                        <a:lnSpc>
                          <a:spcPct val="150000"/>
                        </a:lnSpc>
                      </a:pPr>
                      <a:r>
                        <a:rPr lang="en-US" sz="2800" dirty="0"/>
                        <a:t> </a:t>
                      </a:r>
                      <a:r>
                        <a:rPr lang="en-US" sz="2000" dirty="0"/>
                        <a:t>CONTENT</a:t>
                      </a:r>
                      <a:endParaRPr lang="en-US" sz="2800" dirty="0">
                        <a:latin typeface="Times New Roman" pitchFamily="18" charset="0"/>
                        <a:cs typeface="Times New Roman" pitchFamily="18" charset="0"/>
                      </a:endParaRPr>
                    </a:p>
                  </a:txBody>
                  <a:tcPr/>
                </a:tc>
                <a:tc>
                  <a:txBody>
                    <a:bodyPr/>
                    <a:lstStyle/>
                    <a:p>
                      <a:pPr>
                        <a:lnSpc>
                          <a:spcPct val="150000"/>
                        </a:lnSpc>
                      </a:pPr>
                      <a:r>
                        <a:rPr lang="en-US" sz="2000" dirty="0"/>
                        <a:t>TECHNIQUE/METHODS</a:t>
                      </a:r>
                      <a:endParaRPr lang="en-US" sz="2000"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929041">
                <a:tc>
                  <a:txBody>
                    <a:bodyPr/>
                    <a:lstStyle/>
                    <a:p>
                      <a:pPr>
                        <a:lnSpc>
                          <a:spcPct val="150000"/>
                        </a:lnSpc>
                      </a:pPr>
                      <a:r>
                        <a:rPr lang="en-US" dirty="0"/>
                        <a:t>       1.</a:t>
                      </a:r>
                      <a:endParaRPr lang="en-US" dirty="0">
                        <a:latin typeface="Times New Roman" pitchFamily="18" charset="0"/>
                        <a:cs typeface="Times New Roman" pitchFamily="18" charset="0"/>
                      </a:endParaRPr>
                    </a:p>
                  </a:txBody>
                  <a:tcPr/>
                </a:tc>
                <a:tc>
                  <a:txBody>
                    <a:bodyPr/>
                    <a:lstStyle/>
                    <a:p>
                      <a:pPr>
                        <a:lnSpc>
                          <a:spcPct val="150000"/>
                        </a:lnSpc>
                      </a:pPr>
                      <a:r>
                        <a:rPr lang="en-US" dirty="0"/>
                        <a:t>MIRIAM</a:t>
                      </a:r>
                      <a:r>
                        <a:rPr lang="en-US" baseline="0" dirty="0"/>
                        <a:t> SEOANE SANTOS,JOAO SANTOS</a:t>
                      </a:r>
                      <a:endParaRPr lang="en-US" dirty="0">
                        <a:latin typeface="Times New Roman" pitchFamily="18" charset="0"/>
                        <a:cs typeface="Times New Roman" pitchFamily="18" charset="0"/>
                      </a:endParaRPr>
                    </a:p>
                  </a:txBody>
                  <a:tcPr/>
                </a:tc>
                <a:tc>
                  <a:txBody>
                    <a:bodyPr/>
                    <a:lstStyle/>
                    <a:p>
                      <a:pPr>
                        <a:lnSpc>
                          <a:spcPct val="150000"/>
                        </a:lnSpc>
                      </a:pPr>
                      <a:r>
                        <a:rPr lang="en-US" dirty="0"/>
                        <a:t>How</a:t>
                      </a:r>
                      <a:r>
                        <a:rPr lang="en-US" baseline="0" dirty="0"/>
                        <a:t> distance </a:t>
                      </a:r>
                      <a:r>
                        <a:rPr lang="en-US" baseline="0" dirty="0" smtClean="0"/>
                        <a:t>metrics using image processing with </a:t>
                      </a:r>
                      <a:r>
                        <a:rPr lang="en-US" baseline="0" dirty="0"/>
                        <a:t>K-nearest neighbours.</a:t>
                      </a:r>
                      <a:endParaRPr lang="en-US" dirty="0">
                        <a:latin typeface="Times New Roman" pitchFamily="18" charset="0"/>
                        <a:cs typeface="Times New Roman" pitchFamily="18" charset="0"/>
                      </a:endParaRPr>
                    </a:p>
                  </a:txBody>
                  <a:tcPr/>
                </a:tc>
                <a:tc>
                  <a:txBody>
                    <a:bodyPr/>
                    <a:lstStyle/>
                    <a:p>
                      <a:pPr>
                        <a:lnSpc>
                          <a:spcPct val="150000"/>
                        </a:lnSpc>
                      </a:pPr>
                      <a:r>
                        <a:rPr lang="en-US" dirty="0"/>
                        <a:t>K-Nearest</a:t>
                      </a:r>
                      <a:r>
                        <a:rPr lang="en-US" baseline="0" dirty="0"/>
                        <a:t> neighbour,CART(Classification and  Regression tree).</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1208605">
                <a:tc>
                  <a:txBody>
                    <a:bodyPr/>
                    <a:lstStyle/>
                    <a:p>
                      <a:pPr>
                        <a:lnSpc>
                          <a:spcPct val="150000"/>
                        </a:lnSpc>
                      </a:pPr>
                      <a:r>
                        <a:rPr lang="en-US" dirty="0"/>
                        <a:t>       2.</a:t>
                      </a:r>
                      <a:endParaRPr lang="en-US" dirty="0">
                        <a:latin typeface="Times New Roman" pitchFamily="18" charset="0"/>
                        <a:cs typeface="Times New Roman" pitchFamily="18" charset="0"/>
                      </a:endParaRPr>
                    </a:p>
                  </a:txBody>
                  <a:tcPr/>
                </a:tc>
                <a:tc>
                  <a:txBody>
                    <a:bodyPr/>
                    <a:lstStyle/>
                    <a:p>
                      <a:pPr>
                        <a:lnSpc>
                          <a:spcPct val="150000"/>
                        </a:lnSpc>
                      </a:pPr>
                      <a:r>
                        <a:rPr lang="en-US" dirty="0"/>
                        <a:t>HAN</a:t>
                      </a:r>
                      <a:r>
                        <a:rPr lang="en-US" baseline="0" dirty="0"/>
                        <a:t> AND KAMBER</a:t>
                      </a:r>
                      <a:endParaRPr lang="en-US" dirty="0">
                        <a:latin typeface="Times New Roman" pitchFamily="18" charset="0"/>
                        <a:cs typeface="Times New Roman" pitchFamily="18" charset="0"/>
                      </a:endParaRPr>
                    </a:p>
                  </a:txBody>
                  <a:tcPr/>
                </a:tc>
                <a:tc>
                  <a:txBody>
                    <a:bodyPr/>
                    <a:lstStyle/>
                    <a:p>
                      <a:pPr>
                        <a:lnSpc>
                          <a:spcPct val="150000"/>
                        </a:lnSpc>
                      </a:pPr>
                      <a:r>
                        <a:rPr lang="en-US" dirty="0"/>
                        <a:t>Data</a:t>
                      </a:r>
                      <a:r>
                        <a:rPr lang="en-US" baseline="0" dirty="0"/>
                        <a:t> mining concepts and techniques.</a:t>
                      </a:r>
                      <a:endParaRPr lang="en-US" dirty="0">
                        <a:latin typeface="Times New Roman" pitchFamily="18" charset="0"/>
                        <a:cs typeface="Times New Roman" pitchFamily="18" charset="0"/>
                      </a:endParaRPr>
                    </a:p>
                  </a:txBody>
                  <a:tcPr/>
                </a:tc>
                <a:tc>
                  <a:txBody>
                    <a:bodyPr/>
                    <a:lstStyle/>
                    <a:p>
                      <a:pPr>
                        <a:lnSpc>
                          <a:spcPct val="150000"/>
                        </a:lnSpc>
                      </a:pPr>
                      <a:r>
                        <a:rPr lang="en-US" dirty="0"/>
                        <a:t>K-nearest</a:t>
                      </a:r>
                      <a:r>
                        <a:rPr lang="en-US" baseline="0" dirty="0"/>
                        <a:t> neighbour.</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25004483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CF7105D-9A97-4AF4-96DB-E78B6607657C}"/>
              </a:ext>
            </a:extLst>
          </p:cNvPr>
          <p:cNvSpPr>
            <a:spLocks noGrp="1"/>
          </p:cNvSpPr>
          <p:nvPr>
            <p:ph type="sldNum" sz="quarter" idx="12"/>
          </p:nvPr>
        </p:nvSpPr>
        <p:spPr/>
        <p:txBody>
          <a:bodyPr/>
          <a:lstStyle/>
          <a:p>
            <a:fld id="{B6392B06-BE94-441D-B8BE-95933627FCCF}" type="slidenum">
              <a:rPr lang="en-US" smtClean="0"/>
              <a:pPr/>
              <a:t>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3771395467"/>
              </p:ext>
            </p:extLst>
          </p:nvPr>
        </p:nvGraphicFramePr>
        <p:xfrm>
          <a:off x="780144" y="913430"/>
          <a:ext cx="10436496" cy="4745690"/>
        </p:xfrm>
        <a:graphic>
          <a:graphicData uri="http://schemas.openxmlformats.org/drawingml/2006/table">
            <a:tbl>
              <a:tblPr firstRow="1" bandRow="1">
                <a:tableStyleId>{5940675A-B579-460E-94D1-54222C63F5DA}</a:tableStyleId>
              </a:tblPr>
              <a:tblGrid>
                <a:gridCol w="1118845">
                  <a:extLst>
                    <a:ext uri="{9D8B030D-6E8A-4147-A177-3AD203B41FA5}">
                      <a16:colId xmlns="" xmlns:a16="http://schemas.microsoft.com/office/drawing/2014/main" val="20000"/>
                    </a:ext>
                  </a:extLst>
                </a:gridCol>
                <a:gridCol w="2806443">
                  <a:extLst>
                    <a:ext uri="{9D8B030D-6E8A-4147-A177-3AD203B41FA5}">
                      <a16:colId xmlns="" xmlns:a16="http://schemas.microsoft.com/office/drawing/2014/main" val="20001"/>
                    </a:ext>
                  </a:extLst>
                </a:gridCol>
                <a:gridCol w="3865455">
                  <a:extLst>
                    <a:ext uri="{9D8B030D-6E8A-4147-A177-3AD203B41FA5}">
                      <a16:colId xmlns="" xmlns:a16="http://schemas.microsoft.com/office/drawing/2014/main" val="20002"/>
                    </a:ext>
                  </a:extLst>
                </a:gridCol>
                <a:gridCol w="2645753">
                  <a:extLst>
                    <a:ext uri="{9D8B030D-6E8A-4147-A177-3AD203B41FA5}">
                      <a16:colId xmlns="" xmlns:a16="http://schemas.microsoft.com/office/drawing/2014/main" val="20003"/>
                    </a:ext>
                  </a:extLst>
                </a:gridCol>
              </a:tblGrid>
              <a:tr h="2372845">
                <a:tc>
                  <a:txBody>
                    <a:bodyPr/>
                    <a:lstStyle/>
                    <a:p>
                      <a:pPr>
                        <a:lnSpc>
                          <a:spcPct val="150000"/>
                        </a:lnSpc>
                      </a:pPr>
                      <a:r>
                        <a:rPr lang="en-US" dirty="0"/>
                        <a:t>       3.</a:t>
                      </a:r>
                      <a:endParaRPr lang="en-US" dirty="0">
                        <a:latin typeface="Times New Roman" pitchFamily="18" charset="0"/>
                        <a:cs typeface="Times New Roman" pitchFamily="18" charset="0"/>
                      </a:endParaRPr>
                    </a:p>
                  </a:txBody>
                  <a:tcPr/>
                </a:tc>
                <a:tc>
                  <a:txBody>
                    <a:bodyPr/>
                    <a:lstStyle/>
                    <a:p>
                      <a:pPr>
                        <a:lnSpc>
                          <a:spcPct val="150000"/>
                        </a:lnSpc>
                      </a:pPr>
                      <a:r>
                        <a:rPr lang="en-US" dirty="0"/>
                        <a:t>CHING-HSUE CHENG,JING-RONG CHANG</a:t>
                      </a:r>
                      <a:endParaRPr lang="en-US" dirty="0">
                        <a:latin typeface="Times New Roman" pitchFamily="18" charset="0"/>
                        <a:cs typeface="Times New Roman" pitchFamily="18" charset="0"/>
                      </a:endParaRPr>
                    </a:p>
                  </a:txBody>
                  <a:tcPr/>
                </a:tc>
                <a:tc>
                  <a:txBody>
                    <a:bodyPr/>
                    <a:lstStyle/>
                    <a:p>
                      <a:pPr>
                        <a:lnSpc>
                          <a:spcPct val="150000"/>
                        </a:lnSpc>
                      </a:pPr>
                      <a:r>
                        <a:rPr lang="en-US" dirty="0"/>
                        <a:t>A novel weighted distance threshold</a:t>
                      </a:r>
                      <a:r>
                        <a:rPr lang="en-US" baseline="0" dirty="0"/>
                        <a:t> method for handling medical missing values.</a:t>
                      </a:r>
                      <a:endParaRPr lang="en-US" dirty="0">
                        <a:latin typeface="Times New Roman" pitchFamily="18" charset="0"/>
                        <a:cs typeface="Times New Roman" pitchFamily="18" charset="0"/>
                      </a:endParaRPr>
                    </a:p>
                  </a:txBody>
                  <a:tcPr/>
                </a:tc>
                <a:tc>
                  <a:txBody>
                    <a:bodyPr/>
                    <a:lstStyle/>
                    <a:p>
                      <a:pPr algn="l">
                        <a:lnSpc>
                          <a:spcPct val="150000"/>
                        </a:lnSpc>
                      </a:pPr>
                      <a:r>
                        <a:rPr lang="en-US" dirty="0"/>
                        <a:t>K-nearest</a:t>
                      </a:r>
                      <a:r>
                        <a:rPr lang="en-US" baseline="0" dirty="0"/>
                        <a:t> neighbour,</a:t>
                      </a:r>
                    </a:p>
                    <a:p>
                      <a:pPr algn="l">
                        <a:lnSpc>
                          <a:spcPct val="150000"/>
                        </a:lnSpc>
                      </a:pPr>
                      <a:r>
                        <a:rPr lang="en-US" baseline="0" dirty="0"/>
                        <a:t>imputation method</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2372845">
                <a:tc>
                  <a:txBody>
                    <a:bodyPr/>
                    <a:lstStyle/>
                    <a:p>
                      <a:pPr>
                        <a:lnSpc>
                          <a:spcPct val="150000"/>
                        </a:lnSpc>
                      </a:pPr>
                      <a:r>
                        <a:rPr lang="en-US" baseline="0" dirty="0">
                          <a:latin typeface="Times New Roman" pitchFamily="18" charset="0"/>
                          <a:cs typeface="Times New Roman" pitchFamily="18" charset="0"/>
                        </a:rPr>
                        <a:t>      4.</a:t>
                      </a:r>
                      <a:endParaRPr lang="en-US" dirty="0">
                        <a:latin typeface="Times New Roman" pitchFamily="18" charset="0"/>
                        <a:cs typeface="Times New Roman" pitchFamily="18" charset="0"/>
                      </a:endParaRPr>
                    </a:p>
                  </a:txBody>
                  <a:tcPr/>
                </a:tc>
                <a:tc>
                  <a:txBody>
                    <a:bodyPr/>
                    <a:lstStyle/>
                    <a:p>
                      <a:pPr>
                        <a:lnSpc>
                          <a:spcPct val="150000"/>
                        </a:lnSpc>
                      </a:pPr>
                      <a:r>
                        <a:rPr lang="en-US" dirty="0">
                          <a:latin typeface="Times New Roman" pitchFamily="18" charset="0"/>
                          <a:cs typeface="Times New Roman" pitchFamily="18" charset="0"/>
                        </a:rPr>
                        <a:t>SHAHITUL</a:t>
                      </a:r>
                      <a:r>
                        <a:rPr lang="en-US" baseline="0" dirty="0">
                          <a:latin typeface="Times New Roman" pitchFamily="18" charset="0"/>
                          <a:cs typeface="Times New Roman" pitchFamily="18" charset="0"/>
                        </a:rPr>
                        <a:t> ISLAM KHAN AND ABU </a:t>
                      </a:r>
                      <a:endParaRPr lang="en-US" dirty="0">
                        <a:latin typeface="Times New Roman" pitchFamily="18" charset="0"/>
                        <a:cs typeface="Times New Roman" pitchFamily="18" charset="0"/>
                      </a:endParaRPr>
                    </a:p>
                  </a:txBody>
                  <a:tcPr/>
                </a:tc>
                <a:tc>
                  <a:txBody>
                    <a:bodyPr/>
                    <a:lstStyle/>
                    <a:p>
                      <a:pPr>
                        <a:lnSpc>
                          <a:spcPct val="150000"/>
                        </a:lnSpc>
                      </a:pPr>
                      <a:r>
                        <a:rPr lang="en-US" sz="2000" dirty="0">
                          <a:latin typeface="Times New Roman" pitchFamily="18" charset="0"/>
                          <a:cs typeface="Times New Roman" pitchFamily="18" charset="0"/>
                        </a:rPr>
                        <a:t>An improved</a:t>
                      </a:r>
                      <a:r>
                        <a:rPr lang="en-US" sz="2000" baseline="0" dirty="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CNN technique</a:t>
                      </a:r>
                      <a:endParaRPr lang="en-US" sz="2000" dirty="0">
                        <a:latin typeface="Times New Roman" pitchFamily="18" charset="0"/>
                        <a:cs typeface="Times New Roman" pitchFamily="18" charset="0"/>
                      </a:endParaRPr>
                    </a:p>
                  </a:txBody>
                  <a:tcPr/>
                </a:tc>
                <a:tc>
                  <a:txBody>
                    <a:bodyPr/>
                    <a:lstStyle/>
                    <a:p>
                      <a:pPr algn="l">
                        <a:lnSpc>
                          <a:spcPct val="150000"/>
                        </a:lnSpc>
                      </a:pPr>
                      <a:r>
                        <a:rPr lang="en-US" dirty="0">
                          <a:latin typeface="Times New Roman" pitchFamily="18" charset="0"/>
                          <a:cs typeface="Times New Roman" pitchFamily="18" charset="0"/>
                        </a:rPr>
                        <a:t>K-nearest neighbour,CART</a:t>
                      </a:r>
                      <a:r>
                        <a:rPr lang="en-US" baseline="0" dirty="0">
                          <a:latin typeface="Times New Roman" pitchFamily="18" charset="0"/>
                          <a:cs typeface="Times New Roman" pitchFamily="18" charset="0"/>
                        </a:rPr>
                        <a:t> (Classification and regression tree)</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8982631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Algorithms/techniques </a:t>
            </a:r>
            <a:r>
              <a:rPr lang="en-US" dirty="0" smtClean="0"/>
              <a:t>used with complexity</a:t>
            </a:r>
            <a:endParaRPr lang="en-US" dirty="0"/>
          </a:p>
        </p:txBody>
      </p:sp>
      <p:sp>
        <p:nvSpPr>
          <p:cNvPr id="3" name="Content Placeholder 2"/>
          <p:cNvSpPr>
            <a:spLocks noGrp="1"/>
          </p:cNvSpPr>
          <p:nvPr>
            <p:ph idx="1"/>
          </p:nvPr>
        </p:nvSpPr>
        <p:spPr/>
        <p:txBody>
          <a:bodyPr/>
          <a:lstStyle/>
          <a:p>
            <a:r>
              <a:rPr lang="en-US" dirty="0" smtClean="0"/>
              <a:t>Using cnn Algorithm the process of identifying the leukemic cells is performed which provides most accurate diagnosis.</a:t>
            </a:r>
          </a:p>
          <a:p>
            <a:r>
              <a:rPr lang="en-US" dirty="0" smtClean="0"/>
              <a:t>this project makes use of machine learning technique namely random forest model to detect the leukemic cells. I t had an accuracy of 94.3%.This classifier performs test on 65 sample images which seemed to be less accurate. </a:t>
            </a:r>
          </a:p>
          <a:p>
            <a:r>
              <a:rPr lang="en-US" dirty="0" smtClean="0"/>
              <a:t>SVM classifier was used for classification of the white blood cells into normal and leukemic cells. The over all accuracy was around 90%.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Algorithms/techniques </a:t>
            </a:r>
            <a:r>
              <a:rPr lang="en-US" dirty="0" smtClean="0"/>
              <a:t>used with complexity</a:t>
            </a:r>
            <a:endParaRPr lang="en-US" dirty="0"/>
          </a:p>
        </p:txBody>
      </p:sp>
      <p:sp>
        <p:nvSpPr>
          <p:cNvPr id="3" name="Content Placeholder 2"/>
          <p:cNvSpPr>
            <a:spLocks noGrp="1"/>
          </p:cNvSpPr>
          <p:nvPr>
            <p:ph idx="1"/>
          </p:nvPr>
        </p:nvSpPr>
        <p:spPr/>
        <p:txBody>
          <a:bodyPr/>
          <a:lstStyle/>
          <a:p>
            <a:r>
              <a:rPr lang="en-US" dirty="0" smtClean="0"/>
              <a:t>We have downloaded datasets which are available publicly from the Kaggle website. </a:t>
            </a:r>
          </a:p>
          <a:p>
            <a:r>
              <a:rPr lang="en-US" dirty="0" smtClean="0"/>
              <a:t>The dataset is basically the peripheral blood smear images(PBS).These PBS images are obtained from blood samples which are basically stained using microscopic slides in the laboratory. </a:t>
            </a:r>
          </a:p>
          <a:p>
            <a:r>
              <a:rPr lang="en-US" dirty="0" smtClean="0"/>
              <a:t>In our project 13000 samples are used as the input datasets of which 80% is used for training and remaining 20% for testing.</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755" y="376271"/>
            <a:ext cx="10363200" cy="822609"/>
          </a:xfrm>
        </p:spPr>
        <p:txBody>
          <a:bodyPr/>
          <a:lstStyle/>
          <a:p>
            <a:pPr algn="l"/>
            <a:r>
              <a:rPr lang="en-US" sz="3200" dirty="0">
                <a:solidFill>
                  <a:schemeClr val="tx1"/>
                </a:solidFill>
                <a:latin typeface="Times New Roman" panose="02020603050405020304" pitchFamily="18" charset="0"/>
                <a:cs typeface="Times New Roman" panose="02020603050405020304" pitchFamily="18" charset="0"/>
              </a:rPr>
              <a:t>PROPOSED SYSTEM</a:t>
            </a:r>
          </a:p>
        </p:txBody>
      </p:sp>
      <p:sp>
        <p:nvSpPr>
          <p:cNvPr id="3" name="Subtitle 2"/>
          <p:cNvSpPr>
            <a:spLocks noGrp="1"/>
          </p:cNvSpPr>
          <p:nvPr>
            <p:ph type="subTitle" idx="1"/>
          </p:nvPr>
        </p:nvSpPr>
        <p:spPr>
          <a:xfrm>
            <a:off x="718175" y="1361988"/>
            <a:ext cx="10562252" cy="4590660"/>
          </a:xfrm>
        </p:spPr>
        <p:txBody>
          <a:bodyPr>
            <a:normAutofit/>
          </a:bodyPr>
          <a:lstStyle/>
          <a:p>
            <a:pPr algn="just">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1800" cap="none" dirty="0" smtClean="0">
                <a:solidFill>
                  <a:schemeClr val="tx1"/>
                </a:solidFill>
                <a:latin typeface="Times New Roman" panose="02020603050405020304" pitchFamily="18" charset="0"/>
                <a:cs typeface="Times New Roman" panose="02020603050405020304" pitchFamily="18" charset="0"/>
              </a:rPr>
              <a:t>In the proposed system , peripheral blood smears images which are microscopic images of the blood samples are taken as input datasets.</a:t>
            </a:r>
          </a:p>
          <a:p>
            <a:pPr algn="just">
              <a:buFont typeface="Arial" pitchFamily="34" charset="0"/>
              <a:buChar char="•"/>
            </a:pPr>
            <a:r>
              <a:rPr lang="en-US" sz="1800" cap="none" dirty="0" smtClean="0">
                <a:solidFill>
                  <a:schemeClr val="tx1"/>
                </a:solidFill>
                <a:latin typeface="Times New Roman" panose="02020603050405020304" pitchFamily="18" charset="0"/>
                <a:cs typeface="Times New Roman" panose="02020603050405020304" pitchFamily="18" charset="0"/>
              </a:rPr>
              <a:t>  Feature </a:t>
            </a:r>
            <a:r>
              <a:rPr lang="en-US" sz="1800" cap="none" dirty="0" smtClean="0">
                <a:solidFill>
                  <a:schemeClr val="tx1"/>
                </a:solidFill>
                <a:latin typeface="Times New Roman" panose="02020603050405020304" pitchFamily="18" charset="0"/>
                <a:cs typeface="Times New Roman" panose="02020603050405020304" pitchFamily="18" charset="0"/>
              </a:rPr>
              <a:t>extraction is followed by segmentation process and various features including cell structure . size,  nuclei ,cytoplasm are extracted finally classification is done using CNN with which we detect leukemia and hence the lives of millions of people can be saved by detecting it in a very early stage.</a:t>
            </a:r>
            <a:endParaRPr lang="en-US" sz="1800" cap="none"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392B06-BE94-441D-B8BE-95933627FCCF}" type="slidenum">
              <a:rPr lang="en-US" smtClean="0"/>
              <a:pPr/>
              <a:t>9</a:t>
            </a:fld>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3.XML" val="2849208398"/>
  <p:tag name="PPT/SLIDES/SLIDE1.XML" val="2364492280"/>
  <p:tag name="PPT/SLIDES/SLIDE2.XML" val="3137050318"/>
  <p:tag name="PPT/SLIDES/SLIDE3.XML" val="786168096"/>
  <p:tag name="PPT/SLIDES/SLIDE4.XML" val="3943310788"/>
  <p:tag name="PPT/SLIDES/SLIDE5.XML" val="944967259"/>
  <p:tag name="PPT/SLIDES/SLIDE6.XML" val="52699285"/>
  <p:tag name="PPT/SLIDES/SLIDE7.XML" val="1902346707"/>
  <p:tag name="PPT/SLIDES/SLIDE8.XML" val="266182892"/>
  <p:tag name="PPT/SLIDES/SLIDE9.XML" val="3975995231"/>
  <p:tag name="PPT/SLIDES/SLIDE10.XML" val="1239998694"/>
  <p:tag name="PPT/SLIDES/SLIDE11.XML" val="3475220778"/>
  <p:tag name="PPT/SLIDES/SLIDE12.XML" val="2389223737"/>
  <p:tag name="PPT/SLIDES/SLIDE14.XML" val="3533195599"/>
  <p:tag name="PPT/SLIDES/SLIDE15.XML" val="3864159770"/>
  <p:tag name="PPT/SLIDES/SLIDE16.XML" val="896302886"/>
  <p:tag name="PPT/SLIDES/SLIDE17.XML" val="2659217222"/>
  <p:tag name="PPT/SLIDES/SLIDE18.XML" val="1236793670"/>
  <p:tag name="PPT/SLIDES/SLIDE19.XML" val="1236271745"/>
  <p:tag name="PPT/SLIDES/SLIDE20.XML" val="857180909"/>
  <p:tag name="PPT/SLIDES/SLIDE21.XML" val="894862757"/>
  <p:tag name="PPT/SLIDES/SLIDE22.XML" val="2473679420"/>
  <p:tag name="PPT/SLIDES/SLIDE23.XML" val="2794109288"/>
  <p:tag name="PPT/SLIDES/SLIDE24.XML" val="2902816116"/>
  <p:tag name="PPT/SLIDELAYOUTS/SLIDELAYOUT2.XML" val="1145737580"/>
  <p:tag name="PPT/NOTESSLIDES/NOTESSLIDE1.XML" val="3895334894"/>
  <p:tag name="PPT/SLIDELAYOUTS/SLIDELAYOUT18.XML" val="1523726192"/>
  <p:tag name="PPT/SLIDELAYOUTS/SLIDELAYOUT17.XML" val="934862441"/>
  <p:tag name="PPT/SLIDELAYOUTS/SLIDELAYOUT16.XML" val="810787492"/>
  <p:tag name="PPT/SLIDELAYOUTS/SLIDELAYOUT15.XML" val="2981420061"/>
  <p:tag name="PPT/SLIDELAYOUTS/SLIDELAYOUT14.XML" val="2034022838"/>
  <p:tag name="PPT/SLIDELAYOUTS/SLIDELAYOUT13.XML" val="1956653475"/>
  <p:tag name="PPT/SLIDELAYOUTS/SLIDELAYOUT12.XML" val="2096029695"/>
  <p:tag name="PPT/SLIDELAYOUTS/SLIDELAYOUT11.XML" val="68806165"/>
  <p:tag name="PPT/SLIDELAYOUTS/SLIDELAYOUT10.XML" val="1080797650"/>
  <p:tag name="PPT/SLIDELAYOUTS/SLIDELAYOUT9.XML" val="3325843729"/>
  <p:tag name="PPT/SLIDELAYOUTS/SLIDELAYOUT8.XML" val="1062197957"/>
  <p:tag name="PPT/SLIDELAYOUTS/SLIDELAYOUT7.XML" val="463600058"/>
  <p:tag name="PPT/SLIDELAYOUTS/SLIDELAYOUT6.XML" val="1130168169"/>
  <p:tag name="PPT/SLIDELAYOUTS/SLIDELAYOUT5.XML" val="3858423007"/>
  <p:tag name="PPT/SLIDELAYOUTS/SLIDELAYOUT4.XML" val="3074834478"/>
  <p:tag name="PPT/SLIDELAYOUTS/SLIDELAYOUT3.XML" val="2603872457"/>
  <p:tag name="PPT/SLIDELAYOUTS/SLIDELAYOUT1.XML" val="1649664960"/>
  <p:tag name="PPT/SLIDEMASTERS/SLIDEMASTER1.XML" val="3316252394"/>
  <p:tag name="PPT/NOTESMASTERS/NOTESMASTER1.XML" val="2388697091"/>
  <p:tag name="PPT/THEME/THEME1.XML" val="45618797"/>
  <p:tag name="PPT/MEDIA/IMAGE1.PNG" val="648294302"/>
  <p:tag name="PPT/MEDIA/IMAGE2.PNG" val="3495202561"/>
  <p:tag name="PPT/MEDIA/IMAGE4.JPEG" val="4000088247"/>
  <p:tag name="PPT/MEDIA/IMAGE6.PNG" val="2361526962"/>
  <p:tag name="PPT/MEDIA/IMAGE5.JPEG" val="3755982373"/>
  <p:tag name="PPT/MEDIA/IMAGE3.PNG" val="1163003675"/>
  <p:tag name="PPT/THEME/THEME2.XML" val="2236202267"/>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958</Words>
  <Application>Microsoft Office PowerPoint</Application>
  <PresentationFormat>Custom</PresentationFormat>
  <Paragraphs>102</Paragraphs>
  <Slides>20</Slides>
  <Notes>0</Notes>
  <HiddenSlides>5</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Droplet</vt:lpstr>
      <vt:lpstr>Slide 1</vt:lpstr>
      <vt:lpstr>Abstract </vt:lpstr>
      <vt:lpstr>Introduction </vt:lpstr>
      <vt:lpstr>SYSTEM Architecture design to Proposed system</vt:lpstr>
      <vt:lpstr>LITERATURE   survey</vt:lpstr>
      <vt:lpstr>Slide 6</vt:lpstr>
      <vt:lpstr>Algorithms/techniques used with complexity</vt:lpstr>
      <vt:lpstr>Algorithms/techniques used with complexity</vt:lpstr>
      <vt:lpstr>PROPOSED SYSTEM</vt:lpstr>
      <vt:lpstr>Expected Outcomes</vt:lpstr>
      <vt:lpstr>Expected Outcomes</vt:lpstr>
      <vt:lpstr>Expected Outcomes</vt:lpstr>
      <vt:lpstr>Expected Outcomes</vt:lpstr>
      <vt:lpstr>Expected outcomes</vt:lpstr>
      <vt:lpstr>Expected Outcomes</vt:lpstr>
      <vt:lpstr>Expected outcomes</vt:lpstr>
      <vt:lpstr>MODULES</vt:lpstr>
      <vt:lpstr>Slide 18</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Yuvaraj R</dc:creator>
  <cp:lastModifiedBy>HP</cp:lastModifiedBy>
  <cp:revision>50</cp:revision>
  <dcterms:modified xsi:type="dcterms:W3CDTF">2024-03-25T02:47:14Z</dcterms:modified>
</cp:coreProperties>
</file>