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Lato" panose="020B0604020202020204" charset="0"/>
      <p:regular r:id="rId9"/>
      <p:bold r:id="rId10"/>
      <p:italic r:id="rId11"/>
      <p:boldItalic r:id="rId12"/>
    </p:embeddedFont>
    <p:embeddedFont>
      <p:font typeface="Montserrat" panose="020B060402020202020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562"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919247564e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919247564e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919247564e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919247564e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919247564e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919247564e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919247564e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919247564e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919247564e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919247564e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Supervised_learning"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2970625" y="602050"/>
            <a:ext cx="6063900" cy="174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500" b="1"/>
              <a:t>Infrastructure walkthrough on Machine Learning project.</a:t>
            </a:r>
            <a:endParaRPr sz="3500" b="1"/>
          </a:p>
        </p:txBody>
      </p:sp>
      <p:sp>
        <p:nvSpPr>
          <p:cNvPr id="135" name="Google Shape;135;p13"/>
          <p:cNvSpPr txBox="1">
            <a:spLocks noGrp="1"/>
          </p:cNvSpPr>
          <p:nvPr>
            <p:ph type="subTitle" idx="1"/>
          </p:nvPr>
        </p:nvSpPr>
        <p:spPr>
          <a:xfrm>
            <a:off x="3829225" y="2680450"/>
            <a:ext cx="4892700" cy="89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Project: </a:t>
            </a:r>
            <a:endParaRPr/>
          </a:p>
          <a:p>
            <a:pPr marL="0" lvl="0" indent="0" algn="ctr" rtl="0">
              <a:spcBef>
                <a:spcPts val="0"/>
              </a:spcBef>
              <a:spcAft>
                <a:spcPts val="0"/>
              </a:spcAft>
              <a:buNone/>
            </a:pPr>
            <a:r>
              <a:rPr lang="en" sz="1600" b="1"/>
              <a:t>Credit Card Fraud detection/Prediction </a:t>
            </a:r>
            <a:endParaRPr sz="1600" b="1"/>
          </a:p>
          <a:p>
            <a:pPr marL="0" lvl="0" indent="0" algn="ctr" rtl="0">
              <a:spcBef>
                <a:spcPts val="0"/>
              </a:spcBef>
              <a:spcAft>
                <a:spcPts val="0"/>
              </a:spcAft>
              <a:buNone/>
            </a:pPr>
            <a:r>
              <a:rPr lang="en" sz="1600" b="1"/>
              <a:t>WebApp Using Machine Learning</a:t>
            </a:r>
            <a:endParaRPr sz="1600" b="1"/>
          </a:p>
        </p:txBody>
      </p:sp>
      <p:sp>
        <p:nvSpPr>
          <p:cNvPr id="136" name="Google Shape;136;p13"/>
          <p:cNvSpPr txBox="1">
            <a:spLocks noGrp="1"/>
          </p:cNvSpPr>
          <p:nvPr>
            <p:ph type="subTitle" idx="1"/>
          </p:nvPr>
        </p:nvSpPr>
        <p:spPr>
          <a:xfrm>
            <a:off x="6440725" y="4542750"/>
            <a:ext cx="2440800" cy="32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Presented By Pius Odhiambo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Project Summary:</a:t>
            </a:r>
            <a:endParaRPr b="1"/>
          </a:p>
        </p:txBody>
      </p:sp>
      <p:sp>
        <p:nvSpPr>
          <p:cNvPr id="142" name="Google Shape;142;p14"/>
          <p:cNvSpPr txBox="1">
            <a:spLocks noGrp="1"/>
          </p:cNvSpPr>
          <p:nvPr>
            <p:ph type="body" idx="1"/>
          </p:nvPr>
        </p:nvSpPr>
        <p:spPr>
          <a:xfrm>
            <a:off x="1171450" y="146223"/>
            <a:ext cx="7038900" cy="401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
              <a:t>This project is going to be about using different technologies and Tensorflow Linear classifier as the backend solution for detecting fraud in a credit card transaction.Preambles: </a:t>
            </a:r>
            <a:endParaRPr/>
          </a:p>
          <a:p>
            <a:pPr marL="0" lvl="0" indent="0" algn="l" rtl="0">
              <a:spcBef>
                <a:spcPts val="1600"/>
              </a:spcBef>
              <a:spcAft>
                <a:spcPts val="0"/>
              </a:spcAft>
              <a:buNone/>
            </a:pPr>
            <a:r>
              <a:rPr lang="en"/>
              <a:t>According to Forbes: Approximately 3.7 percent of individuals—or 8.3 million Americans—were victims of some sort of identity fraud within the past year. The average amount stolen is somewhere in the neighborhood of $1,882 per victim, not including time and money spent trying to remedy the identity fraud. In other words, identity thieves are stealing more than $15.5 billion each year.</a:t>
            </a:r>
            <a:endParaRPr/>
          </a:p>
          <a:p>
            <a:pPr marL="0" lvl="0" indent="0" algn="l" rtl="0">
              <a:spcBef>
                <a:spcPts val="1600"/>
              </a:spcBef>
              <a:spcAft>
                <a:spcPts val="1600"/>
              </a:spcAft>
              <a:buNone/>
            </a:pPr>
            <a:r>
              <a:rPr lang="en"/>
              <a:t>This project will be focusing on credit card fraud detection using Machine Learning  algorithm. The project will use different infrastructure within the context of technologies that has been learned.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62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About the Project</a:t>
            </a:r>
            <a:endParaRPr b="1"/>
          </a:p>
        </p:txBody>
      </p:sp>
      <p:sp>
        <p:nvSpPr>
          <p:cNvPr id="148" name="Google Shape;148;p15"/>
          <p:cNvSpPr txBox="1">
            <a:spLocks noGrp="1"/>
          </p:cNvSpPr>
          <p:nvPr>
            <p:ph type="body" idx="1"/>
          </p:nvPr>
        </p:nvSpPr>
        <p:spPr>
          <a:xfrm>
            <a:off x="1297500" y="1158100"/>
            <a:ext cx="7581300" cy="375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Machine Learning and its importance can never be referred to as being overrated. In this project, our target is to look into the past trends in our dataset and ensure that we train our data based on this to be able to help us detect/predict a fraudulent transaction when fed with another dataset. I will be studying the data, model it by using the  Logistic Regression and Random Forest Algorithm. Since the Data set is highly unbalanced from the source (kaggle.com), I have done some data exploratory analysis to keep balanced and to improve model prediction accuracy level. Hence, the web application is more efficient in solving the problem.</a:t>
            </a:r>
            <a:endParaRPr/>
          </a:p>
          <a:p>
            <a:pPr marL="0" lvl="0" indent="0" algn="l" rtl="0">
              <a:spcBef>
                <a:spcPts val="1100"/>
              </a:spcBef>
              <a:spcAft>
                <a:spcPts val="0"/>
              </a:spcAft>
              <a:buNone/>
            </a:pPr>
            <a:r>
              <a:rPr lang="en"/>
              <a:t>In this project, I have tried to exemplify the moulding of the dataset making use of a machine learning classification, and my focus being the fraud detection in credit card transactions. </a:t>
            </a:r>
            <a:endParaRPr/>
          </a:p>
          <a:p>
            <a:pPr marL="0" lvl="0" indent="0" algn="l" rtl="0">
              <a:spcBef>
                <a:spcPts val="1100"/>
              </a:spcBef>
              <a:spcAft>
                <a:spcPts val="0"/>
              </a:spcAft>
              <a:buNone/>
            </a:pPr>
            <a:r>
              <a:rPr lang="en"/>
              <a:t>Classification   is considered to be an instance of </a:t>
            </a:r>
            <a:r>
              <a:rPr lang="en">
                <a:uFill>
                  <a:noFill/>
                </a:uFill>
                <a:hlinkClick r:id="rId3"/>
              </a:rPr>
              <a:t>supervised learning</a:t>
            </a:r>
            <a:r>
              <a:rPr lang="en"/>
              <a:t>, i.e. learning where a training set of correctly identified observations is available. </a:t>
            </a:r>
            <a:endParaRPr/>
          </a:p>
          <a:p>
            <a:pPr marL="0" lvl="0" indent="0" algn="l" rtl="0">
              <a:spcBef>
                <a:spcPts val="1100"/>
              </a:spcBef>
              <a:spcAft>
                <a:spcPts val="0"/>
              </a:spcAft>
              <a:buNone/>
            </a:pPr>
            <a:r>
              <a:rPr lang="en"/>
              <a:t>The outcome of our training is then used to classify other dataset fed into the WebApp..</a:t>
            </a:r>
            <a:endParaRPr/>
          </a:p>
          <a:p>
            <a:pPr marL="0" lvl="0" indent="0" algn="l" rtl="0">
              <a:spcBef>
                <a:spcPts val="11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55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The Dataset:</a:t>
            </a:r>
            <a:endParaRPr b="1"/>
          </a:p>
        </p:txBody>
      </p:sp>
      <p:sp>
        <p:nvSpPr>
          <p:cNvPr id="154" name="Google Shape;154;p16"/>
          <p:cNvSpPr txBox="1">
            <a:spLocks noGrp="1"/>
          </p:cNvSpPr>
          <p:nvPr>
            <p:ph type="body" idx="1"/>
          </p:nvPr>
        </p:nvSpPr>
        <p:spPr>
          <a:xfrm>
            <a:off x="490875" y="39726"/>
            <a:ext cx="8523000" cy="4716600"/>
          </a:xfrm>
          <a:prstGeom prst="rect">
            <a:avLst/>
          </a:prstGeom>
        </p:spPr>
        <p:txBody>
          <a:bodyPr spcFirstLastPara="1" wrap="square" lIns="91425" tIns="91425" rIns="91425" bIns="91425" anchor="t" anchorCtr="0">
            <a:noAutofit/>
          </a:bodyPr>
          <a:lstStyle/>
          <a:p>
            <a:pPr marL="0" marR="0" lvl="0" indent="0" algn="l" rtl="0">
              <a:lnSpc>
                <a:spcPct val="115000"/>
              </a:lnSpc>
              <a:spcBef>
                <a:spcPts val="2400"/>
              </a:spcBef>
              <a:spcAft>
                <a:spcPts val="0"/>
              </a:spcAft>
              <a:buNone/>
            </a:pPr>
            <a:endParaRPr/>
          </a:p>
          <a:p>
            <a:pPr marL="0" marR="0" lvl="0" indent="0" algn="l" rtl="0">
              <a:lnSpc>
                <a:spcPct val="115000"/>
              </a:lnSpc>
              <a:spcBef>
                <a:spcPts val="2400"/>
              </a:spcBef>
              <a:spcAft>
                <a:spcPts val="0"/>
              </a:spcAft>
              <a:buNone/>
            </a:pPr>
            <a:r>
              <a:rPr lang="en"/>
              <a:t>The Dataset is sourced from Kaggle.com</a:t>
            </a:r>
            <a:endParaRPr/>
          </a:p>
          <a:p>
            <a:pPr marL="0" marR="0" lvl="0" indent="0" algn="l" rtl="0">
              <a:lnSpc>
                <a:spcPct val="115000"/>
              </a:lnSpc>
              <a:spcBef>
                <a:spcPts val="2400"/>
              </a:spcBef>
              <a:spcAft>
                <a:spcPts val="0"/>
              </a:spcAft>
              <a:buNone/>
            </a:pPr>
            <a:r>
              <a:rPr lang="en"/>
              <a:t> Context:</a:t>
            </a:r>
            <a:endParaRPr/>
          </a:p>
          <a:p>
            <a:pPr marL="0" marR="0" lvl="0" indent="0" algn="l" rtl="0">
              <a:lnSpc>
                <a:spcPct val="115000"/>
              </a:lnSpc>
              <a:spcBef>
                <a:spcPts val="2400"/>
              </a:spcBef>
              <a:spcAft>
                <a:spcPts val="0"/>
              </a:spcAft>
              <a:buNone/>
            </a:pPr>
            <a:r>
              <a:rPr lang="en"/>
              <a:t>It is important that credit card companies are able to recognize fraudulent credit card transactions so that customers are not charged for items that they did not purchase.</a:t>
            </a:r>
            <a:endParaRPr/>
          </a:p>
          <a:p>
            <a:pPr marL="0" lvl="0" indent="0" algn="l" rtl="0">
              <a:spcBef>
                <a:spcPts val="2400"/>
              </a:spcBef>
              <a:spcAft>
                <a:spcPts val="0"/>
              </a:spcAft>
              <a:buNone/>
            </a:pPr>
            <a:r>
              <a:rPr lang="en"/>
              <a:t>Content:</a:t>
            </a:r>
            <a:endParaRPr/>
          </a:p>
          <a:p>
            <a:pPr marL="0" lvl="0" indent="0" algn="l" rtl="0">
              <a:spcBef>
                <a:spcPts val="1200"/>
              </a:spcBef>
              <a:spcAft>
                <a:spcPts val="0"/>
              </a:spcAft>
              <a:buNone/>
            </a:pPr>
            <a:r>
              <a:rPr lang="en"/>
              <a:t>The datasets contains transactions made by credit cards in September 2013 by european cardholders.</a:t>
            </a:r>
            <a:endParaRPr/>
          </a:p>
          <a:p>
            <a:pPr marL="0" lvl="0" indent="0" algn="l" rtl="0">
              <a:spcBef>
                <a:spcPts val="800"/>
              </a:spcBef>
              <a:spcAft>
                <a:spcPts val="0"/>
              </a:spcAft>
              <a:buNone/>
            </a:pPr>
            <a:r>
              <a:rPr lang="en"/>
              <a:t>This dataset presents transactions that occurred in two days, where we have 492 frauds out of 284,807 transactions. The dataset is highly unbalanced, the positive class (frauds) account for 0.172% of all transactions.</a:t>
            </a:r>
            <a:endParaRPr/>
          </a:p>
          <a:p>
            <a:pPr marL="0" lvl="0" indent="0" algn="l" rtl="0">
              <a:spcBef>
                <a:spcPts val="800"/>
              </a:spcBef>
              <a:spcAft>
                <a:spcPts val="0"/>
              </a:spcAft>
              <a:buNone/>
            </a:pPr>
            <a:r>
              <a:rPr lang="en"/>
              <a:t>For this project, I have balanced the data before training the dataset. </a:t>
            </a:r>
            <a:endParaRPr/>
          </a:p>
          <a:p>
            <a:pPr marL="0" lvl="0" indent="0" algn="l" rtl="0">
              <a:spcBef>
                <a:spcPts val="800"/>
              </a:spcBef>
              <a:spcAft>
                <a:spcPts val="0"/>
              </a:spcAft>
              <a:buNone/>
            </a:pPr>
            <a:endParaRPr/>
          </a:p>
          <a:p>
            <a:pPr marL="0" lvl="0" indent="0" algn="l" rtl="0">
              <a:spcBef>
                <a:spcPts val="8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264100"/>
            <a:ext cx="7038900" cy="67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Project Infrastructures/ Technologies:</a:t>
            </a:r>
            <a:endParaRPr b="1"/>
          </a:p>
        </p:txBody>
      </p:sp>
      <p:sp>
        <p:nvSpPr>
          <p:cNvPr id="160" name="Google Shape;160;p17"/>
          <p:cNvSpPr txBox="1">
            <a:spLocks noGrp="1"/>
          </p:cNvSpPr>
          <p:nvPr>
            <p:ph type="body" idx="1"/>
          </p:nvPr>
        </p:nvSpPr>
        <p:spPr>
          <a:xfrm>
            <a:off x="1188325" y="905625"/>
            <a:ext cx="4387800" cy="397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u="sng" dirty="0"/>
              <a:t>Data Storage: 		</a:t>
            </a:r>
            <a:endParaRPr sz="1200" u="sng" dirty="0"/>
          </a:p>
          <a:p>
            <a:pPr marL="457200" lvl="0" indent="-304800" algn="l" rtl="0">
              <a:spcBef>
                <a:spcPts val="1600"/>
              </a:spcBef>
              <a:spcAft>
                <a:spcPts val="0"/>
              </a:spcAft>
              <a:buSzPts val="1200"/>
              <a:buChar char="●"/>
            </a:pPr>
            <a:r>
              <a:rPr lang="en" sz="1200" dirty="0"/>
              <a:t>MySQL Database</a:t>
            </a:r>
            <a:endParaRPr sz="1200" dirty="0"/>
          </a:p>
          <a:p>
            <a:pPr marL="0" lvl="0" indent="0" algn="l" rtl="0">
              <a:spcBef>
                <a:spcPts val="1600"/>
              </a:spcBef>
              <a:spcAft>
                <a:spcPts val="0"/>
              </a:spcAft>
              <a:buNone/>
            </a:pPr>
            <a:r>
              <a:rPr lang="en" sz="1200" u="sng" dirty="0"/>
              <a:t>User Interface (UI) Design</a:t>
            </a:r>
            <a:endParaRPr sz="1200" u="sng" dirty="0"/>
          </a:p>
          <a:p>
            <a:pPr marL="457200" lvl="0" indent="-304800" algn="l" rtl="0">
              <a:spcBef>
                <a:spcPts val="1600"/>
              </a:spcBef>
              <a:spcAft>
                <a:spcPts val="0"/>
              </a:spcAft>
              <a:buSzPts val="1200"/>
              <a:buChar char="●"/>
            </a:pPr>
            <a:r>
              <a:rPr lang="en" sz="1200" dirty="0"/>
              <a:t>HTML | CSS | Bootstrap</a:t>
            </a:r>
            <a:endParaRPr sz="1200" dirty="0"/>
          </a:p>
          <a:p>
            <a:pPr marL="457200" lvl="0" indent="-304800" algn="l" rtl="0">
              <a:spcBef>
                <a:spcPts val="0"/>
              </a:spcBef>
              <a:spcAft>
                <a:spcPts val="0"/>
              </a:spcAft>
              <a:buSzPts val="1200"/>
              <a:buChar char="●"/>
            </a:pPr>
            <a:r>
              <a:rPr lang="en" sz="1200" dirty="0"/>
              <a:t>Javascript libraries (d3.js)</a:t>
            </a:r>
            <a:endParaRPr sz="1200" dirty="0"/>
          </a:p>
          <a:p>
            <a:pPr marL="0" lvl="0" indent="0" algn="l" rtl="0">
              <a:spcBef>
                <a:spcPts val="1600"/>
              </a:spcBef>
              <a:spcAft>
                <a:spcPts val="0"/>
              </a:spcAft>
              <a:buNone/>
            </a:pPr>
            <a:r>
              <a:rPr lang="en" sz="1200" u="sng" dirty="0"/>
              <a:t>Web Framework</a:t>
            </a:r>
            <a:endParaRPr sz="1200" u="sng" dirty="0"/>
          </a:p>
          <a:p>
            <a:pPr marL="457200" lvl="0" indent="-304800" algn="l" rtl="0">
              <a:spcBef>
                <a:spcPts val="1600"/>
              </a:spcBef>
              <a:spcAft>
                <a:spcPts val="0"/>
              </a:spcAft>
              <a:buSzPts val="1200"/>
              <a:buChar char="●"/>
            </a:pPr>
            <a:r>
              <a:rPr lang="en" sz="1200" dirty="0"/>
              <a:t>Python Flask</a:t>
            </a:r>
            <a:endParaRPr sz="1200" dirty="0"/>
          </a:p>
          <a:p>
            <a:pPr marL="0" lvl="0" indent="0" algn="l" rtl="0">
              <a:spcBef>
                <a:spcPts val="1600"/>
              </a:spcBef>
              <a:spcAft>
                <a:spcPts val="0"/>
              </a:spcAft>
              <a:buNone/>
            </a:pPr>
            <a:r>
              <a:rPr lang="en" sz="1200" u="sng" dirty="0"/>
              <a:t>Machine Learning</a:t>
            </a:r>
            <a:r>
              <a:rPr lang="en" sz="1200" dirty="0"/>
              <a:t> </a:t>
            </a:r>
            <a:endParaRPr sz="1200" dirty="0"/>
          </a:p>
          <a:p>
            <a:pPr marL="457200" lvl="0" indent="-304800" algn="l" rtl="0">
              <a:spcBef>
                <a:spcPts val="0"/>
              </a:spcBef>
              <a:spcAft>
                <a:spcPts val="0"/>
              </a:spcAft>
              <a:buSzPts val="1200"/>
              <a:buChar char="●"/>
            </a:pPr>
            <a:r>
              <a:rPr lang="en" sz="1200" dirty="0"/>
              <a:t>Logistic Regression </a:t>
            </a:r>
            <a:endParaRPr sz="1200" dirty="0"/>
          </a:p>
          <a:p>
            <a:pPr marL="457200" lvl="0" indent="-304800" algn="l" rtl="0">
              <a:spcBef>
                <a:spcPts val="0"/>
              </a:spcBef>
              <a:spcAft>
                <a:spcPts val="0"/>
              </a:spcAft>
              <a:buSzPts val="1200"/>
              <a:buChar char="●"/>
            </a:pPr>
            <a:r>
              <a:rPr lang="en" sz="1200" dirty="0"/>
              <a:t>Scikit Learn</a:t>
            </a:r>
            <a:endParaRPr sz="1200" dirty="0"/>
          </a:p>
          <a:p>
            <a:pPr marL="0" lvl="0" indent="0" algn="l" rtl="0">
              <a:spcBef>
                <a:spcPts val="1600"/>
              </a:spcBef>
              <a:spcAft>
                <a:spcPts val="1600"/>
              </a:spcAft>
              <a:buNone/>
            </a:pPr>
            <a:endParaRPr sz="1200" dirty="0"/>
          </a:p>
        </p:txBody>
      </p:sp>
      <p:sp>
        <p:nvSpPr>
          <p:cNvPr id="161" name="Google Shape;161;p17"/>
          <p:cNvSpPr txBox="1">
            <a:spLocks noGrp="1"/>
          </p:cNvSpPr>
          <p:nvPr>
            <p:ph type="body" idx="1"/>
          </p:nvPr>
        </p:nvSpPr>
        <p:spPr>
          <a:xfrm>
            <a:off x="4459250" y="863200"/>
            <a:ext cx="4387800" cy="397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u="sng" dirty="0"/>
              <a:t>Other Python Libraries: 		</a:t>
            </a:r>
            <a:endParaRPr sz="1200" u="sng" dirty="0"/>
          </a:p>
          <a:p>
            <a:pPr marL="457200" lvl="0" indent="-304800" algn="l" rtl="0">
              <a:spcBef>
                <a:spcPts val="1600"/>
              </a:spcBef>
              <a:spcAft>
                <a:spcPts val="0"/>
              </a:spcAft>
              <a:buSzPts val="1200"/>
              <a:buChar char="●"/>
            </a:pPr>
            <a:r>
              <a:rPr lang="en" sz="1200" dirty="0"/>
              <a:t>Pandas</a:t>
            </a:r>
            <a:endParaRPr sz="1200" dirty="0"/>
          </a:p>
          <a:p>
            <a:pPr marL="457200" lvl="0" indent="-304800" algn="l" rtl="0">
              <a:spcBef>
                <a:spcPts val="0"/>
              </a:spcBef>
              <a:spcAft>
                <a:spcPts val="0"/>
              </a:spcAft>
              <a:buSzPts val="1200"/>
              <a:buChar char="●"/>
            </a:pPr>
            <a:r>
              <a:rPr lang="en" sz="1200" dirty="0"/>
              <a:t>Numpy</a:t>
            </a:r>
            <a:endParaRPr sz="1200" dirty="0"/>
          </a:p>
          <a:p>
            <a:pPr marL="0" lvl="0" indent="0" algn="l" rtl="0">
              <a:spcBef>
                <a:spcPts val="1600"/>
              </a:spcBef>
              <a:spcAft>
                <a:spcPts val="0"/>
              </a:spcAft>
              <a:buNone/>
            </a:pPr>
            <a:r>
              <a:rPr lang="en" sz="1200" u="sng" dirty="0"/>
              <a:t>Cloud Hosting:</a:t>
            </a:r>
            <a:r>
              <a:rPr lang="en" sz="1200" dirty="0"/>
              <a:t> </a:t>
            </a:r>
            <a:endParaRPr sz="1200" dirty="0"/>
          </a:p>
          <a:p>
            <a:pPr marL="457200" lvl="0" indent="-304800" algn="l" rtl="0">
              <a:spcBef>
                <a:spcPts val="1600"/>
              </a:spcBef>
              <a:spcAft>
                <a:spcPts val="0"/>
              </a:spcAft>
              <a:buSzPts val="1200"/>
              <a:buChar char="●"/>
            </a:pPr>
            <a:r>
              <a:rPr lang="en" sz="1200" dirty="0"/>
              <a:t>AWS</a:t>
            </a:r>
          </a:p>
          <a:p>
            <a:pPr marL="457200" lvl="0" indent="-304800" algn="l" rtl="0">
              <a:spcBef>
                <a:spcPts val="1600"/>
              </a:spcBef>
              <a:spcAft>
                <a:spcPts val="0"/>
              </a:spcAft>
              <a:buSzPts val="1200"/>
              <a:buChar char="●"/>
            </a:pPr>
            <a:r>
              <a:rPr lang="en" sz="1200" dirty="0"/>
              <a:t>Heroku</a:t>
            </a:r>
            <a:endParaRPr sz="1200" dirty="0"/>
          </a:p>
          <a:p>
            <a:pPr marL="0" lvl="0" indent="0" algn="l" rtl="0">
              <a:spcBef>
                <a:spcPts val="1600"/>
              </a:spcBef>
              <a:spcAft>
                <a:spcPts val="1600"/>
              </a:spcAft>
              <a:buNone/>
            </a:pPr>
            <a:endParaRPr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8"/>
          <p:cNvSpPr txBox="1">
            <a:spLocks noGrp="1"/>
          </p:cNvSpPr>
          <p:nvPr>
            <p:ph type="title"/>
          </p:nvPr>
        </p:nvSpPr>
        <p:spPr>
          <a:xfrm>
            <a:off x="2934750" y="2247750"/>
            <a:ext cx="3274500" cy="64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531</Words>
  <Application>Microsoft Office PowerPoint</Application>
  <PresentationFormat>On-screen Show (16:9)</PresentationFormat>
  <Paragraphs>43</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Montserrat</vt:lpstr>
      <vt:lpstr>Lato</vt:lpstr>
      <vt:lpstr>Focus</vt:lpstr>
      <vt:lpstr>Infrastructure walkthrough on Machine Learning project.</vt:lpstr>
      <vt:lpstr>Project Summary:</vt:lpstr>
      <vt:lpstr>About the Project</vt:lpstr>
      <vt:lpstr>The Dataset:</vt:lpstr>
      <vt:lpstr>Project Infrastructures/ Technologies: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Infrastructure walkthrough on Machine Learning project.</dc:title>
  <cp:lastModifiedBy>Pius Odhiambo</cp:lastModifiedBy>
  <cp:revision>1</cp:revision>
  <dcterms:modified xsi:type="dcterms:W3CDTF">2020-09-11T21:49:10Z</dcterms:modified>
</cp:coreProperties>
</file>