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23"/>
  </p:notesMasterIdLst>
  <p:sldIdLst>
    <p:sldId id="256" r:id="rId2"/>
    <p:sldId id="273" r:id="rId3"/>
    <p:sldId id="272" r:id="rId4"/>
    <p:sldId id="259" r:id="rId5"/>
    <p:sldId id="258" r:id="rId6"/>
    <p:sldId id="284" r:id="rId7"/>
    <p:sldId id="285" r:id="rId8"/>
    <p:sldId id="281" r:id="rId9"/>
    <p:sldId id="277" r:id="rId10"/>
    <p:sldId id="278" r:id="rId11"/>
    <p:sldId id="288" r:id="rId12"/>
    <p:sldId id="279" r:id="rId13"/>
    <p:sldId id="276" r:id="rId14"/>
    <p:sldId id="283" r:id="rId15"/>
    <p:sldId id="289" r:id="rId16"/>
    <p:sldId id="280" r:id="rId17"/>
    <p:sldId id="282" r:id="rId18"/>
    <p:sldId id="275" r:id="rId19"/>
    <p:sldId id="274" r:id="rId20"/>
    <p:sldId id="263"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 initials="A" lastIdx="3" clrIdx="0">
    <p:extLst>
      <p:ext uri="{19B8F6BF-5375-455C-9EA6-DF929625EA0E}">
        <p15:presenceInfo xmlns:p15="http://schemas.microsoft.com/office/powerpoint/2012/main" userId="76473096749994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autoAdjust="0"/>
    <p:restoredTop sz="94035" autoAdjust="0"/>
  </p:normalViewPr>
  <p:slideViewPr>
    <p:cSldViewPr snapToGrid="0">
      <p:cViewPr varScale="1">
        <p:scale>
          <a:sx n="157" d="100"/>
          <a:sy n="157" d="100"/>
        </p:scale>
        <p:origin x="4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8T18:16:44.883" idx="2">
    <p:pos x="10" y="10"/>
    <p:text>add all the columns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DE052-0498-42FA-8A83-C04FEEFB82AB}"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985AC-B792-482C-9CAA-746538CD81FF}" type="slidenum">
              <a:rPr lang="en-US" smtClean="0"/>
              <a:t>‹#›</a:t>
            </a:fld>
            <a:endParaRPr lang="en-US"/>
          </a:p>
        </p:txBody>
      </p:sp>
    </p:spTree>
    <p:extLst>
      <p:ext uri="{BB962C8B-B14F-4D97-AF65-F5344CB8AC3E}">
        <p14:creationId xmlns:p14="http://schemas.microsoft.com/office/powerpoint/2010/main" val="2630527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85AC-B792-482C-9CAA-746538CD81FF}" type="slidenum">
              <a:rPr lang="en-US" smtClean="0"/>
              <a:t>4</a:t>
            </a:fld>
            <a:endParaRPr lang="en-US"/>
          </a:p>
        </p:txBody>
      </p:sp>
    </p:spTree>
    <p:extLst>
      <p:ext uri="{BB962C8B-B14F-4D97-AF65-F5344CB8AC3E}">
        <p14:creationId xmlns:p14="http://schemas.microsoft.com/office/powerpoint/2010/main" val="170839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85AC-B792-482C-9CAA-746538CD81FF}" type="slidenum">
              <a:rPr lang="en-US" smtClean="0"/>
              <a:t>5</a:t>
            </a:fld>
            <a:endParaRPr lang="en-US"/>
          </a:p>
        </p:txBody>
      </p:sp>
    </p:spTree>
    <p:extLst>
      <p:ext uri="{BB962C8B-B14F-4D97-AF65-F5344CB8AC3E}">
        <p14:creationId xmlns:p14="http://schemas.microsoft.com/office/powerpoint/2010/main" val="261557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985AC-B792-482C-9CAA-746538CD81FF}" type="slidenum">
              <a:rPr lang="en-US" smtClean="0"/>
              <a:t>6</a:t>
            </a:fld>
            <a:endParaRPr lang="en-US"/>
          </a:p>
        </p:txBody>
      </p:sp>
    </p:spTree>
    <p:extLst>
      <p:ext uri="{BB962C8B-B14F-4D97-AF65-F5344CB8AC3E}">
        <p14:creationId xmlns:p14="http://schemas.microsoft.com/office/powerpoint/2010/main" val="2736991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26150630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0F218-3C2E-47A1-A055-00AC413704A8}"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262115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387791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4275559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274163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283303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2275907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31709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31254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269877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0F218-3C2E-47A1-A055-00AC413704A8}"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87048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0F218-3C2E-47A1-A055-00AC413704A8}"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22995529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D0F218-3C2E-47A1-A055-00AC413704A8}"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33685677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D0F218-3C2E-47A1-A055-00AC413704A8}"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152732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BD0F218-3C2E-47A1-A055-00AC413704A8}"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348023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0F218-3C2E-47A1-A055-00AC413704A8}"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5439164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D0F218-3C2E-47A1-A055-00AC413704A8}"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19BD3-1A5B-4FFD-B967-7CD196A315D8}" type="slidenum">
              <a:rPr lang="en-US" smtClean="0"/>
              <a:t>‹#›</a:t>
            </a:fld>
            <a:endParaRPr lang="en-US"/>
          </a:p>
        </p:txBody>
      </p:sp>
    </p:spTree>
    <p:extLst>
      <p:ext uri="{BB962C8B-B14F-4D97-AF65-F5344CB8AC3E}">
        <p14:creationId xmlns:p14="http://schemas.microsoft.com/office/powerpoint/2010/main" val="50051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D0F218-3C2E-47A1-A055-00AC413704A8}" type="datetimeFigureOut">
              <a:rPr lang="en-US" smtClean="0"/>
              <a:t>5/19/2022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819BD3-1A5B-4FFD-B967-7CD196A315D8}" type="slidenum">
              <a:rPr lang="en-US" smtClean="0"/>
              <a:t>‹#›</a:t>
            </a:fld>
            <a:endParaRPr lang="en-US"/>
          </a:p>
        </p:txBody>
      </p:sp>
    </p:spTree>
    <p:extLst>
      <p:ext uri="{BB962C8B-B14F-4D97-AF65-F5344CB8AC3E}">
        <p14:creationId xmlns:p14="http://schemas.microsoft.com/office/powerpoint/2010/main" val="2199244216"/>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E62D-4F98-44E1-A1DA-D152E3BF7D4D}"/>
              </a:ext>
            </a:extLst>
          </p:cNvPr>
          <p:cNvSpPr>
            <a:spLocks noGrp="1"/>
          </p:cNvSpPr>
          <p:nvPr>
            <p:ph type="ctrTitle"/>
          </p:nvPr>
        </p:nvSpPr>
        <p:spPr>
          <a:xfrm>
            <a:off x="1595269" y="406399"/>
            <a:ext cx="9001462" cy="2421467"/>
          </a:xfrm>
        </p:spPr>
        <p:txBody>
          <a:bodyPr>
            <a:normAutofit/>
          </a:bodyPr>
          <a:lstStyle/>
          <a:p>
            <a:pPr marL="0" marR="0">
              <a:lnSpc>
                <a:spcPct val="115000"/>
              </a:lnSpc>
              <a:spcBef>
                <a:spcPts val="0"/>
              </a:spcBef>
              <a:spcAft>
                <a:spcPts val="0"/>
              </a:spcAft>
            </a:pPr>
            <a:br>
              <a:rPr lang="en-US" sz="1300" kern="100" dirty="0">
                <a:effectLst/>
                <a:latin typeface="Liberation Serif"/>
                <a:ea typeface="DejaVu Sans"/>
                <a:cs typeface="Lohit Hindi"/>
              </a:rPr>
            </a:br>
            <a:endParaRPr lang="en-US" dirty="0"/>
          </a:p>
        </p:txBody>
      </p:sp>
      <p:sp>
        <p:nvSpPr>
          <p:cNvPr id="3" name="Subtitle 2">
            <a:extLst>
              <a:ext uri="{FF2B5EF4-FFF2-40B4-BE49-F238E27FC236}">
                <a16:creationId xmlns:a16="http://schemas.microsoft.com/office/drawing/2014/main" id="{32111CB6-E58B-4488-B342-D654951EF8E4}"/>
              </a:ext>
            </a:extLst>
          </p:cNvPr>
          <p:cNvSpPr>
            <a:spLocks noGrp="1"/>
          </p:cNvSpPr>
          <p:nvPr>
            <p:ph type="subTitle" idx="1"/>
          </p:nvPr>
        </p:nvSpPr>
        <p:spPr>
          <a:xfrm>
            <a:off x="1595269" y="1452034"/>
            <a:ext cx="9001462" cy="3953932"/>
          </a:xfrm>
        </p:spPr>
        <p:txBody>
          <a:bodyPr>
            <a:normAutofit/>
          </a:bodyPr>
          <a:lstStyle/>
          <a:p>
            <a:pPr algn="ctr">
              <a:lnSpc>
                <a:spcPct val="100000"/>
              </a:lnSpc>
            </a:pPr>
            <a:r>
              <a:rPr lang="en-US" sz="2800" b="0" u="sng" kern="0" dirty="0">
                <a:effectLst>
                  <a:outerShdw blurRad="38100" dist="38100" dir="2700000" algn="tl">
                    <a:srgbClr val="000000">
                      <a:alpha val="43137"/>
                    </a:srgbClr>
                  </a:outerShdw>
                </a:effectLst>
                <a:latin typeface="+mn-lt"/>
                <a:ea typeface="Times New Roman" panose="02020603050405020304" pitchFamily="18" charset="0"/>
                <a:cs typeface="Lohit Hindi"/>
              </a:rPr>
              <a:t>Gokaraju Rangaraju Institute of Engineering and Technology (Autonomous)</a:t>
            </a:r>
            <a:br>
              <a:rPr lang="en-US" sz="2800" b="0" u="sng" kern="100" dirty="0">
                <a:effectLst>
                  <a:outerShdw blurRad="38100" dist="38100" dir="2700000" algn="tl">
                    <a:srgbClr val="000000">
                      <a:alpha val="43137"/>
                    </a:srgbClr>
                  </a:outerShdw>
                </a:effectLst>
                <a:latin typeface="+mn-lt"/>
                <a:ea typeface="DejaVu Sans"/>
                <a:cs typeface="Lohit Hindi"/>
              </a:rPr>
            </a:br>
            <a:r>
              <a:rPr lang="en-US" sz="2000" b="0" kern="0" dirty="0">
                <a:effectLst>
                  <a:outerShdw blurRad="38100" dist="38100" dir="2700000" algn="tl">
                    <a:srgbClr val="000000">
                      <a:alpha val="43137"/>
                    </a:srgbClr>
                  </a:outerShdw>
                </a:effectLst>
                <a:latin typeface="+mn-lt"/>
                <a:ea typeface="Times New Roman" panose="02020603050405020304" pitchFamily="18" charset="0"/>
                <a:cs typeface="Lohit Hindi"/>
              </a:rPr>
              <a:t>Department of Computer Science and Engineering</a:t>
            </a:r>
            <a:br>
              <a:rPr lang="en-US" sz="2400" b="0" kern="100" dirty="0">
                <a:effectLst>
                  <a:outerShdw blurRad="38100" dist="38100" dir="2700000" algn="tl">
                    <a:srgbClr val="000000">
                      <a:alpha val="43137"/>
                    </a:srgbClr>
                  </a:outerShdw>
                </a:effectLst>
                <a:latin typeface="+mn-lt"/>
                <a:ea typeface="DejaVu Sans"/>
                <a:cs typeface="Lohit Hindi"/>
              </a:rPr>
            </a:br>
            <a:r>
              <a:rPr lang="en-IN" sz="1800" b="0" kern="100" dirty="0">
                <a:effectLst>
                  <a:outerShdw blurRad="38100" dist="38100" dir="2700000" algn="tl">
                    <a:srgbClr val="000000">
                      <a:alpha val="43137"/>
                    </a:srgbClr>
                  </a:outerShdw>
                </a:effectLst>
                <a:latin typeface="+mn-lt"/>
                <a:ea typeface="DejaVu Sans"/>
                <a:cs typeface="Lohit Hindi"/>
              </a:rPr>
              <a:t>GR18A3116</a:t>
            </a:r>
            <a:r>
              <a:rPr lang="en-US" sz="1800" b="0" kern="0" dirty="0">
                <a:effectLst>
                  <a:outerShdw blurRad="38100" dist="38100" dir="2700000" algn="tl">
                    <a:srgbClr val="000000">
                      <a:alpha val="43137"/>
                    </a:srgbClr>
                  </a:outerShdw>
                </a:effectLst>
                <a:latin typeface="+mn-lt"/>
                <a:ea typeface="Times New Roman" panose="02020603050405020304" pitchFamily="18" charset="0"/>
                <a:cs typeface="Lohit Hindi"/>
              </a:rPr>
              <a:t> –Major Project with Seminar</a:t>
            </a:r>
            <a:br>
              <a:rPr lang="en-US" sz="1800" b="0" kern="100" dirty="0">
                <a:effectLst>
                  <a:outerShdw blurRad="38100" dist="38100" dir="2700000" algn="tl">
                    <a:srgbClr val="000000">
                      <a:alpha val="43137"/>
                    </a:srgbClr>
                  </a:outerShdw>
                </a:effectLst>
                <a:latin typeface="+mn-lt"/>
                <a:ea typeface="DejaVu Sans"/>
                <a:cs typeface="Lohit Hindi"/>
              </a:rPr>
            </a:br>
            <a:r>
              <a:rPr lang="en-US" sz="1800" b="0" kern="0" dirty="0">
                <a:effectLst>
                  <a:outerShdw blurRad="38100" dist="38100" dir="2700000" algn="tl">
                    <a:srgbClr val="000000">
                      <a:alpha val="43137"/>
                    </a:srgbClr>
                  </a:outerShdw>
                </a:effectLst>
                <a:latin typeface="+mn-lt"/>
                <a:ea typeface="Times New Roman" panose="02020603050405020304" pitchFamily="18" charset="0"/>
                <a:cs typeface="Lohit Hindi"/>
              </a:rPr>
              <a:t>IV Year B.Tech I Sem. </a:t>
            </a:r>
            <a:br>
              <a:rPr lang="en-US" sz="2400" b="0" kern="100" dirty="0">
                <a:effectLst>
                  <a:outerShdw blurRad="38100" dist="38100" dir="2700000" algn="tl">
                    <a:srgbClr val="000000">
                      <a:alpha val="43137"/>
                    </a:srgbClr>
                  </a:outerShdw>
                </a:effectLst>
                <a:latin typeface="+mn-lt"/>
                <a:ea typeface="DejaVu Sans"/>
                <a:cs typeface="Lohit Hindi"/>
              </a:rPr>
            </a:br>
            <a:r>
              <a:rPr lang="en-US" sz="1800" b="0" kern="0" dirty="0">
                <a:effectLst>
                  <a:outerShdw blurRad="38100" dist="38100" dir="2700000" algn="tl">
                    <a:srgbClr val="000000">
                      <a:alpha val="43137"/>
                    </a:srgbClr>
                  </a:outerShdw>
                </a:effectLst>
                <a:latin typeface="+mn-lt"/>
                <a:ea typeface="Times New Roman" panose="02020603050405020304" pitchFamily="18" charset="0"/>
                <a:cs typeface="Lohit Hindi"/>
              </a:rPr>
              <a:t>Academic year 2021-2022</a:t>
            </a:r>
            <a:endParaRPr lang="en-IN" sz="1800" dirty="0">
              <a:effectLst/>
            </a:endParaRPr>
          </a:p>
          <a:p>
            <a:pPr algn="ctr">
              <a:lnSpc>
                <a:spcPct val="100000"/>
              </a:lnSpc>
            </a:pPr>
            <a:r>
              <a:rPr lang="en-IN" dirty="0"/>
              <a:t>FINAL</a:t>
            </a:r>
            <a:r>
              <a:rPr lang="en-IN" sz="1800" dirty="0">
                <a:effectLst/>
              </a:rPr>
              <a:t> PPT </a:t>
            </a:r>
          </a:p>
          <a:p>
            <a:pPr algn="ctr">
              <a:lnSpc>
                <a:spcPct val="100000"/>
              </a:lnSpc>
            </a:pPr>
            <a:r>
              <a:rPr lang="en-IN" sz="1400" dirty="0">
                <a:effectLst/>
              </a:rPr>
              <a:t>on</a:t>
            </a:r>
          </a:p>
          <a:p>
            <a:pPr algn="ctr">
              <a:lnSpc>
                <a:spcPct val="100000"/>
              </a:lnSpc>
            </a:pPr>
            <a:r>
              <a:rPr lang="en-IN" sz="2800" b="1" u="sng" dirty="0">
                <a:effectLst>
                  <a:outerShdw blurRad="38100" dist="38100" dir="2700000" algn="tl">
                    <a:srgbClr val="000000">
                      <a:alpha val="43137"/>
                    </a:srgbClr>
                  </a:outerShdw>
                </a:effectLst>
              </a:rPr>
              <a:t>Fake Review Detection Using Machine Learning </a:t>
            </a:r>
          </a:p>
          <a:p>
            <a:pPr>
              <a:lnSpc>
                <a:spcPct val="100000"/>
              </a:lnSpc>
            </a:pPr>
            <a:endParaRPr lang="en-IN" sz="2800" u="sng" dirty="0">
              <a:effectLst>
                <a:outerShdw blurRad="38100" dist="38100" dir="2700000" algn="tl">
                  <a:srgbClr val="000000">
                    <a:alpha val="43137"/>
                  </a:srgbClr>
                </a:outerShdw>
              </a:effectLst>
            </a:endParaRPr>
          </a:p>
          <a:p>
            <a:pPr>
              <a:lnSpc>
                <a:spcPct val="100000"/>
              </a:lnSpc>
            </a:pPr>
            <a:endParaRPr lang="en-IN" sz="2800" u="sng" dirty="0">
              <a:effectLst>
                <a:outerShdw blurRad="38100" dist="38100" dir="2700000" algn="tl">
                  <a:srgbClr val="000000">
                    <a:alpha val="43137"/>
                  </a:srgbClr>
                </a:outerShdw>
              </a:effectLst>
            </a:endParaRPr>
          </a:p>
          <a:p>
            <a:pPr>
              <a:lnSpc>
                <a:spcPct val="100000"/>
              </a:lnSpc>
            </a:pPr>
            <a:endParaRPr lang="en-US" sz="2800" u="sng"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C492E391-3C25-40A0-B03A-970DEFD450A9}"/>
              </a:ext>
            </a:extLst>
          </p:cNvPr>
          <p:cNvSpPr txBox="1"/>
          <p:nvPr/>
        </p:nvSpPr>
        <p:spPr>
          <a:xfrm>
            <a:off x="5994400" y="6451601"/>
            <a:ext cx="6096000" cy="369332"/>
          </a:xfrm>
          <a:prstGeom prst="rect">
            <a:avLst/>
          </a:prstGeom>
          <a:noFill/>
        </p:spPr>
        <p:txBody>
          <a:bodyPr wrap="square">
            <a:spAutoFit/>
          </a:bodyPr>
          <a:lstStyle/>
          <a:p>
            <a:r>
              <a:rPr lang="en-IN" sz="1800" dirty="0"/>
              <a:t>1</a:t>
            </a:r>
            <a:endParaRPr lang="en-US" sz="1800" dirty="0"/>
          </a:p>
        </p:txBody>
      </p:sp>
    </p:spTree>
    <p:extLst>
      <p:ext uri="{BB962C8B-B14F-4D97-AF65-F5344CB8AC3E}">
        <p14:creationId xmlns:p14="http://schemas.microsoft.com/office/powerpoint/2010/main" val="276947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B8F-DD00-4BB4-838A-560B23944F69}"/>
              </a:ext>
            </a:extLst>
          </p:cNvPr>
          <p:cNvSpPr>
            <a:spLocks noGrp="1"/>
          </p:cNvSpPr>
          <p:nvPr>
            <p:ph type="title"/>
          </p:nvPr>
        </p:nvSpPr>
        <p:spPr>
          <a:xfrm>
            <a:off x="685801" y="390852"/>
            <a:ext cx="10131425" cy="1456267"/>
          </a:xfrm>
        </p:spPr>
        <p:txBody>
          <a:bodyPr/>
          <a:lstStyle/>
          <a:p>
            <a:r>
              <a:rPr lang="en-US" u="sng" dirty="0"/>
              <a:t>Implementation</a:t>
            </a:r>
          </a:p>
        </p:txBody>
      </p:sp>
      <p:sp>
        <p:nvSpPr>
          <p:cNvPr id="3" name="Content Placeholder 2">
            <a:extLst>
              <a:ext uri="{FF2B5EF4-FFF2-40B4-BE49-F238E27FC236}">
                <a16:creationId xmlns:a16="http://schemas.microsoft.com/office/drawing/2014/main" id="{5C7D034C-3F4B-4CBD-AAA4-EA481C9C4129}"/>
              </a:ext>
            </a:extLst>
          </p:cNvPr>
          <p:cNvSpPr>
            <a:spLocks noGrp="1"/>
          </p:cNvSpPr>
          <p:nvPr>
            <p:ph idx="1"/>
          </p:nvPr>
        </p:nvSpPr>
        <p:spPr>
          <a:xfrm>
            <a:off x="481946" y="1368209"/>
            <a:ext cx="5288158" cy="4729713"/>
          </a:xfrm>
        </p:spPr>
        <p:txBody>
          <a:bodyPr>
            <a:normAutofit fontScale="92500" lnSpcReduction="20000"/>
          </a:bodyPr>
          <a:lstStyle/>
          <a:p>
            <a:r>
              <a:rPr lang="en-US" sz="2000" dirty="0"/>
              <a:t>In our dataset, we have 21000 Columns (10500 True &amp; 10500 False).</a:t>
            </a:r>
          </a:p>
          <a:p>
            <a:r>
              <a:rPr lang="en-US" sz="2000" dirty="0"/>
              <a:t>Then we process the data to find out relationships between Review Label and other parameters.</a:t>
            </a:r>
          </a:p>
          <a:p>
            <a:r>
              <a:rPr lang="en-US" sz="2000" dirty="0"/>
              <a:t>Based on this, we form new attributes which then go into our training.</a:t>
            </a:r>
          </a:p>
          <a:p>
            <a:r>
              <a:rPr lang="en-US" sz="2000" dirty="0"/>
              <a:t>We then select the columns we need.</a:t>
            </a:r>
          </a:p>
          <a:p>
            <a:r>
              <a:rPr lang="en-US" sz="2000" dirty="0"/>
              <a:t>Then we apply preprocessing methods on the dataset such as Stop word Cleaning, Lemmatization, Tokenization and Stop Words Tagging.</a:t>
            </a:r>
          </a:p>
          <a:p>
            <a:r>
              <a:rPr lang="en-US" sz="2000" dirty="0"/>
              <a:t>After this, we apply n-grams to the text. We use </a:t>
            </a:r>
            <a:r>
              <a:rPr lang="en-US" sz="2000" dirty="0" err="1"/>
              <a:t>CountVectorizer</a:t>
            </a:r>
            <a:r>
              <a:rPr lang="en-US" sz="2000" dirty="0"/>
              <a:t> to split the words into </a:t>
            </a:r>
            <a:r>
              <a:rPr lang="en-US" sz="2000" dirty="0" err="1"/>
              <a:t>BiGrams</a:t>
            </a:r>
            <a:r>
              <a:rPr lang="en-US" sz="2000" dirty="0"/>
              <a:t> to perform further analysis. </a:t>
            </a:r>
          </a:p>
          <a:p>
            <a:r>
              <a:rPr lang="en-US" sz="2000" dirty="0"/>
              <a:t>This is how the text looks after preprocessing.</a:t>
            </a:r>
          </a:p>
        </p:txBody>
      </p:sp>
      <p:pic>
        <p:nvPicPr>
          <p:cNvPr id="5" name="Picture 4">
            <a:extLst>
              <a:ext uri="{FF2B5EF4-FFF2-40B4-BE49-F238E27FC236}">
                <a16:creationId xmlns:a16="http://schemas.microsoft.com/office/drawing/2014/main" id="{1CF61699-AEA6-4EF5-A1C5-DC58D4B2BB51}"/>
              </a:ext>
            </a:extLst>
          </p:cNvPr>
          <p:cNvPicPr>
            <a:picLocks noChangeAspect="1"/>
          </p:cNvPicPr>
          <p:nvPr/>
        </p:nvPicPr>
        <p:blipFill>
          <a:blip r:embed="rId2"/>
          <a:stretch>
            <a:fillRect/>
          </a:stretch>
        </p:blipFill>
        <p:spPr>
          <a:xfrm>
            <a:off x="5743709" y="1549073"/>
            <a:ext cx="2494103" cy="1991003"/>
          </a:xfrm>
          <a:prstGeom prst="rect">
            <a:avLst/>
          </a:prstGeom>
        </p:spPr>
      </p:pic>
      <p:pic>
        <p:nvPicPr>
          <p:cNvPr id="9" name="Picture 8">
            <a:extLst>
              <a:ext uri="{FF2B5EF4-FFF2-40B4-BE49-F238E27FC236}">
                <a16:creationId xmlns:a16="http://schemas.microsoft.com/office/drawing/2014/main" id="{5CB8F871-1602-4915-B6E6-2FD01EE03A8F}"/>
              </a:ext>
            </a:extLst>
          </p:cNvPr>
          <p:cNvPicPr>
            <a:picLocks noChangeAspect="1"/>
          </p:cNvPicPr>
          <p:nvPr/>
        </p:nvPicPr>
        <p:blipFill>
          <a:blip r:embed="rId3"/>
          <a:stretch>
            <a:fillRect/>
          </a:stretch>
        </p:blipFill>
        <p:spPr>
          <a:xfrm>
            <a:off x="5751513" y="3720940"/>
            <a:ext cx="2441315" cy="1991003"/>
          </a:xfrm>
          <a:prstGeom prst="rect">
            <a:avLst/>
          </a:prstGeom>
        </p:spPr>
      </p:pic>
      <p:pic>
        <p:nvPicPr>
          <p:cNvPr id="16" name="Picture 15">
            <a:extLst>
              <a:ext uri="{FF2B5EF4-FFF2-40B4-BE49-F238E27FC236}">
                <a16:creationId xmlns:a16="http://schemas.microsoft.com/office/drawing/2014/main" id="{41D9045E-DB93-46C6-A125-70BF2EE5EE61}"/>
              </a:ext>
            </a:extLst>
          </p:cNvPr>
          <p:cNvPicPr>
            <a:picLocks noChangeAspect="1"/>
          </p:cNvPicPr>
          <p:nvPr/>
        </p:nvPicPr>
        <p:blipFill>
          <a:blip r:embed="rId4"/>
          <a:stretch>
            <a:fillRect/>
          </a:stretch>
        </p:blipFill>
        <p:spPr>
          <a:xfrm>
            <a:off x="8337733" y="1549073"/>
            <a:ext cx="3372321" cy="1991003"/>
          </a:xfrm>
          <a:prstGeom prst="rect">
            <a:avLst/>
          </a:prstGeom>
        </p:spPr>
      </p:pic>
      <p:pic>
        <p:nvPicPr>
          <p:cNvPr id="19" name="Picture 18">
            <a:extLst>
              <a:ext uri="{FF2B5EF4-FFF2-40B4-BE49-F238E27FC236}">
                <a16:creationId xmlns:a16="http://schemas.microsoft.com/office/drawing/2014/main" id="{9F4585F3-94C8-4CF6-A977-3973DFBBE004}"/>
              </a:ext>
            </a:extLst>
          </p:cNvPr>
          <p:cNvPicPr>
            <a:picLocks noChangeAspect="1"/>
          </p:cNvPicPr>
          <p:nvPr/>
        </p:nvPicPr>
        <p:blipFill>
          <a:blip r:embed="rId5"/>
          <a:stretch>
            <a:fillRect/>
          </a:stretch>
        </p:blipFill>
        <p:spPr>
          <a:xfrm>
            <a:off x="8396710" y="3720940"/>
            <a:ext cx="3313344" cy="1991003"/>
          </a:xfrm>
          <a:prstGeom prst="rect">
            <a:avLst/>
          </a:prstGeom>
        </p:spPr>
      </p:pic>
      <p:pic>
        <p:nvPicPr>
          <p:cNvPr id="21" name="Picture 20">
            <a:extLst>
              <a:ext uri="{FF2B5EF4-FFF2-40B4-BE49-F238E27FC236}">
                <a16:creationId xmlns:a16="http://schemas.microsoft.com/office/drawing/2014/main" id="{1C29251F-14CE-4493-9D6B-CA7474EE51EF}"/>
              </a:ext>
            </a:extLst>
          </p:cNvPr>
          <p:cNvPicPr>
            <a:picLocks noChangeAspect="1"/>
          </p:cNvPicPr>
          <p:nvPr/>
        </p:nvPicPr>
        <p:blipFill>
          <a:blip r:embed="rId6"/>
          <a:stretch>
            <a:fillRect/>
          </a:stretch>
        </p:blipFill>
        <p:spPr>
          <a:xfrm>
            <a:off x="685801" y="6114674"/>
            <a:ext cx="11024253" cy="352474"/>
          </a:xfrm>
          <a:prstGeom prst="rect">
            <a:avLst/>
          </a:prstGeom>
        </p:spPr>
      </p:pic>
      <p:sp>
        <p:nvSpPr>
          <p:cNvPr id="10" name="TextBox 9">
            <a:extLst>
              <a:ext uri="{FF2B5EF4-FFF2-40B4-BE49-F238E27FC236}">
                <a16:creationId xmlns:a16="http://schemas.microsoft.com/office/drawing/2014/main" id="{C6FDB373-8EB1-891F-C2A3-1A2C5104A03B}"/>
              </a:ext>
            </a:extLst>
          </p:cNvPr>
          <p:cNvSpPr txBox="1"/>
          <p:nvPr/>
        </p:nvSpPr>
        <p:spPr>
          <a:xfrm>
            <a:off x="5743709" y="6467148"/>
            <a:ext cx="6096000" cy="369332"/>
          </a:xfrm>
          <a:prstGeom prst="rect">
            <a:avLst/>
          </a:prstGeom>
          <a:noFill/>
        </p:spPr>
        <p:txBody>
          <a:bodyPr wrap="square">
            <a:spAutoFit/>
          </a:bodyPr>
          <a:lstStyle/>
          <a:p>
            <a:r>
              <a:rPr lang="en-IN" dirty="0"/>
              <a:t>10</a:t>
            </a:r>
            <a:endParaRPr lang="en-US" sz="1800" dirty="0"/>
          </a:p>
        </p:txBody>
      </p:sp>
    </p:spTree>
    <p:extLst>
      <p:ext uri="{BB962C8B-B14F-4D97-AF65-F5344CB8AC3E}">
        <p14:creationId xmlns:p14="http://schemas.microsoft.com/office/powerpoint/2010/main" val="155183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B8F-DD00-4BB4-838A-560B23944F69}"/>
              </a:ext>
            </a:extLst>
          </p:cNvPr>
          <p:cNvSpPr>
            <a:spLocks noGrp="1"/>
          </p:cNvSpPr>
          <p:nvPr>
            <p:ph type="title"/>
          </p:nvPr>
        </p:nvSpPr>
        <p:spPr>
          <a:xfrm>
            <a:off x="685801" y="390852"/>
            <a:ext cx="10131425" cy="1456267"/>
          </a:xfrm>
        </p:spPr>
        <p:txBody>
          <a:bodyPr/>
          <a:lstStyle/>
          <a:p>
            <a:r>
              <a:rPr lang="en-US" u="sng" dirty="0"/>
              <a:t>Implementation</a:t>
            </a:r>
          </a:p>
        </p:txBody>
      </p:sp>
      <p:pic>
        <p:nvPicPr>
          <p:cNvPr id="8" name="Content Placeholder 7">
            <a:extLst>
              <a:ext uri="{FF2B5EF4-FFF2-40B4-BE49-F238E27FC236}">
                <a16:creationId xmlns:a16="http://schemas.microsoft.com/office/drawing/2014/main" id="{27CC034D-5EB7-499F-ADED-96412FD1B4A4}"/>
              </a:ext>
            </a:extLst>
          </p:cNvPr>
          <p:cNvPicPr>
            <a:picLocks noGrp="1" noChangeAspect="1"/>
          </p:cNvPicPr>
          <p:nvPr>
            <p:ph idx="1"/>
          </p:nvPr>
        </p:nvPicPr>
        <p:blipFill>
          <a:blip r:embed="rId2"/>
          <a:stretch>
            <a:fillRect/>
          </a:stretch>
        </p:blipFill>
        <p:spPr>
          <a:xfrm>
            <a:off x="463551" y="1763643"/>
            <a:ext cx="5137150" cy="2133602"/>
          </a:xfrm>
        </p:spPr>
      </p:pic>
      <p:pic>
        <p:nvPicPr>
          <p:cNvPr id="11" name="Picture 10">
            <a:extLst>
              <a:ext uri="{FF2B5EF4-FFF2-40B4-BE49-F238E27FC236}">
                <a16:creationId xmlns:a16="http://schemas.microsoft.com/office/drawing/2014/main" id="{7FD47F41-A8EE-4714-BB1C-7BEE49B57DF3}"/>
              </a:ext>
            </a:extLst>
          </p:cNvPr>
          <p:cNvPicPr>
            <a:picLocks noChangeAspect="1"/>
          </p:cNvPicPr>
          <p:nvPr/>
        </p:nvPicPr>
        <p:blipFill>
          <a:blip r:embed="rId3"/>
          <a:stretch>
            <a:fillRect/>
          </a:stretch>
        </p:blipFill>
        <p:spPr>
          <a:xfrm>
            <a:off x="463551" y="4181341"/>
            <a:ext cx="5137150" cy="2133603"/>
          </a:xfrm>
          <a:prstGeom prst="rect">
            <a:avLst/>
          </a:prstGeom>
        </p:spPr>
      </p:pic>
      <p:pic>
        <p:nvPicPr>
          <p:cNvPr id="13" name="Picture 12">
            <a:extLst>
              <a:ext uri="{FF2B5EF4-FFF2-40B4-BE49-F238E27FC236}">
                <a16:creationId xmlns:a16="http://schemas.microsoft.com/office/drawing/2014/main" id="{302591EB-0400-4131-8ED1-F2256BE858BB}"/>
              </a:ext>
            </a:extLst>
          </p:cNvPr>
          <p:cNvPicPr>
            <a:picLocks noChangeAspect="1"/>
          </p:cNvPicPr>
          <p:nvPr/>
        </p:nvPicPr>
        <p:blipFill>
          <a:blip r:embed="rId4"/>
          <a:stretch>
            <a:fillRect/>
          </a:stretch>
        </p:blipFill>
        <p:spPr>
          <a:xfrm>
            <a:off x="5824198" y="1763643"/>
            <a:ext cx="5905498" cy="2133602"/>
          </a:xfrm>
          <a:prstGeom prst="rect">
            <a:avLst/>
          </a:prstGeom>
        </p:spPr>
      </p:pic>
      <p:pic>
        <p:nvPicPr>
          <p:cNvPr id="15" name="Picture 14">
            <a:extLst>
              <a:ext uri="{FF2B5EF4-FFF2-40B4-BE49-F238E27FC236}">
                <a16:creationId xmlns:a16="http://schemas.microsoft.com/office/drawing/2014/main" id="{5D8353DA-204B-4604-9CA3-B9D89350524B}"/>
              </a:ext>
            </a:extLst>
          </p:cNvPr>
          <p:cNvPicPr>
            <a:picLocks noChangeAspect="1"/>
          </p:cNvPicPr>
          <p:nvPr/>
        </p:nvPicPr>
        <p:blipFill>
          <a:blip r:embed="rId5"/>
          <a:stretch>
            <a:fillRect/>
          </a:stretch>
        </p:blipFill>
        <p:spPr>
          <a:xfrm>
            <a:off x="5825445" y="4181340"/>
            <a:ext cx="5903004" cy="2133603"/>
          </a:xfrm>
          <a:prstGeom prst="rect">
            <a:avLst/>
          </a:prstGeom>
        </p:spPr>
      </p:pic>
      <p:sp>
        <p:nvSpPr>
          <p:cNvPr id="7" name="TextBox 6">
            <a:extLst>
              <a:ext uri="{FF2B5EF4-FFF2-40B4-BE49-F238E27FC236}">
                <a16:creationId xmlns:a16="http://schemas.microsoft.com/office/drawing/2014/main" id="{7B545CE3-19A5-6786-4758-A00446689165}"/>
              </a:ext>
            </a:extLst>
          </p:cNvPr>
          <p:cNvSpPr txBox="1"/>
          <p:nvPr/>
        </p:nvSpPr>
        <p:spPr>
          <a:xfrm>
            <a:off x="5751513" y="6414372"/>
            <a:ext cx="6096000" cy="369332"/>
          </a:xfrm>
          <a:prstGeom prst="rect">
            <a:avLst/>
          </a:prstGeom>
          <a:noFill/>
        </p:spPr>
        <p:txBody>
          <a:bodyPr wrap="square">
            <a:spAutoFit/>
          </a:bodyPr>
          <a:lstStyle/>
          <a:p>
            <a:r>
              <a:rPr lang="en-US" sz="1800" dirty="0"/>
              <a:t>11</a:t>
            </a:r>
          </a:p>
        </p:txBody>
      </p:sp>
    </p:spTree>
    <p:extLst>
      <p:ext uri="{BB962C8B-B14F-4D97-AF65-F5344CB8AC3E}">
        <p14:creationId xmlns:p14="http://schemas.microsoft.com/office/powerpoint/2010/main" val="188934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B8F-DD00-4BB4-838A-560B23944F69}"/>
              </a:ext>
            </a:extLst>
          </p:cNvPr>
          <p:cNvSpPr>
            <a:spLocks noGrp="1"/>
          </p:cNvSpPr>
          <p:nvPr>
            <p:ph type="title"/>
          </p:nvPr>
        </p:nvSpPr>
        <p:spPr/>
        <p:txBody>
          <a:bodyPr/>
          <a:lstStyle/>
          <a:p>
            <a:r>
              <a:rPr lang="en-US" u="sng" dirty="0"/>
              <a:t>Implementation</a:t>
            </a:r>
          </a:p>
        </p:txBody>
      </p:sp>
      <p:sp>
        <p:nvSpPr>
          <p:cNvPr id="3" name="Content Placeholder 2">
            <a:extLst>
              <a:ext uri="{FF2B5EF4-FFF2-40B4-BE49-F238E27FC236}">
                <a16:creationId xmlns:a16="http://schemas.microsoft.com/office/drawing/2014/main" id="{5C7D034C-3F4B-4CBD-AAA4-EA481C9C4129}"/>
              </a:ext>
            </a:extLst>
          </p:cNvPr>
          <p:cNvSpPr>
            <a:spLocks noGrp="1"/>
          </p:cNvSpPr>
          <p:nvPr>
            <p:ph idx="1"/>
          </p:nvPr>
        </p:nvSpPr>
        <p:spPr>
          <a:xfrm>
            <a:off x="357485" y="334270"/>
            <a:ext cx="5288158" cy="4729713"/>
          </a:xfrm>
        </p:spPr>
        <p:txBody>
          <a:bodyPr>
            <a:normAutofit/>
          </a:bodyPr>
          <a:lstStyle/>
          <a:p>
            <a:pPr marL="0" indent="0">
              <a:buNone/>
            </a:pPr>
            <a:endParaRPr lang="en-US" dirty="0"/>
          </a:p>
          <a:p>
            <a:r>
              <a:rPr lang="en-US" dirty="0"/>
              <a:t>After that, we use TF-IDF to rank the words which appear the most frequently. We do this to find out the most used words in fake and real reviews. </a:t>
            </a:r>
          </a:p>
          <a:p>
            <a:r>
              <a:rPr lang="en-US" dirty="0"/>
              <a:t>We finally use multiple machine learning models and select the best one.</a:t>
            </a:r>
          </a:p>
          <a:p>
            <a:r>
              <a:rPr lang="en-US" dirty="0"/>
              <a:t>As of now, Passive Aggressive Classifier and SVM gave the best accuracy.</a:t>
            </a:r>
          </a:p>
        </p:txBody>
      </p:sp>
      <p:pic>
        <p:nvPicPr>
          <p:cNvPr id="6" name="Picture 5">
            <a:extLst>
              <a:ext uri="{FF2B5EF4-FFF2-40B4-BE49-F238E27FC236}">
                <a16:creationId xmlns:a16="http://schemas.microsoft.com/office/drawing/2014/main" id="{0AE91EAD-F8CC-422C-AD14-F80E899191D4}"/>
              </a:ext>
            </a:extLst>
          </p:cNvPr>
          <p:cNvPicPr>
            <a:picLocks noChangeAspect="1"/>
          </p:cNvPicPr>
          <p:nvPr/>
        </p:nvPicPr>
        <p:blipFill>
          <a:blip r:embed="rId2"/>
          <a:stretch>
            <a:fillRect/>
          </a:stretch>
        </p:blipFill>
        <p:spPr>
          <a:xfrm>
            <a:off x="5645642" y="3666764"/>
            <a:ext cx="6254257" cy="2581635"/>
          </a:xfrm>
          <a:prstGeom prst="rect">
            <a:avLst/>
          </a:prstGeom>
        </p:spPr>
      </p:pic>
      <p:pic>
        <p:nvPicPr>
          <p:cNvPr id="8" name="Picture 7">
            <a:extLst>
              <a:ext uri="{FF2B5EF4-FFF2-40B4-BE49-F238E27FC236}">
                <a16:creationId xmlns:a16="http://schemas.microsoft.com/office/drawing/2014/main" id="{B2BFE0D6-4236-46E4-A44C-CFBCB408E320}"/>
              </a:ext>
            </a:extLst>
          </p:cNvPr>
          <p:cNvPicPr>
            <a:picLocks noChangeAspect="1"/>
          </p:cNvPicPr>
          <p:nvPr/>
        </p:nvPicPr>
        <p:blipFill>
          <a:blip r:embed="rId3"/>
          <a:stretch>
            <a:fillRect/>
          </a:stretch>
        </p:blipFill>
        <p:spPr>
          <a:xfrm>
            <a:off x="5645642" y="2676420"/>
            <a:ext cx="6254257" cy="752580"/>
          </a:xfrm>
          <a:prstGeom prst="rect">
            <a:avLst/>
          </a:prstGeom>
        </p:spPr>
      </p:pic>
      <p:pic>
        <p:nvPicPr>
          <p:cNvPr id="10" name="Picture 9">
            <a:extLst>
              <a:ext uri="{FF2B5EF4-FFF2-40B4-BE49-F238E27FC236}">
                <a16:creationId xmlns:a16="http://schemas.microsoft.com/office/drawing/2014/main" id="{ED8E8B87-17A9-425F-BEB8-FB7BAF23D625}"/>
              </a:ext>
            </a:extLst>
          </p:cNvPr>
          <p:cNvPicPr>
            <a:picLocks noChangeAspect="1"/>
          </p:cNvPicPr>
          <p:nvPr/>
        </p:nvPicPr>
        <p:blipFill>
          <a:blip r:embed="rId4"/>
          <a:stretch>
            <a:fillRect/>
          </a:stretch>
        </p:blipFill>
        <p:spPr>
          <a:xfrm>
            <a:off x="685800" y="4225667"/>
            <a:ext cx="4698999" cy="773016"/>
          </a:xfrm>
          <a:prstGeom prst="rect">
            <a:avLst/>
          </a:prstGeom>
        </p:spPr>
      </p:pic>
      <p:pic>
        <p:nvPicPr>
          <p:cNvPr id="13" name="Picture 12">
            <a:extLst>
              <a:ext uri="{FF2B5EF4-FFF2-40B4-BE49-F238E27FC236}">
                <a16:creationId xmlns:a16="http://schemas.microsoft.com/office/drawing/2014/main" id="{EC913A2F-18F6-4D2A-9195-8564BFB274AA}"/>
              </a:ext>
            </a:extLst>
          </p:cNvPr>
          <p:cNvPicPr>
            <a:picLocks noChangeAspect="1"/>
          </p:cNvPicPr>
          <p:nvPr/>
        </p:nvPicPr>
        <p:blipFill>
          <a:blip r:embed="rId5"/>
          <a:stretch>
            <a:fillRect/>
          </a:stretch>
        </p:blipFill>
        <p:spPr>
          <a:xfrm>
            <a:off x="685800" y="5162670"/>
            <a:ext cx="4698999" cy="1085729"/>
          </a:xfrm>
          <a:prstGeom prst="rect">
            <a:avLst/>
          </a:prstGeom>
        </p:spPr>
      </p:pic>
      <p:pic>
        <p:nvPicPr>
          <p:cNvPr id="16" name="Picture 15">
            <a:extLst>
              <a:ext uri="{FF2B5EF4-FFF2-40B4-BE49-F238E27FC236}">
                <a16:creationId xmlns:a16="http://schemas.microsoft.com/office/drawing/2014/main" id="{E3D1AEDA-F96D-480F-BBEF-09E95E2D1568}"/>
              </a:ext>
            </a:extLst>
          </p:cNvPr>
          <p:cNvPicPr>
            <a:picLocks noChangeAspect="1"/>
          </p:cNvPicPr>
          <p:nvPr/>
        </p:nvPicPr>
        <p:blipFill>
          <a:blip r:embed="rId6"/>
          <a:stretch>
            <a:fillRect/>
          </a:stretch>
        </p:blipFill>
        <p:spPr>
          <a:xfrm>
            <a:off x="5645642" y="1545951"/>
            <a:ext cx="6188873" cy="952633"/>
          </a:xfrm>
          <a:prstGeom prst="rect">
            <a:avLst/>
          </a:prstGeom>
        </p:spPr>
      </p:pic>
      <p:sp>
        <p:nvSpPr>
          <p:cNvPr id="9" name="TextBox 8">
            <a:extLst>
              <a:ext uri="{FF2B5EF4-FFF2-40B4-BE49-F238E27FC236}">
                <a16:creationId xmlns:a16="http://schemas.microsoft.com/office/drawing/2014/main" id="{DBA87D44-0F85-79D4-8F17-43E2CEB5861D}"/>
              </a:ext>
            </a:extLst>
          </p:cNvPr>
          <p:cNvSpPr txBox="1"/>
          <p:nvPr/>
        </p:nvSpPr>
        <p:spPr>
          <a:xfrm>
            <a:off x="5926667" y="6350969"/>
            <a:ext cx="6096000" cy="369332"/>
          </a:xfrm>
          <a:prstGeom prst="rect">
            <a:avLst/>
          </a:prstGeom>
          <a:noFill/>
        </p:spPr>
        <p:txBody>
          <a:bodyPr wrap="square">
            <a:spAutoFit/>
          </a:bodyPr>
          <a:lstStyle/>
          <a:p>
            <a:r>
              <a:rPr lang="en-IN" dirty="0"/>
              <a:t>12</a:t>
            </a:r>
            <a:endParaRPr lang="en-US" sz="1800" dirty="0"/>
          </a:p>
        </p:txBody>
      </p:sp>
    </p:spTree>
    <p:extLst>
      <p:ext uri="{BB962C8B-B14F-4D97-AF65-F5344CB8AC3E}">
        <p14:creationId xmlns:p14="http://schemas.microsoft.com/office/powerpoint/2010/main" val="261176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D24D-A529-4FA3-90FA-081A148A6D3C}"/>
              </a:ext>
            </a:extLst>
          </p:cNvPr>
          <p:cNvSpPr>
            <a:spLocks noGrp="1"/>
          </p:cNvSpPr>
          <p:nvPr>
            <p:ph type="title"/>
          </p:nvPr>
        </p:nvSpPr>
        <p:spPr>
          <a:xfrm>
            <a:off x="646111" y="431470"/>
            <a:ext cx="10131425" cy="1456267"/>
          </a:xfrm>
        </p:spPr>
        <p:txBody>
          <a:bodyPr/>
          <a:lstStyle/>
          <a:p>
            <a:r>
              <a:rPr lang="en-US" u="sng" dirty="0"/>
              <a:t>Implementation</a:t>
            </a:r>
          </a:p>
        </p:txBody>
      </p:sp>
      <p:pic>
        <p:nvPicPr>
          <p:cNvPr id="6" name="Content Placeholder 5">
            <a:extLst>
              <a:ext uri="{FF2B5EF4-FFF2-40B4-BE49-F238E27FC236}">
                <a16:creationId xmlns:a16="http://schemas.microsoft.com/office/drawing/2014/main" id="{79B13E69-9296-48CE-87F3-B1D16E878034}"/>
              </a:ext>
            </a:extLst>
          </p:cNvPr>
          <p:cNvPicPr>
            <a:picLocks noGrp="1" noChangeAspect="1"/>
          </p:cNvPicPr>
          <p:nvPr>
            <p:ph idx="1"/>
          </p:nvPr>
        </p:nvPicPr>
        <p:blipFill>
          <a:blip r:embed="rId2"/>
          <a:stretch>
            <a:fillRect/>
          </a:stretch>
        </p:blipFill>
        <p:spPr>
          <a:xfrm>
            <a:off x="646110" y="1722438"/>
            <a:ext cx="5246689" cy="4538662"/>
          </a:xfrm>
        </p:spPr>
      </p:pic>
      <p:pic>
        <p:nvPicPr>
          <p:cNvPr id="8" name="Picture 7">
            <a:extLst>
              <a:ext uri="{FF2B5EF4-FFF2-40B4-BE49-F238E27FC236}">
                <a16:creationId xmlns:a16="http://schemas.microsoft.com/office/drawing/2014/main" id="{9B834211-B28F-4B0F-8DCE-EDEAC487FCBC}"/>
              </a:ext>
            </a:extLst>
          </p:cNvPr>
          <p:cNvPicPr>
            <a:picLocks noChangeAspect="1"/>
          </p:cNvPicPr>
          <p:nvPr/>
        </p:nvPicPr>
        <p:blipFill>
          <a:blip r:embed="rId3"/>
          <a:stretch>
            <a:fillRect/>
          </a:stretch>
        </p:blipFill>
        <p:spPr>
          <a:xfrm>
            <a:off x="6096000" y="1722438"/>
            <a:ext cx="5449889" cy="4538662"/>
          </a:xfrm>
          <a:prstGeom prst="rect">
            <a:avLst/>
          </a:prstGeom>
        </p:spPr>
      </p:pic>
      <p:sp>
        <p:nvSpPr>
          <p:cNvPr id="5" name="TextBox 4">
            <a:extLst>
              <a:ext uri="{FF2B5EF4-FFF2-40B4-BE49-F238E27FC236}">
                <a16:creationId xmlns:a16="http://schemas.microsoft.com/office/drawing/2014/main" id="{7EF3DB5C-BB34-ACE3-B62A-1D7D0A5CAC01}"/>
              </a:ext>
            </a:extLst>
          </p:cNvPr>
          <p:cNvSpPr txBox="1"/>
          <p:nvPr/>
        </p:nvSpPr>
        <p:spPr>
          <a:xfrm>
            <a:off x="5926667" y="6350969"/>
            <a:ext cx="6096000" cy="369332"/>
          </a:xfrm>
          <a:prstGeom prst="rect">
            <a:avLst/>
          </a:prstGeom>
          <a:noFill/>
        </p:spPr>
        <p:txBody>
          <a:bodyPr wrap="square">
            <a:spAutoFit/>
          </a:bodyPr>
          <a:lstStyle/>
          <a:p>
            <a:r>
              <a:rPr lang="en-IN" dirty="0"/>
              <a:t>13</a:t>
            </a:r>
            <a:endParaRPr lang="en-US" sz="1800" dirty="0"/>
          </a:p>
        </p:txBody>
      </p:sp>
    </p:spTree>
    <p:extLst>
      <p:ext uri="{BB962C8B-B14F-4D97-AF65-F5344CB8AC3E}">
        <p14:creationId xmlns:p14="http://schemas.microsoft.com/office/powerpoint/2010/main" val="38677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D24D-A529-4FA3-90FA-081A148A6D3C}"/>
              </a:ext>
            </a:extLst>
          </p:cNvPr>
          <p:cNvSpPr>
            <a:spLocks noGrp="1"/>
          </p:cNvSpPr>
          <p:nvPr>
            <p:ph type="title"/>
          </p:nvPr>
        </p:nvSpPr>
        <p:spPr>
          <a:xfrm>
            <a:off x="646111" y="324592"/>
            <a:ext cx="10131425" cy="1456267"/>
          </a:xfrm>
        </p:spPr>
        <p:txBody>
          <a:bodyPr/>
          <a:lstStyle/>
          <a:p>
            <a:r>
              <a:rPr lang="en-US" u="sng" dirty="0"/>
              <a:t>Implementation</a:t>
            </a:r>
          </a:p>
        </p:txBody>
      </p:sp>
      <p:pic>
        <p:nvPicPr>
          <p:cNvPr id="9" name="Content Placeholder 8">
            <a:extLst>
              <a:ext uri="{FF2B5EF4-FFF2-40B4-BE49-F238E27FC236}">
                <a16:creationId xmlns:a16="http://schemas.microsoft.com/office/drawing/2014/main" id="{E94581B8-AB50-44E3-9FA9-10E5621EE186}"/>
              </a:ext>
            </a:extLst>
          </p:cNvPr>
          <p:cNvPicPr>
            <a:picLocks noGrp="1" noChangeAspect="1"/>
          </p:cNvPicPr>
          <p:nvPr>
            <p:ph idx="1"/>
          </p:nvPr>
        </p:nvPicPr>
        <p:blipFill>
          <a:blip r:embed="rId2"/>
          <a:stretch>
            <a:fillRect/>
          </a:stretch>
        </p:blipFill>
        <p:spPr>
          <a:xfrm>
            <a:off x="4488036" y="1704659"/>
            <a:ext cx="3271664" cy="4082334"/>
          </a:xfrm>
        </p:spPr>
      </p:pic>
      <p:pic>
        <p:nvPicPr>
          <p:cNvPr id="6" name="Picture 5">
            <a:extLst>
              <a:ext uri="{FF2B5EF4-FFF2-40B4-BE49-F238E27FC236}">
                <a16:creationId xmlns:a16="http://schemas.microsoft.com/office/drawing/2014/main" id="{6DC085E0-48FE-4BFA-BE2B-91F73D0EAED5}"/>
              </a:ext>
            </a:extLst>
          </p:cNvPr>
          <p:cNvPicPr>
            <a:picLocks noChangeAspect="1"/>
          </p:cNvPicPr>
          <p:nvPr/>
        </p:nvPicPr>
        <p:blipFill>
          <a:blip r:embed="rId3"/>
          <a:stretch>
            <a:fillRect/>
          </a:stretch>
        </p:blipFill>
        <p:spPr>
          <a:xfrm>
            <a:off x="685801" y="1704659"/>
            <a:ext cx="3581399" cy="4082334"/>
          </a:xfrm>
          <a:prstGeom prst="rect">
            <a:avLst/>
          </a:prstGeom>
        </p:spPr>
      </p:pic>
      <p:pic>
        <p:nvPicPr>
          <p:cNvPr id="11" name="Picture 10">
            <a:extLst>
              <a:ext uri="{FF2B5EF4-FFF2-40B4-BE49-F238E27FC236}">
                <a16:creationId xmlns:a16="http://schemas.microsoft.com/office/drawing/2014/main" id="{430631C7-5449-46EC-A9EB-8AAC082C8CE2}"/>
              </a:ext>
            </a:extLst>
          </p:cNvPr>
          <p:cNvPicPr>
            <a:picLocks noChangeAspect="1"/>
          </p:cNvPicPr>
          <p:nvPr/>
        </p:nvPicPr>
        <p:blipFill>
          <a:blip r:embed="rId4"/>
          <a:stretch>
            <a:fillRect/>
          </a:stretch>
        </p:blipFill>
        <p:spPr>
          <a:xfrm>
            <a:off x="8001000" y="1704660"/>
            <a:ext cx="3505199" cy="4082333"/>
          </a:xfrm>
          <a:prstGeom prst="rect">
            <a:avLst/>
          </a:prstGeom>
        </p:spPr>
      </p:pic>
      <p:sp>
        <p:nvSpPr>
          <p:cNvPr id="7" name="TextBox 6">
            <a:extLst>
              <a:ext uri="{FF2B5EF4-FFF2-40B4-BE49-F238E27FC236}">
                <a16:creationId xmlns:a16="http://schemas.microsoft.com/office/drawing/2014/main" id="{FF1A8B6E-9463-B4B0-7AD1-8432662C19D2}"/>
              </a:ext>
            </a:extLst>
          </p:cNvPr>
          <p:cNvSpPr txBox="1"/>
          <p:nvPr/>
        </p:nvSpPr>
        <p:spPr>
          <a:xfrm>
            <a:off x="5926667" y="6350969"/>
            <a:ext cx="6096000" cy="369332"/>
          </a:xfrm>
          <a:prstGeom prst="rect">
            <a:avLst/>
          </a:prstGeom>
          <a:noFill/>
        </p:spPr>
        <p:txBody>
          <a:bodyPr wrap="square">
            <a:spAutoFit/>
          </a:bodyPr>
          <a:lstStyle/>
          <a:p>
            <a:r>
              <a:rPr lang="en-IN" dirty="0"/>
              <a:t>14</a:t>
            </a:r>
            <a:endParaRPr lang="en-US" sz="1800" dirty="0"/>
          </a:p>
        </p:txBody>
      </p:sp>
    </p:spTree>
    <p:extLst>
      <p:ext uri="{BB962C8B-B14F-4D97-AF65-F5344CB8AC3E}">
        <p14:creationId xmlns:p14="http://schemas.microsoft.com/office/powerpoint/2010/main" val="252129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D24D-A529-4FA3-90FA-081A148A6D3C}"/>
              </a:ext>
            </a:extLst>
          </p:cNvPr>
          <p:cNvSpPr>
            <a:spLocks noGrp="1"/>
          </p:cNvSpPr>
          <p:nvPr>
            <p:ph type="title"/>
          </p:nvPr>
        </p:nvSpPr>
        <p:spPr>
          <a:xfrm>
            <a:off x="646111" y="324592"/>
            <a:ext cx="10131425" cy="1456267"/>
          </a:xfrm>
        </p:spPr>
        <p:txBody>
          <a:bodyPr/>
          <a:lstStyle/>
          <a:p>
            <a:r>
              <a:rPr lang="en-US" u="sng" dirty="0"/>
              <a:t>Implementation</a:t>
            </a:r>
          </a:p>
        </p:txBody>
      </p:sp>
      <p:pic>
        <p:nvPicPr>
          <p:cNvPr id="6" name="Picture 5">
            <a:extLst>
              <a:ext uri="{FF2B5EF4-FFF2-40B4-BE49-F238E27FC236}">
                <a16:creationId xmlns:a16="http://schemas.microsoft.com/office/drawing/2014/main" id="{6DC085E0-48FE-4BFA-BE2B-91F73D0EAED5}"/>
              </a:ext>
            </a:extLst>
          </p:cNvPr>
          <p:cNvPicPr>
            <a:picLocks noChangeAspect="1"/>
          </p:cNvPicPr>
          <p:nvPr/>
        </p:nvPicPr>
        <p:blipFill>
          <a:blip r:embed="rId2"/>
          <a:stretch>
            <a:fillRect/>
          </a:stretch>
        </p:blipFill>
        <p:spPr>
          <a:xfrm>
            <a:off x="685801" y="1704659"/>
            <a:ext cx="3581399" cy="4082334"/>
          </a:xfrm>
          <a:prstGeom prst="rect">
            <a:avLst/>
          </a:prstGeom>
        </p:spPr>
      </p:pic>
      <p:pic>
        <p:nvPicPr>
          <p:cNvPr id="7" name="Content Placeholder 6">
            <a:extLst>
              <a:ext uri="{FF2B5EF4-FFF2-40B4-BE49-F238E27FC236}">
                <a16:creationId xmlns:a16="http://schemas.microsoft.com/office/drawing/2014/main" id="{C1A2CA82-D1E6-4CE4-B950-359B552CAA43}"/>
              </a:ext>
            </a:extLst>
          </p:cNvPr>
          <p:cNvPicPr>
            <a:picLocks noGrp="1" noChangeAspect="1"/>
          </p:cNvPicPr>
          <p:nvPr>
            <p:ph idx="1"/>
          </p:nvPr>
        </p:nvPicPr>
        <p:blipFill>
          <a:blip r:embed="rId3"/>
          <a:stretch>
            <a:fillRect/>
          </a:stretch>
        </p:blipFill>
        <p:spPr>
          <a:xfrm>
            <a:off x="4464187" y="1704659"/>
            <a:ext cx="3333613" cy="4086541"/>
          </a:xfrm>
        </p:spPr>
      </p:pic>
      <p:pic>
        <p:nvPicPr>
          <p:cNvPr id="10" name="Picture 9">
            <a:extLst>
              <a:ext uri="{FF2B5EF4-FFF2-40B4-BE49-F238E27FC236}">
                <a16:creationId xmlns:a16="http://schemas.microsoft.com/office/drawing/2014/main" id="{D31A9802-180D-41C1-8C5C-C9B8E4F46CE8}"/>
              </a:ext>
            </a:extLst>
          </p:cNvPr>
          <p:cNvPicPr>
            <a:picLocks noChangeAspect="1"/>
          </p:cNvPicPr>
          <p:nvPr/>
        </p:nvPicPr>
        <p:blipFill>
          <a:blip r:embed="rId4"/>
          <a:stretch>
            <a:fillRect/>
          </a:stretch>
        </p:blipFill>
        <p:spPr>
          <a:xfrm>
            <a:off x="8013700" y="1704659"/>
            <a:ext cx="3532190" cy="4082334"/>
          </a:xfrm>
          <a:prstGeom prst="rect">
            <a:avLst/>
          </a:prstGeom>
        </p:spPr>
      </p:pic>
      <p:sp>
        <p:nvSpPr>
          <p:cNvPr id="8" name="TextBox 7">
            <a:extLst>
              <a:ext uri="{FF2B5EF4-FFF2-40B4-BE49-F238E27FC236}">
                <a16:creationId xmlns:a16="http://schemas.microsoft.com/office/drawing/2014/main" id="{7FAC9B31-2C1D-6B05-638D-86C4BAF8B18A}"/>
              </a:ext>
            </a:extLst>
          </p:cNvPr>
          <p:cNvSpPr txBox="1"/>
          <p:nvPr/>
        </p:nvSpPr>
        <p:spPr>
          <a:xfrm>
            <a:off x="5926667" y="6350969"/>
            <a:ext cx="6096000" cy="369332"/>
          </a:xfrm>
          <a:prstGeom prst="rect">
            <a:avLst/>
          </a:prstGeom>
          <a:noFill/>
        </p:spPr>
        <p:txBody>
          <a:bodyPr wrap="square">
            <a:spAutoFit/>
          </a:bodyPr>
          <a:lstStyle/>
          <a:p>
            <a:r>
              <a:rPr lang="en-IN" dirty="0"/>
              <a:t>15</a:t>
            </a:r>
            <a:endParaRPr lang="en-US" sz="1800" dirty="0"/>
          </a:p>
        </p:txBody>
      </p:sp>
    </p:spTree>
    <p:extLst>
      <p:ext uri="{BB962C8B-B14F-4D97-AF65-F5344CB8AC3E}">
        <p14:creationId xmlns:p14="http://schemas.microsoft.com/office/powerpoint/2010/main" val="3240644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B235-C805-4AAB-A59F-8F61FEB75D04}"/>
              </a:ext>
            </a:extLst>
          </p:cNvPr>
          <p:cNvSpPr>
            <a:spLocks noGrp="1"/>
          </p:cNvSpPr>
          <p:nvPr>
            <p:ph type="title"/>
          </p:nvPr>
        </p:nvSpPr>
        <p:spPr>
          <a:xfrm>
            <a:off x="645132" y="609600"/>
            <a:ext cx="10131425" cy="1456267"/>
          </a:xfrm>
        </p:spPr>
        <p:txBody>
          <a:bodyPr/>
          <a:lstStyle/>
          <a:p>
            <a:r>
              <a:rPr lang="en-US" u="sng" dirty="0"/>
              <a:t>Modules</a:t>
            </a:r>
          </a:p>
        </p:txBody>
      </p:sp>
      <p:sp>
        <p:nvSpPr>
          <p:cNvPr id="3" name="Content Placeholder 2">
            <a:extLst>
              <a:ext uri="{FF2B5EF4-FFF2-40B4-BE49-F238E27FC236}">
                <a16:creationId xmlns:a16="http://schemas.microsoft.com/office/drawing/2014/main" id="{28FC7A4E-64F0-4C9B-B485-8BE0D5745104}"/>
              </a:ext>
            </a:extLst>
          </p:cNvPr>
          <p:cNvSpPr>
            <a:spLocks noGrp="1"/>
          </p:cNvSpPr>
          <p:nvPr>
            <p:ph idx="1"/>
          </p:nvPr>
        </p:nvSpPr>
        <p:spPr>
          <a:xfrm>
            <a:off x="645132" y="1947554"/>
            <a:ext cx="9404722" cy="4300846"/>
          </a:xfrm>
        </p:spPr>
        <p:txBody>
          <a:bodyPr>
            <a:normAutofit/>
          </a:bodyPr>
          <a:lstStyle/>
          <a:p>
            <a:r>
              <a:rPr lang="en-US" sz="2000" u="sng" dirty="0"/>
              <a:t>MODULE 1: Data Pre-Processing</a:t>
            </a:r>
            <a:r>
              <a:rPr lang="en-US" sz="2000" dirty="0"/>
              <a:t>:- We use 1 dataset (Amazon Reviews Dataset). In this step, we Pre-Process our data by applying methods such as Tokenization, Stop Words Cleaning and Lemmatization. After this, we divide our dataset into training and testing. As the dataset suffers from bias, we randomly choose equal-sized fake and non-fake reviews from the dataset and split them into 80% training and 20% Testing. </a:t>
            </a:r>
          </a:p>
          <a:p>
            <a:r>
              <a:rPr lang="en-US" sz="2000" u="sng" dirty="0"/>
              <a:t>MODULE 2: Feature Selection</a:t>
            </a:r>
            <a:r>
              <a:rPr lang="en-US" sz="2000" dirty="0"/>
              <a:t>:-  The next step is to select the relevant features from the Pre-processed data. We use n-gram and TF-IDF along with other feature selection methods such as Gini Index to get the most important and relevant factors.</a:t>
            </a:r>
          </a:p>
          <a:p>
            <a:endParaRPr lang="en-US" dirty="0"/>
          </a:p>
        </p:txBody>
      </p:sp>
      <p:sp>
        <p:nvSpPr>
          <p:cNvPr id="4" name="TextBox 3">
            <a:extLst>
              <a:ext uri="{FF2B5EF4-FFF2-40B4-BE49-F238E27FC236}">
                <a16:creationId xmlns:a16="http://schemas.microsoft.com/office/drawing/2014/main" id="{4C89B22A-1592-D2B0-ADDE-A67704AF3F12}"/>
              </a:ext>
            </a:extLst>
          </p:cNvPr>
          <p:cNvSpPr txBox="1"/>
          <p:nvPr/>
        </p:nvSpPr>
        <p:spPr>
          <a:xfrm>
            <a:off x="5926667" y="6350969"/>
            <a:ext cx="6096000" cy="369332"/>
          </a:xfrm>
          <a:prstGeom prst="rect">
            <a:avLst/>
          </a:prstGeom>
          <a:noFill/>
        </p:spPr>
        <p:txBody>
          <a:bodyPr wrap="square">
            <a:spAutoFit/>
          </a:bodyPr>
          <a:lstStyle/>
          <a:p>
            <a:r>
              <a:rPr lang="en-IN" dirty="0"/>
              <a:t>16</a:t>
            </a:r>
            <a:endParaRPr lang="en-US" sz="1800" dirty="0"/>
          </a:p>
        </p:txBody>
      </p:sp>
    </p:spTree>
    <p:extLst>
      <p:ext uri="{BB962C8B-B14F-4D97-AF65-F5344CB8AC3E}">
        <p14:creationId xmlns:p14="http://schemas.microsoft.com/office/powerpoint/2010/main" val="248490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B235-C805-4AAB-A59F-8F61FEB75D04}"/>
              </a:ext>
            </a:extLst>
          </p:cNvPr>
          <p:cNvSpPr>
            <a:spLocks noGrp="1"/>
          </p:cNvSpPr>
          <p:nvPr>
            <p:ph type="title"/>
          </p:nvPr>
        </p:nvSpPr>
        <p:spPr/>
        <p:txBody>
          <a:bodyPr/>
          <a:lstStyle/>
          <a:p>
            <a:r>
              <a:rPr lang="en-US" u="sng" dirty="0"/>
              <a:t>Modules</a:t>
            </a:r>
          </a:p>
        </p:txBody>
      </p:sp>
      <p:sp>
        <p:nvSpPr>
          <p:cNvPr id="3" name="Content Placeholder 2">
            <a:extLst>
              <a:ext uri="{FF2B5EF4-FFF2-40B4-BE49-F238E27FC236}">
                <a16:creationId xmlns:a16="http://schemas.microsoft.com/office/drawing/2014/main" id="{28FC7A4E-64F0-4C9B-B485-8BE0D5745104}"/>
              </a:ext>
            </a:extLst>
          </p:cNvPr>
          <p:cNvSpPr>
            <a:spLocks noGrp="1"/>
          </p:cNvSpPr>
          <p:nvPr>
            <p:ph idx="1"/>
          </p:nvPr>
        </p:nvSpPr>
        <p:spPr>
          <a:xfrm>
            <a:off x="645132" y="1947554"/>
            <a:ext cx="9404722" cy="4300846"/>
          </a:xfrm>
        </p:spPr>
        <p:txBody>
          <a:bodyPr>
            <a:normAutofit/>
          </a:bodyPr>
          <a:lstStyle/>
          <a:p>
            <a:r>
              <a:rPr lang="en-IN" sz="2000" u="sng" dirty="0"/>
              <a:t>MODULE 3: Applying Model and Testing Accuracy</a:t>
            </a:r>
            <a:r>
              <a:rPr lang="en-IN" sz="2000" dirty="0"/>
              <a:t>:- After Pre-Processing our data and getting the attributes and features, we process those features and then test our model. As a low Error rate means higher training and test accuracy, the ML Model which gives us the lowest error is selected. </a:t>
            </a:r>
            <a:endParaRPr lang="en-US" sz="2000" u="sng" dirty="0"/>
          </a:p>
          <a:p>
            <a:r>
              <a:rPr lang="en-US" sz="2000" u="sng" dirty="0"/>
              <a:t>MODULE 4: User Interface</a:t>
            </a:r>
            <a:r>
              <a:rPr lang="en-US" sz="2000" dirty="0"/>
              <a:t>:- In this step, we create the User Interface for the project. It is over here that the user inputs the review and the related data and gets the output.</a:t>
            </a:r>
          </a:p>
          <a:p>
            <a:r>
              <a:rPr lang="en-US" sz="2000" u="sng" dirty="0"/>
              <a:t>MODULE 5: Integrating the Modules</a:t>
            </a:r>
            <a:r>
              <a:rPr lang="en-US" sz="2000" dirty="0"/>
              <a:t>:- As a final step, we will integrate the model and the User Interface to get the finished product.</a:t>
            </a:r>
          </a:p>
          <a:p>
            <a:endParaRPr lang="en-US" dirty="0"/>
          </a:p>
        </p:txBody>
      </p:sp>
      <p:sp>
        <p:nvSpPr>
          <p:cNvPr id="4" name="TextBox 3">
            <a:extLst>
              <a:ext uri="{FF2B5EF4-FFF2-40B4-BE49-F238E27FC236}">
                <a16:creationId xmlns:a16="http://schemas.microsoft.com/office/drawing/2014/main" id="{48350ED4-936F-2421-F738-43506B4B1715}"/>
              </a:ext>
            </a:extLst>
          </p:cNvPr>
          <p:cNvSpPr txBox="1"/>
          <p:nvPr/>
        </p:nvSpPr>
        <p:spPr>
          <a:xfrm>
            <a:off x="5926667" y="6350969"/>
            <a:ext cx="6096000" cy="369332"/>
          </a:xfrm>
          <a:prstGeom prst="rect">
            <a:avLst/>
          </a:prstGeom>
          <a:noFill/>
        </p:spPr>
        <p:txBody>
          <a:bodyPr wrap="square">
            <a:spAutoFit/>
          </a:bodyPr>
          <a:lstStyle/>
          <a:p>
            <a:r>
              <a:rPr lang="en-IN" sz="1800" dirty="0"/>
              <a:t>17</a:t>
            </a:r>
            <a:endParaRPr lang="en-US" sz="1800" dirty="0"/>
          </a:p>
        </p:txBody>
      </p:sp>
    </p:spTree>
    <p:extLst>
      <p:ext uri="{BB962C8B-B14F-4D97-AF65-F5344CB8AC3E}">
        <p14:creationId xmlns:p14="http://schemas.microsoft.com/office/powerpoint/2010/main" val="319024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AD01-E591-4DEB-BADA-EC4435517AD9}"/>
              </a:ext>
            </a:extLst>
          </p:cNvPr>
          <p:cNvSpPr>
            <a:spLocks noGrp="1"/>
          </p:cNvSpPr>
          <p:nvPr>
            <p:ph type="title"/>
          </p:nvPr>
        </p:nvSpPr>
        <p:spPr>
          <a:xfrm>
            <a:off x="646111" y="452718"/>
            <a:ext cx="9656129" cy="1400530"/>
          </a:xfrm>
        </p:spPr>
        <p:txBody>
          <a:bodyPr/>
          <a:lstStyle/>
          <a:p>
            <a:pPr algn="ctr"/>
            <a:r>
              <a:rPr lang="en-IN" b="0" u="sng" dirty="0"/>
              <a:t>Contribution</a:t>
            </a:r>
          </a:p>
        </p:txBody>
      </p:sp>
      <p:graphicFrame>
        <p:nvGraphicFramePr>
          <p:cNvPr id="4" name="Table 4">
            <a:extLst>
              <a:ext uri="{FF2B5EF4-FFF2-40B4-BE49-F238E27FC236}">
                <a16:creationId xmlns:a16="http://schemas.microsoft.com/office/drawing/2014/main" id="{8A1BBD31-AAAB-4DA1-B729-BB005B2E01E6}"/>
              </a:ext>
            </a:extLst>
          </p:cNvPr>
          <p:cNvGraphicFramePr>
            <a:graphicFrameLocks noGrp="1"/>
          </p:cNvGraphicFramePr>
          <p:nvPr>
            <p:ph idx="1"/>
            <p:extLst>
              <p:ext uri="{D42A27DB-BD31-4B8C-83A1-F6EECF244321}">
                <p14:modId xmlns:p14="http://schemas.microsoft.com/office/powerpoint/2010/main" val="113972524"/>
              </p:ext>
            </p:extLst>
          </p:nvPr>
        </p:nvGraphicFramePr>
        <p:xfrm>
          <a:off x="1103313" y="2052638"/>
          <a:ext cx="9975234" cy="3200400"/>
        </p:xfrm>
        <a:graphic>
          <a:graphicData uri="http://schemas.openxmlformats.org/drawingml/2006/table">
            <a:tbl>
              <a:tblPr firstRow="1" bandRow="1">
                <a:tableStyleId>{21E4AEA4-8DFA-4A89-87EB-49C32662AFE0}</a:tableStyleId>
              </a:tblPr>
              <a:tblGrid>
                <a:gridCol w="3325078">
                  <a:extLst>
                    <a:ext uri="{9D8B030D-6E8A-4147-A177-3AD203B41FA5}">
                      <a16:colId xmlns:a16="http://schemas.microsoft.com/office/drawing/2014/main" val="650239064"/>
                    </a:ext>
                  </a:extLst>
                </a:gridCol>
                <a:gridCol w="3325078">
                  <a:extLst>
                    <a:ext uri="{9D8B030D-6E8A-4147-A177-3AD203B41FA5}">
                      <a16:colId xmlns:a16="http://schemas.microsoft.com/office/drawing/2014/main" val="1067995695"/>
                    </a:ext>
                  </a:extLst>
                </a:gridCol>
                <a:gridCol w="3325078">
                  <a:extLst>
                    <a:ext uri="{9D8B030D-6E8A-4147-A177-3AD203B41FA5}">
                      <a16:colId xmlns:a16="http://schemas.microsoft.com/office/drawing/2014/main" val="3404027097"/>
                    </a:ext>
                  </a:extLst>
                </a:gridCol>
              </a:tblGrid>
              <a:tr h="342901">
                <a:tc>
                  <a:txBody>
                    <a:bodyPr/>
                    <a:lstStyle/>
                    <a:p>
                      <a:r>
                        <a:rPr lang="en-IN" dirty="0"/>
                        <a:t>NAME</a:t>
                      </a:r>
                    </a:p>
                  </a:txBody>
                  <a:tcPr marL="79018" marR="79018">
                    <a:solidFill>
                      <a:schemeClr val="bg2">
                        <a:lumMod val="60000"/>
                        <a:lumOff val="40000"/>
                      </a:schemeClr>
                    </a:solidFill>
                  </a:tcPr>
                </a:tc>
                <a:tc>
                  <a:txBody>
                    <a:bodyPr/>
                    <a:lstStyle/>
                    <a:p>
                      <a:r>
                        <a:rPr lang="en-IN" dirty="0"/>
                        <a:t>Roll No.</a:t>
                      </a:r>
                    </a:p>
                  </a:txBody>
                  <a:tcPr marL="79018" marR="79018">
                    <a:solidFill>
                      <a:schemeClr val="bg2">
                        <a:lumMod val="60000"/>
                        <a:lumOff val="40000"/>
                      </a:schemeClr>
                    </a:solidFill>
                  </a:tcPr>
                </a:tc>
                <a:tc>
                  <a:txBody>
                    <a:bodyPr/>
                    <a:lstStyle/>
                    <a:p>
                      <a:r>
                        <a:rPr lang="en-IN" dirty="0"/>
                        <a:t>CONTRIBUTION</a:t>
                      </a:r>
                    </a:p>
                  </a:txBody>
                  <a:tcPr marL="79018" marR="79018">
                    <a:solidFill>
                      <a:schemeClr val="bg2">
                        <a:lumMod val="60000"/>
                        <a:lumOff val="40000"/>
                      </a:schemeClr>
                    </a:solidFill>
                  </a:tcPr>
                </a:tc>
                <a:extLst>
                  <a:ext uri="{0D108BD9-81ED-4DB2-BD59-A6C34878D82A}">
                    <a16:rowId xmlns:a16="http://schemas.microsoft.com/office/drawing/2014/main" val="2746701892"/>
                  </a:ext>
                </a:extLst>
              </a:tr>
              <a:tr h="342901">
                <a:tc>
                  <a:txBody>
                    <a:bodyPr/>
                    <a:lstStyle/>
                    <a:p>
                      <a:r>
                        <a:rPr lang="en-IN" dirty="0"/>
                        <a:t>Amar Aniketh Varma</a:t>
                      </a:r>
                    </a:p>
                  </a:txBody>
                  <a:tcPr marL="79018" marR="790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18241A0563</a:t>
                      </a:r>
                    </a:p>
                  </a:txBody>
                  <a:tcPr marL="79018" marR="79018"/>
                </a:tc>
                <a:tc>
                  <a:txBody>
                    <a:bodyPr/>
                    <a:lstStyle/>
                    <a:p>
                      <a:r>
                        <a:rPr lang="en-IN" dirty="0"/>
                        <a:t>Coding</a:t>
                      </a:r>
                    </a:p>
                    <a:p>
                      <a:r>
                        <a:rPr lang="en-IN" dirty="0"/>
                        <a:t>Research</a:t>
                      </a:r>
                    </a:p>
                  </a:txBody>
                  <a:tcPr marL="79018" marR="79018"/>
                </a:tc>
                <a:extLst>
                  <a:ext uri="{0D108BD9-81ED-4DB2-BD59-A6C34878D82A}">
                    <a16:rowId xmlns:a16="http://schemas.microsoft.com/office/drawing/2014/main" val="1191156589"/>
                  </a:ext>
                </a:extLst>
              </a:tr>
              <a:tr h="342901">
                <a:tc>
                  <a:txBody>
                    <a:bodyPr/>
                    <a:lstStyle/>
                    <a:p>
                      <a:r>
                        <a:rPr lang="en-IN" dirty="0"/>
                        <a:t>Vishnu Vardhan Reddy </a:t>
                      </a:r>
                    </a:p>
                  </a:txBody>
                  <a:tcPr marL="79018" marR="790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18241A0584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marL="79018" marR="79018"/>
                </a:tc>
                <a:tc>
                  <a:txBody>
                    <a:bodyPr/>
                    <a:lstStyle/>
                    <a:p>
                      <a:r>
                        <a:rPr lang="en-IN" dirty="0"/>
                        <a:t>Dataset</a:t>
                      </a:r>
                    </a:p>
                    <a:p>
                      <a:r>
                        <a:rPr lang="en-IN" dirty="0"/>
                        <a:t>Research</a:t>
                      </a:r>
                    </a:p>
                  </a:txBody>
                  <a:tcPr marL="79018" marR="79018"/>
                </a:tc>
                <a:extLst>
                  <a:ext uri="{0D108BD9-81ED-4DB2-BD59-A6C34878D82A}">
                    <a16:rowId xmlns:a16="http://schemas.microsoft.com/office/drawing/2014/main" val="2384497351"/>
                  </a:ext>
                </a:extLst>
              </a:tr>
              <a:tr h="342901">
                <a:tc>
                  <a:txBody>
                    <a:bodyPr/>
                    <a:lstStyle/>
                    <a:p>
                      <a:r>
                        <a:rPr lang="en-IN" dirty="0"/>
                        <a:t>Mohammed Aftab Ahmed</a:t>
                      </a:r>
                    </a:p>
                  </a:txBody>
                  <a:tcPr marL="79018" marR="790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18241A0596</a:t>
                      </a:r>
                    </a:p>
                    <a:p>
                      <a:endParaRPr lang="en-IN" dirty="0"/>
                    </a:p>
                  </a:txBody>
                  <a:tcPr marL="79018" marR="79018"/>
                </a:tc>
                <a:tc>
                  <a:txBody>
                    <a:bodyPr/>
                    <a:lstStyle/>
                    <a:p>
                      <a:r>
                        <a:rPr lang="en-IN" dirty="0"/>
                        <a:t>Presentation</a:t>
                      </a:r>
                    </a:p>
                    <a:p>
                      <a:r>
                        <a:rPr lang="en-IN" dirty="0"/>
                        <a:t>Documentation</a:t>
                      </a:r>
                    </a:p>
                    <a:p>
                      <a:r>
                        <a:rPr lang="en-IN" dirty="0"/>
                        <a:t>References</a:t>
                      </a:r>
                    </a:p>
                  </a:txBody>
                  <a:tcPr marL="79018" marR="79018"/>
                </a:tc>
                <a:extLst>
                  <a:ext uri="{0D108BD9-81ED-4DB2-BD59-A6C34878D82A}">
                    <a16:rowId xmlns:a16="http://schemas.microsoft.com/office/drawing/2014/main" val="1942852449"/>
                  </a:ext>
                </a:extLst>
              </a:tr>
              <a:tr h="342901">
                <a:tc>
                  <a:txBody>
                    <a:bodyPr/>
                    <a:lstStyle/>
                    <a:p>
                      <a:r>
                        <a:rPr lang="en-IN" dirty="0"/>
                        <a:t>Sumant Kumar Sharma</a:t>
                      </a:r>
                    </a:p>
                  </a:txBody>
                  <a:tcPr marL="79018" marR="790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18241A05B2</a:t>
                      </a:r>
                    </a:p>
                    <a:p>
                      <a:endParaRPr lang="en-IN" dirty="0"/>
                    </a:p>
                  </a:txBody>
                  <a:tcPr marL="79018" marR="79018"/>
                </a:tc>
                <a:tc>
                  <a:txBody>
                    <a:bodyPr/>
                    <a:lstStyle/>
                    <a:p>
                      <a:r>
                        <a:rPr lang="en-IN" dirty="0"/>
                        <a:t>Presentation</a:t>
                      </a:r>
                    </a:p>
                    <a:p>
                      <a:r>
                        <a:rPr lang="en-IN" dirty="0"/>
                        <a:t>Documentation</a:t>
                      </a:r>
                    </a:p>
                  </a:txBody>
                  <a:tcPr marL="79018" marR="79018"/>
                </a:tc>
                <a:extLst>
                  <a:ext uri="{0D108BD9-81ED-4DB2-BD59-A6C34878D82A}">
                    <a16:rowId xmlns:a16="http://schemas.microsoft.com/office/drawing/2014/main" val="2723504994"/>
                  </a:ext>
                </a:extLst>
              </a:tr>
            </a:tbl>
          </a:graphicData>
        </a:graphic>
      </p:graphicFrame>
      <p:sp>
        <p:nvSpPr>
          <p:cNvPr id="8" name="TextBox 7">
            <a:extLst>
              <a:ext uri="{FF2B5EF4-FFF2-40B4-BE49-F238E27FC236}">
                <a16:creationId xmlns:a16="http://schemas.microsoft.com/office/drawing/2014/main" id="{A170F59E-0A7D-4A9F-B83A-44D0D11C30D4}"/>
              </a:ext>
            </a:extLst>
          </p:cNvPr>
          <p:cNvSpPr txBox="1"/>
          <p:nvPr/>
        </p:nvSpPr>
        <p:spPr>
          <a:xfrm>
            <a:off x="5947954" y="6479177"/>
            <a:ext cx="446750" cy="369332"/>
          </a:xfrm>
          <a:prstGeom prst="rect">
            <a:avLst/>
          </a:prstGeom>
          <a:noFill/>
        </p:spPr>
        <p:txBody>
          <a:bodyPr wrap="square" rtlCol="0">
            <a:spAutoFit/>
          </a:bodyPr>
          <a:lstStyle/>
          <a:p>
            <a:r>
              <a:rPr lang="en-IN" dirty="0"/>
              <a:t>18</a:t>
            </a:r>
          </a:p>
        </p:txBody>
      </p:sp>
    </p:spTree>
    <p:extLst>
      <p:ext uri="{BB962C8B-B14F-4D97-AF65-F5344CB8AC3E}">
        <p14:creationId xmlns:p14="http://schemas.microsoft.com/office/powerpoint/2010/main" val="163113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09B5-3DDC-4BFD-B4B6-16DE1DE80CDE}"/>
              </a:ext>
            </a:extLst>
          </p:cNvPr>
          <p:cNvSpPr>
            <a:spLocks noGrp="1"/>
          </p:cNvSpPr>
          <p:nvPr>
            <p:ph type="title"/>
          </p:nvPr>
        </p:nvSpPr>
        <p:spPr>
          <a:xfrm>
            <a:off x="828991" y="557221"/>
            <a:ext cx="9404723" cy="1400530"/>
          </a:xfrm>
        </p:spPr>
        <p:txBody>
          <a:bodyPr/>
          <a:lstStyle/>
          <a:p>
            <a:pPr algn="ctr"/>
            <a:r>
              <a:rPr lang="en-IN" b="0" u="sng" dirty="0"/>
              <a:t>Conclusion &amp; Future work</a:t>
            </a:r>
          </a:p>
        </p:txBody>
      </p:sp>
      <p:sp>
        <p:nvSpPr>
          <p:cNvPr id="3" name="Content Placeholder 2">
            <a:extLst>
              <a:ext uri="{FF2B5EF4-FFF2-40B4-BE49-F238E27FC236}">
                <a16:creationId xmlns:a16="http://schemas.microsoft.com/office/drawing/2014/main" id="{49F6A89E-0AD6-4ADC-A796-090DE11B8809}"/>
              </a:ext>
            </a:extLst>
          </p:cNvPr>
          <p:cNvSpPr>
            <a:spLocks noGrp="1"/>
          </p:cNvSpPr>
          <p:nvPr>
            <p:ph idx="1"/>
          </p:nvPr>
        </p:nvSpPr>
        <p:spPr>
          <a:xfrm>
            <a:off x="913795" y="2104773"/>
            <a:ext cx="10353762" cy="3695136"/>
          </a:xfrm>
        </p:spPr>
        <p:txBody>
          <a:bodyPr>
            <a:normAutofit/>
          </a:bodyPr>
          <a:lstStyle/>
          <a:p>
            <a:pPr marL="0" indent="0" algn="just">
              <a:buNone/>
            </a:pPr>
            <a:r>
              <a:rPr lang="en-IN" dirty="0"/>
              <a:t>In this project, we showed the importance of reviews and how they affect almost every thing related to web based data. It is obvious that reviews play a crucial role in people’s decision. Thus, fake reviews detection is a vivid and ongoing research area. Here, machine learning fake reviews detection approach is presented. In the proposed approach, both the features of the reviews and the behavioural features of the reviewers are considered. The Yelp dataset is used to evaluate the proposed approach. Different classifiers are implemented in the developed approach. The Bi-gram and Trigram language models are used and compared in the developed approach. </a:t>
            </a:r>
          </a:p>
          <a:p>
            <a:pPr marL="0" indent="0" algn="just">
              <a:buNone/>
            </a:pPr>
            <a:r>
              <a:rPr lang="en-IN" dirty="0"/>
              <a:t>Future work may consider including other behavioural features such as features that depend on the frequent times the reviewers do the reviews, the time reviewers take to complete reviews, and how frequent they are submitting positive or </a:t>
            </a:r>
            <a:r>
              <a:rPr lang="en-IN" dirty="0">
                <a:effectLst>
                  <a:outerShdw blurRad="38100" dist="38100" dir="2700000" algn="tl">
                    <a:srgbClr val="000000">
                      <a:alpha val="43137"/>
                    </a:srgbClr>
                  </a:outerShdw>
                </a:effectLst>
              </a:rPr>
              <a:t>negative</a:t>
            </a:r>
            <a:r>
              <a:rPr lang="en-IN" dirty="0"/>
              <a:t> reviews. It is highly expected that considering more behavioural features will enhance the performance of the presented fake reviews detection approach.</a:t>
            </a:r>
          </a:p>
        </p:txBody>
      </p:sp>
      <p:sp>
        <p:nvSpPr>
          <p:cNvPr id="4" name="TextBox 3">
            <a:extLst>
              <a:ext uri="{FF2B5EF4-FFF2-40B4-BE49-F238E27FC236}">
                <a16:creationId xmlns:a16="http://schemas.microsoft.com/office/drawing/2014/main" id="{AB138DBC-A55D-43BD-867C-25C1C6113CDB}"/>
              </a:ext>
            </a:extLst>
          </p:cNvPr>
          <p:cNvSpPr txBox="1"/>
          <p:nvPr/>
        </p:nvSpPr>
        <p:spPr>
          <a:xfrm>
            <a:off x="5852160" y="6435634"/>
            <a:ext cx="522514" cy="369332"/>
          </a:xfrm>
          <a:prstGeom prst="rect">
            <a:avLst/>
          </a:prstGeom>
          <a:noFill/>
        </p:spPr>
        <p:txBody>
          <a:bodyPr wrap="square" rtlCol="0">
            <a:spAutoFit/>
          </a:bodyPr>
          <a:lstStyle/>
          <a:p>
            <a:r>
              <a:rPr lang="en-IN" dirty="0"/>
              <a:t>19</a:t>
            </a:r>
          </a:p>
        </p:txBody>
      </p:sp>
    </p:spTree>
    <p:extLst>
      <p:ext uri="{BB962C8B-B14F-4D97-AF65-F5344CB8AC3E}">
        <p14:creationId xmlns:p14="http://schemas.microsoft.com/office/powerpoint/2010/main" val="294147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A36A1F-7416-4166-B0F0-B6954B43BF00}"/>
              </a:ext>
            </a:extLst>
          </p:cNvPr>
          <p:cNvSpPr txBox="1"/>
          <p:nvPr/>
        </p:nvSpPr>
        <p:spPr>
          <a:xfrm>
            <a:off x="870857" y="1289688"/>
            <a:ext cx="10136711" cy="5035353"/>
          </a:xfrm>
          <a:prstGeom prst="rect">
            <a:avLst/>
          </a:prstGeom>
          <a:noFill/>
        </p:spPr>
        <p:txBody>
          <a:bodyPr wrap="square">
            <a:spAutoFit/>
          </a:bodyPr>
          <a:lstStyle/>
          <a:p>
            <a:pPr algn="just">
              <a:lnSpc>
                <a:spcPct val="150000"/>
              </a:lnSpc>
            </a:pPr>
            <a:r>
              <a:rPr lang="en-IN" dirty="0">
                <a:effectLst>
                  <a:outerShdw blurRad="38100" dist="38100" dir="2700000" algn="tl">
                    <a:srgbClr val="000000">
                      <a:alpha val="43137"/>
                    </a:srgbClr>
                  </a:outerShdw>
                </a:effectLst>
              </a:rPr>
              <a:t>Reviews are increasing in popularity on  social websites and thus there are no means to verify which content generated by the user is believable or which source is reliable. The consequences of spread of such misinformation are negative and it causes harm to user as well as businesses. The main purpose is to provide analysis of the main review that have been proposed to detect fake reviews, in particular approaches that employ machine learning techniques. The review detection sites such as Yelp can be considered while detecting fake review detection. The supervised machine learning techniques consider distinct features generated from the reviews written by a reviewer. A publicly available large Scale and generated dataset has been considered provided by amazon through Kaggle. It contains reviews which are classified using few well known supervised classifiers which bifurcate the reviews as true or deceptive by considering various features of the data. Using this, we will perform analysis using Machine Learning Algorithms to get a trained model capable of detecting a legitimate review from a fake one with good accuracy.</a:t>
            </a:r>
          </a:p>
        </p:txBody>
      </p:sp>
      <p:sp>
        <p:nvSpPr>
          <p:cNvPr id="5" name="TextBox 4">
            <a:extLst>
              <a:ext uri="{FF2B5EF4-FFF2-40B4-BE49-F238E27FC236}">
                <a16:creationId xmlns:a16="http://schemas.microsoft.com/office/drawing/2014/main" id="{A7E35763-4C11-4DEF-86FE-069BB03CE51E}"/>
              </a:ext>
            </a:extLst>
          </p:cNvPr>
          <p:cNvSpPr txBox="1"/>
          <p:nvPr/>
        </p:nvSpPr>
        <p:spPr>
          <a:xfrm>
            <a:off x="3283256" y="449166"/>
            <a:ext cx="5017365" cy="615553"/>
          </a:xfrm>
          <a:prstGeom prst="rect">
            <a:avLst/>
          </a:prstGeom>
          <a:noFill/>
        </p:spPr>
        <p:txBody>
          <a:bodyPr wrap="square">
            <a:spAutoFit/>
          </a:bodyPr>
          <a:lstStyle/>
          <a:p>
            <a:pPr algn="ctr"/>
            <a:r>
              <a:rPr lang="en-IN" sz="3400" u="sng" dirty="0">
                <a:latin typeface="+mj-lt"/>
              </a:rPr>
              <a:t>INTRODUCTION</a:t>
            </a:r>
          </a:p>
        </p:txBody>
      </p:sp>
      <p:sp>
        <p:nvSpPr>
          <p:cNvPr id="7" name="TextBox 6">
            <a:extLst>
              <a:ext uri="{FF2B5EF4-FFF2-40B4-BE49-F238E27FC236}">
                <a16:creationId xmlns:a16="http://schemas.microsoft.com/office/drawing/2014/main" id="{75D816C4-E3EF-4FFB-A843-BABED7FEC934}"/>
              </a:ext>
            </a:extLst>
          </p:cNvPr>
          <p:cNvSpPr txBox="1"/>
          <p:nvPr/>
        </p:nvSpPr>
        <p:spPr>
          <a:xfrm>
            <a:off x="5895703" y="6488668"/>
            <a:ext cx="400594"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4280166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2C08-39F3-484E-9907-51D69649DB01}"/>
              </a:ext>
            </a:extLst>
          </p:cNvPr>
          <p:cNvSpPr>
            <a:spLocks noGrp="1"/>
          </p:cNvSpPr>
          <p:nvPr>
            <p:ph type="title"/>
          </p:nvPr>
        </p:nvSpPr>
        <p:spPr>
          <a:xfrm>
            <a:off x="1075873" y="263820"/>
            <a:ext cx="10353761" cy="1326321"/>
          </a:xfrm>
        </p:spPr>
        <p:txBody>
          <a:bodyPr/>
          <a:lstStyle/>
          <a:p>
            <a:r>
              <a:rPr lang="en-IN" u="sng" dirty="0"/>
              <a:t>References</a:t>
            </a:r>
            <a:endParaRPr lang="en-US" u="sng" dirty="0"/>
          </a:p>
        </p:txBody>
      </p:sp>
      <p:sp>
        <p:nvSpPr>
          <p:cNvPr id="3" name="Content Placeholder 2">
            <a:extLst>
              <a:ext uri="{FF2B5EF4-FFF2-40B4-BE49-F238E27FC236}">
                <a16:creationId xmlns:a16="http://schemas.microsoft.com/office/drawing/2014/main" id="{BD5ACDAC-78F2-4AAD-B874-D45E2209BEBA}"/>
              </a:ext>
            </a:extLst>
          </p:cNvPr>
          <p:cNvSpPr>
            <a:spLocks noGrp="1"/>
          </p:cNvSpPr>
          <p:nvPr>
            <p:ph idx="1"/>
          </p:nvPr>
        </p:nvSpPr>
        <p:spPr>
          <a:xfrm>
            <a:off x="913794" y="1581432"/>
            <a:ext cx="10353762" cy="4362168"/>
          </a:xfrm>
        </p:spPr>
        <p:txBody>
          <a:bodyPr>
            <a:normAutofit lnSpcReduction="10000"/>
          </a:bodyPr>
          <a:lstStyle/>
          <a:p>
            <a:r>
              <a:rPr lang="en-US" dirty="0"/>
              <a:t>Anusha Sinha, Nishant Arora, Shipra Singh, </a:t>
            </a:r>
            <a:r>
              <a:rPr lang="en-US" dirty="0" err="1"/>
              <a:t>Mohita</a:t>
            </a:r>
            <a:r>
              <a:rPr lang="en-US" dirty="0"/>
              <a:t> Cheema, </a:t>
            </a:r>
            <a:r>
              <a:rPr lang="en-US" dirty="0" err="1"/>
              <a:t>Akthar</a:t>
            </a:r>
            <a:r>
              <a:rPr lang="en-US" dirty="0"/>
              <a:t> Nazir, “Fake Product Review Monitoring Using Opinion Mining”, International Journal of Pure and Applied Mathematics (IJPAM), </a:t>
            </a:r>
            <a:r>
              <a:rPr lang="pt-BR" dirty="0"/>
              <a:t>Volume 119 No. 12 2018.</a:t>
            </a:r>
          </a:p>
          <a:p>
            <a:r>
              <a:rPr lang="en-US" dirty="0"/>
              <a:t>Ahmed M. </a:t>
            </a:r>
            <a:r>
              <a:rPr lang="en-US" dirty="0" err="1"/>
              <a:t>Elmogy</a:t>
            </a:r>
            <a:r>
              <a:rPr lang="en-US" dirty="0"/>
              <a:t> , Usman Tariq , Atef Ibrahim, Ammar Mohammed,  “Fake Reviews Detection using Supervised Machine Learning”, International Journal of Advanced Computer Science and Applications (IJACSA), Vol. 12, No. 1, 2021.</a:t>
            </a:r>
          </a:p>
          <a:p>
            <a:r>
              <a:rPr lang="en-US" dirty="0"/>
              <a:t>Swathi </a:t>
            </a:r>
            <a:r>
              <a:rPr lang="en-US" dirty="0" err="1"/>
              <a:t>Raje</a:t>
            </a:r>
            <a:r>
              <a:rPr lang="en-US" dirty="0"/>
              <a:t>, </a:t>
            </a:r>
            <a:r>
              <a:rPr lang="en-US" dirty="0" err="1"/>
              <a:t>Gouri</a:t>
            </a:r>
            <a:r>
              <a:rPr lang="en-US" dirty="0"/>
              <a:t> Patil, “A Machine Learning Model to Predict Fake Review using Classifier on Yelp Dataset”, International Journal of Engineering Research &amp; Technology (IJERT), Vol. 10 Issue 08, August-2021.</a:t>
            </a:r>
          </a:p>
          <a:p>
            <a:r>
              <a:rPr lang="en-US" dirty="0"/>
              <a:t>Hema </a:t>
            </a:r>
            <a:r>
              <a:rPr lang="en-US" dirty="0" err="1"/>
              <a:t>Dewangan</a:t>
            </a:r>
            <a:r>
              <a:rPr lang="en-US" dirty="0"/>
              <a:t>, Prof. Om Prakash </a:t>
            </a:r>
            <a:r>
              <a:rPr lang="en-US" dirty="0" err="1"/>
              <a:t>Dewangan</a:t>
            </a:r>
            <a:r>
              <a:rPr lang="en-IN" dirty="0"/>
              <a:t>, “</a:t>
            </a:r>
            <a:r>
              <a:rPr lang="en-US" dirty="0"/>
              <a:t>Opinion Spam Detection, Tools and Techniques : A Review </a:t>
            </a:r>
            <a:r>
              <a:rPr lang="en-IN" dirty="0"/>
              <a:t>”, </a:t>
            </a:r>
            <a:r>
              <a:rPr lang="en-US" dirty="0"/>
              <a:t>International Journal of Computational Intelligence Research (IJCIR) ISSN 0973-1873 Volume 13, Number 7 (2017).</a:t>
            </a:r>
          </a:p>
          <a:p>
            <a:r>
              <a:rPr lang="en-US" dirty="0"/>
              <a:t>M. Ott, C. </a:t>
            </a:r>
            <a:r>
              <a:rPr lang="en-US" dirty="0" err="1"/>
              <a:t>Cardie</a:t>
            </a:r>
            <a:r>
              <a:rPr lang="en-US" dirty="0"/>
              <a:t>, and J. Hancock, “Estimating the prevalence of deception in online review communities,” in Proceedings of the 21st International Conference on World Wide Web, pp. 201–210, ACM, 2012.</a:t>
            </a:r>
            <a:endParaRPr lang="pt-BR" dirty="0"/>
          </a:p>
          <a:p>
            <a:endParaRPr lang="en-US" dirty="0"/>
          </a:p>
        </p:txBody>
      </p:sp>
      <p:sp>
        <p:nvSpPr>
          <p:cNvPr id="5" name="TextBox 4">
            <a:extLst>
              <a:ext uri="{FF2B5EF4-FFF2-40B4-BE49-F238E27FC236}">
                <a16:creationId xmlns:a16="http://schemas.microsoft.com/office/drawing/2014/main" id="{47500296-AADF-40B7-9DD7-BE15159DF8DD}"/>
              </a:ext>
            </a:extLst>
          </p:cNvPr>
          <p:cNvSpPr txBox="1"/>
          <p:nvPr/>
        </p:nvSpPr>
        <p:spPr>
          <a:xfrm>
            <a:off x="5790475" y="6393934"/>
            <a:ext cx="462279" cy="369332"/>
          </a:xfrm>
          <a:prstGeom prst="rect">
            <a:avLst/>
          </a:prstGeom>
          <a:noFill/>
        </p:spPr>
        <p:txBody>
          <a:bodyPr wrap="square">
            <a:spAutoFit/>
          </a:bodyPr>
          <a:lstStyle/>
          <a:p>
            <a:r>
              <a:rPr lang="en-IN" dirty="0"/>
              <a:t>2</a:t>
            </a:r>
            <a:r>
              <a:rPr lang="en-IN" sz="1800" dirty="0"/>
              <a:t>0</a:t>
            </a:r>
            <a:endParaRPr lang="en-US" sz="1800" dirty="0"/>
          </a:p>
        </p:txBody>
      </p:sp>
    </p:spTree>
    <p:extLst>
      <p:ext uri="{BB962C8B-B14F-4D97-AF65-F5344CB8AC3E}">
        <p14:creationId xmlns:p14="http://schemas.microsoft.com/office/powerpoint/2010/main" val="3253163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5E7E-D2EB-430C-8B3E-75AF742296E5}"/>
              </a:ext>
            </a:extLst>
          </p:cNvPr>
          <p:cNvSpPr>
            <a:spLocks noGrp="1"/>
          </p:cNvSpPr>
          <p:nvPr>
            <p:ph type="title"/>
          </p:nvPr>
        </p:nvSpPr>
        <p:spPr>
          <a:xfrm>
            <a:off x="558684" y="2931302"/>
            <a:ext cx="10353761" cy="1326321"/>
          </a:xfrm>
        </p:spPr>
        <p:txBody>
          <a:bodyPr/>
          <a:lstStyle/>
          <a:p>
            <a:pPr algn="ctr"/>
            <a:r>
              <a:rPr lang="en-IN" b="1" u="sng" dirty="0"/>
              <a:t>Thank you </a:t>
            </a:r>
            <a:endParaRPr lang="en-US" b="1" u="sng" dirty="0"/>
          </a:p>
        </p:txBody>
      </p:sp>
      <p:sp>
        <p:nvSpPr>
          <p:cNvPr id="3" name="TextBox 2">
            <a:extLst>
              <a:ext uri="{FF2B5EF4-FFF2-40B4-BE49-F238E27FC236}">
                <a16:creationId xmlns:a16="http://schemas.microsoft.com/office/drawing/2014/main" id="{338C62F7-C804-E7B6-9DA6-683AFDA94C48}"/>
              </a:ext>
            </a:extLst>
          </p:cNvPr>
          <p:cNvSpPr txBox="1"/>
          <p:nvPr/>
        </p:nvSpPr>
        <p:spPr>
          <a:xfrm>
            <a:off x="5926667" y="6350969"/>
            <a:ext cx="6096000" cy="369332"/>
          </a:xfrm>
          <a:prstGeom prst="rect">
            <a:avLst/>
          </a:prstGeom>
          <a:noFill/>
        </p:spPr>
        <p:txBody>
          <a:bodyPr wrap="square">
            <a:spAutoFit/>
          </a:bodyPr>
          <a:lstStyle/>
          <a:p>
            <a:r>
              <a:rPr lang="en-IN" dirty="0"/>
              <a:t>21</a:t>
            </a:r>
            <a:endParaRPr lang="en-US" sz="1800" dirty="0"/>
          </a:p>
        </p:txBody>
      </p:sp>
    </p:spTree>
    <p:extLst>
      <p:ext uri="{BB962C8B-B14F-4D97-AF65-F5344CB8AC3E}">
        <p14:creationId xmlns:p14="http://schemas.microsoft.com/office/powerpoint/2010/main" val="156726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171B61-909B-47F8-9C20-82B51266D3D8}"/>
              </a:ext>
            </a:extLst>
          </p:cNvPr>
          <p:cNvSpPr txBox="1"/>
          <p:nvPr/>
        </p:nvSpPr>
        <p:spPr>
          <a:xfrm>
            <a:off x="4378910" y="430112"/>
            <a:ext cx="2590061" cy="615553"/>
          </a:xfrm>
          <a:prstGeom prst="rect">
            <a:avLst/>
          </a:prstGeom>
          <a:noFill/>
        </p:spPr>
        <p:txBody>
          <a:bodyPr wrap="square">
            <a:spAutoFit/>
          </a:bodyPr>
          <a:lstStyle/>
          <a:p>
            <a:pPr algn="ctr"/>
            <a:r>
              <a:rPr lang="en-IN" sz="3400" u="sng" dirty="0">
                <a:latin typeface="+mj-lt"/>
              </a:rPr>
              <a:t>ABSTRACT</a:t>
            </a:r>
          </a:p>
        </p:txBody>
      </p:sp>
      <p:sp>
        <p:nvSpPr>
          <p:cNvPr id="4" name="TextBox 3">
            <a:extLst>
              <a:ext uri="{FF2B5EF4-FFF2-40B4-BE49-F238E27FC236}">
                <a16:creationId xmlns:a16="http://schemas.microsoft.com/office/drawing/2014/main" id="{ACB19CD6-EBAD-4C4F-BBB8-ECFA2CB3A805}"/>
              </a:ext>
            </a:extLst>
          </p:cNvPr>
          <p:cNvSpPr txBox="1"/>
          <p:nvPr/>
        </p:nvSpPr>
        <p:spPr>
          <a:xfrm>
            <a:off x="1038685" y="1322409"/>
            <a:ext cx="4598634" cy="3139321"/>
          </a:xfrm>
          <a:prstGeom prst="rect">
            <a:avLst/>
          </a:prstGeom>
          <a:noFill/>
        </p:spPr>
        <p:txBody>
          <a:bodyPr wrap="square" rtlCol="0">
            <a:spAutoFit/>
          </a:bodyPr>
          <a:lstStyle/>
          <a:p>
            <a:pPr algn="just"/>
            <a:endParaRPr lang="en-IN" dirty="0">
              <a:effectLst>
                <a:outerShdw blurRad="38100" dist="38100" dir="2700000" algn="tl">
                  <a:srgbClr val="000000">
                    <a:alpha val="43137"/>
                  </a:srgbClr>
                </a:outerShdw>
              </a:effectLst>
            </a:endParaRPr>
          </a:p>
          <a:p>
            <a:pPr algn="just"/>
            <a:r>
              <a:rPr lang="en-IN" dirty="0">
                <a:effectLst>
                  <a:outerShdw blurRad="38100" dist="38100" dir="2700000" algn="tl">
                    <a:srgbClr val="000000">
                      <a:alpha val="43137"/>
                    </a:srgbClr>
                  </a:outerShdw>
                </a:effectLst>
              </a:rPr>
              <a:t>Online reviews can play a significant role in determining the revenue of an organisation. Online users rely on reviews before making decisions about any product and service. As such, the credibility of online reviews is crucial for businesses and can directly affect companies' reputation and profitability. That is why some businesses are paying spammers to post fake reviews. These fake reviews exploit consumer purchasing decisions. </a:t>
            </a:r>
          </a:p>
        </p:txBody>
      </p:sp>
      <p:pic>
        <p:nvPicPr>
          <p:cNvPr id="1028" name="Picture 4" descr="The Importance of Online Reviews for E-commerce Businesses | CSP Online">
            <a:extLst>
              <a:ext uri="{FF2B5EF4-FFF2-40B4-BE49-F238E27FC236}">
                <a16:creationId xmlns:a16="http://schemas.microsoft.com/office/drawing/2014/main" id="{56C6011D-C97E-45A6-845A-AC2EBFC80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596" y="1402858"/>
            <a:ext cx="5523019" cy="31724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4B4264B-24D9-47EE-B552-C5A8C1661D90}"/>
              </a:ext>
            </a:extLst>
          </p:cNvPr>
          <p:cNvSpPr txBox="1"/>
          <p:nvPr/>
        </p:nvSpPr>
        <p:spPr>
          <a:xfrm>
            <a:off x="1038685" y="4932459"/>
            <a:ext cx="9792072" cy="923330"/>
          </a:xfrm>
          <a:prstGeom prst="rect">
            <a:avLst/>
          </a:prstGeom>
          <a:noFill/>
        </p:spPr>
        <p:txBody>
          <a:bodyPr wrap="square">
            <a:spAutoFit/>
          </a:bodyPr>
          <a:lstStyle/>
          <a:p>
            <a:pPr algn="just"/>
            <a:r>
              <a:rPr lang="en-US" dirty="0">
                <a:effectLst>
                  <a:outerShdw blurRad="38100" dist="38100" dir="2700000" algn="tl">
                    <a:srgbClr val="000000">
                      <a:alpha val="43137"/>
                    </a:srgbClr>
                  </a:outerShdw>
                </a:effectLst>
              </a:rPr>
              <a:t>Our project introduces some semi-supervised and supervised machine learning methods to detect / predict fake online reviews given review Text and other attributes as well as compares the efficiency of both techniques on a dataset containing amazon reviews.</a:t>
            </a:r>
          </a:p>
        </p:txBody>
      </p:sp>
      <p:sp>
        <p:nvSpPr>
          <p:cNvPr id="6" name="TextBox 5">
            <a:extLst>
              <a:ext uri="{FF2B5EF4-FFF2-40B4-BE49-F238E27FC236}">
                <a16:creationId xmlns:a16="http://schemas.microsoft.com/office/drawing/2014/main" id="{0999927B-892B-4C94-B793-7CC17276E5DF}"/>
              </a:ext>
            </a:extLst>
          </p:cNvPr>
          <p:cNvSpPr txBox="1"/>
          <p:nvPr/>
        </p:nvSpPr>
        <p:spPr>
          <a:xfrm>
            <a:off x="5934721" y="6427888"/>
            <a:ext cx="539932"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03043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63C28F-E035-4CD6-99D7-68F3ABB55870}"/>
              </a:ext>
            </a:extLst>
          </p:cNvPr>
          <p:cNvSpPr>
            <a:spLocks noGrp="1"/>
          </p:cNvSpPr>
          <p:nvPr>
            <p:ph type="title"/>
          </p:nvPr>
        </p:nvSpPr>
        <p:spPr>
          <a:xfrm>
            <a:off x="1450342" y="206403"/>
            <a:ext cx="10353761" cy="1326321"/>
          </a:xfrm>
        </p:spPr>
        <p:txBody>
          <a:bodyPr/>
          <a:lstStyle/>
          <a:p>
            <a:r>
              <a:rPr lang="en-IN" b="0" u="sng" dirty="0"/>
              <a:t>Related work (literature Survey)</a:t>
            </a:r>
            <a:endParaRPr lang="en-US" dirty="0"/>
          </a:p>
        </p:txBody>
      </p:sp>
      <p:graphicFrame>
        <p:nvGraphicFramePr>
          <p:cNvPr id="13" name="Table 13">
            <a:extLst>
              <a:ext uri="{FF2B5EF4-FFF2-40B4-BE49-F238E27FC236}">
                <a16:creationId xmlns:a16="http://schemas.microsoft.com/office/drawing/2014/main" id="{0F4751D7-AA78-4BAF-84D9-8FFC05390F42}"/>
              </a:ext>
            </a:extLst>
          </p:cNvPr>
          <p:cNvGraphicFramePr>
            <a:graphicFrameLocks noGrp="1"/>
          </p:cNvGraphicFramePr>
          <p:nvPr>
            <p:ph idx="1"/>
            <p:extLst>
              <p:ext uri="{D42A27DB-BD31-4B8C-83A1-F6EECF244321}">
                <p14:modId xmlns:p14="http://schemas.microsoft.com/office/powerpoint/2010/main" val="2368682208"/>
              </p:ext>
            </p:extLst>
          </p:nvPr>
        </p:nvGraphicFramePr>
        <p:xfrm>
          <a:off x="209006" y="1184669"/>
          <a:ext cx="11771327" cy="4970759"/>
        </p:xfrm>
        <a:graphic>
          <a:graphicData uri="http://schemas.openxmlformats.org/drawingml/2006/table">
            <a:tbl>
              <a:tblPr firstRow="1" bandRow="1">
                <a:tableStyleId>{5C22544A-7EE6-4342-B048-85BDC9FD1C3A}</a:tableStyleId>
              </a:tblPr>
              <a:tblGrid>
                <a:gridCol w="399845">
                  <a:extLst>
                    <a:ext uri="{9D8B030D-6E8A-4147-A177-3AD203B41FA5}">
                      <a16:colId xmlns:a16="http://schemas.microsoft.com/office/drawing/2014/main" val="630840419"/>
                    </a:ext>
                  </a:extLst>
                </a:gridCol>
                <a:gridCol w="1346963">
                  <a:extLst>
                    <a:ext uri="{9D8B030D-6E8A-4147-A177-3AD203B41FA5}">
                      <a16:colId xmlns:a16="http://schemas.microsoft.com/office/drawing/2014/main" val="3333190552"/>
                    </a:ext>
                  </a:extLst>
                </a:gridCol>
                <a:gridCol w="1433671">
                  <a:extLst>
                    <a:ext uri="{9D8B030D-6E8A-4147-A177-3AD203B41FA5}">
                      <a16:colId xmlns:a16="http://schemas.microsoft.com/office/drawing/2014/main" val="298059560"/>
                    </a:ext>
                  </a:extLst>
                </a:gridCol>
                <a:gridCol w="1493385">
                  <a:extLst>
                    <a:ext uri="{9D8B030D-6E8A-4147-A177-3AD203B41FA5}">
                      <a16:colId xmlns:a16="http://schemas.microsoft.com/office/drawing/2014/main" val="1719696586"/>
                    </a:ext>
                  </a:extLst>
                </a:gridCol>
                <a:gridCol w="1372867">
                  <a:extLst>
                    <a:ext uri="{9D8B030D-6E8A-4147-A177-3AD203B41FA5}">
                      <a16:colId xmlns:a16="http://schemas.microsoft.com/office/drawing/2014/main" val="3175439433"/>
                    </a:ext>
                  </a:extLst>
                </a:gridCol>
                <a:gridCol w="1882317">
                  <a:extLst>
                    <a:ext uri="{9D8B030D-6E8A-4147-A177-3AD203B41FA5}">
                      <a16:colId xmlns:a16="http://schemas.microsoft.com/office/drawing/2014/main" val="1344055636"/>
                    </a:ext>
                  </a:extLst>
                </a:gridCol>
                <a:gridCol w="1988314">
                  <a:extLst>
                    <a:ext uri="{9D8B030D-6E8A-4147-A177-3AD203B41FA5}">
                      <a16:colId xmlns:a16="http://schemas.microsoft.com/office/drawing/2014/main" val="3049952833"/>
                    </a:ext>
                  </a:extLst>
                </a:gridCol>
                <a:gridCol w="722860">
                  <a:extLst>
                    <a:ext uri="{9D8B030D-6E8A-4147-A177-3AD203B41FA5}">
                      <a16:colId xmlns:a16="http://schemas.microsoft.com/office/drawing/2014/main" val="680703017"/>
                    </a:ext>
                  </a:extLst>
                </a:gridCol>
                <a:gridCol w="652293">
                  <a:extLst>
                    <a:ext uri="{9D8B030D-6E8A-4147-A177-3AD203B41FA5}">
                      <a16:colId xmlns:a16="http://schemas.microsoft.com/office/drawing/2014/main" val="4204266112"/>
                    </a:ext>
                  </a:extLst>
                </a:gridCol>
                <a:gridCol w="478812">
                  <a:extLst>
                    <a:ext uri="{9D8B030D-6E8A-4147-A177-3AD203B41FA5}">
                      <a16:colId xmlns:a16="http://schemas.microsoft.com/office/drawing/2014/main" val="4222177537"/>
                    </a:ext>
                  </a:extLst>
                </a:gridCol>
              </a:tblGrid>
              <a:tr h="439675">
                <a:tc>
                  <a:txBody>
                    <a:bodyPr/>
                    <a:lstStyle/>
                    <a:p>
                      <a:r>
                        <a:rPr lang="en-IN" sz="900" dirty="0"/>
                        <a:t>Sno</a:t>
                      </a:r>
                      <a:endParaRPr lang="en-US" sz="900" dirty="0"/>
                    </a:p>
                  </a:txBody>
                  <a:tcPr/>
                </a:tc>
                <a:tc>
                  <a:txBody>
                    <a:bodyPr/>
                    <a:lstStyle/>
                    <a:p>
                      <a:r>
                        <a:rPr lang="en-IN" sz="900" dirty="0"/>
                        <a:t>Author</a:t>
                      </a:r>
                      <a:endParaRPr lang="en-US" sz="900" dirty="0"/>
                    </a:p>
                  </a:txBody>
                  <a:tcPr/>
                </a:tc>
                <a:tc>
                  <a:txBody>
                    <a:bodyPr/>
                    <a:lstStyle/>
                    <a:p>
                      <a:r>
                        <a:rPr lang="en-IN" sz="900" dirty="0"/>
                        <a:t>Title</a:t>
                      </a:r>
                      <a:endParaRPr lang="en-US" sz="900" dirty="0"/>
                    </a:p>
                  </a:txBody>
                  <a:tcPr/>
                </a:tc>
                <a:tc>
                  <a:txBody>
                    <a:bodyPr/>
                    <a:lstStyle/>
                    <a:p>
                      <a:r>
                        <a:rPr lang="en-IN" sz="900" dirty="0"/>
                        <a:t>Objectives</a:t>
                      </a:r>
                      <a:endParaRPr lang="en-US" sz="900" dirty="0"/>
                    </a:p>
                  </a:txBody>
                  <a:tcPr/>
                </a:tc>
                <a:tc>
                  <a:txBody>
                    <a:bodyPr/>
                    <a:lstStyle/>
                    <a:p>
                      <a:r>
                        <a:rPr lang="en-IN" sz="900" dirty="0"/>
                        <a:t>Techniques</a:t>
                      </a:r>
                    </a:p>
                  </a:txBody>
                  <a:tcPr/>
                </a:tc>
                <a:tc>
                  <a:txBody>
                    <a:bodyPr/>
                    <a:lstStyle/>
                    <a:p>
                      <a:r>
                        <a:rPr lang="en-IN" sz="900" dirty="0"/>
                        <a:t>Pros</a:t>
                      </a:r>
                    </a:p>
                  </a:txBody>
                  <a:tcPr/>
                </a:tc>
                <a:tc>
                  <a:txBody>
                    <a:bodyPr/>
                    <a:lstStyle/>
                    <a:p>
                      <a:r>
                        <a:rPr lang="en-IN" sz="900" dirty="0"/>
                        <a:t>Cons</a:t>
                      </a:r>
                    </a:p>
                  </a:txBody>
                  <a:tcPr/>
                </a:tc>
                <a:tc>
                  <a:txBody>
                    <a:bodyPr/>
                    <a:lstStyle/>
                    <a:p>
                      <a:r>
                        <a:rPr lang="en-IN" sz="900" dirty="0"/>
                        <a:t>Accuracy</a:t>
                      </a:r>
                    </a:p>
                  </a:txBody>
                  <a:tcPr/>
                </a:tc>
                <a:tc>
                  <a:txBody>
                    <a:bodyPr/>
                    <a:lstStyle/>
                    <a:p>
                      <a:r>
                        <a:rPr lang="en-IN" sz="900" dirty="0"/>
                        <a:t>Dataset</a:t>
                      </a:r>
                    </a:p>
                  </a:txBody>
                  <a:tcPr/>
                </a:tc>
                <a:tc>
                  <a:txBody>
                    <a:bodyPr/>
                    <a:lstStyle/>
                    <a:p>
                      <a:r>
                        <a:rPr lang="en-IN" sz="900" dirty="0"/>
                        <a:t>Year</a:t>
                      </a:r>
                      <a:endParaRPr lang="en-US" sz="900" dirty="0"/>
                    </a:p>
                  </a:txBody>
                  <a:tcPr/>
                </a:tc>
                <a:extLst>
                  <a:ext uri="{0D108BD9-81ED-4DB2-BD59-A6C34878D82A}">
                    <a16:rowId xmlns:a16="http://schemas.microsoft.com/office/drawing/2014/main" val="3281571866"/>
                  </a:ext>
                </a:extLst>
              </a:tr>
              <a:tr h="823726">
                <a:tc>
                  <a:txBody>
                    <a:bodyPr/>
                    <a:lstStyle/>
                    <a:p>
                      <a:r>
                        <a:rPr lang="en-IN" sz="1000" dirty="0"/>
                        <a:t>1</a:t>
                      </a:r>
                      <a:endParaRPr lang="en-US" sz="1000" dirty="0"/>
                    </a:p>
                  </a:txBody>
                  <a:tcPr/>
                </a:tc>
                <a:tc>
                  <a:txBody>
                    <a:bodyPr/>
                    <a:lstStyle/>
                    <a:p>
                      <a:r>
                        <a:rPr lang="en-IN" sz="1000" dirty="0"/>
                        <a:t>Anusha Sinha, Nishant Aurora, Shipra Singh, Mohita Cheema, Akthar Nazir</a:t>
                      </a:r>
                      <a:endParaRPr lang="en-US" sz="1000" dirty="0"/>
                    </a:p>
                  </a:txBody>
                  <a:tcPr/>
                </a:tc>
                <a:tc>
                  <a:txBody>
                    <a:bodyPr/>
                    <a:lstStyle/>
                    <a:p>
                      <a:pPr marL="0" algn="l" defTabSz="914400" rtl="0" eaLnBrk="1" latinLnBrk="0" hangingPunct="1"/>
                      <a:r>
                        <a:rPr lang="en-US" sz="1000" kern="1200" dirty="0">
                          <a:solidFill>
                            <a:schemeClr val="dk1"/>
                          </a:solidFill>
                          <a:latin typeface="+mn-lt"/>
                          <a:ea typeface="+mn-ea"/>
                          <a:cs typeface="+mn-cs"/>
                        </a:rPr>
                        <a:t>Fake Product Review Monitoring Using Opinion Mining</a:t>
                      </a:r>
                    </a:p>
                  </a:txBody>
                  <a:tcPr/>
                </a:tc>
                <a:tc>
                  <a:txBody>
                    <a:bodyPr/>
                    <a:lstStyle/>
                    <a:p>
                      <a:pPr marL="0" algn="l" defTabSz="914400" rtl="0" eaLnBrk="1" latinLnBrk="0" hangingPunct="1"/>
                      <a:r>
                        <a:rPr lang="en-IN" sz="1000" kern="1200" dirty="0">
                          <a:solidFill>
                            <a:schemeClr val="dk1"/>
                          </a:solidFill>
                          <a:latin typeface="+mn-lt"/>
                          <a:ea typeface="+mn-ea"/>
                          <a:cs typeface="+mn-cs"/>
                        </a:rPr>
                        <a:t>To Detect fake reviews from e-commerce websites</a:t>
                      </a:r>
                      <a:endParaRPr lang="en-US" sz="1000" kern="1200" dirty="0">
                        <a:solidFill>
                          <a:schemeClr val="dk1"/>
                        </a:solidFill>
                        <a:latin typeface="+mn-lt"/>
                        <a:ea typeface="+mn-ea"/>
                        <a:cs typeface="+mn-cs"/>
                      </a:endParaRPr>
                    </a:p>
                  </a:txBody>
                  <a:tcPr/>
                </a:tc>
                <a:tc>
                  <a:txBody>
                    <a:bodyPr/>
                    <a:lstStyle/>
                    <a:p>
                      <a:pPr marL="0" algn="l" defTabSz="914400" rtl="0" eaLnBrk="1" latinLnBrk="0" hangingPunct="1"/>
                      <a:r>
                        <a:rPr lang="en-IN" sz="1000" kern="1200" dirty="0">
                          <a:solidFill>
                            <a:schemeClr val="dk1"/>
                          </a:solidFill>
                          <a:latin typeface="+mn-lt"/>
                          <a:ea typeface="+mn-ea"/>
                          <a:cs typeface="+mn-cs"/>
                        </a:rPr>
                        <a:t>Performed Sentiment Analysis on review data using Decision Trees</a:t>
                      </a:r>
                      <a:endParaRPr lang="en-US" sz="1000" kern="1200" dirty="0">
                        <a:solidFill>
                          <a:schemeClr val="dk1"/>
                        </a:solidFill>
                        <a:latin typeface="+mn-lt"/>
                        <a:ea typeface="+mn-ea"/>
                        <a:cs typeface="+mn-cs"/>
                      </a:endParaRPr>
                    </a:p>
                  </a:txBody>
                  <a:tcPr/>
                </a:tc>
                <a:tc>
                  <a:txBody>
                    <a:bodyPr/>
                    <a:lstStyle/>
                    <a:p>
                      <a:pPr marL="0" algn="l" defTabSz="914400" rtl="0" eaLnBrk="1" latinLnBrk="0" hangingPunct="1"/>
                      <a:r>
                        <a:rPr lang="en-IN" sz="1000" kern="1200" dirty="0">
                          <a:solidFill>
                            <a:schemeClr val="dk1"/>
                          </a:solidFill>
                          <a:latin typeface="+mn-lt"/>
                          <a:ea typeface="+mn-ea"/>
                          <a:cs typeface="+mn-cs"/>
                        </a:rPr>
                        <a:t>Performs Sentiment Analysis using Decision Trees on review data. Results in a simple yet effective model.</a:t>
                      </a:r>
                      <a:endParaRPr lang="en-US" sz="1000" kern="1200" dirty="0">
                        <a:solidFill>
                          <a:schemeClr val="dk1"/>
                        </a:solidFill>
                        <a:latin typeface="+mn-lt"/>
                        <a:ea typeface="+mn-ea"/>
                        <a:cs typeface="+mn-cs"/>
                      </a:endParaRPr>
                    </a:p>
                  </a:txBody>
                  <a:tcPr/>
                </a:tc>
                <a:tc>
                  <a:txBody>
                    <a:bodyPr/>
                    <a:lstStyle/>
                    <a:p>
                      <a:pPr marL="0" algn="l" defTabSz="914400" rtl="0" eaLnBrk="1" latinLnBrk="0" hangingPunct="1"/>
                      <a:r>
                        <a:rPr lang="en-IN" sz="1000" kern="1200" dirty="0">
                          <a:solidFill>
                            <a:schemeClr val="dk1"/>
                          </a:solidFill>
                          <a:latin typeface="+mn-lt"/>
                          <a:ea typeface="+mn-ea"/>
                          <a:cs typeface="+mn-cs"/>
                        </a:rPr>
                        <a:t>The model may overfit. Fake reviews may depend on multiple other factors.</a:t>
                      </a:r>
                      <a:endParaRPr lang="en-US" sz="1000" kern="1200" dirty="0">
                        <a:solidFill>
                          <a:schemeClr val="dk1"/>
                        </a:solidFill>
                        <a:latin typeface="+mn-lt"/>
                        <a:ea typeface="+mn-ea"/>
                        <a:cs typeface="+mn-cs"/>
                      </a:endParaRPr>
                    </a:p>
                  </a:txBody>
                  <a:tcPr/>
                </a:tc>
                <a:tc>
                  <a:txBody>
                    <a:bodyPr/>
                    <a:lstStyle/>
                    <a:p>
                      <a:pPr marL="0" algn="l" defTabSz="914400" rtl="0" eaLnBrk="1" latinLnBrk="0" hangingPunct="1"/>
                      <a:r>
                        <a:rPr lang="en-IN" sz="1000" kern="1200" dirty="0">
                          <a:solidFill>
                            <a:schemeClr val="dk1"/>
                          </a:solidFill>
                          <a:latin typeface="+mn-lt"/>
                          <a:ea typeface="+mn-ea"/>
                          <a:cs typeface="+mn-cs"/>
                        </a:rPr>
                        <a:t>75%</a:t>
                      </a:r>
                      <a:endParaRPr lang="en-US" sz="1000" kern="1200" dirty="0">
                        <a:solidFill>
                          <a:schemeClr val="dk1"/>
                        </a:solidFill>
                        <a:latin typeface="+mn-lt"/>
                        <a:ea typeface="+mn-ea"/>
                        <a:cs typeface="+mn-cs"/>
                      </a:endParaRPr>
                    </a:p>
                  </a:txBody>
                  <a:tcPr/>
                </a:tc>
                <a:tc>
                  <a:txBody>
                    <a:bodyPr/>
                    <a:lstStyle/>
                    <a:p>
                      <a:pPr marL="0" algn="l" defTabSz="914400" rtl="0" eaLnBrk="1" latinLnBrk="0" hangingPunct="1"/>
                      <a:r>
                        <a:rPr lang="en-IN" sz="1000" kern="1200" dirty="0">
                          <a:solidFill>
                            <a:schemeClr val="dk1"/>
                          </a:solidFill>
                          <a:latin typeface="+mn-lt"/>
                          <a:ea typeface="+mn-ea"/>
                          <a:cs typeface="+mn-cs"/>
                        </a:rPr>
                        <a:t>Web-scraped and Manual Data</a:t>
                      </a:r>
                      <a:endParaRPr lang="en-US" sz="1000" kern="1200" dirty="0">
                        <a:solidFill>
                          <a:schemeClr val="dk1"/>
                        </a:solidFill>
                        <a:latin typeface="+mn-lt"/>
                        <a:ea typeface="+mn-ea"/>
                        <a:cs typeface="+mn-cs"/>
                      </a:endParaRPr>
                    </a:p>
                  </a:txBody>
                  <a:tcPr/>
                </a:tc>
                <a:tc>
                  <a:txBody>
                    <a:bodyPr/>
                    <a:lstStyle/>
                    <a:p>
                      <a:pPr marL="0" algn="l" defTabSz="914400" rtl="0" eaLnBrk="1" latinLnBrk="0" hangingPunct="1"/>
                      <a:r>
                        <a:rPr lang="en-IN" sz="1000" kern="1200" dirty="0">
                          <a:solidFill>
                            <a:schemeClr val="dk1"/>
                          </a:solidFill>
                          <a:latin typeface="+mn-lt"/>
                          <a:ea typeface="+mn-ea"/>
                          <a:cs typeface="+mn-cs"/>
                        </a:rPr>
                        <a:t>2018</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4243400117"/>
                  </a:ext>
                </a:extLst>
              </a:tr>
              <a:tr h="882564">
                <a:tc>
                  <a:txBody>
                    <a:bodyPr/>
                    <a:lstStyle/>
                    <a:p>
                      <a:pPr marL="0" algn="l" defTabSz="914400" rtl="0" eaLnBrk="1" latinLnBrk="0" hangingPunct="1"/>
                      <a:r>
                        <a:rPr lang="en-IN" sz="1000" kern="1200" dirty="0">
                          <a:solidFill>
                            <a:schemeClr val="dk1"/>
                          </a:solidFill>
                          <a:latin typeface="+mn-lt"/>
                          <a:ea typeface="+mn-ea"/>
                          <a:cs typeface="+mn-cs"/>
                        </a:rPr>
                        <a:t>2</a:t>
                      </a:r>
                      <a:endParaRPr lang="en-US" sz="1000" kern="1200" dirty="0">
                        <a:solidFill>
                          <a:schemeClr val="dk1"/>
                        </a:solidFill>
                        <a:latin typeface="+mn-lt"/>
                        <a:ea typeface="+mn-ea"/>
                        <a:cs typeface="+mn-cs"/>
                      </a:endParaRPr>
                    </a:p>
                  </a:txBody>
                  <a:tcPr/>
                </a:tc>
                <a:tc>
                  <a:txBody>
                    <a:bodyPr/>
                    <a:lstStyle/>
                    <a:p>
                      <a:pPr marL="0" algn="l" defTabSz="914400" rtl="0" eaLnBrk="1" latinLnBrk="0" hangingPunct="1"/>
                      <a:r>
                        <a:rPr lang="en-IN" sz="1000" kern="1200" dirty="0">
                          <a:solidFill>
                            <a:schemeClr val="dk1"/>
                          </a:solidFill>
                          <a:latin typeface="+mn-lt"/>
                          <a:ea typeface="+mn-ea"/>
                          <a:cs typeface="+mn-cs"/>
                        </a:rPr>
                        <a:t>Nga N. Ho-</a:t>
                      </a:r>
                      <a:r>
                        <a:rPr lang="en-IN" sz="1000" kern="1200" dirty="0" err="1">
                          <a:solidFill>
                            <a:schemeClr val="dk1"/>
                          </a:solidFill>
                          <a:latin typeface="+mn-lt"/>
                          <a:ea typeface="+mn-ea"/>
                          <a:cs typeface="+mn-cs"/>
                        </a:rPr>
                        <a:t>Dac</a:t>
                      </a:r>
                      <a:r>
                        <a:rPr lang="en-IN" sz="1000" kern="1200" dirty="0">
                          <a:solidFill>
                            <a:schemeClr val="dk1"/>
                          </a:solidFill>
                          <a:latin typeface="+mn-lt"/>
                          <a:ea typeface="+mn-ea"/>
                          <a:cs typeface="+mn-cs"/>
                        </a:rPr>
                        <a:t>, Stephen J. Carson, William L. Moore</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The Effects of Positive and Negative Online Customer Reviews</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To study the impact of positive and  negative reviews on customers and sales</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Customer and sales survey to detect impact</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Gives us an insight on the effect of reviews on customers and how it affects sales</a:t>
                      </a:r>
                      <a:endParaRPr lang="en-US" sz="1000" kern="1200" dirty="0">
                        <a:solidFill>
                          <a:schemeClr val="dk1"/>
                        </a:solidFill>
                        <a:latin typeface="+mn-lt"/>
                        <a:ea typeface="+mn-ea"/>
                        <a:cs typeface="+mn-cs"/>
                      </a:endParaRPr>
                    </a:p>
                  </a:txBody>
                  <a:tcPr/>
                </a:tc>
                <a:tc>
                  <a:txBody>
                    <a:bodyPr/>
                    <a:lstStyle/>
                    <a:p>
                      <a:r>
                        <a:rPr lang="en-IN" sz="1400" dirty="0"/>
                        <a:t>-</a:t>
                      </a:r>
                      <a:endParaRPr lang="en-US" sz="1400" dirty="0"/>
                    </a:p>
                  </a:txBody>
                  <a:tcPr/>
                </a:tc>
                <a:tc>
                  <a:txBody>
                    <a:bodyPr/>
                    <a:lstStyle/>
                    <a:p>
                      <a:r>
                        <a:rPr lang="en-IN" sz="1400" dirty="0"/>
                        <a:t>-</a:t>
                      </a:r>
                      <a:endParaRPr lang="en-US" sz="1400" dirty="0"/>
                    </a:p>
                  </a:txBody>
                  <a:tcPr/>
                </a:tc>
                <a:tc>
                  <a:txBody>
                    <a:bodyPr/>
                    <a:lstStyle/>
                    <a:p>
                      <a:r>
                        <a:rPr lang="en-IN" sz="1000" dirty="0"/>
                        <a:t>Survey</a:t>
                      </a:r>
                    </a:p>
                    <a:p>
                      <a:r>
                        <a:rPr lang="en-IN" sz="1000" dirty="0"/>
                        <a:t>Data</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2012</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2863399756"/>
                  </a:ext>
                </a:extLst>
              </a:tr>
              <a:tr h="6766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3</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Nitin Jindal, Bing Liu</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Review Spam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To identify and detect spam reviews on websites</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Used 10-Fold Cross validation with Logistic Regression</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One of the first paper on spam detection using sentiment analysis.</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Cannot detect sophisticated spams.</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78%</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Amazon Mechanical Turk</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2007</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2598626169"/>
                  </a:ext>
                </a:extLst>
              </a:tr>
              <a:tr h="823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4</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Ahmed M. Elmogy, Usman Tariq, Atef Ibrahim, Ammar Mohammed</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Fake Review Detection using Supervised Machine Learning</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To apply and test multiple supervised machine learning algorithms to detect fake reviews</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Used Bi and Tri gram features with a KNN Classifier with k=7</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Considers behavioural features of the reviewer as it also contributes to the accuracy.</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Not all behavioural features are taken into consideration</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86.20%</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Yelp Dataset</a:t>
                      </a:r>
                      <a:endParaRPr lang="en-US" sz="10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latin typeface="+mn-lt"/>
                          <a:ea typeface="+mn-ea"/>
                          <a:cs typeface="+mn-cs"/>
                        </a:rPr>
                        <a:t>2021</a:t>
                      </a:r>
                      <a:endParaRPr lang="en-US" sz="1000" kern="1200" dirty="0">
                        <a:solidFill>
                          <a:schemeClr val="dk1"/>
                        </a:solidFill>
                        <a:latin typeface="+mn-lt"/>
                        <a:ea typeface="+mn-ea"/>
                        <a:cs typeface="+mn-cs"/>
                      </a:endParaRPr>
                    </a:p>
                  </a:txBody>
                  <a:tcPr/>
                </a:tc>
                <a:extLst>
                  <a:ext uri="{0D108BD9-81ED-4DB2-BD59-A6C34878D82A}">
                    <a16:rowId xmlns:a16="http://schemas.microsoft.com/office/drawing/2014/main" val="3286808642"/>
                  </a:ext>
                </a:extLst>
              </a:tr>
              <a:tr h="1265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5</a:t>
                      </a: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Bing Liu, Jun Zhao, Kang Liu, </a:t>
                      </a:r>
                      <a:r>
                        <a:rPr lang="en-IN" sz="1000" b="0" kern="1200" dirty="0" err="1">
                          <a:solidFill>
                            <a:schemeClr val="bg1"/>
                          </a:solidFill>
                          <a:latin typeface="+mn-lt"/>
                          <a:ea typeface="+mn-ea"/>
                          <a:cs typeface="+mn-cs"/>
                        </a:rPr>
                        <a:t>Liheng</a:t>
                      </a:r>
                      <a:r>
                        <a:rPr lang="en-IN" sz="1000" b="0" kern="1200" dirty="0">
                          <a:solidFill>
                            <a:schemeClr val="bg1"/>
                          </a:solidFill>
                          <a:latin typeface="+mn-lt"/>
                          <a:ea typeface="+mn-ea"/>
                          <a:cs typeface="+mn-cs"/>
                        </a:rPr>
                        <a:t> Xu</a:t>
                      </a: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Sentiment Analysis: Mining Opinions, Sentiments and Emotions</a:t>
                      </a: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In-Depth Sentiment Analysis and the linguistic phenomena related to sentiments, emotions and opinions.</a:t>
                      </a: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bg1"/>
                          </a:solidFill>
                          <a:latin typeface="+mn-lt"/>
                          <a:ea typeface="+mn-ea"/>
                          <a:cs typeface="+mn-cs"/>
                        </a:rPr>
                        <a:t>Sentiment classification, aspect analysis, and opinion summarization to explain core sentiment analysis tasks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Performs an In-Depth Sentiment Analysis on linguistic phenomena related to sentiments, emotions and opinions and how they affect detecting spam.</a:t>
                      </a:r>
                      <a:endParaRPr lang="en-US" sz="1000" b="0" kern="1200" dirty="0">
                        <a:solidFill>
                          <a:schemeClr val="bg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Does not consider other factors related to sentiments such as Sentiment Shift, Sarcasm (very important) and implicated expression.</a:t>
                      </a: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a:t>
                      </a: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a:t>
                      </a:r>
                      <a:endParaRPr lang="en-US" sz="1000" b="0" kern="1200" dirty="0">
                        <a:solidFill>
                          <a:schemeClr val="bg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kern="1200" dirty="0">
                          <a:solidFill>
                            <a:schemeClr val="bg1"/>
                          </a:solidFill>
                          <a:latin typeface="+mn-lt"/>
                          <a:ea typeface="+mn-ea"/>
                          <a:cs typeface="+mn-cs"/>
                        </a:rPr>
                        <a:t>2016</a:t>
                      </a:r>
                      <a:endParaRPr lang="en-US" sz="1000" b="0" kern="1200" dirty="0">
                        <a:solidFill>
                          <a:schemeClr val="bg1"/>
                        </a:solidFill>
                        <a:latin typeface="+mn-lt"/>
                        <a:ea typeface="+mn-ea"/>
                        <a:cs typeface="+mn-cs"/>
                      </a:endParaRPr>
                    </a:p>
                  </a:txBody>
                  <a:tcPr/>
                </a:tc>
                <a:extLst>
                  <a:ext uri="{0D108BD9-81ED-4DB2-BD59-A6C34878D82A}">
                    <a16:rowId xmlns:a16="http://schemas.microsoft.com/office/drawing/2014/main" val="921379690"/>
                  </a:ext>
                </a:extLst>
              </a:tr>
            </a:tbl>
          </a:graphicData>
        </a:graphic>
      </p:graphicFrame>
      <p:sp>
        <p:nvSpPr>
          <p:cNvPr id="5" name="TextBox 4">
            <a:extLst>
              <a:ext uri="{FF2B5EF4-FFF2-40B4-BE49-F238E27FC236}">
                <a16:creationId xmlns:a16="http://schemas.microsoft.com/office/drawing/2014/main" id="{05EEC010-F6AB-49D3-8291-5007DF393B28}"/>
              </a:ext>
            </a:extLst>
          </p:cNvPr>
          <p:cNvSpPr txBox="1"/>
          <p:nvPr/>
        </p:nvSpPr>
        <p:spPr>
          <a:xfrm>
            <a:off x="5884333" y="6282265"/>
            <a:ext cx="6096000" cy="369332"/>
          </a:xfrm>
          <a:prstGeom prst="rect">
            <a:avLst/>
          </a:prstGeom>
          <a:noFill/>
        </p:spPr>
        <p:txBody>
          <a:bodyPr wrap="square">
            <a:spAutoFit/>
          </a:bodyPr>
          <a:lstStyle/>
          <a:p>
            <a:r>
              <a:rPr lang="en-IN" sz="1800" dirty="0"/>
              <a:t>4</a:t>
            </a:r>
            <a:endParaRPr lang="en-US" sz="1800" dirty="0"/>
          </a:p>
        </p:txBody>
      </p:sp>
    </p:spTree>
    <p:extLst>
      <p:ext uri="{BB962C8B-B14F-4D97-AF65-F5344CB8AC3E}">
        <p14:creationId xmlns:p14="http://schemas.microsoft.com/office/powerpoint/2010/main" val="246872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54185D-6BAE-4212-A21B-C21F5A034949}"/>
              </a:ext>
            </a:extLst>
          </p:cNvPr>
          <p:cNvSpPr>
            <a:spLocks noGrp="1"/>
          </p:cNvSpPr>
          <p:nvPr>
            <p:ph type="title"/>
          </p:nvPr>
        </p:nvSpPr>
        <p:spPr>
          <a:xfrm>
            <a:off x="372534" y="438473"/>
            <a:ext cx="10878089" cy="1326321"/>
          </a:xfrm>
        </p:spPr>
        <p:txBody>
          <a:bodyPr/>
          <a:lstStyle/>
          <a:p>
            <a:r>
              <a:rPr lang="en-IN" sz="3800" b="0" u="sng" dirty="0"/>
              <a:t>Problem statement</a:t>
            </a:r>
            <a:endParaRPr lang="en-US" sz="3800" b="0" u="sng" dirty="0"/>
          </a:p>
        </p:txBody>
      </p:sp>
      <p:sp>
        <p:nvSpPr>
          <p:cNvPr id="8" name="Content Placeholder 7">
            <a:extLst>
              <a:ext uri="{FF2B5EF4-FFF2-40B4-BE49-F238E27FC236}">
                <a16:creationId xmlns:a16="http://schemas.microsoft.com/office/drawing/2014/main" id="{42CCCE73-34CD-4BB4-AFF1-A471B173B0FD}"/>
              </a:ext>
            </a:extLst>
          </p:cNvPr>
          <p:cNvSpPr>
            <a:spLocks noGrp="1"/>
          </p:cNvSpPr>
          <p:nvPr>
            <p:ph idx="1"/>
          </p:nvPr>
        </p:nvSpPr>
        <p:spPr>
          <a:xfrm>
            <a:off x="372534" y="2110220"/>
            <a:ext cx="11446932" cy="4309307"/>
          </a:xfrm>
        </p:spPr>
        <p:txBody>
          <a:bodyPr>
            <a:normAutofit/>
          </a:bodyPr>
          <a:lstStyle/>
          <a:p>
            <a:pPr marL="0" indent="0">
              <a:buNone/>
            </a:pPr>
            <a:r>
              <a:rPr lang="en-US" sz="1800" dirty="0"/>
              <a:t>With the continuous evolve of E-commerce systems, online reviews are mainly considered as a crucial factor for building and maintaining a good reputation. They have an effective role in the decision making process for end users. Usually, a positive review for a target object attracts more customers and lead to high increase in sales and the opposite happens for a negative review. Nowadays, deceptive or fake reviews are deliberately written to build virtual reputation and attracting potential customers. </a:t>
            </a:r>
          </a:p>
          <a:p>
            <a:pPr marL="0" indent="0">
              <a:buNone/>
            </a:pPr>
            <a:r>
              <a:rPr lang="en-US" sz="1800" dirty="0"/>
              <a:t>Thus, identifying fake reviews is really important. It is a vivid and ongoing research area. Identifying fake reviews majorly depends on the key features of the reviews (Review Text). Detecting fake reviews is very important in every field as these have a huge impact on the customers who are viewing the product or service. </a:t>
            </a:r>
          </a:p>
          <a:p>
            <a:pPr marL="0" indent="0">
              <a:buNone/>
            </a:pPr>
            <a:r>
              <a:rPr lang="en-US" sz="1800" dirty="0"/>
              <a:t>Our aim is to be able to use Machine Learning Algorithms to be able to Detect fake reviews fairly accurately. </a:t>
            </a:r>
          </a:p>
          <a:p>
            <a:pPr marL="0" indent="0">
              <a:buNone/>
            </a:pPr>
            <a:endParaRPr lang="en-US" sz="1600" dirty="0"/>
          </a:p>
          <a:p>
            <a:pPr marL="0" indent="0">
              <a:buNone/>
            </a:pPr>
            <a:endParaRPr lang="en-US" sz="1600" dirty="0"/>
          </a:p>
          <a:p>
            <a:pPr marL="0" indent="0" algn="ctr">
              <a:buNone/>
            </a:pPr>
            <a:endParaRPr lang="en-US" sz="1600" dirty="0"/>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46425EDC-5C1A-4B29-9307-64B30DDE82F0}"/>
              </a:ext>
            </a:extLst>
          </p:cNvPr>
          <p:cNvSpPr txBox="1"/>
          <p:nvPr/>
        </p:nvSpPr>
        <p:spPr>
          <a:xfrm>
            <a:off x="5998464" y="6395621"/>
            <a:ext cx="391886"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260360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D60E-179D-4068-ACF8-B945D2A923AA}"/>
              </a:ext>
            </a:extLst>
          </p:cNvPr>
          <p:cNvSpPr>
            <a:spLocks noGrp="1"/>
          </p:cNvSpPr>
          <p:nvPr>
            <p:ph type="title"/>
          </p:nvPr>
        </p:nvSpPr>
        <p:spPr>
          <a:xfrm>
            <a:off x="203197" y="151766"/>
            <a:ext cx="10353761" cy="1326321"/>
          </a:xfrm>
        </p:spPr>
        <p:txBody>
          <a:bodyPr/>
          <a:lstStyle/>
          <a:p>
            <a:r>
              <a:rPr lang="en-IN" u="sng" dirty="0"/>
              <a:t>Existing approach</a:t>
            </a:r>
            <a:endParaRPr lang="en-US" u="sng" dirty="0"/>
          </a:p>
        </p:txBody>
      </p:sp>
      <p:sp>
        <p:nvSpPr>
          <p:cNvPr id="3" name="Content Placeholder 2">
            <a:extLst>
              <a:ext uri="{FF2B5EF4-FFF2-40B4-BE49-F238E27FC236}">
                <a16:creationId xmlns:a16="http://schemas.microsoft.com/office/drawing/2014/main" id="{1FA3FDEB-78BC-4912-B420-D7A430156E0F}"/>
              </a:ext>
            </a:extLst>
          </p:cNvPr>
          <p:cNvSpPr>
            <a:spLocks noGrp="1"/>
          </p:cNvSpPr>
          <p:nvPr>
            <p:ph idx="1"/>
          </p:nvPr>
        </p:nvSpPr>
        <p:spPr>
          <a:xfrm>
            <a:off x="4122663" y="1405468"/>
            <a:ext cx="7866138" cy="4936066"/>
          </a:xfrm>
        </p:spPr>
        <p:txBody>
          <a:bodyPr>
            <a:normAutofit fontScale="85000" lnSpcReduction="20000"/>
          </a:bodyPr>
          <a:lstStyle/>
          <a:p>
            <a:pPr algn="l"/>
            <a:r>
              <a:rPr lang="en-IN" dirty="0"/>
              <a:t>Opinion spamming is becoming more and more of a problem in the e-commerce industry. </a:t>
            </a:r>
          </a:p>
          <a:p>
            <a:pPr algn="l"/>
            <a:r>
              <a:rPr lang="en-IN" dirty="0"/>
              <a:t>Unlike previously, people are now getting paid to post misleading and fake reviews and opinions on products in bulk. </a:t>
            </a:r>
          </a:p>
          <a:p>
            <a:pPr algn="l"/>
            <a:r>
              <a:rPr lang="en-US" dirty="0"/>
              <a:t>These opinions can be used to market and promote a particular business, spread rumors and damage the reputation of a competing business, or inﬂuence online users’ opinions and views about a particular topic.</a:t>
            </a:r>
          </a:p>
          <a:p>
            <a:pPr algn="l"/>
            <a:r>
              <a:rPr lang="en-US" dirty="0"/>
              <a:t>It is really hard to detect whether or not a review or opinion is legitimate with the naked eye. </a:t>
            </a:r>
          </a:p>
          <a:p>
            <a:pPr algn="l"/>
            <a:r>
              <a:rPr lang="en-US" dirty="0"/>
              <a:t>People put in a lot of effort to write realistic fake reviews which makes the problem of detecting them difficult. </a:t>
            </a:r>
          </a:p>
          <a:p>
            <a:pPr algn="l"/>
            <a:r>
              <a:rPr lang="en-US" dirty="0"/>
              <a:t>Online spam detection is generally considered as a “Classification Problem”. </a:t>
            </a:r>
          </a:p>
          <a:p>
            <a:pPr algn="l"/>
            <a:r>
              <a:rPr lang="en-US" dirty="0"/>
              <a:t>These methods can be applied when we have a large dataset of labelled reviews including Positive and Deceptive opinions available.</a:t>
            </a:r>
          </a:p>
          <a:p>
            <a:pPr algn="l"/>
            <a:r>
              <a:rPr lang="en-US" dirty="0"/>
              <a:t>However, it is really challenging to obtain such a dataset in practice.</a:t>
            </a:r>
          </a:p>
          <a:p>
            <a:pPr algn="l"/>
            <a:r>
              <a:rPr lang="en-US" dirty="0"/>
              <a:t>Labelling of reviews before training is usually done using prior human knowledge which is heavily dependent on subjectivity. This greatly increases probability of mislabeled reviews.</a:t>
            </a:r>
          </a:p>
          <a:p>
            <a:pPr algn="l"/>
            <a:r>
              <a:rPr lang="en-US" dirty="0"/>
              <a:t>As It is much easier to collect a set of unlabeled data, it is more viable to go with a “Semi-Supervised” or an “Unsupervised” approach. </a:t>
            </a:r>
          </a:p>
          <a:p>
            <a:pPr algn="l"/>
            <a:r>
              <a:rPr lang="en-US" dirty="0"/>
              <a:t>Methods such as SVM, Decision Trees and KNN are generally used.</a:t>
            </a:r>
          </a:p>
          <a:p>
            <a:pPr algn="l"/>
            <a:endParaRPr lang="en-US" dirty="0"/>
          </a:p>
        </p:txBody>
      </p:sp>
      <p:pic>
        <p:nvPicPr>
          <p:cNvPr id="6" name="Picture 5">
            <a:extLst>
              <a:ext uri="{FF2B5EF4-FFF2-40B4-BE49-F238E27FC236}">
                <a16:creationId xmlns:a16="http://schemas.microsoft.com/office/drawing/2014/main" id="{64858AF6-DD68-490C-B5F3-E327F1ACA712}"/>
              </a:ext>
            </a:extLst>
          </p:cNvPr>
          <p:cNvPicPr>
            <a:picLocks noChangeAspect="1"/>
          </p:cNvPicPr>
          <p:nvPr/>
        </p:nvPicPr>
        <p:blipFill>
          <a:blip r:embed="rId3"/>
          <a:stretch>
            <a:fillRect/>
          </a:stretch>
        </p:blipFill>
        <p:spPr>
          <a:xfrm>
            <a:off x="203198" y="1470254"/>
            <a:ext cx="3851779" cy="2128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A380685D-7C9C-4C41-AF1C-B877E4385CD1}"/>
              </a:ext>
            </a:extLst>
          </p:cNvPr>
          <p:cNvPicPr>
            <a:picLocks noChangeAspect="1"/>
          </p:cNvPicPr>
          <p:nvPr/>
        </p:nvPicPr>
        <p:blipFill>
          <a:blip r:embed="rId4"/>
          <a:stretch>
            <a:fillRect/>
          </a:stretch>
        </p:blipFill>
        <p:spPr>
          <a:xfrm>
            <a:off x="203197" y="3869266"/>
            <a:ext cx="3851779" cy="2472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3FAE74C-F0C9-4C2E-847A-34B4D4A28B8F}"/>
              </a:ext>
            </a:extLst>
          </p:cNvPr>
          <p:cNvSpPr txBox="1"/>
          <p:nvPr/>
        </p:nvSpPr>
        <p:spPr>
          <a:xfrm>
            <a:off x="5960487" y="6341533"/>
            <a:ext cx="6096000" cy="369332"/>
          </a:xfrm>
          <a:prstGeom prst="rect">
            <a:avLst/>
          </a:prstGeom>
          <a:noFill/>
        </p:spPr>
        <p:txBody>
          <a:bodyPr wrap="square">
            <a:spAutoFit/>
          </a:bodyPr>
          <a:lstStyle/>
          <a:p>
            <a:r>
              <a:rPr lang="en-IN" sz="1800" dirty="0"/>
              <a:t>6</a:t>
            </a:r>
            <a:endParaRPr lang="en-US" sz="1800" dirty="0"/>
          </a:p>
        </p:txBody>
      </p:sp>
    </p:spTree>
    <p:extLst>
      <p:ext uri="{BB962C8B-B14F-4D97-AF65-F5344CB8AC3E}">
        <p14:creationId xmlns:p14="http://schemas.microsoft.com/office/powerpoint/2010/main" val="98677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D60E-179D-4068-ACF8-B945D2A923AA}"/>
              </a:ext>
            </a:extLst>
          </p:cNvPr>
          <p:cNvSpPr>
            <a:spLocks noGrp="1"/>
          </p:cNvSpPr>
          <p:nvPr>
            <p:ph type="title"/>
          </p:nvPr>
        </p:nvSpPr>
        <p:spPr>
          <a:xfrm>
            <a:off x="919119" y="67733"/>
            <a:ext cx="10353761" cy="1185333"/>
          </a:xfrm>
        </p:spPr>
        <p:txBody>
          <a:bodyPr/>
          <a:lstStyle/>
          <a:p>
            <a:r>
              <a:rPr lang="en-IN" u="sng" dirty="0"/>
              <a:t>Proposed approach</a:t>
            </a:r>
            <a:endParaRPr lang="en-US" u="sng" dirty="0"/>
          </a:p>
        </p:txBody>
      </p:sp>
      <p:sp>
        <p:nvSpPr>
          <p:cNvPr id="3" name="Content Placeholder 2">
            <a:extLst>
              <a:ext uri="{FF2B5EF4-FFF2-40B4-BE49-F238E27FC236}">
                <a16:creationId xmlns:a16="http://schemas.microsoft.com/office/drawing/2014/main" id="{1FA3FDEB-78BC-4912-B420-D7A430156E0F}"/>
              </a:ext>
            </a:extLst>
          </p:cNvPr>
          <p:cNvSpPr>
            <a:spLocks noGrp="1"/>
          </p:cNvSpPr>
          <p:nvPr>
            <p:ph idx="1"/>
          </p:nvPr>
        </p:nvSpPr>
        <p:spPr>
          <a:xfrm>
            <a:off x="783770" y="1138886"/>
            <a:ext cx="10607041" cy="3031551"/>
          </a:xfrm>
        </p:spPr>
        <p:txBody>
          <a:bodyPr>
            <a:normAutofit/>
          </a:bodyPr>
          <a:lstStyle/>
          <a:p>
            <a:pPr algn="l"/>
            <a:r>
              <a:rPr lang="en-IN" dirty="0"/>
              <a:t>Review analysis generally depends on 2 things:  Review Centric and Reviewer Centric features. </a:t>
            </a:r>
          </a:p>
          <a:p>
            <a:pPr algn="l"/>
            <a:r>
              <a:rPr lang="en-IN" dirty="0"/>
              <a:t>But these features are not the only ones based off which we can decide whether a review is fake or not.</a:t>
            </a:r>
          </a:p>
          <a:p>
            <a:pPr algn="l"/>
            <a:r>
              <a:rPr lang="en-IN" dirty="0"/>
              <a:t> Factors such as “Review Rating” and “Review Sentiment” can be considered as a potential factors. </a:t>
            </a:r>
          </a:p>
          <a:p>
            <a:pPr algn="l"/>
            <a:r>
              <a:rPr lang="en-IN" dirty="0"/>
              <a:t>We can also consider deep text based factors such as “Average Review Length”, “Counts of Emojis” and “FK Score”.</a:t>
            </a:r>
          </a:p>
          <a:p>
            <a:pPr algn="l"/>
            <a:r>
              <a:rPr lang="en-IN" dirty="0"/>
              <a:t>We plan on using all these attributes along with a multitude of ML Models and based off the performance, we will select the best algorithm.</a:t>
            </a:r>
          </a:p>
        </p:txBody>
      </p:sp>
      <p:pic>
        <p:nvPicPr>
          <p:cNvPr id="5" name="Picture 4">
            <a:extLst>
              <a:ext uri="{FF2B5EF4-FFF2-40B4-BE49-F238E27FC236}">
                <a16:creationId xmlns:a16="http://schemas.microsoft.com/office/drawing/2014/main" id="{9D7F0A9E-005E-4BAA-A6F5-D386BEF55229}"/>
              </a:ext>
            </a:extLst>
          </p:cNvPr>
          <p:cNvPicPr>
            <a:picLocks noChangeAspect="1"/>
          </p:cNvPicPr>
          <p:nvPr/>
        </p:nvPicPr>
        <p:blipFill>
          <a:blip r:embed="rId2"/>
          <a:stretch>
            <a:fillRect/>
          </a:stretch>
        </p:blipFill>
        <p:spPr>
          <a:xfrm>
            <a:off x="919119" y="4379186"/>
            <a:ext cx="10353761" cy="18607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14D1B9BE-1E90-499E-B3D3-3086E94D6967}"/>
              </a:ext>
            </a:extLst>
          </p:cNvPr>
          <p:cNvSpPr txBox="1"/>
          <p:nvPr/>
        </p:nvSpPr>
        <p:spPr>
          <a:xfrm>
            <a:off x="5926667" y="6350969"/>
            <a:ext cx="6096000" cy="369332"/>
          </a:xfrm>
          <a:prstGeom prst="rect">
            <a:avLst/>
          </a:prstGeom>
          <a:noFill/>
        </p:spPr>
        <p:txBody>
          <a:bodyPr wrap="square">
            <a:spAutoFit/>
          </a:bodyPr>
          <a:lstStyle/>
          <a:p>
            <a:r>
              <a:rPr lang="en-IN" sz="1800" dirty="0"/>
              <a:t>7</a:t>
            </a:r>
            <a:endParaRPr lang="en-US" sz="1800" dirty="0"/>
          </a:p>
        </p:txBody>
      </p:sp>
    </p:spTree>
    <p:extLst>
      <p:ext uri="{BB962C8B-B14F-4D97-AF65-F5344CB8AC3E}">
        <p14:creationId xmlns:p14="http://schemas.microsoft.com/office/powerpoint/2010/main" val="424797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D60E-179D-4068-ACF8-B945D2A923AA}"/>
              </a:ext>
            </a:extLst>
          </p:cNvPr>
          <p:cNvSpPr>
            <a:spLocks noGrp="1"/>
          </p:cNvSpPr>
          <p:nvPr>
            <p:ph type="title"/>
          </p:nvPr>
        </p:nvSpPr>
        <p:spPr>
          <a:xfrm>
            <a:off x="919119" y="67733"/>
            <a:ext cx="10353761" cy="1185333"/>
          </a:xfrm>
        </p:spPr>
        <p:txBody>
          <a:bodyPr/>
          <a:lstStyle/>
          <a:p>
            <a:r>
              <a:rPr lang="en-IN" u="sng" dirty="0"/>
              <a:t>Proposed approach</a:t>
            </a:r>
            <a:endParaRPr lang="en-US" u="sng" dirty="0"/>
          </a:p>
        </p:txBody>
      </p:sp>
      <p:sp>
        <p:nvSpPr>
          <p:cNvPr id="3" name="Content Placeholder 2">
            <a:extLst>
              <a:ext uri="{FF2B5EF4-FFF2-40B4-BE49-F238E27FC236}">
                <a16:creationId xmlns:a16="http://schemas.microsoft.com/office/drawing/2014/main" id="{1FA3FDEB-78BC-4912-B420-D7A430156E0F}"/>
              </a:ext>
            </a:extLst>
          </p:cNvPr>
          <p:cNvSpPr>
            <a:spLocks noGrp="1"/>
          </p:cNvSpPr>
          <p:nvPr>
            <p:ph idx="1"/>
          </p:nvPr>
        </p:nvSpPr>
        <p:spPr>
          <a:xfrm>
            <a:off x="6453144" y="1138886"/>
            <a:ext cx="5289452" cy="5018448"/>
          </a:xfrm>
        </p:spPr>
        <p:txBody>
          <a:bodyPr>
            <a:normAutofit/>
          </a:bodyPr>
          <a:lstStyle/>
          <a:p>
            <a:r>
              <a:rPr lang="en-US" dirty="0"/>
              <a:t>In this project, we make some classification approaches for detecting fake online reviews, some of which are semi-supervised and others are supervised. For semi-supervised learning, we use Passive Aggressive Classifier.</a:t>
            </a:r>
          </a:p>
          <a:p>
            <a:r>
              <a:rPr lang="en-US" dirty="0"/>
              <a:t>Statistical Naive Bayes classifier and Support Vector Machines (SVM) are used as classifiers in our research work to improve the performance of classification. We have mainly focused on the content of the review based approaches. As feature we have used word frequency count, sentiment polarity and length of review.</a:t>
            </a:r>
          </a:p>
          <a:p>
            <a:pPr algn="l"/>
            <a:endParaRPr lang="en-IN" dirty="0"/>
          </a:p>
        </p:txBody>
      </p:sp>
      <p:sp>
        <p:nvSpPr>
          <p:cNvPr id="7" name="TextBox 6">
            <a:extLst>
              <a:ext uri="{FF2B5EF4-FFF2-40B4-BE49-F238E27FC236}">
                <a16:creationId xmlns:a16="http://schemas.microsoft.com/office/drawing/2014/main" id="{14D1B9BE-1E90-499E-B3D3-3086E94D6967}"/>
              </a:ext>
            </a:extLst>
          </p:cNvPr>
          <p:cNvSpPr txBox="1"/>
          <p:nvPr/>
        </p:nvSpPr>
        <p:spPr>
          <a:xfrm>
            <a:off x="5926667" y="6350969"/>
            <a:ext cx="6096000" cy="369332"/>
          </a:xfrm>
          <a:prstGeom prst="rect">
            <a:avLst/>
          </a:prstGeom>
          <a:noFill/>
        </p:spPr>
        <p:txBody>
          <a:bodyPr wrap="square">
            <a:spAutoFit/>
          </a:bodyPr>
          <a:lstStyle/>
          <a:p>
            <a:r>
              <a:rPr lang="en-IN" sz="1800" dirty="0"/>
              <a:t>8</a:t>
            </a:r>
            <a:endParaRPr lang="en-US" sz="1800" dirty="0"/>
          </a:p>
        </p:txBody>
      </p:sp>
      <p:pic>
        <p:nvPicPr>
          <p:cNvPr id="2052" name="Picture 4" descr="Support Vector Machine (SVM). Support Vector Machine algorithm… | by Vivek  Salunkhe | Medium">
            <a:extLst>
              <a:ext uri="{FF2B5EF4-FFF2-40B4-BE49-F238E27FC236}">
                <a16:creationId xmlns:a16="http://schemas.microsoft.com/office/drawing/2014/main" id="{F5DF3345-F96A-48F7-AA37-0FD781432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19" y="1446701"/>
            <a:ext cx="5289452" cy="4643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7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B8F-DD00-4BB4-838A-560B23944F69}"/>
              </a:ext>
            </a:extLst>
          </p:cNvPr>
          <p:cNvSpPr>
            <a:spLocks noGrp="1"/>
          </p:cNvSpPr>
          <p:nvPr>
            <p:ph type="title"/>
          </p:nvPr>
        </p:nvSpPr>
        <p:spPr>
          <a:xfrm>
            <a:off x="726299" y="495300"/>
            <a:ext cx="10131425" cy="1456267"/>
          </a:xfrm>
        </p:spPr>
        <p:txBody>
          <a:bodyPr/>
          <a:lstStyle/>
          <a:p>
            <a:r>
              <a:rPr lang="en-US" u="sng" dirty="0"/>
              <a:t>Implementation</a:t>
            </a:r>
          </a:p>
        </p:txBody>
      </p:sp>
      <p:sp>
        <p:nvSpPr>
          <p:cNvPr id="3" name="Content Placeholder 2">
            <a:extLst>
              <a:ext uri="{FF2B5EF4-FFF2-40B4-BE49-F238E27FC236}">
                <a16:creationId xmlns:a16="http://schemas.microsoft.com/office/drawing/2014/main" id="{5C7D034C-3F4B-4CBD-AAA4-EA481C9C4129}"/>
              </a:ext>
            </a:extLst>
          </p:cNvPr>
          <p:cNvSpPr>
            <a:spLocks noGrp="1"/>
          </p:cNvSpPr>
          <p:nvPr>
            <p:ph idx="1"/>
          </p:nvPr>
        </p:nvSpPr>
        <p:spPr>
          <a:xfrm>
            <a:off x="503854" y="1459717"/>
            <a:ext cx="5288158" cy="5013466"/>
          </a:xfrm>
        </p:spPr>
        <p:txBody>
          <a:bodyPr>
            <a:normAutofit/>
          </a:bodyPr>
          <a:lstStyle/>
          <a:p>
            <a:r>
              <a:rPr lang="en-US" dirty="0"/>
              <a:t>As discussed in the Problem Study, those are not the only features can be used to find out whether or not a review is legit or not. In our approach, we found that we can use a few more additional features. Some are:</a:t>
            </a:r>
          </a:p>
          <a:p>
            <a:pPr lvl="2"/>
            <a:r>
              <a:rPr lang="en-US" sz="1600" dirty="0"/>
              <a:t>Review Rating</a:t>
            </a:r>
          </a:p>
          <a:p>
            <a:pPr lvl="2"/>
            <a:r>
              <a:rPr lang="en-US" sz="1600" dirty="0"/>
              <a:t>Emoji Count</a:t>
            </a:r>
          </a:p>
          <a:p>
            <a:pPr lvl="2"/>
            <a:r>
              <a:rPr lang="en-US" sz="1600" dirty="0"/>
              <a:t>Verified Purchase</a:t>
            </a:r>
          </a:p>
          <a:p>
            <a:r>
              <a:rPr lang="en-US" dirty="0"/>
              <a:t>By using these features along with several Supervised and semi-supervised Machine Learning algorithms, we select the best algorithm to make the model. </a:t>
            </a:r>
          </a:p>
          <a:p>
            <a:r>
              <a:rPr lang="en-US" dirty="0"/>
              <a:t>We start off by importing our dataset and using pandas to convert it into a </a:t>
            </a:r>
            <a:r>
              <a:rPr lang="en-US" dirty="0" err="1"/>
              <a:t>DataFrame</a:t>
            </a:r>
            <a:r>
              <a:rPr lang="en-US" dirty="0"/>
              <a:t>.</a:t>
            </a:r>
          </a:p>
          <a:p>
            <a:pPr marL="0" indent="0">
              <a:buNone/>
            </a:pPr>
            <a:endParaRPr lang="en-US" dirty="0"/>
          </a:p>
        </p:txBody>
      </p:sp>
      <p:pic>
        <p:nvPicPr>
          <p:cNvPr id="8" name="Picture 7">
            <a:extLst>
              <a:ext uri="{FF2B5EF4-FFF2-40B4-BE49-F238E27FC236}">
                <a16:creationId xmlns:a16="http://schemas.microsoft.com/office/drawing/2014/main" id="{CC1F32AC-F5F3-4808-B1E3-D72228B98FE6}"/>
              </a:ext>
            </a:extLst>
          </p:cNvPr>
          <p:cNvPicPr>
            <a:picLocks noChangeAspect="1"/>
          </p:cNvPicPr>
          <p:nvPr/>
        </p:nvPicPr>
        <p:blipFill>
          <a:blip r:embed="rId2"/>
          <a:stretch>
            <a:fillRect/>
          </a:stretch>
        </p:blipFill>
        <p:spPr>
          <a:xfrm>
            <a:off x="5973960" y="1337733"/>
            <a:ext cx="5288158" cy="4782349"/>
          </a:xfrm>
          <a:prstGeom prst="rect">
            <a:avLst/>
          </a:prstGeom>
        </p:spPr>
      </p:pic>
      <p:sp>
        <p:nvSpPr>
          <p:cNvPr id="5" name="TextBox 4">
            <a:extLst>
              <a:ext uri="{FF2B5EF4-FFF2-40B4-BE49-F238E27FC236}">
                <a16:creationId xmlns:a16="http://schemas.microsoft.com/office/drawing/2014/main" id="{C0F890D3-8301-9367-B561-D55B28FC0D4E}"/>
              </a:ext>
            </a:extLst>
          </p:cNvPr>
          <p:cNvSpPr txBox="1"/>
          <p:nvPr/>
        </p:nvSpPr>
        <p:spPr>
          <a:xfrm>
            <a:off x="5926667" y="6350969"/>
            <a:ext cx="6096000" cy="369332"/>
          </a:xfrm>
          <a:prstGeom prst="rect">
            <a:avLst/>
          </a:prstGeom>
          <a:noFill/>
        </p:spPr>
        <p:txBody>
          <a:bodyPr wrap="square">
            <a:spAutoFit/>
          </a:bodyPr>
          <a:lstStyle/>
          <a:p>
            <a:r>
              <a:rPr lang="en-IN" dirty="0"/>
              <a:t>9</a:t>
            </a:r>
            <a:endParaRPr lang="en-US" sz="1800" dirty="0"/>
          </a:p>
        </p:txBody>
      </p:sp>
    </p:spTree>
    <p:extLst>
      <p:ext uri="{BB962C8B-B14F-4D97-AF65-F5344CB8AC3E}">
        <p14:creationId xmlns:p14="http://schemas.microsoft.com/office/powerpoint/2010/main" val="1464562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2398</TotalTime>
  <Words>2293</Words>
  <Application>Microsoft Office PowerPoint</Application>
  <PresentationFormat>Widescreen</PresentationFormat>
  <Paragraphs>188</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Liberation Serif</vt:lpstr>
      <vt:lpstr>Celestial</vt:lpstr>
      <vt:lpstr> </vt:lpstr>
      <vt:lpstr>PowerPoint Presentation</vt:lpstr>
      <vt:lpstr>PowerPoint Presentation</vt:lpstr>
      <vt:lpstr>Related work (literature Survey)</vt:lpstr>
      <vt:lpstr>Problem statement</vt:lpstr>
      <vt:lpstr>Existing approach</vt:lpstr>
      <vt:lpstr>Proposed approach</vt:lpstr>
      <vt:lpstr>Proposed approach</vt:lpstr>
      <vt:lpstr>Implementation</vt:lpstr>
      <vt:lpstr>Implementation</vt:lpstr>
      <vt:lpstr>Implementation</vt:lpstr>
      <vt:lpstr>Implementation</vt:lpstr>
      <vt:lpstr>Implementation</vt:lpstr>
      <vt:lpstr>Implementation</vt:lpstr>
      <vt:lpstr>Implementation</vt:lpstr>
      <vt:lpstr>Modules</vt:lpstr>
      <vt:lpstr>Modules</vt:lpstr>
      <vt:lpstr>Contribution</vt:lpstr>
      <vt:lpstr>Conclusion &amp; Future work</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Computer Science and Engineering GR18A3116 –Major Project with Seminar IV Year B.Tech I Sem.  Academic year 2021-2022</dc:title>
  <dc:creator>Amar</dc:creator>
  <cp:lastModifiedBy>Amar Aniketh</cp:lastModifiedBy>
  <cp:revision>153</cp:revision>
  <dcterms:created xsi:type="dcterms:W3CDTF">2021-11-01T06:59:28Z</dcterms:created>
  <dcterms:modified xsi:type="dcterms:W3CDTF">2022-05-19T14:16:59Z</dcterms:modified>
</cp:coreProperties>
</file>