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>
        <p:scale>
          <a:sx n="81" d="100"/>
          <a:sy n="81" d="100"/>
        </p:scale>
        <p:origin x="336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7CE560-D830-4A5F-8597-5A1B0DD1AD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777007-D943-4345-B8F5-8DACA040628A}">
      <dgm:prSet custT="1"/>
      <dgm:spPr>
        <a:solidFill>
          <a:schemeClr val="accent5">
            <a:lumMod val="20000"/>
            <a:lumOff val="80000"/>
          </a:schemeClr>
        </a:solidFill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IN" sz="2000" dirty="0">
              <a:solidFill>
                <a:schemeClr val="tx1"/>
              </a:solidFill>
              <a:latin typeface="Bell MT" panose="02020503060305020303" pitchFamily="18" charset="0"/>
              <a:cs typeface="Aldhabi" panose="020B0604020202020204" pitchFamily="2" charset="-78"/>
            </a:rPr>
            <a:t>Spark Funds, an asset management company. Spark Funds wants to make investments in a few companies. An effective analysis based on Investment type, country and sector wise can help to make best choice.</a:t>
          </a:r>
        </a:p>
      </dgm:t>
    </dgm:pt>
    <dgm:pt modelId="{F1028780-58D2-4EDA-961C-7036EF17E0AC}" type="parTrans" cxnId="{6D141FE0-BD91-419C-834C-0206DFF435DF}">
      <dgm:prSet/>
      <dgm:spPr/>
      <dgm:t>
        <a:bodyPr/>
        <a:lstStyle/>
        <a:p>
          <a:endParaRPr lang="en-IN"/>
        </a:p>
      </dgm:t>
    </dgm:pt>
    <dgm:pt modelId="{A60814A1-34E3-4601-B61E-B8B433513722}" type="sibTrans" cxnId="{6D141FE0-BD91-419C-834C-0206DFF435DF}">
      <dgm:prSet/>
      <dgm:spPr/>
      <dgm:t>
        <a:bodyPr/>
        <a:lstStyle/>
        <a:p>
          <a:endParaRPr lang="en-IN"/>
        </a:p>
      </dgm:t>
    </dgm:pt>
    <dgm:pt modelId="{D3C8803C-9C33-4890-A684-75FEAFA0263C}" type="pres">
      <dgm:prSet presAssocID="{047CE560-D830-4A5F-8597-5A1B0DD1AD63}" presName="linear" presStyleCnt="0">
        <dgm:presLayoutVars>
          <dgm:animLvl val="lvl"/>
          <dgm:resizeHandles val="exact"/>
        </dgm:presLayoutVars>
      </dgm:prSet>
      <dgm:spPr/>
    </dgm:pt>
    <dgm:pt modelId="{8392D26B-4E30-4BA9-9DAE-F3E4447EC53D}" type="pres">
      <dgm:prSet presAssocID="{DD777007-D943-4345-B8F5-8DACA040628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8C77636-FC79-4181-84E5-B35276E97484}" type="presOf" srcId="{DD777007-D943-4345-B8F5-8DACA040628A}" destId="{8392D26B-4E30-4BA9-9DAE-F3E4447EC53D}" srcOrd="0" destOrd="0" presId="urn:microsoft.com/office/officeart/2005/8/layout/vList2"/>
    <dgm:cxn modelId="{6D141FE0-BD91-419C-834C-0206DFF435DF}" srcId="{047CE560-D830-4A5F-8597-5A1B0DD1AD63}" destId="{DD777007-D943-4345-B8F5-8DACA040628A}" srcOrd="0" destOrd="0" parTransId="{F1028780-58D2-4EDA-961C-7036EF17E0AC}" sibTransId="{A60814A1-34E3-4601-B61E-B8B433513722}"/>
    <dgm:cxn modelId="{296403F5-F7F5-4B74-905E-F3590677880E}" type="presOf" srcId="{047CE560-D830-4A5F-8597-5A1B0DD1AD63}" destId="{D3C8803C-9C33-4890-A684-75FEAFA0263C}" srcOrd="0" destOrd="0" presId="urn:microsoft.com/office/officeart/2005/8/layout/vList2"/>
    <dgm:cxn modelId="{5C620004-31B2-4AE4-9522-A5AAC682CB5B}" type="presParOf" srcId="{D3C8803C-9C33-4890-A684-75FEAFA0263C}" destId="{8392D26B-4E30-4BA9-9DAE-F3E4447EC53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2D26B-4E30-4BA9-9DAE-F3E4447EC53D}">
      <dsp:nvSpPr>
        <dsp:cNvPr id="0" name=""/>
        <dsp:cNvSpPr/>
      </dsp:nvSpPr>
      <dsp:spPr>
        <a:xfrm>
          <a:off x="0" y="47771"/>
          <a:ext cx="10853531" cy="121680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Bell MT" panose="02020503060305020303" pitchFamily="18" charset="0"/>
              <a:cs typeface="Aldhabi" panose="020B0604020202020204" pitchFamily="2" charset="-78"/>
            </a:rPr>
            <a:t>Spark Funds, an asset management company. Spark Funds wants to make investments in a few companies. An effective analysis based on Investment type, country and sector wise can help to make best choice.</a:t>
          </a:r>
        </a:p>
      </dsp:txBody>
      <dsp:txXfrm>
        <a:off x="59399" y="107170"/>
        <a:ext cx="10734733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04-11-2018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Anuj Panchal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Utkarsh Dhawan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Ashwini </a:t>
            </a:r>
            <a:r>
              <a:rPr lang="en-IN" sz="1800" dirty="0" err="1"/>
              <a:t>Ingale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Pooja Manjarekar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/>
              <a:t>Most suitable and feasible area of investment for the spark funds is to invest in the funding type </a:t>
            </a:r>
            <a:r>
              <a:rPr lang="en-IN" sz="2000" b="1" dirty="0"/>
              <a:t>‘VENTURE’.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Three of the main English speaking countries are: </a:t>
            </a:r>
            <a:r>
              <a:rPr lang="en-IN" sz="2000" b="1" dirty="0"/>
              <a:t>USA, Great Britain and India</a:t>
            </a:r>
            <a:r>
              <a:rPr lang="en-IN" sz="2000" dirty="0"/>
              <a:t>, in which the company can invest for Venture type of funding.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Some of the most highly valuable sectors to invest in Venture type funding are : </a:t>
            </a:r>
            <a:r>
              <a:rPr lang="en-IN" sz="2000" b="1" dirty="0"/>
              <a:t>‘Others’ and ‘Social, Finance, Analytics, Advertising’.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Highly recommended sectors to invest in Great Britain and India are </a:t>
            </a:r>
            <a:r>
              <a:rPr lang="en-IN" sz="2000" b="1" dirty="0"/>
              <a:t>‘</a:t>
            </a:r>
            <a:r>
              <a:rPr lang="en-IN" sz="2000" b="1" dirty="0" err="1"/>
              <a:t>Cleantech</a:t>
            </a:r>
            <a:r>
              <a:rPr lang="en-IN" sz="2000" b="1" dirty="0"/>
              <a:t>/Semiconductors’ and ‘News/Search and Messaging’.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FEB8269-B506-4085-A916-CCF2C2AC32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013771"/>
              </p:ext>
            </p:extLst>
          </p:nvPr>
        </p:nvGraphicFramePr>
        <p:xfrm>
          <a:off x="569843" y="1389916"/>
          <a:ext cx="10853531" cy="1312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23216" y="484434"/>
            <a:ext cx="9313817" cy="856138"/>
          </a:xfrm>
        </p:spPr>
        <p:txBody>
          <a:bodyPr/>
          <a:lstStyle/>
          <a:p>
            <a:pPr algn="ctr"/>
            <a:r>
              <a:rPr lang="en-IN" b="1" dirty="0">
                <a:latin typeface="Bell MT" panose="02020503060305020303" pitchFamily="18" charset="0"/>
              </a:rPr>
              <a:t> </a:t>
            </a:r>
            <a:r>
              <a:rPr lang="en-IN" sz="3600" b="1" dirty="0">
                <a:latin typeface="Bell MT" panose="02020503060305020303" pitchFamily="18" charset="0"/>
              </a:rPr>
              <a:t>Abstract</a:t>
            </a:r>
            <a:endParaRPr lang="en-IN" sz="2800" b="1" dirty="0">
              <a:latin typeface="Bell MT" panose="02020503060305020303" pitchFamily="18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1803E1D-1981-45CA-AA34-E6A037CF1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04843"/>
              </p:ext>
            </p:extLst>
          </p:nvPr>
        </p:nvGraphicFramePr>
        <p:xfrm>
          <a:off x="569843" y="2952142"/>
          <a:ext cx="10853531" cy="652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531">
                  <a:extLst>
                    <a:ext uri="{9D8B030D-6E8A-4147-A177-3AD203B41FA5}">
                      <a16:colId xmlns:a16="http://schemas.microsoft.com/office/drawing/2014/main" val="3532267850"/>
                    </a:ext>
                  </a:extLst>
                </a:gridCol>
              </a:tblGrid>
              <a:tr h="65244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Bell MT" panose="02020503060305020303" pitchFamily="18" charset="0"/>
                        </a:rPr>
                        <a:t>Business Understanding</a:t>
                      </a:r>
                      <a:endParaRPr lang="en-IN" sz="2800" dirty="0">
                        <a:solidFill>
                          <a:schemeClr val="bg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79366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C378C81-7617-4C52-A8C6-465EC88D4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243826"/>
              </p:ext>
            </p:extLst>
          </p:nvPr>
        </p:nvGraphicFramePr>
        <p:xfrm>
          <a:off x="569843" y="3604590"/>
          <a:ext cx="10853531" cy="2768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920">
                  <a:extLst>
                    <a:ext uri="{9D8B030D-6E8A-4147-A177-3AD203B41FA5}">
                      <a16:colId xmlns:a16="http://schemas.microsoft.com/office/drawing/2014/main" val="1192239434"/>
                    </a:ext>
                  </a:extLst>
                </a:gridCol>
                <a:gridCol w="7811611">
                  <a:extLst>
                    <a:ext uri="{9D8B030D-6E8A-4147-A177-3AD203B41FA5}">
                      <a16:colId xmlns:a16="http://schemas.microsoft.com/office/drawing/2014/main" val="1107949702"/>
                    </a:ext>
                  </a:extLst>
                </a:gridCol>
              </a:tblGrid>
              <a:tr h="582366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Bell MT" panose="02020503060305020303" pitchFamily="18" charset="0"/>
                          <a:cs typeface="Aldhabi" panose="01000000000000000000" pitchFamily="2" charset="-78"/>
                        </a:rPr>
                        <a:t>Data Source</a:t>
                      </a:r>
                      <a:endParaRPr lang="en-IN" sz="1800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  <a:cs typeface="Aldhabi" panose="01000000000000000000" pitchFamily="2" charset="-78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Aldhabi" panose="01000000000000000000" pitchFamily="2" charset="-78"/>
                        </a:rPr>
                        <a:t>Investment data from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Aldhabi" panose="01000000000000000000" pitchFamily="2" charset="-78"/>
                        </a:rPr>
                        <a:t>crunchbase.com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497665"/>
                  </a:ext>
                </a:extLst>
              </a:tr>
              <a:tr h="842244">
                <a:tc>
                  <a:txBody>
                    <a:bodyPr/>
                    <a:lstStyle/>
                    <a:p>
                      <a:pPr lvl="1" algn="l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Aldhabi" panose="01000000000000000000" pitchFamily="2" charset="-78"/>
                        </a:rPr>
                        <a:t>Constraints</a:t>
                      </a:r>
                      <a:endParaRPr lang="en-IN" sz="1800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  <a:cs typeface="Aldhabi" panose="01000000000000000000" pitchFamily="2" charset="-78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2950" lvl="1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Aldhabi" panose="01000000000000000000" pitchFamily="2" charset="-78"/>
                        </a:rPr>
                        <a:t>Invest between 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Aldhabi" panose="01000000000000000000" pitchFamily="2" charset="-78"/>
                        </a:rPr>
                        <a:t>5 to 15 million USD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Aldhabi" panose="01000000000000000000" pitchFamily="2" charset="-78"/>
                        </a:rPr>
                        <a:t> per round of investment.</a:t>
                      </a:r>
                    </a:p>
                    <a:p>
                      <a:pPr marL="742950" lvl="1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Aldhabi" panose="01000000000000000000" pitchFamily="2" charset="-78"/>
                        </a:rPr>
                        <a:t>Invest only in 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Aldhabi" panose="01000000000000000000" pitchFamily="2" charset="-78"/>
                        </a:rPr>
                        <a:t>English-speaking countries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Aldhabi" panose="01000000000000000000" pitchFamily="2" charset="-78"/>
                        </a:rPr>
                        <a:t> for the ease of communication.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838242"/>
                  </a:ext>
                </a:extLst>
              </a:tr>
              <a:tr h="689844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Bell MT" panose="02020503060305020303" pitchFamily="18" charset="0"/>
                          <a:cs typeface="Aldhabi" panose="01000000000000000000" pitchFamily="2" charset="-78"/>
                        </a:rPr>
                        <a:t>Strategy</a:t>
                      </a:r>
                      <a:endParaRPr lang="en-IN" sz="1800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  <a:cs typeface="Aldhabi" panose="01000000000000000000" pitchFamily="2" charset="-78"/>
                      </a:endParaRPr>
                    </a:p>
                    <a:p>
                      <a:pPr lvl="1" algn="l"/>
                      <a:endParaRPr lang="en-IN" sz="1800" dirty="0">
                        <a:solidFill>
                          <a:schemeClr val="tx1"/>
                        </a:solidFill>
                        <a:latin typeface="Bell MT" panose="02020503060305020303" pitchFamily="18" charset="0"/>
                        <a:cs typeface="Aldhabi" panose="01000000000000000000" pitchFamily="2" charset="-78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Aldhabi" panose="01000000000000000000" pitchFamily="2" charset="-78"/>
                        </a:rPr>
                        <a:t>Identify the 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Aldhabi" panose="01000000000000000000" pitchFamily="2" charset="-78"/>
                        </a:rPr>
                        <a:t>best sectors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Aldhabi" panose="01000000000000000000" pitchFamily="2" charset="-78"/>
                        </a:rPr>
                        <a:t>, 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Aldhabi" panose="01000000000000000000" pitchFamily="2" charset="-78"/>
                        </a:rPr>
                        <a:t>countries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Aldhabi" panose="01000000000000000000" pitchFamily="2" charset="-78"/>
                        </a:rPr>
                        <a:t>, and a suitable 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Aldhabi" panose="01000000000000000000" pitchFamily="2" charset="-78"/>
                        </a:rPr>
                        <a:t>investment type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Aldhabi" panose="01000000000000000000" pitchFamily="2" charset="-78"/>
                        </a:rPr>
                        <a:t> for making investments.</a:t>
                      </a:r>
                      <a:endParaRPr lang="en-IN" sz="1800" dirty="0">
                        <a:solidFill>
                          <a:schemeClr val="tx1"/>
                        </a:solidFill>
                        <a:latin typeface="Bell MT" panose="02020503060305020303" pitchFamily="18" charset="0"/>
                        <a:cs typeface="Aldhabi" panose="01000000000000000000" pitchFamily="2" charset="-78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216388"/>
                  </a:ext>
                </a:extLst>
              </a:tr>
              <a:tr h="582366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Bell MT" panose="02020503060305020303" pitchFamily="18" charset="0"/>
                          <a:cs typeface="Aldhabi" panose="01000000000000000000" pitchFamily="2" charset="-78"/>
                        </a:rPr>
                        <a:t>Business Objective</a:t>
                      </a:r>
                      <a:endParaRPr lang="en-IN" sz="1800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  <a:cs typeface="Aldhabi" panose="01000000000000000000" pitchFamily="2" charset="-78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Bell MT" panose="02020503060305020303" pitchFamily="18" charset="0"/>
                          <a:cs typeface="Aldhabi" panose="01000000000000000000" pitchFamily="2" charset="-78"/>
                        </a:rPr>
                        <a:t>Invest to 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Aldhabi" panose="01000000000000000000" pitchFamily="2" charset="-78"/>
                        </a:rPr>
                        <a:t>the ones 'where 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Aldhabi" panose="01000000000000000000" pitchFamily="2" charset="-78"/>
                        </a:rPr>
                        <a:t>most investors are investing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Aldhabi" panose="01000000000000000000" pitchFamily="2" charset="-78"/>
                        </a:rPr>
                        <a:t>'.</a:t>
                      </a:r>
                      <a:endParaRPr lang="en-IN" sz="1800" dirty="0">
                        <a:solidFill>
                          <a:schemeClr val="tx1"/>
                        </a:solidFill>
                        <a:latin typeface="Bell MT" panose="02020503060305020303" pitchFamily="18" charset="0"/>
                        <a:cs typeface="Aldhabi" panose="01000000000000000000" pitchFamily="2" charset="-78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602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Bell MT" panose="02020503060305020303" pitchFamily="18" charset="0"/>
              </a:rPr>
              <a:t> </a:t>
            </a:r>
            <a:r>
              <a:rPr lang="en-IN" sz="3600" b="1" dirty="0">
                <a:latin typeface="Bell MT" panose="02020503060305020303" pitchFamily="18" charset="0"/>
              </a:rPr>
              <a:t>Problem solving methodology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BCA4D5-A558-430A-8459-7D002A17324C}"/>
              </a:ext>
            </a:extLst>
          </p:cNvPr>
          <p:cNvGrpSpPr/>
          <p:nvPr/>
        </p:nvGrpSpPr>
        <p:grpSpPr>
          <a:xfrm>
            <a:off x="404947" y="1642653"/>
            <a:ext cx="1914182" cy="1786346"/>
            <a:chOff x="1" y="2342044"/>
            <a:chExt cx="957644" cy="1368063"/>
          </a:xfrm>
        </p:grpSpPr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FFDECDE3-5778-4D4D-8913-947D2061117A}"/>
                </a:ext>
              </a:extLst>
            </p:cNvPr>
            <p:cNvSpPr/>
            <p:nvPr/>
          </p:nvSpPr>
          <p:spPr>
            <a:xfrm rot="5400000">
              <a:off x="-205209" y="2547254"/>
              <a:ext cx="1368063" cy="957644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Chevron 4">
              <a:extLst>
                <a:ext uri="{FF2B5EF4-FFF2-40B4-BE49-F238E27FC236}">
                  <a16:creationId xmlns:a16="http://schemas.microsoft.com/office/drawing/2014/main" id="{8E3FC19B-D1F5-404E-9CFE-75F184C08C76}"/>
                </a:ext>
              </a:extLst>
            </p:cNvPr>
            <p:cNvSpPr txBox="1"/>
            <p:nvPr/>
          </p:nvSpPr>
          <p:spPr>
            <a:xfrm>
              <a:off x="195574" y="3002763"/>
              <a:ext cx="566486" cy="4104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spcBef>
                  <a:spcPct val="0"/>
                </a:spcBef>
                <a:buNone/>
              </a:pPr>
              <a:r>
                <a:rPr lang="en-US" sz="1600" b="1" kern="1200" dirty="0">
                  <a:solidFill>
                    <a:schemeClr val="bg1"/>
                  </a:solidFill>
                  <a:latin typeface="Bell MT" panose="02020503060305020303" pitchFamily="18" charset="0"/>
                </a:rPr>
                <a:t>Data </a:t>
              </a:r>
            </a:p>
            <a:p>
              <a:pPr marL="0" lvl="0" indent="0" algn="ctr" defTabSz="1155700">
                <a:spcBef>
                  <a:spcPct val="0"/>
                </a:spcBef>
                <a:buNone/>
              </a:pPr>
              <a:r>
                <a:rPr lang="en-US" sz="1600" b="1" kern="1200" dirty="0">
                  <a:solidFill>
                    <a:schemeClr val="bg1"/>
                  </a:solidFill>
                  <a:latin typeface="Bell MT" panose="02020503060305020303" pitchFamily="18" charset="0"/>
                </a:rPr>
                <a:t>Collection</a:t>
              </a:r>
              <a:endParaRPr lang="en-IN" sz="1600" b="1" kern="1200" dirty="0">
                <a:solidFill>
                  <a:schemeClr val="bg1"/>
                </a:solidFill>
                <a:latin typeface="Bell MT" panose="02020503060305020303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28CC0D3-6F36-44D0-981A-CC84E9799B13}"/>
              </a:ext>
            </a:extLst>
          </p:cNvPr>
          <p:cNvGrpSpPr/>
          <p:nvPr/>
        </p:nvGrpSpPr>
        <p:grpSpPr>
          <a:xfrm>
            <a:off x="2264656" y="1631436"/>
            <a:ext cx="9702057" cy="900458"/>
            <a:chOff x="957637" y="2342046"/>
            <a:chExt cx="7170362" cy="889241"/>
          </a:xfrm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90C42DC3-656B-409B-8749-A680DE24BC4E}"/>
                </a:ext>
              </a:extLst>
            </p:cNvPr>
            <p:cNvSpPr/>
            <p:nvPr/>
          </p:nvSpPr>
          <p:spPr>
            <a:xfrm rot="5400000">
              <a:off x="4098201" y="-798511"/>
              <a:ext cx="889241" cy="7170355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: Top Corners Rounded 6">
              <a:extLst>
                <a:ext uri="{FF2B5EF4-FFF2-40B4-BE49-F238E27FC236}">
                  <a16:creationId xmlns:a16="http://schemas.microsoft.com/office/drawing/2014/main" id="{371C8911-333A-4462-B5EB-73EC486E473D}"/>
                </a:ext>
              </a:extLst>
            </p:cNvPr>
            <p:cNvSpPr txBox="1"/>
            <p:nvPr/>
          </p:nvSpPr>
          <p:spPr>
            <a:xfrm>
              <a:off x="957637" y="2601630"/>
              <a:ext cx="7126946" cy="6251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0" tIns="15875" rIns="15875" bIns="15875" numCol="1" spcCol="1270" anchor="ctr" anchorCtr="0">
              <a:noAutofit/>
            </a:bodyPr>
            <a:lstStyle/>
            <a:p>
              <a:pPr marL="228600" lvl="1" indent="-228600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dirty="0">
                  <a:latin typeface="Bell MT" panose="02020503060305020303" pitchFamily="18" charset="0"/>
                </a:rPr>
                <a:t>The real investment data from </a:t>
              </a:r>
              <a:r>
                <a:rPr lang="en-IN" b="1" dirty="0">
                  <a:latin typeface="Bell MT" panose="02020503060305020303" pitchFamily="18" charset="0"/>
                </a:rPr>
                <a:t>crunchbase.com</a:t>
              </a:r>
            </a:p>
            <a:p>
              <a:pPr marL="228600" lvl="1" indent="-228600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kern="1200" dirty="0">
                  <a:latin typeface="Bell MT" panose="02020503060305020303" pitchFamily="18" charset="0"/>
                </a:rPr>
                <a:t>This row data is then imported into system using python</a:t>
              </a:r>
              <a:endParaRPr lang="en-IN" sz="2500" kern="1200" dirty="0"/>
            </a:p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2500" kern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64427F-38AA-4840-AACD-584CE0FE2F00}"/>
              </a:ext>
            </a:extLst>
          </p:cNvPr>
          <p:cNvGrpSpPr/>
          <p:nvPr/>
        </p:nvGrpSpPr>
        <p:grpSpPr>
          <a:xfrm>
            <a:off x="404946" y="2815850"/>
            <a:ext cx="1914182" cy="1786346"/>
            <a:chOff x="1" y="2342044"/>
            <a:chExt cx="957644" cy="1368063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2FE65FCC-5682-4408-A9A3-5BF1FF90FD3C}"/>
                </a:ext>
              </a:extLst>
            </p:cNvPr>
            <p:cNvSpPr/>
            <p:nvPr/>
          </p:nvSpPr>
          <p:spPr>
            <a:xfrm rot="5400000">
              <a:off x="-205209" y="2547254"/>
              <a:ext cx="1368063" cy="957644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4">
              <a:extLst>
                <a:ext uri="{FF2B5EF4-FFF2-40B4-BE49-F238E27FC236}">
                  <a16:creationId xmlns:a16="http://schemas.microsoft.com/office/drawing/2014/main" id="{24A6B31F-5286-4CCA-89C6-7FBF72EF3789}"/>
                </a:ext>
              </a:extLst>
            </p:cNvPr>
            <p:cNvSpPr txBox="1"/>
            <p:nvPr/>
          </p:nvSpPr>
          <p:spPr>
            <a:xfrm>
              <a:off x="70722" y="2967609"/>
              <a:ext cx="851570" cy="437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spcBef>
                  <a:spcPct val="0"/>
                </a:spcBef>
                <a:buNone/>
              </a:pPr>
              <a:r>
                <a:rPr lang="en-US" sz="1600" b="1" kern="1200" dirty="0">
                  <a:solidFill>
                    <a:schemeClr val="bg1"/>
                  </a:solidFill>
                  <a:latin typeface="Bell MT" panose="02020503060305020303" pitchFamily="18" charset="0"/>
                </a:rPr>
                <a:t>Data Inspection &amp; Cleanup</a:t>
              </a:r>
              <a:endParaRPr lang="en-IN" sz="2000" b="1" kern="1200" dirty="0">
                <a:solidFill>
                  <a:schemeClr val="bg1"/>
                </a:solidFill>
                <a:latin typeface="Bell MT" panose="02020503060305020303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F94752-DF03-43CB-A953-5E77250B4A3B}"/>
              </a:ext>
            </a:extLst>
          </p:cNvPr>
          <p:cNvGrpSpPr/>
          <p:nvPr/>
        </p:nvGrpSpPr>
        <p:grpSpPr>
          <a:xfrm>
            <a:off x="2264656" y="2815852"/>
            <a:ext cx="9702056" cy="889241"/>
            <a:chOff x="957644" y="2342046"/>
            <a:chExt cx="7170355" cy="889241"/>
          </a:xfrm>
        </p:grpSpPr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F988EBAF-4837-46F2-9267-B6DF4D1E3566}"/>
                </a:ext>
              </a:extLst>
            </p:cNvPr>
            <p:cNvSpPr/>
            <p:nvPr/>
          </p:nvSpPr>
          <p:spPr>
            <a:xfrm rot="5400000">
              <a:off x="4098201" y="-798511"/>
              <a:ext cx="889241" cy="7170355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: Top Corners Rounded 6">
              <a:extLst>
                <a:ext uri="{FF2B5EF4-FFF2-40B4-BE49-F238E27FC236}">
                  <a16:creationId xmlns:a16="http://schemas.microsoft.com/office/drawing/2014/main" id="{4012C381-AD58-4024-B2D5-BFEFEA4934EC}"/>
                </a:ext>
              </a:extLst>
            </p:cNvPr>
            <p:cNvSpPr txBox="1"/>
            <p:nvPr/>
          </p:nvSpPr>
          <p:spPr>
            <a:xfrm>
              <a:off x="957645" y="2744074"/>
              <a:ext cx="7126946" cy="443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0" tIns="15875" rIns="15875" bIns="15875" numCol="1" spcCol="1270" anchor="ctr" anchorCtr="0">
              <a:noAutofit/>
            </a:bodyPr>
            <a:lstStyle/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dirty="0">
                  <a:latin typeface="Bell MT" panose="02020503060305020303" pitchFamily="18" charset="0"/>
                </a:rPr>
                <a:t>Inspection has been done on row data by using python manipulation.</a:t>
              </a:r>
            </a:p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kern="1200" dirty="0">
                  <a:latin typeface="Bell MT" panose="02020503060305020303" pitchFamily="18" charset="0"/>
                </a:rPr>
                <a:t>Further we have removed </a:t>
              </a:r>
              <a:r>
                <a:rPr lang="en-US" kern="1200" dirty="0" err="1">
                  <a:latin typeface="Bell MT" panose="02020503060305020303" pitchFamily="18" charset="0"/>
                </a:rPr>
                <a:t>NaN</a:t>
              </a:r>
              <a:r>
                <a:rPr lang="en-US" kern="1200" dirty="0">
                  <a:latin typeface="Bell MT" panose="02020503060305020303" pitchFamily="18" charset="0"/>
                </a:rPr>
                <a:t> values, discarded unused columns in process of data cleanup. </a:t>
              </a:r>
              <a:endParaRPr lang="en-IN" kern="1200" dirty="0">
                <a:latin typeface="Bell MT" panose="02020503060305020303" pitchFamily="18" charset="0"/>
              </a:endParaRPr>
            </a:p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2500" kern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501D77-31EB-4EF5-A275-78701FA09A4E}"/>
              </a:ext>
            </a:extLst>
          </p:cNvPr>
          <p:cNvGrpSpPr/>
          <p:nvPr/>
        </p:nvGrpSpPr>
        <p:grpSpPr>
          <a:xfrm>
            <a:off x="404944" y="4020389"/>
            <a:ext cx="1914181" cy="1755005"/>
            <a:chOff x="1" y="2342044"/>
            <a:chExt cx="957644" cy="1368063"/>
          </a:xfrm>
        </p:grpSpPr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3690EC23-A3E8-46AA-9EC6-55ACA88F8071}"/>
                </a:ext>
              </a:extLst>
            </p:cNvPr>
            <p:cNvSpPr/>
            <p:nvPr/>
          </p:nvSpPr>
          <p:spPr>
            <a:xfrm rot="5400000">
              <a:off x="-205209" y="2547254"/>
              <a:ext cx="1368063" cy="957644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Arrow: Chevron 4">
              <a:extLst>
                <a:ext uri="{FF2B5EF4-FFF2-40B4-BE49-F238E27FC236}">
                  <a16:creationId xmlns:a16="http://schemas.microsoft.com/office/drawing/2014/main" id="{51212CB2-C256-4565-800F-251FE6714F98}"/>
                </a:ext>
              </a:extLst>
            </p:cNvPr>
            <p:cNvSpPr txBox="1"/>
            <p:nvPr/>
          </p:nvSpPr>
          <p:spPr>
            <a:xfrm>
              <a:off x="159114" y="3008184"/>
              <a:ext cx="639413" cy="4104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spcBef>
                  <a:spcPct val="0"/>
                </a:spcBef>
                <a:buNone/>
              </a:pPr>
              <a:r>
                <a:rPr lang="en-US" sz="1600" b="1" kern="1200" dirty="0">
                  <a:solidFill>
                    <a:schemeClr val="bg1"/>
                  </a:solidFill>
                  <a:latin typeface="Bell MT" panose="02020503060305020303" pitchFamily="18" charset="0"/>
                </a:rPr>
                <a:t>Data </a:t>
              </a:r>
            </a:p>
            <a:p>
              <a:pPr marL="0" lvl="0" indent="0" algn="ctr" defTabSz="1155700">
                <a:spcBef>
                  <a:spcPct val="0"/>
                </a:spcBef>
                <a:buNone/>
              </a:pPr>
              <a:r>
                <a:rPr lang="en-US" sz="1600" b="1" kern="1200" dirty="0">
                  <a:solidFill>
                    <a:schemeClr val="bg1"/>
                  </a:solidFill>
                  <a:latin typeface="Bell MT" panose="02020503060305020303" pitchFamily="18" charset="0"/>
                </a:rPr>
                <a:t>Analysis</a:t>
              </a:r>
              <a:endParaRPr lang="en-IN" sz="1600" b="1" kern="1200" dirty="0">
                <a:solidFill>
                  <a:schemeClr val="bg1"/>
                </a:solidFill>
                <a:latin typeface="Bell MT" panose="02020503060305020303" pitchFamily="18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9B89B7-F8BE-46CD-86FD-049BC6E6E830}"/>
              </a:ext>
            </a:extLst>
          </p:cNvPr>
          <p:cNvGrpSpPr/>
          <p:nvPr/>
        </p:nvGrpSpPr>
        <p:grpSpPr>
          <a:xfrm>
            <a:off x="2264657" y="4020391"/>
            <a:ext cx="9702056" cy="1153072"/>
            <a:chOff x="957643" y="2342046"/>
            <a:chExt cx="7170355" cy="1153072"/>
          </a:xfrm>
        </p:grpSpPr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7890EE47-6E30-402F-A324-B2A6626F06C3}"/>
                </a:ext>
              </a:extLst>
            </p:cNvPr>
            <p:cNvSpPr/>
            <p:nvPr/>
          </p:nvSpPr>
          <p:spPr>
            <a:xfrm rot="5400000">
              <a:off x="3966285" y="-666596"/>
              <a:ext cx="1153072" cy="7170355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: Top Corners Rounded 6">
              <a:extLst>
                <a:ext uri="{FF2B5EF4-FFF2-40B4-BE49-F238E27FC236}">
                  <a16:creationId xmlns:a16="http://schemas.microsoft.com/office/drawing/2014/main" id="{357F32AD-32C6-4F36-A6F6-E079613DA61A}"/>
                </a:ext>
              </a:extLst>
            </p:cNvPr>
            <p:cNvSpPr txBox="1"/>
            <p:nvPr/>
          </p:nvSpPr>
          <p:spPr>
            <a:xfrm>
              <a:off x="957645" y="2966365"/>
              <a:ext cx="7126946" cy="2215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0" tIns="15875" rIns="15875" bIns="15875" numCol="1" spcCol="1270" anchor="ctr" anchorCtr="0">
              <a:noAutofit/>
            </a:bodyPr>
            <a:lstStyle/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kern="1200" dirty="0">
                  <a:latin typeface="Bell MT" panose="02020503060305020303" pitchFamily="18" charset="0"/>
                </a:rPr>
                <a:t>We have done 3 type of analysis:</a:t>
              </a:r>
            </a:p>
            <a:p>
              <a:pPr marL="800100" lvl="2" indent="-342900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en-US" kern="1200" dirty="0">
                  <a:latin typeface="Bell MT" panose="02020503060305020303" pitchFamily="18" charset="0"/>
                </a:rPr>
                <a:t>Investment Type : Based on average </a:t>
              </a:r>
              <a:r>
                <a:rPr lang="en-US" dirty="0">
                  <a:latin typeface="Bell MT" panose="02020503060305020303" pitchFamily="18" charset="0"/>
                </a:rPr>
                <a:t>funding amount Highest funding type were selected.</a:t>
              </a:r>
              <a:endParaRPr lang="en-US" kern="1200" dirty="0">
                <a:latin typeface="Bell MT" panose="02020503060305020303" pitchFamily="18" charset="0"/>
              </a:endParaRPr>
            </a:p>
            <a:p>
              <a:pPr marL="800100" lvl="2" indent="-342900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latin typeface="Bell MT" panose="02020503060305020303" pitchFamily="18" charset="0"/>
                </a:rPr>
                <a:t>Country Wise : Top 3 English-speaking country were identified by investment amount.</a:t>
              </a:r>
            </a:p>
            <a:p>
              <a:pPr marL="800100" lvl="2" indent="-342900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en-US" kern="1200" dirty="0">
                  <a:latin typeface="Bell MT" panose="02020503060305020303" pitchFamily="18" charset="0"/>
                </a:rPr>
                <a:t>Secto</a:t>
              </a:r>
              <a:r>
                <a:rPr lang="en-US" dirty="0">
                  <a:latin typeface="Bell MT" panose="02020503060305020303" pitchFamily="18" charset="0"/>
                </a:rPr>
                <a:t>r Wise : Top 3 sector were selected based on different conditions.</a:t>
              </a:r>
              <a:endParaRPr lang="en-IN" kern="1200" dirty="0">
                <a:latin typeface="Bell MT" panose="02020503060305020303" pitchFamily="18" charset="0"/>
              </a:endParaRPr>
            </a:p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2500" kern="12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D71C0C-2916-49E8-A781-DFB64BC1A117}"/>
              </a:ext>
            </a:extLst>
          </p:cNvPr>
          <p:cNvGrpSpPr/>
          <p:nvPr/>
        </p:nvGrpSpPr>
        <p:grpSpPr>
          <a:xfrm>
            <a:off x="404930" y="5250756"/>
            <a:ext cx="1914192" cy="1607244"/>
            <a:chOff x="-2" y="2342045"/>
            <a:chExt cx="957647" cy="1343842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FBA06E5A-64E6-45B4-80FD-9401379B5810}"/>
                </a:ext>
              </a:extLst>
            </p:cNvPr>
            <p:cNvSpPr/>
            <p:nvPr/>
          </p:nvSpPr>
          <p:spPr>
            <a:xfrm rot="5400000">
              <a:off x="-193098" y="2535144"/>
              <a:ext cx="1343842" cy="957644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4">
              <a:extLst>
                <a:ext uri="{FF2B5EF4-FFF2-40B4-BE49-F238E27FC236}">
                  <a16:creationId xmlns:a16="http://schemas.microsoft.com/office/drawing/2014/main" id="{AA169408-D70C-4772-97D4-8D62EA7EF674}"/>
                </a:ext>
              </a:extLst>
            </p:cNvPr>
            <p:cNvSpPr txBox="1"/>
            <p:nvPr/>
          </p:nvSpPr>
          <p:spPr>
            <a:xfrm>
              <a:off x="-2" y="2949382"/>
              <a:ext cx="957644" cy="4104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spcBef>
                  <a:spcPct val="0"/>
                </a:spcBef>
                <a:buNone/>
              </a:pPr>
              <a:r>
                <a:rPr lang="en-US" sz="1600" b="1" kern="1200" dirty="0">
                  <a:solidFill>
                    <a:schemeClr val="bg1"/>
                  </a:solidFill>
                  <a:latin typeface="Bell MT" panose="02020503060305020303" pitchFamily="18" charset="0"/>
                </a:rPr>
                <a:t>Data </a:t>
              </a:r>
            </a:p>
            <a:p>
              <a:pPr marL="0" lvl="0" indent="0" algn="ctr" defTabSz="1155700">
                <a:spcBef>
                  <a:spcPct val="0"/>
                </a:spcBef>
                <a:buNone/>
              </a:pPr>
              <a:r>
                <a:rPr lang="en-US" sz="1600" b="1" kern="1200" dirty="0">
                  <a:solidFill>
                    <a:schemeClr val="bg1"/>
                  </a:solidFill>
                  <a:latin typeface="Bell MT" panose="02020503060305020303" pitchFamily="18" charset="0"/>
                </a:rPr>
                <a:t>Visualization</a:t>
              </a:r>
              <a:endParaRPr lang="en-IN" sz="1600" b="1" kern="1200" dirty="0">
                <a:solidFill>
                  <a:schemeClr val="bg1"/>
                </a:solidFill>
                <a:latin typeface="Bell MT" panose="02020503060305020303" pitchFamily="18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FD1886-806F-40E1-BB31-A246409019E0}"/>
              </a:ext>
            </a:extLst>
          </p:cNvPr>
          <p:cNvGrpSpPr/>
          <p:nvPr/>
        </p:nvGrpSpPr>
        <p:grpSpPr>
          <a:xfrm>
            <a:off x="2264656" y="5250756"/>
            <a:ext cx="9702056" cy="917227"/>
            <a:chOff x="957644" y="2416980"/>
            <a:chExt cx="7170355" cy="889241"/>
          </a:xfrm>
        </p:grpSpPr>
        <p:sp>
          <p:nvSpPr>
            <p:cNvPr id="26" name="Rectangle: Top Corners Rounded 25">
              <a:extLst>
                <a:ext uri="{FF2B5EF4-FFF2-40B4-BE49-F238E27FC236}">
                  <a16:creationId xmlns:a16="http://schemas.microsoft.com/office/drawing/2014/main" id="{75216B1D-1CE4-433B-B9B3-7512BA514C9D}"/>
                </a:ext>
              </a:extLst>
            </p:cNvPr>
            <p:cNvSpPr/>
            <p:nvPr/>
          </p:nvSpPr>
          <p:spPr>
            <a:xfrm rot="5400000">
              <a:off x="4098201" y="-723577"/>
              <a:ext cx="889241" cy="7170355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Rectangle: Top Corners Rounded 6">
              <a:extLst>
                <a:ext uri="{FF2B5EF4-FFF2-40B4-BE49-F238E27FC236}">
                  <a16:creationId xmlns:a16="http://schemas.microsoft.com/office/drawing/2014/main" id="{64A77584-E1A1-407B-A93D-40FD6D2C51E8}"/>
                </a:ext>
              </a:extLst>
            </p:cNvPr>
            <p:cNvSpPr txBox="1"/>
            <p:nvPr/>
          </p:nvSpPr>
          <p:spPr>
            <a:xfrm>
              <a:off x="957645" y="2563068"/>
              <a:ext cx="7126946" cy="624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0" tIns="15875" rIns="15875" bIns="15875" numCol="1" spcCol="1270" anchor="ctr" anchorCtr="0">
              <a:noAutofit/>
            </a:bodyPr>
            <a:lstStyle/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kern="1200" dirty="0">
                  <a:latin typeface="Bell MT" panose="02020503060305020303" pitchFamily="18" charset="0"/>
                </a:rPr>
                <a:t>Final observation have been captured in Tableau for effective demonstration.</a:t>
              </a:r>
              <a:endParaRPr lang="en-IN" kern="1200" dirty="0">
                <a:latin typeface="Bell MT" panose="02020503060305020303" pitchFamily="18" charset="0"/>
              </a:endParaRPr>
            </a:p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2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8" y="200026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Bell MT" panose="02020503060305020303" pitchFamily="18" charset="0"/>
              </a:rPr>
              <a:t> </a:t>
            </a:r>
            <a:r>
              <a:rPr lang="en-IN" sz="3600" b="1" dirty="0">
                <a:latin typeface="Bell MT" panose="02020503060305020303" pitchFamily="18" charset="0"/>
              </a:rPr>
              <a:t>Analysis (Investment type)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5A602B-75A2-4DA6-842B-2BEAC56F2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853341"/>
              </p:ext>
            </p:extLst>
          </p:nvPr>
        </p:nvGraphicFramePr>
        <p:xfrm>
          <a:off x="2032000" y="972641"/>
          <a:ext cx="8128000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21103322"/>
                    </a:ext>
                  </a:extLst>
                </a:gridCol>
              </a:tblGrid>
              <a:tr h="45185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ell MT" panose="02020503060305020303" pitchFamily="18" charset="0"/>
                        </a:rPr>
                        <a:t>Investment Type </a:t>
                      </a:r>
                      <a:endParaRPr lang="en-IN" sz="24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65185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952DD6-E9CA-49E3-8AEB-124537B83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010684"/>
              </p:ext>
            </p:extLst>
          </p:nvPr>
        </p:nvGraphicFramePr>
        <p:xfrm>
          <a:off x="2032000" y="1457939"/>
          <a:ext cx="8128000" cy="101092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568635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01173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Companies under analysis</a:t>
                      </a:r>
                      <a:endParaRPr lang="en-IN" b="0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66368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4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Suitable investment type between 5M to 15M USD</a:t>
                      </a:r>
                      <a:endParaRPr lang="en-IN" b="0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Venture</a:t>
                      </a:r>
                      <a:endParaRPr lang="en-IN" b="0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7474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13D2DE5-2C45-42BC-B401-FDD6D114B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631" y="2502305"/>
            <a:ext cx="8749654" cy="410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195288"/>
            <a:ext cx="9313817" cy="856138"/>
          </a:xfrm>
        </p:spPr>
        <p:txBody>
          <a:bodyPr/>
          <a:lstStyle/>
          <a:p>
            <a:pPr algn="ctr"/>
            <a:r>
              <a:rPr lang="en-IN" sz="5400" b="1" dirty="0">
                <a:latin typeface="Bell MT" panose="02020503060305020303" pitchFamily="18" charset="0"/>
              </a:rPr>
              <a:t> </a:t>
            </a:r>
            <a:r>
              <a:rPr lang="en-IN" b="1" dirty="0">
                <a:latin typeface="Bell MT" panose="02020503060305020303" pitchFamily="18" charset="0"/>
              </a:rPr>
              <a:t>Analysis (</a:t>
            </a:r>
            <a:r>
              <a:rPr lang="en-IN" sz="3600" b="1" dirty="0">
                <a:latin typeface="Bell MT" panose="02020503060305020303" pitchFamily="18" charset="0"/>
              </a:rPr>
              <a:t>Country</a:t>
            </a:r>
            <a:r>
              <a:rPr lang="en-IN" b="1" dirty="0">
                <a:latin typeface="Bell MT" panose="02020503060305020303" pitchFamily="18" charset="0"/>
              </a:rPr>
              <a:t> wise)</a:t>
            </a:r>
            <a:endParaRPr lang="en-IN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B72381-9408-427A-ACD4-8B9FADA03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81746"/>
              </p:ext>
            </p:extLst>
          </p:nvPr>
        </p:nvGraphicFramePr>
        <p:xfrm>
          <a:off x="1410112" y="1051426"/>
          <a:ext cx="10000009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000009">
                  <a:extLst>
                    <a:ext uri="{9D8B030D-6E8A-4147-A177-3AD203B41FA5}">
                      <a16:colId xmlns:a16="http://schemas.microsoft.com/office/drawing/2014/main" val="1621103322"/>
                    </a:ext>
                  </a:extLst>
                </a:gridCol>
              </a:tblGrid>
              <a:tr h="45185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ell MT" panose="02020503060305020303" pitchFamily="18" charset="0"/>
                        </a:rPr>
                        <a:t>Country Wise</a:t>
                      </a:r>
                      <a:endParaRPr lang="en-IN" sz="24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65185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0BA9AB-939C-43E4-BBFE-80F355B98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226270"/>
              </p:ext>
            </p:extLst>
          </p:nvPr>
        </p:nvGraphicFramePr>
        <p:xfrm>
          <a:off x="1410112" y="1536724"/>
          <a:ext cx="10000010" cy="74168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5000005">
                  <a:extLst>
                    <a:ext uri="{9D8B030D-6E8A-4147-A177-3AD203B41FA5}">
                      <a16:colId xmlns:a16="http://schemas.microsoft.com/office/drawing/2014/main" val="2056863520"/>
                    </a:ext>
                  </a:extLst>
                </a:gridCol>
                <a:gridCol w="5000005">
                  <a:extLst>
                    <a:ext uri="{9D8B030D-6E8A-4147-A177-3AD203B41FA5}">
                      <a16:colId xmlns:a16="http://schemas.microsoft.com/office/drawing/2014/main" val="3701173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Top 9 country based on investment</a:t>
                      </a:r>
                      <a:endParaRPr lang="en-IN" b="0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USA,CHN,GBR,IND,CAN,RUS,DEU,ISR,FRA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4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Top 3 English Speaking country</a:t>
                      </a:r>
                      <a:endParaRPr lang="en-IN" b="0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USA, GBR, IND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8573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453703B-D986-4206-9F19-8BDCB69AA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112" y="2311850"/>
            <a:ext cx="9840984" cy="435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>
                <a:latin typeface="Bell MT" panose="02020503060305020303" pitchFamily="18" charset="0"/>
              </a:rPr>
              <a:t> </a:t>
            </a:r>
            <a:r>
              <a:rPr lang="en-IN" b="1" dirty="0">
                <a:latin typeface="Bell MT" panose="02020503060305020303" pitchFamily="18" charset="0"/>
              </a:rPr>
              <a:t>Investment Analysis (Sector wise)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675465"/>
              </p:ext>
            </p:extLst>
          </p:nvPr>
        </p:nvGraphicFramePr>
        <p:xfrm>
          <a:off x="489397" y="1496220"/>
          <a:ext cx="11178861" cy="5201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7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5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8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0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00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Sl.no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Questions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USA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GBR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IND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Total number of Investments (count)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12063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621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328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9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Total amount of investment (USD)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1.07318E+11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5365228300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2949543602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9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Top Sector name (no. of investment-wise)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Others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Others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Others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88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Second Sector name (no. of investment-wise)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Social, Finance, Analytics, Advertising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Social, Finance, Analytics, Advertising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Social, Finance, Analytics, Advertising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88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Third Sector name (no. of investment-wise)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Cleantech / Semiconductors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Cleantech / Semiconductors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News, Search and Messaging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9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Number of investments in top sector (3)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2950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147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110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9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Number of investments in second sector (4)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2714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133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60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9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Number of investments in third sector (5)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2300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128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52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For point 3 (top sector count-wise), which company received the highest investment?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Virtustream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Electric Cloud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FirstCry.com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05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For point 4 (second best sector count-wise), which company received the highest investment?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SST Inc. (Formerly ShotSpotter)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Celltick Technologies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Manthan</a:t>
                      </a:r>
                      <a:r>
                        <a:rPr lang="en-IN" sz="1400" u="none" strike="noStrike" dirty="0">
                          <a:effectLst/>
                        </a:rPr>
                        <a:t> Systems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56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br>
              <a:rPr lang="en-IN" sz="2800"/>
            </a:br>
            <a:r>
              <a:rPr lang="en-IN" sz="2800"/>
              <a:t>                                     </a:t>
            </a:r>
            <a:br>
              <a:rPr lang="en-IN" sz="2800"/>
            </a:br>
            <a:r>
              <a:rPr lang="en-IN" sz="280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br>
              <a:rPr lang="en-IN" sz="2800"/>
            </a:br>
            <a:r>
              <a:rPr lang="en-IN" sz="2800"/>
              <a:t> </a:t>
            </a:r>
            <a:br>
              <a:rPr lang="en-IN" sz="2800"/>
            </a:br>
            <a:endParaRPr lang="en-IN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70" y="271022"/>
            <a:ext cx="9284484" cy="658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 English speaking countries which got the most investments for ’Venture’ type of funding</a:t>
            </a:r>
            <a:endParaRPr lang="en-IN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05C253-F8EA-4F86-B9F1-2F408CA2E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68" y="1496218"/>
            <a:ext cx="10216160" cy="511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Autofit/>
          </a:bodyPr>
          <a:lstStyle/>
          <a:p>
            <a:r>
              <a:rPr lang="en-IN" sz="2800" b="1" dirty="0"/>
              <a:t>Investments made in the top 3 sectors in the top 3 countries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169F1-8199-4488-A787-A30D15793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6762"/>
            <a:ext cx="12192000" cy="462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</TotalTime>
  <Words>542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Aldhabi</vt:lpstr>
      <vt:lpstr>Arial</vt:lpstr>
      <vt:lpstr>Bell MT</vt:lpstr>
      <vt:lpstr>Calibri</vt:lpstr>
      <vt:lpstr>Times New Roman</vt:lpstr>
      <vt:lpstr>Wingdings</vt:lpstr>
      <vt:lpstr>Office Theme</vt:lpstr>
      <vt:lpstr>INVESTMENT CASE STUDY   SUBMISSION </vt:lpstr>
      <vt:lpstr> Abstract</vt:lpstr>
      <vt:lpstr> Problem solving methodology</vt:lpstr>
      <vt:lpstr> Analysis (Investment type)</vt:lpstr>
      <vt:lpstr> Analysis (Country wise)</vt:lpstr>
      <vt:lpstr> Investment Analysis (Sector wise)</vt:lpstr>
      <vt:lpstr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 English speaking countries which got the most investments for ’Venture’ type of funding</vt:lpstr>
      <vt:lpstr>Investments made in the top 3 sectors in the top 3 countries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pooja.manjarekar</cp:lastModifiedBy>
  <cp:revision>84</cp:revision>
  <dcterms:created xsi:type="dcterms:W3CDTF">2016-06-09T08:16:28Z</dcterms:created>
  <dcterms:modified xsi:type="dcterms:W3CDTF">2018-11-04T15:06:41Z</dcterms:modified>
</cp:coreProperties>
</file>