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9" r:id="rId9"/>
    <p:sldId id="278" r:id="rId10"/>
    <p:sldId id="271" r:id="rId11"/>
    <p:sldId id="285" r:id="rId12"/>
    <p:sldId id="281" r:id="rId13"/>
    <p:sldId id="282" r:id="rId14"/>
    <p:sldId id="274" r:id="rId15"/>
    <p:sldId id="283" r:id="rId16"/>
    <p:sldId id="284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6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DCC9-3BA9-4C45-BF12-9B42EAB058F9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2.jpe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133796" y="3244334"/>
            <a:ext cx="392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Игра "Изучение слов"/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words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00812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912482"/>
            <a:ext cx="12192000" cy="2112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04370" y="3876969"/>
            <a:ext cx="1121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«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SmartGetDistance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»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43940" y="2004060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Junegull" panose="04010000000000000000" pitchFamily="8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нейронной сети для идентификации фокусного расстояния по серии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9276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462896"/>
            <a:ext cx="1132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Описание производственного процесса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092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27792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0" name="Прямоугольник 9"/>
          <p:cNvSpPr/>
          <p:nvPr/>
        </p:nvSpPr>
        <p:spPr>
          <a:xfrm>
            <a:off x="1536930" y="1761553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Настроить нейронную сеть согласно предложенной инструкции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603068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3" name="Прямоугольник 12"/>
          <p:cNvSpPr/>
          <p:nvPr/>
        </p:nvSpPr>
        <p:spPr>
          <a:xfrm>
            <a:off x="1862078" y="3476733"/>
            <a:ext cx="350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Запросить входные данные, проверить на соответствие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315136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6" name="Прямоугольник 15"/>
          <p:cNvSpPr/>
          <p:nvPr/>
        </p:nvSpPr>
        <p:spPr>
          <a:xfrm>
            <a:off x="2574146" y="5078027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обучения путем преобразования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739540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9" name="Прямоугольник 18"/>
          <p:cNvSpPr/>
          <p:nvPr/>
        </p:nvSpPr>
        <p:spPr>
          <a:xfrm>
            <a:off x="6408405" y="5021084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Обучить нейронную сеть на полученных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389836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2" name="Прямоугольник 21"/>
          <p:cNvSpPr/>
          <p:nvPr/>
        </p:nvSpPr>
        <p:spPr>
          <a:xfrm>
            <a:off x="6237744" y="3424088"/>
            <a:ext cx="41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нахождения фокуса, с помощью предоставляемого ПО 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88011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5" name="Прямоугольник 24"/>
          <p:cNvSpPr/>
          <p:nvPr/>
        </p:nvSpPr>
        <p:spPr>
          <a:xfrm>
            <a:off x="7454505" y="1703570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Провести тест на полученных данных для решения задачи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2" name="Выгнутая влево стрелка 1"/>
          <p:cNvSpPr/>
          <p:nvPr/>
        </p:nvSpPr>
        <p:spPr>
          <a:xfrm>
            <a:off x="214238" y="268488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Выгнутая влево стрелка 25"/>
          <p:cNvSpPr/>
          <p:nvPr/>
        </p:nvSpPr>
        <p:spPr>
          <a:xfrm>
            <a:off x="848456" y="4510926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 flipH="1" flipV="1">
            <a:off x="10880110" y="440006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Выгнутая влево стрелка 33"/>
          <p:cNvSpPr/>
          <p:nvPr/>
        </p:nvSpPr>
        <p:spPr>
          <a:xfrm flipH="1" flipV="1">
            <a:off x="11488526" y="2728417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5505450" y="5380561"/>
            <a:ext cx="1085850" cy="159131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6" y="3575455"/>
            <a:ext cx="612000" cy="612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1" y="1847700"/>
            <a:ext cx="609653" cy="60965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82" y="5169104"/>
            <a:ext cx="609524" cy="6095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29" y="5186597"/>
            <a:ext cx="609653" cy="60965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2" y="3575455"/>
            <a:ext cx="609524" cy="609524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56" y="186106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462896"/>
            <a:ext cx="10600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обучения нейронной сети</a:t>
            </a:r>
            <a:endParaRPr lang="ru-RU" sz="40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092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379943" y="2154559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0" name="Прямоугольник 9"/>
          <p:cNvSpPr/>
          <p:nvPr/>
        </p:nvSpPr>
        <p:spPr>
          <a:xfrm>
            <a:off x="0" y="1523228"/>
            <a:ext cx="188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Формирование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581197" y="469105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3" name="Прямоугольник 12"/>
          <p:cNvSpPr/>
          <p:nvPr/>
        </p:nvSpPr>
        <p:spPr>
          <a:xfrm>
            <a:off x="112581" y="6071750"/>
            <a:ext cx="197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Формирование модели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789537" y="6062802"/>
            <a:ext cx="3331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Настройка параметров модели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936498" y="469105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9" name="Прямоугольник 18"/>
          <p:cNvSpPr/>
          <p:nvPr/>
        </p:nvSpPr>
        <p:spPr>
          <a:xfrm>
            <a:off x="9710218" y="1442016"/>
            <a:ext cx="2458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Запуск обучения нейронной сети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923653" y="216111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" name="Выгнутая влево стрелка 1"/>
          <p:cNvSpPr/>
          <p:nvPr/>
        </p:nvSpPr>
        <p:spPr>
          <a:xfrm rot="20883735">
            <a:off x="105730" y="3026720"/>
            <a:ext cx="579567" cy="1747710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 rot="1185843" flipH="1" flipV="1">
            <a:off x="11348336" y="3254718"/>
            <a:ext cx="681182" cy="1964854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5555531" y="4647828"/>
            <a:ext cx="485012" cy="47954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5" y="4903658"/>
            <a:ext cx="612000" cy="612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2354592"/>
            <a:ext cx="609653" cy="60965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43" y="4921792"/>
            <a:ext cx="609524" cy="6095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434" y="2354592"/>
            <a:ext cx="609653" cy="609653"/>
          </a:xfrm>
          <a:prstGeom prst="rect">
            <a:avLst/>
          </a:prstGeom>
        </p:spPr>
      </p:pic>
      <p:pic>
        <p:nvPicPr>
          <p:cNvPr id="30" name="Рисунок 29"/>
          <p:cNvPicPr/>
          <p:nvPr/>
        </p:nvPicPr>
        <p:blipFill rotWithShape="1">
          <a:blip r:embed="rId7"/>
          <a:srcRect l="9449" r="10787"/>
          <a:stretch/>
        </p:blipFill>
        <p:spPr>
          <a:xfrm>
            <a:off x="1778952" y="1553412"/>
            <a:ext cx="3656604" cy="2159815"/>
          </a:xfrm>
          <a:prstGeom prst="rect">
            <a:avLst/>
          </a:prstGeom>
        </p:spPr>
      </p:pic>
      <p:pic>
        <p:nvPicPr>
          <p:cNvPr id="33" name="Рисунок 32"/>
          <p:cNvPicPr/>
          <p:nvPr/>
        </p:nvPicPr>
        <p:blipFill rotWithShape="1">
          <a:blip r:embed="rId8"/>
          <a:srcRect l="40344"/>
          <a:stretch/>
        </p:blipFill>
        <p:spPr>
          <a:xfrm>
            <a:off x="1855087" y="3823750"/>
            <a:ext cx="3568479" cy="2159815"/>
          </a:xfrm>
          <a:prstGeom prst="rect">
            <a:avLst/>
          </a:prstGeom>
        </p:spPr>
      </p:pic>
      <p:pic>
        <p:nvPicPr>
          <p:cNvPr id="35" name="Рисунок 34"/>
          <p:cNvPicPr/>
          <p:nvPr/>
        </p:nvPicPr>
        <p:blipFill>
          <a:blip r:embed="rId9"/>
          <a:stretch>
            <a:fillRect/>
          </a:stretch>
        </p:blipFill>
        <p:spPr>
          <a:xfrm>
            <a:off x="6273803" y="3713227"/>
            <a:ext cx="3374818" cy="2348750"/>
          </a:xfrm>
          <a:prstGeom prst="rect">
            <a:avLst/>
          </a:prstGeom>
        </p:spPr>
      </p:pic>
      <p:pic>
        <p:nvPicPr>
          <p:cNvPr id="43" name="Рисунок 42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/>
          <a:stretch/>
        </p:blipFill>
        <p:spPr>
          <a:xfrm>
            <a:off x="6273803" y="1409224"/>
            <a:ext cx="3290356" cy="22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3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предоставляемые входным данным: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картинок должно быть не менее 1900 изображений по всем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классам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картинок: 32х32, но возможны форматы 64х64, 128х128 и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256х256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равномерное распределение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фокуса на всех уровнях и на всех плоскостях используемого для нарезки изображения. </a:t>
            </a:r>
            <a:endParaRPr lang="ru-RU" sz="2000" dirty="0" smtClean="0"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к разным классам должна быть также равномерно распределена по всем картинкам в равной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фокусным расстояние и степенью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focus.dat должен соответствовать определенному формату. Первое значение фокусное расстояние (0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изображений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полностью в фокусе, 1 – изображение не в фокусе, но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различимо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 – изображение размыто до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неразличимости), а второе 			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уверенности в данной оценке (2 – уверен, 0 – не уверен, 1 -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средне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8345"/>
              </p:ext>
            </p:extLst>
          </p:nvPr>
        </p:nvGraphicFramePr>
        <p:xfrm>
          <a:off x="669926" y="5383592"/>
          <a:ext cx="180763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817">
                  <a:extLst>
                    <a:ext uri="{9D8B030D-6E8A-4147-A177-3AD203B41FA5}">
                      <a16:colId xmlns:a16="http://schemas.microsoft.com/office/drawing/2014/main" val="1595897272"/>
                    </a:ext>
                  </a:extLst>
                </a:gridCol>
                <a:gridCol w="903817">
                  <a:extLst>
                    <a:ext uri="{9D8B030D-6E8A-4147-A177-3AD203B41FA5}">
                      <a16:colId xmlns:a16="http://schemas.microsoft.com/office/drawing/2014/main" val="168186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9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87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90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5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Преобразование входных данных: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84" y="4095818"/>
            <a:ext cx="2438095" cy="24380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696" y="2100550"/>
            <a:ext cx="6528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К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аждую тройку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изображений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необходимо перевести в монохром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соединить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в одно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 по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3-м каналам RGB. Таким образом, в полученном изображении R-каналу соответствует первое изображение, G-каналу - втрое и B-каналу – третье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</a:t>
            </a: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Для удобства оператора был написан start.bat файл, который преобразует файлы в автоматическом режиме и распределяет картинки по 3-м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папкам, в соответствие с фокусом средней картинки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" y="2516262"/>
            <a:ext cx="1219306" cy="1219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78" y="2219219"/>
            <a:ext cx="1219306" cy="12193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2" y="2792297"/>
            <a:ext cx="1219306" cy="12193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1899" y="31711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5604" y="28765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4887" y="34385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9891" y="5273091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0912" y="5613303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</a:t>
            </a:r>
            <a:endParaRPr lang="ru-RU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8878" y="595351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</a:t>
            </a:r>
            <a:endParaRPr lang="ru-RU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61899" y="3669357"/>
            <a:ext cx="728910" cy="618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</p:cNvCxnSpPr>
          <p:nvPr/>
        </p:nvCxnSpPr>
        <p:spPr>
          <a:xfrm>
            <a:off x="2738531" y="3438525"/>
            <a:ext cx="12974" cy="12018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3814019" y="4011603"/>
            <a:ext cx="598086" cy="925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В рамках проектах была получена следующая обученная нейронная сеть. В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результате обучения получим: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4" y="2205811"/>
            <a:ext cx="5394124" cy="432727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528607" y="2637771"/>
            <a:ext cx="5199071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Можем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увидеть: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Время, затраченное на формирование модели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Количество использованной памяти на видеокарте и процессоре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</a:t>
            </a:r>
            <a:r>
              <a:rPr lang="ru-RU" sz="2000" b="1" dirty="0" err="1">
                <a:latin typeface="Comic Sans MS" panose="030F0702030302020204" pitchFamily="66" charset="0"/>
                <a:ea typeface="Calibri" panose="020F0502020204030204" pitchFamily="34" charset="0"/>
              </a:rPr>
              <a:t>трейновом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тестовом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Точность </a:t>
            </a:r>
            <a:r>
              <a:rPr lang="ru-RU" sz="2000" b="1" dirty="0" err="1" smtClean="0">
                <a:latin typeface="Comic Sans MS" panose="030F0702030302020204" pitchFamily="66" charset="0"/>
                <a:ea typeface="Calibri" panose="020F0502020204030204" pitchFamily="34" charset="0"/>
              </a:rPr>
              <a:t>валидации</a:t>
            </a:r>
            <a:endParaRPr lang="ru-RU" sz="2000" b="1" dirty="0" smtClean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Скорость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обучения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При анализе тестов произведенных на обученной нейронной сети средний процент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уверенности равнялся 60-80%, а процент успеха обученной нейронной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сети (</a:t>
            </a:r>
            <a:r>
              <a:rPr lang="en-US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SR)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– 46%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528607" y="2637771"/>
            <a:ext cx="519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endParaRPr lang="ru-RU" sz="20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4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ru-RU" sz="24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27306" t="27989" r="23792" b="3805"/>
          <a:stretch/>
        </p:blipFill>
        <p:spPr>
          <a:xfrm>
            <a:off x="528959" y="2442051"/>
            <a:ext cx="5547918" cy="4169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𝟐𝟔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ru-RU" sz="20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где,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 - успех выполнения </a:t>
                </a:r>
                <a:r>
                  <a:rPr lang="en-US" dirty="0" err="1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ого теста (1 – тест успешен, 0 – не успешен), 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n – 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количество тестов. Тест считает успешным если определенный нейронной сетью фокус, соответствует действительному.</a:t>
                </a:r>
              </a:p>
              <a:p>
                <a:pPr>
                  <a:spcAft>
                    <a:spcPts val="0"/>
                  </a:spcAft>
                </a:pPr>
                <a:endParaRPr lang="ru-RU" dirty="0">
                  <a:latin typeface="Comic Sans MS" panose="030F0702030302020204" pitchFamily="66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  <a:blipFill>
                <a:blip r:embed="rId6"/>
                <a:stretch>
                  <a:fillRect l="-946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43252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Роли проекта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81667" y="961787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25" y="1234450"/>
            <a:ext cx="1052498" cy="10524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5348972"/>
            <a:ext cx="804698" cy="80469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01882" y="4780483"/>
            <a:ext cx="1701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Квалификация </a:t>
            </a:r>
            <a:endParaRPr lang="en-US" sz="1400" b="1" dirty="0" smtClean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сотрудников</a:t>
            </a:r>
            <a:endParaRPr lang="ru-RU" sz="1400" b="1" dirty="0">
              <a:latin typeface="Comic Sans MS" panose="030F0702030302020204" pitchFamily="66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294" y="1234450"/>
            <a:ext cx="1052498" cy="105249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3" y="1234450"/>
            <a:ext cx="1052498" cy="10524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457454" y="2502936"/>
            <a:ext cx="180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Развертка 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нейронной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сети NVIDIA DIGITS на машине.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8765" y="2502936"/>
            <a:ext cx="3468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одготовка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данных, подающихся на вход нейронной сети. Прием и верификация данных. Конвертация корректных выходных данных во входные данные нейронной сети при </a:t>
            </a:r>
            <a:r>
              <a:rPr lang="ru-RU" sz="16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помоши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предоставляемой программы.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502078" y="2502936"/>
            <a:ext cx="3428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Работа с нейронной сетью NVIDIA DIGITS. Обучение\</a:t>
            </a:r>
            <a:r>
              <a:rPr lang="ru-RU" sz="16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дообучение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предоставленной (базовой) нейронной сети на подготовленных данных и анализ полученных результатов. Создание собственных моделей нейронной сети и работа с ними.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64493" y="5472084"/>
            <a:ext cx="1696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Системный администратор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68765" y="5595194"/>
            <a:ext cx="34689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Уверенный пользователь ПК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62087" y="5348972"/>
            <a:ext cx="3368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Уверенный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пользователь 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ПК с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понимание целей и результатов в данной области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пк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49" y="2366956"/>
            <a:ext cx="11368118" cy="4237272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Taiga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свободный инструмент для управления проектами, ориентированный на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0343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GitHub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это веб-платформа для управления версиями и совместной работы для разработчиков программного обеспечения.</a:t>
            </a:r>
          </a:p>
        </p:txBody>
      </p:sp>
      <p:pic>
        <p:nvPicPr>
          <p:cNvPr id="7" name="Picture 2" descr="C:\Users\пк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345" y="2353611"/>
            <a:ext cx="7116725" cy="4290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3714" y="2846428"/>
            <a:ext cx="100719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Junegull" panose="04010000000000000000" pitchFamily="82" charset="-52"/>
                <a:ea typeface="Times New Roman" panose="02020603050405020304" pitchFamily="18" charset="0"/>
              </a:rPr>
              <a:t>Спасибо за внимание!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01857" y="2605168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01857" y="4121192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5694" y="933412"/>
            <a:ext cx="63834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Область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применения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2232522"/>
            <a:ext cx="11237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547688" algn="just"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Для выполнения ряда задач в самых разных отраслях деятельности человека необходимо построение 3D поверхности непрозрачного объекта, например</a:t>
            </a: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: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аэрокосмическая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автомобильная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инструментальная промышленность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медицинская техника и фармацевтика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механическая обработка </a:t>
            </a:r>
            <a:endParaRPr lang="ru-RU" sz="2400" dirty="0" smtClean="0">
              <a:latin typeface="Comic Sans MS" panose="030F0702030302020204" pitchFamily="66" charset="0"/>
              <a:cs typeface="Times New Roman" pitchFamily="18" charset="0"/>
            </a:endParaRP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и т.д.</a:t>
            </a:r>
          </a:p>
          <a:p>
            <a:pPr marL="261938" indent="547688" algn="just">
              <a:buNone/>
            </a:pPr>
            <a:endParaRPr lang="ru-RU" sz="2400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9426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5511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7920" y="1661022"/>
            <a:ext cx="11542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Построить производственный процесс, который позволит с прогнозируемыми сроками и ресурсами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произвести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инструмент для  решения задачи распознавания  фокуса.</a:t>
            </a: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1980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77920" y="30990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Назначение проекта 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77920" y="401637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77920" y="4249986"/>
            <a:ext cx="11542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Поставить процесс и на его базе создать инструмент, который позволит быстро решить задачу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распознавания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фокуса в изображении</a:t>
            </a: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9691" y="107490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Данная технология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9771" y="3926198"/>
            <a:ext cx="3632466" cy="25545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Позволит получать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 работы программного обеспечения в виде принадлежности изображения к классу заданного определённым образом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72237" y="4051556"/>
            <a:ext cx="4076671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высокопроизводительным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продуктом, чем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больше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входных данных для обучения, тем больше будет точность полученного решения. 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6743" y="4037129"/>
            <a:ext cx="3658507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Позволит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с прогнозируемыми сроками и ресурсами произвести инструмент для  решения задачи распознавания  фокуса.</a:t>
            </a:r>
          </a:p>
          <a:p>
            <a:pPr lvl="0" algn="ctr">
              <a:spcAft>
                <a:spcPts val="0"/>
              </a:spcAft>
            </a:pP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142498" y="1598757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592503" y="2048761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036232" y="1577278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486236" y="2027282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929966" y="1581751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379970" y="2031755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25" y="2383583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53" y="2366577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46" y="236210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38" y="180513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Проблемы</a:t>
            </a:r>
            <a:r>
              <a:rPr lang="en-US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Данной технологии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44184" y="4287864"/>
            <a:ext cx="363677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Генерация, прием и анализ входных данных для обучения нейронной сети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815" y="4306820"/>
            <a:ext cx="3948347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 зависящим по производительности от технических характеристик железа на котором оно работает</a:t>
            </a: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119373" y="1617910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569377" y="2067914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725701" y="1712735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175705" y="2162739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364780" y="1617909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804556" y="2086870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8" y="2421692"/>
            <a:ext cx="650296" cy="65029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18159" y="4306820"/>
            <a:ext cx="3636779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Необходимо выполнение ограничений на производственные ресурсы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19" y="2418222"/>
            <a:ext cx="609653" cy="6096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48" y="2517882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1257594"/>
            <a:ext cx="4267199" cy="5628554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1257595"/>
            <a:ext cx="8491537" cy="5702320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11043" y="120965"/>
            <a:ext cx="124523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Ограничения на производственные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ресурсы</a:t>
            </a:r>
            <a:endParaRPr lang="ru-RU" sz="4000" dirty="0">
              <a:latin typeface="Junegull" panose="04010000000000000000" pitchFamily="82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61737" y="1566114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Software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04517" y="1566114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</a:rPr>
              <a:t>Железо машины и ОС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28829" y="1277073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Квалификация сотрудников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45789" y="3249064"/>
            <a:ext cx="3512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DIGITS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Caffe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Python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Graphviz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а так же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библиотеки,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необходимые для функционирования ПО «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».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4" y="2151825"/>
            <a:ext cx="976272" cy="9762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17" y="2148746"/>
            <a:ext cx="931999" cy="93199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247541" y="3128097"/>
            <a:ext cx="3778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OC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семейства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Windows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с 2007г и младше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 графический процессор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NVIDIA серии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GeForce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видеокарта, построенная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на официальных спецификациях NVIDIA.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3" y="2201017"/>
            <a:ext cx="879728" cy="879728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438595" y="3256719"/>
            <a:ext cx="37780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Подготовка системы </a:t>
            </a:r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к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работе и обучение готовой системы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продвинутый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 ПК</a:t>
            </a:r>
          </a:p>
          <a:p>
            <a:endParaRPr lang="ru-RU" sz="2000" b="1" dirty="0" smtClean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Анализ данных</a:t>
            </a:r>
            <a:r>
              <a:rPr lang="ru-RU" sz="2000" b="1" dirty="0">
                <a:latin typeface="Comic Sans MS" panose="030F0702030302020204" pitchFamily="66" charset="0"/>
              </a:rPr>
              <a:t>: уверенный </a:t>
            </a:r>
            <a:r>
              <a:rPr lang="ru-RU" sz="2000" b="1" dirty="0" smtClean="0">
                <a:latin typeface="Comic Sans MS" panose="030F0702030302020204" pitchFamily="66" charset="0"/>
              </a:rPr>
              <a:t>пользователь ПК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9771" r="21875" b="39770"/>
          <a:stretch>
            <a:fillRect/>
          </a:stretch>
        </p:blipFill>
        <p:spPr>
          <a:xfrm rot="5400000">
            <a:off x="2666999" y="3334911"/>
            <a:ext cx="6858000" cy="194872"/>
          </a:xfrm>
          <a:custGeom>
            <a:avLst/>
            <a:gdLst>
              <a:gd name="connsiteX0" fmla="*/ 0 w 6858000"/>
              <a:gd name="connsiteY0" fmla="*/ 194872 h 194872"/>
              <a:gd name="connsiteX1" fmla="*/ 0 w 6858000"/>
              <a:gd name="connsiteY1" fmla="*/ 0 h 194872"/>
              <a:gd name="connsiteX2" fmla="*/ 6858000 w 6858000"/>
              <a:gd name="connsiteY2" fmla="*/ 0 h 194872"/>
              <a:gd name="connsiteX3" fmla="*/ 6858000 w 6858000"/>
              <a:gd name="connsiteY3" fmla="*/ 194872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94872">
                <a:moveTo>
                  <a:pt x="0" y="19487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94872"/>
                </a:lnTo>
                <a:close/>
              </a:path>
            </a:pathLst>
          </a:custGeom>
          <a:effectLst>
            <a:outerShdw blurRad="304800" sx="109000" sy="109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749508" y="-167640"/>
            <a:ext cx="11026100" cy="14325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26000" sy="126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6391" y="25624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Артефакты процесса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861912" y="1889164"/>
            <a:ext cx="430077" cy="430077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</p:spPr>
      </p:pic>
      <p:sp>
        <p:nvSpPr>
          <p:cNvPr id="27" name="Овал 26"/>
          <p:cNvSpPr/>
          <p:nvPr/>
        </p:nvSpPr>
        <p:spPr>
          <a:xfrm>
            <a:off x="5949093" y="1976345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Группа 29"/>
          <p:cNvGrpSpPr/>
          <p:nvPr/>
        </p:nvGrpSpPr>
        <p:grpSpPr>
          <a:xfrm>
            <a:off x="5861912" y="2841445"/>
            <a:ext cx="430077" cy="430077"/>
            <a:chOff x="3791808" y="2471873"/>
            <a:chExt cx="2219950" cy="2219950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2" name="Овал 31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861912" y="3793726"/>
            <a:ext cx="430077" cy="430077"/>
            <a:chOff x="3791808" y="2471873"/>
            <a:chExt cx="2219950" cy="2219950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5" name="Овал 34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5871574" y="5112050"/>
            <a:ext cx="430077" cy="430077"/>
            <a:chOff x="3791808" y="2471873"/>
            <a:chExt cx="2219950" cy="2219950"/>
          </a:xfrm>
        </p:grpSpPr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8" name="Овал 37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-372329" y="3561246"/>
            <a:ext cx="6096000" cy="1271942"/>
            <a:chOff x="-343496" y="1109240"/>
            <a:chExt cx="6096000" cy="107049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481106" y="1287182"/>
              <a:ext cx="4271398" cy="89255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r">
                <a:spcAft>
                  <a:spcPts val="0"/>
                </a:spcAft>
              </a:pPr>
              <a:r>
                <a:rPr lang="ru-RU" sz="1600" dirty="0">
                  <a:latin typeface="Comic Sans MS" panose="030F0702030302020204" pitchFamily="66" charset="0"/>
                  <a:ea typeface="Times New Roman" panose="02020603050405020304" pitchFamily="18" charset="0"/>
                </a:rPr>
                <a:t>руководство системного </a:t>
              </a:r>
              <a:r>
                <a:rPr lang="ru-RU" sz="1600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программиста, </a:t>
              </a:r>
              <a:r>
                <a:rPr lang="ru-RU" dirty="0"/>
                <a:t>руководство </a:t>
              </a:r>
              <a:r>
                <a:rPr lang="ru-RU" dirty="0" smtClean="0"/>
                <a:t>оператора, </a:t>
              </a:r>
              <a:r>
                <a:rPr lang="ru-RU" dirty="0"/>
                <a:t>программа и методика испытаний</a:t>
              </a:r>
              <a:endParaRPr lang="ru-RU" sz="1600" dirty="0" smtClean="0">
                <a:latin typeface="Comic Sans MS" panose="030F0702030302020204" pitchFamily="66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-343496" y="110924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b="1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Документация</a:t>
              </a:r>
              <a:endParaRPr lang="ru-RU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6450868" y="2767921"/>
            <a:ext cx="2627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Обученная нейронная сеть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419252" y="5025097"/>
            <a:ext cx="438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Программное обеспечение для подготовки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431743" y="1932792"/>
            <a:ext cx="3331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Технологический стек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681561" y="1607733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078207" y="2537875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406825" y="4746404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303272" y="3559572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55" y="1792310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80" y="2731335"/>
            <a:ext cx="650296" cy="650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2" y="3753032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5" y="4939864"/>
            <a:ext cx="650296" cy="650296"/>
          </a:xfrm>
          <a:prstGeom prst="rect">
            <a:avLst/>
          </a:prstGeom>
        </p:spPr>
      </p:pic>
      <p:sp>
        <p:nvSpPr>
          <p:cNvPr id="42" name="Овал 41"/>
          <p:cNvSpPr/>
          <p:nvPr/>
        </p:nvSpPr>
        <p:spPr>
          <a:xfrm>
            <a:off x="5949093" y="2931107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949093" y="3880906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54582" y="5199230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92346"/>
            <a:ext cx="1057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Стадии, этапы и сроки разработки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01465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Согласование входных и выходных форматов.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2.10.2018 -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</a:t>
            </a:r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.10.2018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b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7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82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Подготовка стека технологий (генерация </a:t>
            </a:r>
            <a:r>
              <a:rPr lang="ru-RU" sz="16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нейроной</a:t>
            </a:r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 сети) и тестовых изображений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182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82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182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87920" y="1581150"/>
            <a:ext cx="150008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1ая поставка 5тыс. тестовых изображений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87920" y="4779108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1.11.2018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87920" y="5550870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087920" y="1205685"/>
            <a:ext cx="1500080" cy="30170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80877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Обучение нейронной сети, разработка настроечных </a:t>
            </a:r>
            <a:r>
              <a:rPr lang="ru-RU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параметров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ru-RU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1ый релиз на 5тыс. тестовых изображений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80877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24.10.2018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13.11.2018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0877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0877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713770" y="1581150"/>
            <a:ext cx="15699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2ая поставка 100тыс. тестовых изображений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713770" y="4779108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2.11.2018-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20.12.2018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713770" y="5550870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13770" y="1205686"/>
            <a:ext cx="15699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504470" y="1581150"/>
            <a:ext cx="2519857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Программная реализация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Разработка программной документации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Доработка ПО 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результатам </a:t>
            </a: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предварительных испытаний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Проведение приемочных испытаний ПО 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«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SmartGetDistance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»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Доклад о результатах ОКР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ru-RU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504470" y="4779108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504470" y="5550870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504470" y="1205686"/>
            <a:ext cx="2519857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982976"/>
            <a:ext cx="4267199" cy="5903172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972737"/>
            <a:ext cx="8491537" cy="5987178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222863" y="1089413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NVIDIA DIGITS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47541" y="1066956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</a:rPr>
              <a:t>Caffe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38595" y="104624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78647" y="2396632"/>
            <a:ext cx="3979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Набор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 для создания глубинных нейронных сетей (DNN) в ходе машинного обучения, а также для управления и диагностики данного процесса. DIGITS обладает графическим </a:t>
            </a:r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пользовательским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интерфейсом. В состав пакета входит веб-сервер, с помощью которого осуществляется коллективная работа над проектом.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71" y="1539643"/>
            <a:ext cx="856989" cy="856989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45789" y="208415"/>
            <a:ext cx="5521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Используемое ПО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-161737" y="962498"/>
            <a:ext cx="12378389" cy="10239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095920" y="2361986"/>
            <a:ext cx="3979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Программный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пакет, предназначенный для работы с графическими ускорителями NVIDIA.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438595" y="2267178"/>
            <a:ext cx="35615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программно-аппаратная архитектура параллельных вычислений, которая позволяет существенно увеличить вычислительную производительность благодаря использованию графических процессоров фирмы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Nvidia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8" b="94670" l="10000" r="90000">
                        <a14:foregroundMark x1="54571" y1="84010" x2="54571" y2="84010"/>
                        <a14:foregroundMark x1="52000" y1="94670" x2="52000" y2="94670"/>
                        <a14:foregroundMark x1="46857" y1="82487" x2="46857" y2="82487"/>
                        <a14:foregroundMark x1="36857" y1="81980" x2="36857" y2="81980"/>
                        <a14:foregroundMark x1="60000" y1="83503" x2="60000" y2="83503"/>
                        <a14:foregroundMark x1="26714" y1="55584" x2="26714" y2="55584"/>
                        <a14:foregroundMark x1="36571" y1="54569" x2="36571" y2="54569"/>
                        <a14:foregroundMark x1="46286" y1="56345" x2="46286" y2="56345"/>
                        <a14:foregroundMark x1="55857" y1="55838" x2="55857" y2="55838"/>
                        <a14:foregroundMark x1="58857" y1="56345" x2="58857" y2="56345"/>
                        <a14:foregroundMark x1="67429" y1="54061" x2="67429" y2="54061"/>
                        <a14:foregroundMark x1="73857" y1="65990" x2="73857" y2="65990"/>
                        <a14:foregroundMark x1="63857" y1="81472" x2="63857" y2="81472"/>
                        <a14:backgroundMark x1="60571" y1="89086" x2="60571" y2="8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49" y="1423121"/>
            <a:ext cx="1491892" cy="8397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3" y="1617721"/>
            <a:ext cx="1324403" cy="5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902</Words>
  <Application>Microsoft Office PowerPoint</Application>
  <PresentationFormat>Широкоэкранный</PresentationFormat>
  <Paragraphs>137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Cooper Black</vt:lpstr>
      <vt:lpstr>Impact</vt:lpstr>
      <vt:lpstr>Junegull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</dc:creator>
  <cp:lastModifiedBy>Ксения</cp:lastModifiedBy>
  <cp:revision>64</cp:revision>
  <dcterms:created xsi:type="dcterms:W3CDTF">2018-11-14T06:23:48Z</dcterms:created>
  <dcterms:modified xsi:type="dcterms:W3CDTF">2018-12-17T19:28:54Z</dcterms:modified>
</cp:coreProperties>
</file>