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66" r:id="rId6"/>
    <p:sldId id="268" r:id="rId7"/>
    <p:sldId id="259" r:id="rId8"/>
    <p:sldId id="269" r:id="rId9"/>
    <p:sldId id="278" r:id="rId10"/>
    <p:sldId id="271" r:id="rId11"/>
    <p:sldId id="285" r:id="rId12"/>
    <p:sldId id="281" r:id="rId13"/>
    <p:sldId id="282" r:id="rId14"/>
    <p:sldId id="274" r:id="rId15"/>
    <p:sldId id="283" r:id="rId16"/>
    <p:sldId id="284" r:id="rId17"/>
    <p:sldId id="276" r:id="rId18"/>
    <p:sldId id="279" r:id="rId19"/>
    <p:sldId id="28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2" d="100"/>
          <a:sy n="122" d="100"/>
        </p:scale>
        <p:origin x="-150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00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41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55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75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03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94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76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68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3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921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DCC9-3BA9-4C45-BF12-9B42EAB058F9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045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8DCC9-3BA9-4C45-BF12-9B42EAB058F9}" type="datetimeFigureOut">
              <a:rPr lang="ru-RU" smtClean="0"/>
              <a:t>24.12.2018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974F5-BBC3-4B4A-B483-2EF4E289DB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0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2.jpeg"/><Relationship Id="rId4" Type="http://schemas.openxmlformats.org/officeDocument/2006/relationships/image" Target="../media/image24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03" b="7149"/>
          <a:stretch/>
        </p:blipFill>
        <p:spPr>
          <a:xfrm>
            <a:off x="-161737" y="0"/>
            <a:ext cx="12353737" cy="68389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133796" y="3244334"/>
            <a:ext cx="392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Игра "Изучение слов"/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Learning words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12192000" cy="4008120"/>
          </a:xfrm>
          <a:prstGeom prst="rect">
            <a:avLst/>
          </a:prstGeom>
          <a:solidFill>
            <a:schemeClr val="bg1">
              <a:lumMod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0" y="1912482"/>
            <a:ext cx="12192000" cy="21126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104370" y="3876969"/>
            <a:ext cx="112171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«</a:t>
            </a:r>
            <a:r>
              <a:rPr lang="en-US" sz="4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SmartGetDistance</a:t>
            </a:r>
            <a:r>
              <a:rPr lang="ru-RU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oper Black" panose="0208090404030B020404" pitchFamily="18" charset="0"/>
              </a:rPr>
              <a:t>»</a:t>
            </a:r>
            <a:endParaRPr lang="ru-RU" sz="4800" b="1" dirty="0">
              <a:solidFill>
                <a:schemeClr val="tx1">
                  <a:lumMod val="75000"/>
                  <a:lumOff val="25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43940" y="2004060"/>
            <a:ext cx="11277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Junegull" panose="04010000000000000000" pitchFamily="82" charset="-52"/>
                <a:ea typeface="Times New Roman" panose="02020603050405020304" pitchFamily="18" charset="0"/>
                <a:cs typeface="Times New Roman" panose="02020603050405020304" pitchFamily="18" charset="0"/>
              </a:rPr>
              <a:t>Построение и обучение нейронной сети для идентификации фокусного расстояния по серии изображений</a:t>
            </a:r>
          </a:p>
        </p:txBody>
      </p:sp>
    </p:spTree>
    <p:extLst>
      <p:ext uri="{BB962C8B-B14F-4D97-AF65-F5344CB8AC3E}">
        <p14:creationId xmlns:p14="http://schemas.microsoft.com/office/powerpoint/2010/main" val="19276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7920" y="462896"/>
            <a:ext cx="113287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sz="4000" dirty="0">
                <a:latin typeface="Junegull" panose="04010000000000000000" pitchFamily="82" charset="-52"/>
                <a:ea typeface="Times New Roman" panose="02020603050405020304" pitchFamily="18" charset="0"/>
              </a:rPr>
              <a:t>Описание производственного процесса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77920" y="1409224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277920" y="1647667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sp>
        <p:nvSpPr>
          <p:cNvPr id="10" name="Прямоугольник 9"/>
          <p:cNvSpPr/>
          <p:nvPr/>
        </p:nvSpPr>
        <p:spPr>
          <a:xfrm>
            <a:off x="1536930" y="1761553"/>
            <a:ext cx="33311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Настроить нейронную сеть согласно предложенной инструкции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603068" y="3362847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sp>
        <p:nvSpPr>
          <p:cNvPr id="13" name="Прямоугольник 12"/>
          <p:cNvSpPr/>
          <p:nvPr/>
        </p:nvSpPr>
        <p:spPr>
          <a:xfrm>
            <a:off x="1862078" y="3476733"/>
            <a:ext cx="3508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Запросить входные данные, проверить на соответствие 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1315136" y="4964141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sp>
        <p:nvSpPr>
          <p:cNvPr id="16" name="Прямоугольник 15"/>
          <p:cNvSpPr/>
          <p:nvPr/>
        </p:nvSpPr>
        <p:spPr>
          <a:xfrm>
            <a:off x="2574146" y="5078027"/>
            <a:ext cx="33311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Подготовить входные данные для обучения путем преобразования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9739540" y="4964141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sp>
        <p:nvSpPr>
          <p:cNvPr id="19" name="Прямоугольник 18"/>
          <p:cNvSpPr/>
          <p:nvPr/>
        </p:nvSpPr>
        <p:spPr>
          <a:xfrm>
            <a:off x="6408405" y="5021084"/>
            <a:ext cx="33311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Обучить нейронную сеть на полученных входных данных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10389836" y="3362847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sp>
        <p:nvSpPr>
          <p:cNvPr id="22" name="Прямоугольник 21"/>
          <p:cNvSpPr/>
          <p:nvPr/>
        </p:nvSpPr>
        <p:spPr>
          <a:xfrm>
            <a:off x="6237744" y="3424088"/>
            <a:ext cx="41430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Подготовить входные данные для нахождения фокуса, с помощью предоставляемого ПО  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10880110" y="1647667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sp>
        <p:nvSpPr>
          <p:cNvPr id="25" name="Прямоугольник 24"/>
          <p:cNvSpPr/>
          <p:nvPr/>
        </p:nvSpPr>
        <p:spPr>
          <a:xfrm>
            <a:off x="7454505" y="1703570"/>
            <a:ext cx="33311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Провести тест на полученных данных для решения задачи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sp>
        <p:nvSpPr>
          <p:cNvPr id="2" name="Выгнутая влево стрелка 1"/>
          <p:cNvSpPr/>
          <p:nvPr/>
        </p:nvSpPr>
        <p:spPr>
          <a:xfrm>
            <a:off x="214238" y="2684883"/>
            <a:ext cx="325148" cy="980498"/>
          </a:xfrm>
          <a:prstGeom prst="curved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Выгнутая влево стрелка 25"/>
          <p:cNvSpPr/>
          <p:nvPr/>
        </p:nvSpPr>
        <p:spPr>
          <a:xfrm>
            <a:off x="848456" y="4510926"/>
            <a:ext cx="325148" cy="980498"/>
          </a:xfrm>
          <a:prstGeom prst="curved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Выгнутая влево стрелка 28"/>
          <p:cNvSpPr/>
          <p:nvPr/>
        </p:nvSpPr>
        <p:spPr>
          <a:xfrm flipH="1" flipV="1">
            <a:off x="10880110" y="4400063"/>
            <a:ext cx="325148" cy="980498"/>
          </a:xfrm>
          <a:prstGeom prst="curved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4" name="Выгнутая влево стрелка 33"/>
          <p:cNvSpPr/>
          <p:nvPr/>
        </p:nvSpPr>
        <p:spPr>
          <a:xfrm flipH="1" flipV="1">
            <a:off x="11488526" y="2728417"/>
            <a:ext cx="325148" cy="980498"/>
          </a:xfrm>
          <a:prstGeom prst="curved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6" name="Стрелка вправо 35"/>
          <p:cNvSpPr/>
          <p:nvPr/>
        </p:nvSpPr>
        <p:spPr>
          <a:xfrm>
            <a:off x="5505450" y="5380561"/>
            <a:ext cx="1085850" cy="159131"/>
          </a:xfrm>
          <a:prstGeom prst="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76" y="3575455"/>
            <a:ext cx="612000" cy="612000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01" y="1847700"/>
            <a:ext cx="609653" cy="609653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982" y="5169104"/>
            <a:ext cx="609524" cy="609524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229" y="5186597"/>
            <a:ext cx="609653" cy="609653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682" y="3575455"/>
            <a:ext cx="609524" cy="609524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956" y="186106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7920" y="462896"/>
            <a:ext cx="106009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sz="4000" dirty="0">
                <a:latin typeface="Junegull" panose="04010000000000000000" pitchFamily="82" charset="-52"/>
                <a:ea typeface="Times New Roman" panose="02020603050405020304" pitchFamily="18" charset="0"/>
              </a:rPr>
              <a:t>Технология обучения нейронной сети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77920" y="1409224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379943" y="2154559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sp>
        <p:nvSpPr>
          <p:cNvPr id="10" name="Прямоугольник 9"/>
          <p:cNvSpPr/>
          <p:nvPr/>
        </p:nvSpPr>
        <p:spPr>
          <a:xfrm>
            <a:off x="0" y="1523228"/>
            <a:ext cx="1881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Формирование данных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581197" y="4691050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sp>
        <p:nvSpPr>
          <p:cNvPr id="13" name="Прямоугольник 12"/>
          <p:cNvSpPr/>
          <p:nvPr/>
        </p:nvSpPr>
        <p:spPr>
          <a:xfrm>
            <a:off x="112581" y="6071750"/>
            <a:ext cx="1974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Формирование модели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789537" y="6062802"/>
            <a:ext cx="33311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Настройка параметров модели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9936498" y="4691050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sp>
        <p:nvSpPr>
          <p:cNvPr id="19" name="Прямоугольник 18"/>
          <p:cNvSpPr/>
          <p:nvPr/>
        </p:nvSpPr>
        <p:spPr>
          <a:xfrm>
            <a:off x="9710218" y="1442016"/>
            <a:ext cx="2458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Запуск обучения нейронной сети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10923653" y="2161110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sp>
        <p:nvSpPr>
          <p:cNvPr id="2" name="Выгнутая влево стрелка 1"/>
          <p:cNvSpPr/>
          <p:nvPr/>
        </p:nvSpPr>
        <p:spPr>
          <a:xfrm rot="20883735">
            <a:off x="105730" y="3026720"/>
            <a:ext cx="579567" cy="1747710"/>
          </a:xfrm>
          <a:prstGeom prst="curved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9" name="Выгнутая влево стрелка 28"/>
          <p:cNvSpPr/>
          <p:nvPr/>
        </p:nvSpPr>
        <p:spPr>
          <a:xfrm rot="1185843" flipH="1" flipV="1">
            <a:off x="11348336" y="3254718"/>
            <a:ext cx="681182" cy="1964854"/>
          </a:xfrm>
          <a:prstGeom prst="curved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6" name="Стрелка вправо 35"/>
          <p:cNvSpPr/>
          <p:nvPr/>
        </p:nvSpPr>
        <p:spPr>
          <a:xfrm>
            <a:off x="5555531" y="4647828"/>
            <a:ext cx="485012" cy="479548"/>
          </a:xfrm>
          <a:prstGeom prst="rightArrow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05" y="4903658"/>
            <a:ext cx="612000" cy="612000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4" y="2354592"/>
            <a:ext cx="609653" cy="609653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343" y="4921792"/>
            <a:ext cx="609524" cy="609524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434" y="2354592"/>
            <a:ext cx="609653" cy="609653"/>
          </a:xfrm>
          <a:prstGeom prst="rect">
            <a:avLst/>
          </a:prstGeom>
        </p:spPr>
      </p:pic>
      <p:pic>
        <p:nvPicPr>
          <p:cNvPr id="30" name="Рисунок 29"/>
          <p:cNvPicPr/>
          <p:nvPr/>
        </p:nvPicPr>
        <p:blipFill rotWithShape="1">
          <a:blip r:embed="rId7"/>
          <a:srcRect l="9449" r="10787"/>
          <a:stretch/>
        </p:blipFill>
        <p:spPr>
          <a:xfrm>
            <a:off x="1778952" y="1553412"/>
            <a:ext cx="3656604" cy="2159815"/>
          </a:xfrm>
          <a:prstGeom prst="rect">
            <a:avLst/>
          </a:prstGeom>
        </p:spPr>
      </p:pic>
      <p:pic>
        <p:nvPicPr>
          <p:cNvPr id="33" name="Рисунок 32"/>
          <p:cNvPicPr/>
          <p:nvPr/>
        </p:nvPicPr>
        <p:blipFill rotWithShape="1">
          <a:blip r:embed="rId8"/>
          <a:srcRect l="40344"/>
          <a:stretch/>
        </p:blipFill>
        <p:spPr>
          <a:xfrm>
            <a:off x="1855087" y="3823750"/>
            <a:ext cx="3568479" cy="2159815"/>
          </a:xfrm>
          <a:prstGeom prst="rect">
            <a:avLst/>
          </a:prstGeom>
        </p:spPr>
      </p:pic>
      <p:pic>
        <p:nvPicPr>
          <p:cNvPr id="35" name="Рисунок 34"/>
          <p:cNvPicPr/>
          <p:nvPr/>
        </p:nvPicPr>
        <p:blipFill>
          <a:blip r:embed="rId9"/>
          <a:stretch>
            <a:fillRect/>
          </a:stretch>
        </p:blipFill>
        <p:spPr>
          <a:xfrm>
            <a:off x="6273803" y="3713227"/>
            <a:ext cx="3374818" cy="2348750"/>
          </a:xfrm>
          <a:prstGeom prst="rect">
            <a:avLst/>
          </a:prstGeom>
        </p:spPr>
      </p:pic>
      <p:pic>
        <p:nvPicPr>
          <p:cNvPr id="43" name="Рисунок 42"/>
          <p:cNvPicPr/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3"/>
          <a:stretch/>
        </p:blipFill>
        <p:spPr>
          <a:xfrm>
            <a:off x="6273803" y="1409224"/>
            <a:ext cx="3290356" cy="225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9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7920" y="117149"/>
            <a:ext cx="115711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4000" dirty="0">
                <a:latin typeface="Junegull" panose="04010000000000000000" pitchFamily="82" charset="-52"/>
                <a:ea typeface="Times New Roman" panose="02020603050405020304" pitchFamily="18" charset="0"/>
              </a:rPr>
              <a:t>Технология принятия и </a:t>
            </a:r>
            <a:r>
              <a:rPr lang="ru-RU" sz="4000" dirty="0" smtClean="0">
                <a:latin typeface="Junegull" panose="04010000000000000000" pitchFamily="82" charset="-52"/>
                <a:ea typeface="Times New Roman" panose="02020603050405020304" pitchFamily="18" charset="0"/>
              </a:rPr>
              <a:t>подготовки </a:t>
            </a:r>
            <a:r>
              <a:rPr lang="ru-RU" sz="4000" dirty="0">
                <a:latin typeface="Junegull" panose="04010000000000000000" pitchFamily="82" charset="-52"/>
                <a:ea typeface="Times New Roman" panose="02020603050405020304" pitchFamily="18" charset="0"/>
              </a:rPr>
              <a:t>входных данных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77920" y="1576785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277920" y="1576785"/>
            <a:ext cx="11571180" cy="5317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2800" b="1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Требования предоставляемые входным данным:</a:t>
            </a:r>
          </a:p>
          <a:p>
            <a:pPr marL="342900" indent="-34290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Минимальное 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количество картинок должно быть не менее 1900 изображений по всем </a:t>
            </a: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классам</a:t>
            </a:r>
          </a:p>
          <a:p>
            <a:pPr marL="342900" indent="-34290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Разрешение 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картинок: 32х32, но возможны форматы 64х64, 128х128 и </a:t>
            </a: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256х256</a:t>
            </a:r>
          </a:p>
          <a:p>
            <a:pPr marL="342900" indent="-34290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Необходимо равномерное распределение 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фокуса на всех уровнях и на всех плоскостях используемого для нарезки изображения. </a:t>
            </a:r>
            <a:endParaRPr lang="ru-RU" sz="2000" dirty="0" smtClean="0">
              <a:latin typeface="Comic Sans MS" panose="030F0702030302020204" pitchFamily="66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Степень 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доверия к разным классам должна быть также равномерно распределена по всем картинкам в равной </a:t>
            </a: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степени</a:t>
            </a:r>
          </a:p>
          <a:p>
            <a:pPr marL="342900" indent="-34290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Формат 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фокусным расстояние и степенью </a:t>
            </a: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доверия 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файла </a:t>
            </a: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focus.dat должен соответствовать определенному формату. Первое значение фокусное расстояние (0 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изображений 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полностью в фокусе, 1 – изображение не в фокусе, но </a:t>
            </a: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различимо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 – изображение размыто до </a:t>
            </a: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неразличимости), а второе 			степень 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уверенности в данной оценке (2 – уверен, 0 – не уверен, 1 - </a:t>
            </a:r>
            <a:r>
              <a:rPr lang="ru-RU" sz="2000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средне</a:t>
            </a:r>
            <a:r>
              <a:rPr lang="ru-RU" sz="2000" dirty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68345"/>
              </p:ext>
            </p:extLst>
          </p:nvPr>
        </p:nvGraphicFramePr>
        <p:xfrm>
          <a:off x="669926" y="5383592"/>
          <a:ext cx="1807634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3817">
                  <a:extLst>
                    <a:ext uri="{9D8B030D-6E8A-4147-A177-3AD203B41FA5}">
                      <a16:colId xmlns:a16="http://schemas.microsoft.com/office/drawing/2014/main" xmlns="" val="1595897272"/>
                    </a:ext>
                  </a:extLst>
                </a:gridCol>
                <a:gridCol w="903817">
                  <a:extLst>
                    <a:ext uri="{9D8B030D-6E8A-4147-A177-3AD203B41FA5}">
                      <a16:colId xmlns:a16="http://schemas.microsoft.com/office/drawing/2014/main" xmlns="" val="1681862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ru-RU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</a:rPr>
                        <a:t>2</a:t>
                      </a:r>
                      <a:endParaRPr lang="ru-RU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70292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ru-RU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</a:rPr>
                        <a:t>0</a:t>
                      </a:r>
                      <a:endParaRPr lang="ru-RU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7487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</a:rPr>
                        <a:t>2</a:t>
                      </a:r>
                      <a:endParaRPr lang="ru-RU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mic Sans MS" panose="030F0702030302020204" pitchFamily="66" charset="0"/>
                        </a:rPr>
                        <a:t>1</a:t>
                      </a:r>
                      <a:endParaRPr lang="ru-RU" sz="2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mic Sans MS" panose="030F0702030302020204" pitchFamily="66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137908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82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7920" y="117149"/>
            <a:ext cx="115711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4000" dirty="0">
                <a:latin typeface="Junegull" panose="04010000000000000000" pitchFamily="82" charset="-52"/>
                <a:ea typeface="Times New Roman" panose="02020603050405020304" pitchFamily="18" charset="0"/>
              </a:rPr>
              <a:t>Технология принятия и </a:t>
            </a:r>
            <a:r>
              <a:rPr lang="ru-RU" sz="4000" dirty="0" smtClean="0">
                <a:latin typeface="Junegull" panose="04010000000000000000" pitchFamily="82" charset="-52"/>
                <a:ea typeface="Times New Roman" panose="02020603050405020304" pitchFamily="18" charset="0"/>
              </a:rPr>
              <a:t>подготовки </a:t>
            </a:r>
            <a:r>
              <a:rPr lang="ru-RU" sz="4000" dirty="0">
                <a:latin typeface="Junegull" panose="04010000000000000000" pitchFamily="82" charset="-52"/>
                <a:ea typeface="Times New Roman" panose="02020603050405020304" pitchFamily="18" charset="0"/>
              </a:rPr>
              <a:t>входных данных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77920" y="1576785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277920" y="1576785"/>
            <a:ext cx="11571180" cy="554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2800" b="1" dirty="0" smtClean="0">
                <a:latin typeface="Comic Sans MS" panose="030F07020303020202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Преобразование входных данных: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84" y="4095818"/>
            <a:ext cx="2438095" cy="243809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339696" y="2100550"/>
            <a:ext cx="65289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К</a:t>
            </a:r>
            <a:r>
              <a:rPr lang="ru-RU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аждую тройку </a:t>
            </a:r>
            <a:r>
              <a:rPr lang="ru-RU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изображений </a:t>
            </a:r>
            <a:r>
              <a:rPr lang="ru-RU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необходимо перевести в монохром </a:t>
            </a:r>
            <a:r>
              <a:rPr lang="ru-RU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и </a:t>
            </a:r>
            <a:r>
              <a:rPr lang="ru-RU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соединить </a:t>
            </a:r>
            <a:r>
              <a:rPr lang="ru-RU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в одно </a:t>
            </a:r>
            <a:r>
              <a:rPr lang="ru-RU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изображение по </a:t>
            </a:r>
            <a:r>
              <a:rPr lang="ru-RU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3-м каналам RGB. Таким образом, в полученном изображении R-каналу соответствует первое изображение, G-каналу - втрое и B-каналу – третье </a:t>
            </a:r>
            <a:r>
              <a:rPr lang="ru-RU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изображение</a:t>
            </a:r>
            <a:r>
              <a:rPr lang="en-US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Для удобства оператора был написан start.bat файл, который преобразует файлы в автоматическом режиме и распределяет картинки по 3-м </a:t>
            </a:r>
            <a:r>
              <a:rPr lang="ru-RU" sz="2400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папкам, в соответствие с фокусом средней картинки</a:t>
            </a:r>
            <a:endParaRPr lang="ru-RU" sz="2400" dirty="0">
              <a:latin typeface="Comic Sans MS" panose="030F0702030302020204" pitchFamily="66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7" y="2516262"/>
            <a:ext cx="1219306" cy="121930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78" y="2219219"/>
            <a:ext cx="1219306" cy="121930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452" y="2792297"/>
            <a:ext cx="1219306" cy="12193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61899" y="317111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1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35604" y="287651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2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4887" y="343852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3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99891" y="5273091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R</a:t>
            </a:r>
            <a:endParaRPr lang="ru-RU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0912" y="5613303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G</a:t>
            </a:r>
            <a:endParaRPr lang="ru-RU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28878" y="5953515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B</a:t>
            </a:r>
            <a:endParaRPr lang="ru-RU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961899" y="3669357"/>
            <a:ext cx="728910" cy="61828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2"/>
          </p:cNvCxnSpPr>
          <p:nvPr/>
        </p:nvCxnSpPr>
        <p:spPr>
          <a:xfrm>
            <a:off x="2738531" y="3438525"/>
            <a:ext cx="12974" cy="120180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1" idx="2"/>
          </p:cNvCxnSpPr>
          <p:nvPr/>
        </p:nvCxnSpPr>
        <p:spPr>
          <a:xfrm flipH="1">
            <a:off x="3814019" y="4011603"/>
            <a:ext cx="598086" cy="92576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56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1882" y="192346"/>
            <a:ext cx="64956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sz="4400" dirty="0">
                <a:latin typeface="Junegull" panose="04010000000000000000" pitchFamily="82" charset="-52"/>
                <a:ea typeface="Times New Roman" panose="02020603050405020304" pitchFamily="18" charset="0"/>
              </a:rPr>
              <a:t>Апробация 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01882" y="1224975"/>
            <a:ext cx="109519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>
                <a:latin typeface="Comic Sans MS" panose="030F0702030302020204" pitchFamily="66" charset="0"/>
                <a:ea typeface="Times New Roman" panose="02020603050405020304" pitchFamily="18" charset="0"/>
              </a:rPr>
              <a:t>В рамках проектах была получена следующая обученная нейронная сеть. В </a:t>
            </a:r>
            <a:r>
              <a:rPr lang="ru-RU" sz="2400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результате обучения получим:</a:t>
            </a:r>
          </a:p>
          <a:p>
            <a:pPr>
              <a:spcAft>
                <a:spcPts val="0"/>
              </a:spcAft>
            </a:pPr>
            <a:endParaRPr lang="ru-RU" sz="2400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401882" y="1018461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84" y="2205811"/>
            <a:ext cx="5394124" cy="432727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528607" y="2637771"/>
            <a:ext cx="5199071" cy="2990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Aft>
                <a:spcPts val="1000"/>
              </a:spcAft>
            </a:pPr>
            <a:r>
              <a:rPr lang="ru-RU" sz="2000" b="1" dirty="0" smtClean="0">
                <a:latin typeface="Comic Sans MS" panose="030F0702030302020204" pitchFamily="66" charset="0"/>
                <a:ea typeface="Calibri" panose="020F0502020204030204" pitchFamily="34" charset="0"/>
              </a:rPr>
              <a:t>Можем </a:t>
            </a:r>
            <a:r>
              <a:rPr lang="ru-RU" sz="2000" b="1" dirty="0">
                <a:latin typeface="Comic Sans MS" panose="030F0702030302020204" pitchFamily="66" charset="0"/>
                <a:ea typeface="Calibri" panose="020F0502020204030204" pitchFamily="34" charset="0"/>
              </a:rPr>
              <a:t>увидеть:</a:t>
            </a:r>
            <a:endParaRPr lang="ru-RU" sz="2000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b="1" dirty="0">
                <a:latin typeface="Comic Sans MS" panose="030F0702030302020204" pitchFamily="66" charset="0"/>
                <a:ea typeface="Calibri" panose="020F0502020204030204" pitchFamily="34" charset="0"/>
              </a:rPr>
              <a:t>Время, затраченное на формирование модели</a:t>
            </a:r>
            <a:endParaRPr lang="ru-RU" sz="2000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b="1" dirty="0">
                <a:latin typeface="Comic Sans MS" panose="030F0702030302020204" pitchFamily="66" charset="0"/>
                <a:ea typeface="Calibri" panose="020F0502020204030204" pitchFamily="34" charset="0"/>
              </a:rPr>
              <a:t>Количество использованной памяти на видеокарте и процессоре</a:t>
            </a:r>
            <a:endParaRPr lang="ru-RU" sz="2000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b="1" dirty="0">
                <a:latin typeface="Comic Sans MS" panose="030F0702030302020204" pitchFamily="66" charset="0"/>
                <a:ea typeface="Calibri" panose="020F0502020204030204" pitchFamily="34" charset="0"/>
              </a:rPr>
              <a:t>Ошибку на </a:t>
            </a:r>
            <a:r>
              <a:rPr lang="ru-RU" sz="2000" b="1" dirty="0" err="1">
                <a:latin typeface="Comic Sans MS" panose="030F0702030302020204" pitchFamily="66" charset="0"/>
                <a:ea typeface="Calibri" panose="020F0502020204030204" pitchFamily="34" charset="0"/>
              </a:rPr>
              <a:t>трейновом</a:t>
            </a:r>
            <a:r>
              <a:rPr lang="ru-RU" sz="2000" b="1" dirty="0">
                <a:latin typeface="Comic Sans MS" panose="030F0702030302020204" pitchFamily="66" charset="0"/>
                <a:ea typeface="Calibri" panose="020F0502020204030204" pitchFamily="34" charset="0"/>
              </a:rPr>
              <a:t> наборе</a:t>
            </a:r>
            <a:endParaRPr lang="ru-RU" sz="2000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b="1" dirty="0">
                <a:latin typeface="Comic Sans MS" panose="030F0702030302020204" pitchFamily="66" charset="0"/>
                <a:ea typeface="Calibri" panose="020F0502020204030204" pitchFamily="34" charset="0"/>
              </a:rPr>
              <a:t>Ошибку на тестовом наборе</a:t>
            </a:r>
            <a:endParaRPr lang="ru-RU" sz="2000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b="1" dirty="0">
                <a:latin typeface="Comic Sans MS" panose="030F0702030302020204" pitchFamily="66" charset="0"/>
                <a:ea typeface="Calibri" panose="020F0502020204030204" pitchFamily="34" charset="0"/>
              </a:rPr>
              <a:t>Точность </a:t>
            </a:r>
            <a:r>
              <a:rPr lang="ru-RU" sz="2000" b="1" dirty="0" err="1" smtClean="0">
                <a:latin typeface="Comic Sans MS" panose="030F0702030302020204" pitchFamily="66" charset="0"/>
                <a:ea typeface="Calibri" panose="020F0502020204030204" pitchFamily="34" charset="0"/>
              </a:rPr>
              <a:t>валидации</a:t>
            </a:r>
            <a:endParaRPr lang="ru-RU" sz="2000" b="1" dirty="0" smtClean="0">
              <a:latin typeface="Comic Sans MS" panose="030F0702030302020204" pitchFamily="66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b="1" dirty="0" smtClean="0">
                <a:latin typeface="Comic Sans MS" panose="030F0702030302020204" pitchFamily="66" charset="0"/>
                <a:ea typeface="Calibri" panose="020F0502020204030204" pitchFamily="34" charset="0"/>
              </a:rPr>
              <a:t>Скорость </a:t>
            </a:r>
            <a:r>
              <a:rPr lang="ru-RU" sz="2000" b="1" dirty="0">
                <a:latin typeface="Comic Sans MS" panose="030F0702030302020204" pitchFamily="66" charset="0"/>
                <a:ea typeface="Calibri" panose="020F0502020204030204" pitchFamily="34" charset="0"/>
              </a:rPr>
              <a:t>обучения 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94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1882" y="192346"/>
            <a:ext cx="64956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sz="4400" dirty="0">
                <a:latin typeface="Junegull" panose="04010000000000000000" pitchFamily="82" charset="-52"/>
                <a:ea typeface="Times New Roman" panose="02020603050405020304" pitchFamily="18" charset="0"/>
              </a:rPr>
              <a:t>Апробация процесса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01882" y="1224975"/>
            <a:ext cx="109519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При анализе тестов произведенных на обученной нейронной сети средний процент </a:t>
            </a:r>
            <a:r>
              <a:rPr lang="ru-RU" sz="2400" dirty="0">
                <a:latin typeface="Comic Sans MS" panose="030F0702030302020204" pitchFamily="66" charset="0"/>
                <a:ea typeface="Times New Roman" panose="02020603050405020304" pitchFamily="18" charset="0"/>
              </a:rPr>
              <a:t>уверенности равнялся 60-80%, а процент успеха обученной нейронной </a:t>
            </a:r>
            <a:r>
              <a:rPr lang="ru-RU" sz="2400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сети (</a:t>
            </a:r>
            <a:r>
              <a:rPr lang="en-US" sz="2400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SR)</a:t>
            </a:r>
            <a:r>
              <a:rPr lang="ru-RU" sz="2400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 – 46%</a:t>
            </a:r>
          </a:p>
          <a:p>
            <a:pPr>
              <a:spcAft>
                <a:spcPts val="0"/>
              </a:spcAft>
            </a:pPr>
            <a:endParaRPr lang="ru-RU" sz="2400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401882" y="1018461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6528607" y="2637771"/>
            <a:ext cx="51990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spcAft>
                <a:spcPts val="1000"/>
              </a:spcAft>
            </a:pPr>
            <a:endParaRPr lang="ru-RU" sz="2000" b="1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7713482" y="2442051"/>
                <a:ext cx="2866490" cy="8138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>
                          <a:latin typeface="Cambria Math" panose="02040503050406030204" pitchFamily="18" charset="0"/>
                        </a:rPr>
                        <m:t>𝑺𝑹</m:t>
                      </m:r>
                      <m:r>
                        <a:rPr lang="ru-RU" sz="24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b="1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400" b="1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ru-RU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ru-RU" sz="2400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400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ru-RU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24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ru-RU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ru-RU" sz="24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ru-RU" sz="2400" b="1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2400" b="1" i="0"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ru-RU" sz="2400" b="1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3482" y="2442051"/>
                <a:ext cx="2866490" cy="8138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l="27306" t="27989" r="23792" b="3805"/>
          <a:stretch/>
        </p:blipFill>
        <p:spPr>
          <a:xfrm>
            <a:off x="528959" y="2442051"/>
            <a:ext cx="5547918" cy="4169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7100193" y="5347875"/>
                <a:ext cx="4627485" cy="693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1" i="1">
                          <a:latin typeface="Cambria Math" panose="02040503050406030204" pitchFamily="18" charset="0"/>
                        </a:rPr>
                        <m:t>𝑺𝑹</m:t>
                      </m:r>
                      <m:r>
                        <a:rPr lang="ru-RU" sz="20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b="1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000" b="1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ru-RU" sz="2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ru-RU" sz="2000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000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ru-RU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20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ru-RU" sz="2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ru-RU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ru-RU" sz="2000" b="1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2000" b="1" i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ru-RU" sz="20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b="1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2000" b="1" i="0">
                              <a:latin typeface="Cambria Math" panose="02040503050406030204" pitchFamily="18" charset="0"/>
                            </a:rPr>
                            <m:t>𝟏𝟐</m:t>
                          </m:r>
                        </m:num>
                        <m:den>
                          <m:r>
                            <a:rPr lang="ru-RU" sz="2000" b="1" i="0">
                              <a:latin typeface="Cambria Math" panose="02040503050406030204" pitchFamily="18" charset="0"/>
                            </a:rPr>
                            <m:t>𝟐𝟔</m:t>
                          </m:r>
                        </m:den>
                      </m:f>
                      <m:r>
                        <a:rPr lang="ru-RU" sz="2000" b="1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ru-RU" sz="2000" b="1" i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ru-RU" sz="2000" b="1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ru-RU" sz="2000" b="1" i="0">
                          <a:latin typeface="Cambria Math" panose="02040503050406030204" pitchFamily="18" charset="0"/>
                        </a:rPr>
                        <m:t>𝟒𝟔</m:t>
                      </m:r>
                      <m:r>
                        <a:rPr lang="ru-RU" sz="2000" b="1" i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ru-RU" sz="2000" b="1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193" y="5347875"/>
                <a:ext cx="4627485" cy="6936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6203954" y="3328456"/>
                <a:ext cx="579754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dirty="0" smtClean="0">
                    <a:latin typeface="Comic Sans MS" panose="030F0702030302020204" pitchFamily="66" charset="0"/>
                    <a:ea typeface="Times New Roman" panose="02020603050405020304" pitchFamily="18" charset="0"/>
                  </a:rPr>
                  <a:t>где,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ru-RU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ru-RU" dirty="0" smtClean="0">
                    <a:latin typeface="Comic Sans MS" panose="030F0702030302020204" pitchFamily="66" charset="0"/>
                    <a:ea typeface="Times New Roman" panose="02020603050405020304" pitchFamily="18" charset="0"/>
                  </a:rPr>
                  <a:t> - успех выполнения </a:t>
                </a:r>
                <a:r>
                  <a:rPr lang="en-US" dirty="0" err="1" smtClean="0">
                    <a:latin typeface="Comic Sans MS" panose="030F0702030302020204" pitchFamily="66" charset="0"/>
                    <a:ea typeface="Times New Roman" panose="02020603050405020304" pitchFamily="18" charset="0"/>
                  </a:rPr>
                  <a:t>i</a:t>
                </a:r>
                <a:r>
                  <a:rPr lang="en-US" dirty="0" smtClean="0">
                    <a:latin typeface="Comic Sans MS" panose="030F0702030302020204" pitchFamily="66" charset="0"/>
                    <a:ea typeface="Times New Roman" panose="02020603050405020304" pitchFamily="18" charset="0"/>
                  </a:rPr>
                  <a:t>-</a:t>
                </a:r>
                <a:r>
                  <a:rPr lang="ru-RU" dirty="0" smtClean="0">
                    <a:latin typeface="Comic Sans MS" panose="030F0702030302020204" pitchFamily="66" charset="0"/>
                    <a:ea typeface="Times New Roman" panose="02020603050405020304" pitchFamily="18" charset="0"/>
                  </a:rPr>
                  <a:t>ого теста (1 – тест успешен, 0 – не успешен), </a:t>
                </a:r>
                <a:r>
                  <a:rPr lang="en-US" dirty="0" smtClean="0">
                    <a:latin typeface="Comic Sans MS" panose="030F0702030302020204" pitchFamily="66" charset="0"/>
                    <a:ea typeface="Times New Roman" panose="02020603050405020304" pitchFamily="18" charset="0"/>
                  </a:rPr>
                  <a:t>n – </a:t>
                </a:r>
                <a:r>
                  <a:rPr lang="ru-RU" dirty="0" smtClean="0">
                    <a:latin typeface="Comic Sans MS" panose="030F0702030302020204" pitchFamily="66" charset="0"/>
                    <a:ea typeface="Times New Roman" panose="02020603050405020304" pitchFamily="18" charset="0"/>
                  </a:rPr>
                  <a:t>количество тестов. Тест считает успешным если определенный нейронной сетью фокус, соответствует действительному.</a:t>
                </a:r>
              </a:p>
              <a:p>
                <a:pPr>
                  <a:spcAft>
                    <a:spcPts val="0"/>
                  </a:spcAft>
                </a:pPr>
                <a:endParaRPr lang="ru-RU" dirty="0">
                  <a:latin typeface="Comic Sans MS" panose="030F0702030302020204" pitchFamily="66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954" y="3328456"/>
                <a:ext cx="5797546" cy="1754326"/>
              </a:xfrm>
              <a:prstGeom prst="rect">
                <a:avLst/>
              </a:prstGeom>
              <a:blipFill>
                <a:blip r:embed="rId6"/>
                <a:stretch>
                  <a:fillRect l="-946" t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4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01882" y="192346"/>
            <a:ext cx="43252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sz="4400" dirty="0" smtClean="0">
                <a:latin typeface="Junegull" panose="04010000000000000000" pitchFamily="82" charset="-52"/>
                <a:ea typeface="Times New Roman" panose="02020603050405020304" pitchFamily="18" charset="0"/>
              </a:rPr>
              <a:t>Роли проекта</a:t>
            </a:r>
            <a:endParaRPr lang="ru-RU" sz="4400" dirty="0">
              <a:latin typeface="Junegull" panose="04010000000000000000" pitchFamily="82" charset="-52"/>
              <a:ea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481667" y="961787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425" y="1234450"/>
            <a:ext cx="1052498" cy="105249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38" y="5348972"/>
            <a:ext cx="804698" cy="80469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01882" y="4780483"/>
            <a:ext cx="1701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Квалификация </a:t>
            </a:r>
            <a:endParaRPr lang="en-US" sz="1400" b="1" dirty="0" smtClean="0"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pPr algn="ctr"/>
            <a:r>
              <a:rPr lang="ru-RU" sz="14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сотрудников</a:t>
            </a:r>
            <a:endParaRPr lang="ru-RU" sz="1400" b="1" dirty="0">
              <a:latin typeface="Comic Sans MS" panose="030F0702030302020204" pitchFamily="66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294" y="1234450"/>
            <a:ext cx="1052498" cy="105249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353" y="1234450"/>
            <a:ext cx="1052498" cy="1052498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2457454" y="2502936"/>
            <a:ext cx="18036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Развертка </a:t>
            </a:r>
            <a:r>
              <a:rPr lang="ru-RU" sz="16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нейронной </a:t>
            </a:r>
            <a:r>
              <a:rPr lang="ru-RU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сети NVIDIA DIGITS на машине.</a:t>
            </a:r>
            <a:endParaRPr lang="ru-RU" sz="1600" b="1" dirty="0">
              <a:latin typeface="Comic Sans MS" panose="030F0702030302020204" pitchFamily="66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768765" y="2502936"/>
            <a:ext cx="34689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П</a:t>
            </a:r>
            <a:r>
              <a:rPr lang="ru-RU" sz="16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одготовка </a:t>
            </a:r>
            <a:r>
              <a:rPr lang="ru-RU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данных, подающихся на вход нейронной сети. Прием и верификация данных. Конвертация корректных выходных данных во входные данные нейронной сети при </a:t>
            </a:r>
            <a:r>
              <a:rPr lang="ru-RU" sz="1600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помоши</a:t>
            </a:r>
            <a:r>
              <a:rPr lang="ru-RU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предоставляемой программы.</a:t>
            </a:r>
            <a:endParaRPr lang="ru-RU" sz="1600" b="1" dirty="0">
              <a:latin typeface="Comic Sans MS" panose="030F0702030302020204" pitchFamily="66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8502078" y="2502936"/>
            <a:ext cx="34282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Работа с нейронной сетью NVIDIA DIGITS. Обучение\</a:t>
            </a:r>
            <a:r>
              <a:rPr lang="ru-RU" sz="1600" b="1" dirty="0" err="1">
                <a:solidFill>
                  <a:srgbClr val="000000"/>
                </a:solidFill>
                <a:latin typeface="Comic Sans MS" panose="030F0702030302020204" pitchFamily="66" charset="0"/>
              </a:rPr>
              <a:t>дообучение</a:t>
            </a:r>
            <a:r>
              <a:rPr lang="ru-RU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 предоставленной (базовой) нейронной сети на подготовленных данных и анализ полученных результатов. Создание собственных моделей нейронной сети и работа с ними.</a:t>
            </a:r>
            <a:endParaRPr lang="ru-RU" sz="1600" b="1" dirty="0">
              <a:latin typeface="Comic Sans MS" panose="030F0702030302020204" pitchFamily="66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564493" y="5472084"/>
            <a:ext cx="16966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Системный администратор</a:t>
            </a:r>
            <a:endParaRPr lang="ru-RU" sz="1600" b="1" dirty="0">
              <a:latin typeface="Comic Sans MS" panose="030F0702030302020204" pitchFamily="66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768765" y="5595194"/>
            <a:ext cx="346891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Уверенный пользователь ПК</a:t>
            </a:r>
            <a:endParaRPr lang="ru-RU" sz="1600" b="1" dirty="0">
              <a:latin typeface="Comic Sans MS" panose="030F0702030302020204" pitchFamily="66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8562087" y="5348972"/>
            <a:ext cx="3368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Уверенный </a:t>
            </a:r>
            <a:r>
              <a:rPr lang="ru-RU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пользователь </a:t>
            </a:r>
            <a:r>
              <a:rPr lang="ru-RU" sz="1600" b="1" dirty="0" smtClean="0">
                <a:solidFill>
                  <a:srgbClr val="000000"/>
                </a:solidFill>
                <a:latin typeface="Comic Sans MS" panose="030F0702030302020204" pitchFamily="66" charset="0"/>
              </a:rPr>
              <a:t>ПК с </a:t>
            </a:r>
            <a:r>
              <a:rPr lang="ru-RU" sz="1600" b="1" dirty="0">
                <a:solidFill>
                  <a:srgbClr val="000000"/>
                </a:solidFill>
                <a:latin typeface="Comic Sans MS" panose="030F0702030302020204" pitchFamily="66" charset="0"/>
              </a:rPr>
              <a:t>понимание целей и результатов в данной области</a:t>
            </a:r>
            <a:endParaRPr lang="ru-RU" sz="16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931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7920" y="337295"/>
            <a:ext cx="118320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Junegull" panose="04010000000000000000" pitchFamily="82" charset="-52"/>
                <a:ea typeface="Times New Roman" panose="02020603050405020304" pitchFamily="18" charset="0"/>
              </a:rPr>
              <a:t>Инфраструктура </a:t>
            </a:r>
            <a:r>
              <a:rPr lang="ru-RU" sz="4400" dirty="0" smtClean="0">
                <a:latin typeface="Junegull" panose="04010000000000000000" pitchFamily="82" charset="-52"/>
                <a:ea typeface="Times New Roman" panose="02020603050405020304" pitchFamily="18" charset="0"/>
              </a:rPr>
              <a:t>Управления проектом</a:t>
            </a:r>
            <a:endParaRPr lang="ru-RU" sz="4400" dirty="0">
              <a:latin typeface="Junegull" panose="04010000000000000000" pitchFamily="82" charset="-52"/>
              <a:ea typeface="Times New Roman" panose="02020603050405020304" pitchFamily="18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77920" y="1157368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C:\Users\пк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649" y="2366956"/>
            <a:ext cx="11368118" cy="4237272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355649" y="1346664"/>
            <a:ext cx="11368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260350">
              <a:buNone/>
            </a:pPr>
            <a:r>
              <a:rPr lang="ru-RU" sz="2400" dirty="0" err="1">
                <a:latin typeface="Comic Sans MS" panose="030F0702030302020204" pitchFamily="66" charset="0"/>
                <a:cs typeface="Times New Roman" pitchFamily="18" charset="0"/>
              </a:rPr>
              <a:t>Taiga</a:t>
            </a:r>
            <a:r>
              <a:rPr lang="ru-RU" sz="2400" dirty="0">
                <a:latin typeface="Comic Sans MS" panose="030F0702030302020204" pitchFamily="66" charset="0"/>
                <a:cs typeface="Times New Roman" pitchFamily="18" charset="0"/>
              </a:rPr>
              <a:t> — свободный инструмент для управления проектами, ориентированный на удобство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303435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7920" y="337295"/>
            <a:ext cx="118320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>
                <a:latin typeface="Junegull" panose="04010000000000000000" pitchFamily="82" charset="-52"/>
                <a:ea typeface="Times New Roman" panose="02020603050405020304" pitchFamily="18" charset="0"/>
              </a:rPr>
              <a:t>Инфраструктура </a:t>
            </a:r>
            <a:r>
              <a:rPr lang="ru-RU" sz="4400" dirty="0" smtClean="0">
                <a:latin typeface="Junegull" panose="04010000000000000000" pitchFamily="82" charset="-52"/>
                <a:ea typeface="Times New Roman" panose="02020603050405020304" pitchFamily="18" charset="0"/>
              </a:rPr>
              <a:t>Управления проектом</a:t>
            </a:r>
            <a:endParaRPr lang="ru-RU" sz="4400" dirty="0">
              <a:latin typeface="Junegull" panose="04010000000000000000" pitchFamily="82" charset="-52"/>
              <a:ea typeface="Times New Roman" panose="02020603050405020304" pitchFamily="18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77920" y="1157368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355649" y="1346664"/>
            <a:ext cx="113681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 indent="260350">
              <a:buNone/>
            </a:pPr>
            <a:r>
              <a:rPr lang="ru-RU" sz="2400" dirty="0" err="1">
                <a:latin typeface="Comic Sans MS" panose="030F0702030302020204" pitchFamily="66" charset="0"/>
                <a:cs typeface="Times New Roman" pitchFamily="18" charset="0"/>
              </a:rPr>
              <a:t>GitHub</a:t>
            </a:r>
            <a:r>
              <a:rPr lang="ru-RU" sz="2400" dirty="0">
                <a:latin typeface="Comic Sans MS" panose="030F0702030302020204" pitchFamily="66" charset="0"/>
                <a:cs typeface="Times New Roman" pitchFamily="18" charset="0"/>
              </a:rPr>
              <a:t> — это веб-платформа для управления версиями и совместной работы для разработчиков программного обеспечения.</a:t>
            </a:r>
          </a:p>
        </p:txBody>
      </p:sp>
      <p:pic>
        <p:nvPicPr>
          <p:cNvPr id="7" name="Picture 2" descr="C:\Users\пк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1345" y="2353611"/>
            <a:ext cx="7116725" cy="42903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6552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03714" y="2846428"/>
            <a:ext cx="1007198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600" dirty="0">
                <a:latin typeface="Junegull" panose="04010000000000000000" pitchFamily="82" charset="-52"/>
                <a:ea typeface="Times New Roman" panose="02020603050405020304" pitchFamily="18" charset="0"/>
              </a:rPr>
              <a:t>Спасибо за внимание!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501857" y="2605168"/>
            <a:ext cx="11075702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501857" y="4121192"/>
            <a:ext cx="11075702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03" b="7149"/>
          <a:stretch/>
        </p:blipFill>
        <p:spPr>
          <a:xfrm>
            <a:off x="-161737" y="0"/>
            <a:ext cx="12353737" cy="68389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75694" y="933412"/>
            <a:ext cx="63834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sz="4400" dirty="0">
                <a:solidFill>
                  <a:sysClr val="windowText" lastClr="000000"/>
                </a:solidFill>
                <a:latin typeface="Junegull" panose="04010000000000000000" pitchFamily="82" charset="-52"/>
                <a:ea typeface="Times New Roman" panose="02020603050405020304" pitchFamily="18" charset="0"/>
              </a:rPr>
              <a:t>Область</a:t>
            </a:r>
            <a:r>
              <a:rPr lang="ru-RU" sz="4400" dirty="0">
                <a:solidFill>
                  <a:schemeClr val="accent6">
                    <a:lumMod val="75000"/>
                  </a:schemeClr>
                </a:solidFill>
                <a:latin typeface="Junegull" panose="04010000000000000000" pitchFamily="82" charset="-52"/>
                <a:ea typeface="Times New Roman" panose="02020603050405020304" pitchFamily="18" charset="0"/>
              </a:rPr>
              <a:t> </a:t>
            </a:r>
            <a:r>
              <a:rPr lang="ru-RU" sz="4400" dirty="0">
                <a:solidFill>
                  <a:sysClr val="windowText" lastClr="000000"/>
                </a:solidFill>
                <a:latin typeface="Junegull" panose="04010000000000000000" pitchFamily="82" charset="-52"/>
                <a:ea typeface="Times New Roman" panose="02020603050405020304" pitchFamily="18" charset="0"/>
              </a:rPr>
              <a:t>применения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01882" y="2232522"/>
            <a:ext cx="1123766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38" indent="547688" algn="just">
              <a:buNone/>
            </a:pPr>
            <a:r>
              <a:rPr lang="ru-RU" sz="2400" dirty="0">
                <a:latin typeface="Comic Sans MS" panose="030F0702030302020204" pitchFamily="66" charset="0"/>
                <a:cs typeface="Times New Roman" pitchFamily="18" charset="0"/>
              </a:rPr>
              <a:t>Для выполнения ряда задач в самых разных отраслях деятельности человека необходимо построение 3D поверхности непрозрачного объекта, например</a:t>
            </a:r>
            <a:r>
              <a:rPr lang="ru-RU" sz="2400" dirty="0" smtClean="0">
                <a:latin typeface="Comic Sans MS" panose="030F0702030302020204" pitchFamily="66" charset="0"/>
                <a:cs typeface="Times New Roman" pitchFamily="18" charset="0"/>
              </a:rPr>
              <a:t>:</a:t>
            </a:r>
          </a:p>
          <a:p>
            <a:pPr marL="1085850" indent="-342900" algn="just">
              <a:buFont typeface="Wingdings" panose="05000000000000000000" pitchFamily="2" charset="2"/>
              <a:buChar char="§"/>
            </a:pPr>
            <a:r>
              <a:rPr lang="ru-RU" sz="2400" dirty="0">
                <a:latin typeface="Comic Sans MS" panose="030F0702030302020204" pitchFamily="66" charset="0"/>
                <a:cs typeface="Times New Roman" pitchFamily="18" charset="0"/>
              </a:rPr>
              <a:t>аэрокосмическая</a:t>
            </a:r>
          </a:p>
          <a:p>
            <a:pPr marL="1085850" indent="-342900" algn="just">
              <a:buFont typeface="Wingdings" panose="05000000000000000000" pitchFamily="2" charset="2"/>
              <a:buChar char="§"/>
            </a:pPr>
            <a:r>
              <a:rPr lang="ru-RU" sz="2400" dirty="0">
                <a:latin typeface="Comic Sans MS" panose="030F0702030302020204" pitchFamily="66" charset="0"/>
                <a:cs typeface="Times New Roman" pitchFamily="18" charset="0"/>
              </a:rPr>
              <a:t>автомобильная</a:t>
            </a:r>
          </a:p>
          <a:p>
            <a:pPr marL="1085850" indent="-342900" algn="just">
              <a:buFont typeface="Wingdings" panose="05000000000000000000" pitchFamily="2" charset="2"/>
              <a:buChar char="§"/>
            </a:pPr>
            <a:r>
              <a:rPr lang="ru-RU" sz="2400" dirty="0">
                <a:latin typeface="Comic Sans MS" panose="030F0702030302020204" pitchFamily="66" charset="0"/>
                <a:cs typeface="Times New Roman" pitchFamily="18" charset="0"/>
              </a:rPr>
              <a:t>инструментальная промышленность</a:t>
            </a:r>
          </a:p>
          <a:p>
            <a:pPr marL="1085850" indent="-342900" algn="just">
              <a:buFont typeface="Wingdings" panose="05000000000000000000" pitchFamily="2" charset="2"/>
              <a:buChar char="§"/>
            </a:pPr>
            <a:r>
              <a:rPr lang="ru-RU" sz="2400" dirty="0">
                <a:latin typeface="Comic Sans MS" panose="030F0702030302020204" pitchFamily="66" charset="0"/>
                <a:cs typeface="Times New Roman" pitchFamily="18" charset="0"/>
              </a:rPr>
              <a:t>медицинская техника и фармацевтика</a:t>
            </a:r>
          </a:p>
          <a:p>
            <a:pPr marL="1085850" indent="-342900" algn="just">
              <a:buFont typeface="Wingdings" panose="05000000000000000000" pitchFamily="2" charset="2"/>
              <a:buChar char="§"/>
            </a:pPr>
            <a:r>
              <a:rPr lang="ru-RU" sz="2400" dirty="0">
                <a:latin typeface="Comic Sans MS" panose="030F0702030302020204" pitchFamily="66" charset="0"/>
                <a:cs typeface="Times New Roman" pitchFamily="18" charset="0"/>
              </a:rPr>
              <a:t>механическая обработка </a:t>
            </a:r>
            <a:endParaRPr lang="ru-RU" sz="2400" dirty="0" smtClean="0">
              <a:latin typeface="Comic Sans MS" panose="030F0702030302020204" pitchFamily="66" charset="0"/>
              <a:cs typeface="Times New Roman" pitchFamily="18" charset="0"/>
            </a:endParaRPr>
          </a:p>
          <a:p>
            <a:pPr marL="1085850" indent="-342900" algn="just">
              <a:buFont typeface="Wingdings" panose="05000000000000000000" pitchFamily="2" charset="2"/>
              <a:buChar char="§"/>
            </a:pPr>
            <a:r>
              <a:rPr lang="ru-RU" sz="2400" dirty="0" smtClean="0">
                <a:latin typeface="Comic Sans MS" panose="030F0702030302020204" pitchFamily="66" charset="0"/>
                <a:cs typeface="Times New Roman" pitchFamily="18" charset="0"/>
              </a:rPr>
              <a:t>и </a:t>
            </a:r>
            <a:r>
              <a:rPr lang="ru-RU" sz="2400" smtClean="0">
                <a:latin typeface="Comic Sans MS" panose="030F0702030302020204" pitchFamily="66" charset="0"/>
                <a:cs typeface="Times New Roman" pitchFamily="18" charset="0"/>
              </a:rPr>
              <a:t>тд</a:t>
            </a:r>
            <a:endParaRPr lang="ru-RU" sz="2400" dirty="0" smtClean="0">
              <a:latin typeface="Comic Sans MS" panose="030F0702030302020204" pitchFamily="66" charset="0"/>
              <a:cs typeface="Times New Roman" pitchFamily="18" charset="0"/>
            </a:endParaRPr>
          </a:p>
          <a:p>
            <a:pPr marL="261938" indent="547688" algn="just">
              <a:buNone/>
            </a:pPr>
            <a:endParaRPr lang="ru-RU" sz="2400" dirty="0">
              <a:latin typeface="Comic Sans MS" panose="030F0702030302020204" pitchFamily="66" charset="0"/>
              <a:cs typeface="Times New Roman" pitchFamily="18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77920" y="1942624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30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7920" y="551180"/>
            <a:ext cx="10120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4800" dirty="0">
                <a:latin typeface="Junegull" panose="04010000000000000000" pitchFamily="82" charset="-52"/>
                <a:ea typeface="Times New Roman" panose="02020603050405020304" pitchFamily="18" charset="0"/>
              </a:rPr>
              <a:t>Цель проекта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77920" y="1661022"/>
            <a:ext cx="115424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>
                <a:latin typeface="Comic Sans MS" panose="030F0702030302020204" pitchFamily="66" charset="0"/>
                <a:ea typeface="Times New Roman" panose="02020603050405020304" pitchFamily="18" charset="0"/>
              </a:rPr>
              <a:t>Построить производственный процесс, который позволит с прогнозируемыми сроками и ресурсами </a:t>
            </a:r>
            <a:r>
              <a:rPr lang="ru-RU" sz="2400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произвести </a:t>
            </a:r>
            <a:r>
              <a:rPr lang="ru-RU" sz="2400" dirty="0">
                <a:latin typeface="Comic Sans MS" panose="030F0702030302020204" pitchFamily="66" charset="0"/>
                <a:ea typeface="Times New Roman" panose="02020603050405020304" pitchFamily="18" charset="0"/>
              </a:rPr>
              <a:t>инструмент для  решения задачи распознавания  фокуса.</a:t>
            </a:r>
          </a:p>
          <a:p>
            <a:pPr>
              <a:spcAft>
                <a:spcPts val="0"/>
              </a:spcAft>
            </a:pPr>
            <a:endParaRPr lang="ru-RU" sz="2400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77920" y="1419801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77920" y="3099080"/>
            <a:ext cx="10120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4800" dirty="0">
                <a:latin typeface="Junegull" panose="04010000000000000000" pitchFamily="82" charset="-52"/>
                <a:ea typeface="Times New Roman" panose="02020603050405020304" pitchFamily="18" charset="0"/>
              </a:rPr>
              <a:t>Назначение проекта 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277920" y="4016378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277920" y="4249986"/>
            <a:ext cx="115424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400" dirty="0">
                <a:latin typeface="Comic Sans MS" panose="030F0702030302020204" pitchFamily="66" charset="0"/>
                <a:ea typeface="Times New Roman" panose="02020603050405020304" pitchFamily="18" charset="0"/>
              </a:rPr>
              <a:t>Поставить процесс и на его базе создать инструмент, который позволит быстро решить задачу </a:t>
            </a:r>
            <a:r>
              <a:rPr lang="ru-RU" sz="2400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распознавания </a:t>
            </a:r>
            <a:r>
              <a:rPr lang="ru-RU" sz="2400" dirty="0">
                <a:latin typeface="Comic Sans MS" panose="030F0702030302020204" pitchFamily="66" charset="0"/>
                <a:ea typeface="Times New Roman" panose="02020603050405020304" pitchFamily="18" charset="0"/>
              </a:rPr>
              <a:t>фокуса в изображении</a:t>
            </a:r>
          </a:p>
        </p:txBody>
      </p:sp>
    </p:spTree>
    <p:extLst>
      <p:ext uri="{BB962C8B-B14F-4D97-AF65-F5344CB8AC3E}">
        <p14:creationId xmlns:p14="http://schemas.microsoft.com/office/powerpoint/2010/main" val="107770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89691" y="107490"/>
            <a:ext cx="11359217" cy="1076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Junegull" panose="04010000000000000000" pitchFamily="82" charset="-52"/>
                <a:ea typeface="Times New Roman" panose="02020603050405020304" pitchFamily="18" charset="0"/>
              </a:rPr>
              <a:t>Данная технология</a:t>
            </a:r>
            <a:endParaRPr lang="ru-RU" sz="4800" dirty="0">
              <a:latin typeface="Junegull" panose="04010000000000000000" pitchFamily="82" charset="-5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39771" y="3926198"/>
            <a:ext cx="3632466" cy="255454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Позволит получать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результат работы программного обеспечения в виде принадлежности изображения к классу заданного определённым образом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972237" y="4051556"/>
            <a:ext cx="4076671" cy="224676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>
              <a:spcAft>
                <a:spcPts val="0"/>
              </a:spcAft>
            </a:pP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Является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высокопроизводительным </a:t>
            </a: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продуктом, чем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больше </a:t>
            </a: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входных данных для обучения, тем больше будет точность полученного решения. </a:t>
            </a:r>
            <a:endParaRPr lang="ru-RU" sz="2000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46743" y="4037129"/>
            <a:ext cx="3658507" cy="224676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>
              <a:spcAft>
                <a:spcPts val="0"/>
              </a:spcAft>
            </a:pP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Позволит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с прогнозируемыми сроками и ресурсами произвести инструмент для  решения задачи распознавания  фокуса.</a:t>
            </a:r>
          </a:p>
          <a:p>
            <a:pPr lvl="0" algn="ctr">
              <a:spcAft>
                <a:spcPts val="0"/>
              </a:spcAft>
            </a:pPr>
            <a:endParaRPr lang="ru-RU" sz="2000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3" t="33576" r="619" b="956"/>
          <a:stretch>
            <a:fillRect/>
          </a:stretch>
        </p:blipFill>
        <p:spPr>
          <a:xfrm>
            <a:off x="1142498" y="1598757"/>
            <a:ext cx="2219950" cy="2219950"/>
          </a:xfrm>
          <a:custGeom>
            <a:avLst/>
            <a:gdLst>
              <a:gd name="connsiteX0" fmla="*/ 1109975 w 2219950"/>
              <a:gd name="connsiteY0" fmla="*/ 0 h 2219950"/>
              <a:gd name="connsiteX1" fmla="*/ 2219950 w 2219950"/>
              <a:gd name="connsiteY1" fmla="*/ 1109975 h 2219950"/>
              <a:gd name="connsiteX2" fmla="*/ 1109975 w 2219950"/>
              <a:gd name="connsiteY2" fmla="*/ 2219950 h 2219950"/>
              <a:gd name="connsiteX3" fmla="*/ 0 w 2219950"/>
              <a:gd name="connsiteY3" fmla="*/ 1109975 h 2219950"/>
              <a:gd name="connsiteX4" fmla="*/ 1109975 w 2219950"/>
              <a:gd name="connsiteY4" fmla="*/ 0 h 221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950" h="2219950">
                <a:moveTo>
                  <a:pt x="1109975" y="0"/>
                </a:moveTo>
                <a:cubicBezTo>
                  <a:pt x="1722997" y="0"/>
                  <a:pt x="2219950" y="496953"/>
                  <a:pt x="2219950" y="1109975"/>
                </a:cubicBezTo>
                <a:cubicBezTo>
                  <a:pt x="2219950" y="1722997"/>
                  <a:pt x="1722997" y="2219950"/>
                  <a:pt x="1109975" y="2219950"/>
                </a:cubicBezTo>
                <a:cubicBezTo>
                  <a:pt x="496953" y="2219950"/>
                  <a:pt x="0" y="1722997"/>
                  <a:pt x="0" y="1109975"/>
                </a:cubicBezTo>
                <a:cubicBezTo>
                  <a:pt x="0" y="496953"/>
                  <a:pt x="496953" y="0"/>
                  <a:pt x="1109975" y="0"/>
                </a:cubicBezTo>
                <a:close/>
              </a:path>
            </a:pathLst>
          </a:custGeom>
          <a:effectLst>
            <a:outerShdw blurRad="977900" dist="50800" dir="5400000" sx="120000" sy="120000" algn="ctr" rotWithShape="0">
              <a:schemeClr val="bg1">
                <a:lumMod val="50000"/>
                <a:alpha val="60000"/>
              </a:schemeClr>
            </a:outerShdw>
          </a:effectLst>
        </p:spPr>
      </p:pic>
      <p:sp>
        <p:nvSpPr>
          <p:cNvPr id="26" name="Овал 25"/>
          <p:cNvSpPr/>
          <p:nvPr/>
        </p:nvSpPr>
        <p:spPr>
          <a:xfrm>
            <a:off x="1592503" y="2048761"/>
            <a:ext cx="1319941" cy="1319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7" name="Рисунок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3" t="33576" r="619" b="956"/>
          <a:stretch>
            <a:fillRect/>
          </a:stretch>
        </p:blipFill>
        <p:spPr>
          <a:xfrm>
            <a:off x="5036232" y="1577278"/>
            <a:ext cx="2219950" cy="2219950"/>
          </a:xfrm>
          <a:custGeom>
            <a:avLst/>
            <a:gdLst>
              <a:gd name="connsiteX0" fmla="*/ 1109975 w 2219950"/>
              <a:gd name="connsiteY0" fmla="*/ 0 h 2219950"/>
              <a:gd name="connsiteX1" fmla="*/ 2219950 w 2219950"/>
              <a:gd name="connsiteY1" fmla="*/ 1109975 h 2219950"/>
              <a:gd name="connsiteX2" fmla="*/ 1109975 w 2219950"/>
              <a:gd name="connsiteY2" fmla="*/ 2219950 h 2219950"/>
              <a:gd name="connsiteX3" fmla="*/ 0 w 2219950"/>
              <a:gd name="connsiteY3" fmla="*/ 1109975 h 2219950"/>
              <a:gd name="connsiteX4" fmla="*/ 1109975 w 2219950"/>
              <a:gd name="connsiteY4" fmla="*/ 0 h 221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950" h="2219950">
                <a:moveTo>
                  <a:pt x="1109975" y="0"/>
                </a:moveTo>
                <a:cubicBezTo>
                  <a:pt x="1722997" y="0"/>
                  <a:pt x="2219950" y="496953"/>
                  <a:pt x="2219950" y="1109975"/>
                </a:cubicBezTo>
                <a:cubicBezTo>
                  <a:pt x="2219950" y="1722997"/>
                  <a:pt x="1722997" y="2219950"/>
                  <a:pt x="1109975" y="2219950"/>
                </a:cubicBezTo>
                <a:cubicBezTo>
                  <a:pt x="496953" y="2219950"/>
                  <a:pt x="0" y="1722997"/>
                  <a:pt x="0" y="1109975"/>
                </a:cubicBezTo>
                <a:cubicBezTo>
                  <a:pt x="0" y="496953"/>
                  <a:pt x="496953" y="0"/>
                  <a:pt x="1109975" y="0"/>
                </a:cubicBezTo>
                <a:close/>
              </a:path>
            </a:pathLst>
          </a:custGeom>
          <a:effectLst>
            <a:outerShdw blurRad="977900" dist="50800" dir="5400000" sx="120000" sy="120000" algn="ctr" rotWithShape="0">
              <a:schemeClr val="bg1">
                <a:lumMod val="50000"/>
                <a:alpha val="60000"/>
              </a:schemeClr>
            </a:outerShdw>
          </a:effectLst>
        </p:spPr>
      </p:pic>
      <p:sp>
        <p:nvSpPr>
          <p:cNvPr id="59" name="Овал 58"/>
          <p:cNvSpPr/>
          <p:nvPr/>
        </p:nvSpPr>
        <p:spPr>
          <a:xfrm>
            <a:off x="5486236" y="2027282"/>
            <a:ext cx="1319941" cy="1319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2" name="Рисунок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3" t="33576" r="619" b="956"/>
          <a:stretch>
            <a:fillRect/>
          </a:stretch>
        </p:blipFill>
        <p:spPr>
          <a:xfrm>
            <a:off x="8929966" y="1581751"/>
            <a:ext cx="2219950" cy="2219950"/>
          </a:xfrm>
          <a:custGeom>
            <a:avLst/>
            <a:gdLst>
              <a:gd name="connsiteX0" fmla="*/ 1109975 w 2219950"/>
              <a:gd name="connsiteY0" fmla="*/ 0 h 2219950"/>
              <a:gd name="connsiteX1" fmla="*/ 2219950 w 2219950"/>
              <a:gd name="connsiteY1" fmla="*/ 1109975 h 2219950"/>
              <a:gd name="connsiteX2" fmla="*/ 1109975 w 2219950"/>
              <a:gd name="connsiteY2" fmla="*/ 2219950 h 2219950"/>
              <a:gd name="connsiteX3" fmla="*/ 0 w 2219950"/>
              <a:gd name="connsiteY3" fmla="*/ 1109975 h 2219950"/>
              <a:gd name="connsiteX4" fmla="*/ 1109975 w 2219950"/>
              <a:gd name="connsiteY4" fmla="*/ 0 h 221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950" h="2219950">
                <a:moveTo>
                  <a:pt x="1109975" y="0"/>
                </a:moveTo>
                <a:cubicBezTo>
                  <a:pt x="1722997" y="0"/>
                  <a:pt x="2219950" y="496953"/>
                  <a:pt x="2219950" y="1109975"/>
                </a:cubicBezTo>
                <a:cubicBezTo>
                  <a:pt x="2219950" y="1722997"/>
                  <a:pt x="1722997" y="2219950"/>
                  <a:pt x="1109975" y="2219950"/>
                </a:cubicBezTo>
                <a:cubicBezTo>
                  <a:pt x="496953" y="2219950"/>
                  <a:pt x="0" y="1722997"/>
                  <a:pt x="0" y="1109975"/>
                </a:cubicBezTo>
                <a:cubicBezTo>
                  <a:pt x="0" y="496953"/>
                  <a:pt x="496953" y="0"/>
                  <a:pt x="1109975" y="0"/>
                </a:cubicBezTo>
                <a:close/>
              </a:path>
            </a:pathLst>
          </a:custGeom>
          <a:effectLst>
            <a:outerShdw blurRad="977900" sx="120000" sy="120000" algn="ctr" rotWithShape="0">
              <a:schemeClr val="bg1">
                <a:lumMod val="50000"/>
                <a:alpha val="60000"/>
              </a:schemeClr>
            </a:outerShdw>
          </a:effectLst>
        </p:spPr>
      </p:pic>
      <p:sp>
        <p:nvSpPr>
          <p:cNvPr id="64" name="Овал 63"/>
          <p:cNvSpPr/>
          <p:nvPr/>
        </p:nvSpPr>
        <p:spPr>
          <a:xfrm>
            <a:off x="9379970" y="2031755"/>
            <a:ext cx="1319941" cy="1319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325" y="2383583"/>
            <a:ext cx="650296" cy="65029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453" y="2366577"/>
            <a:ext cx="650296" cy="6502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646" y="2362104"/>
            <a:ext cx="650296" cy="6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549738" y="180513"/>
            <a:ext cx="11359217" cy="1076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 smtClean="0">
                <a:latin typeface="Junegull" panose="04010000000000000000" pitchFamily="82" charset="-52"/>
                <a:ea typeface="Times New Roman" panose="02020603050405020304" pitchFamily="18" charset="0"/>
              </a:rPr>
              <a:t>Проблемы</a:t>
            </a:r>
            <a:r>
              <a:rPr lang="en-US" sz="4800" dirty="0" smtClean="0">
                <a:latin typeface="Junegull" panose="04010000000000000000" pitchFamily="82" charset="-52"/>
                <a:ea typeface="Times New Roman" panose="02020603050405020304" pitchFamily="18" charset="0"/>
              </a:rPr>
              <a:t> </a:t>
            </a:r>
            <a:r>
              <a:rPr lang="ru-RU" sz="4800" dirty="0" smtClean="0">
                <a:latin typeface="Junegull" panose="04010000000000000000" pitchFamily="82" charset="-52"/>
                <a:ea typeface="Times New Roman" panose="02020603050405020304" pitchFamily="18" charset="0"/>
              </a:rPr>
              <a:t>Данной технологии</a:t>
            </a:r>
            <a:endParaRPr lang="ru-RU" sz="4800" dirty="0">
              <a:latin typeface="Junegull" panose="04010000000000000000" pitchFamily="82" charset="-52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344184" y="4287864"/>
            <a:ext cx="3636779" cy="132343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Генерация, прием и анализ входных данных для обучения нейронной сети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95815" y="4306820"/>
            <a:ext cx="3948347" cy="16312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>
              <a:spcAft>
                <a:spcPts val="0"/>
              </a:spcAft>
            </a:pP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Является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высоко зависящим по производительности от технических характеристик железа на котором оно работает</a:t>
            </a:r>
          </a:p>
        </p:txBody>
      </p:sp>
      <p:pic>
        <p:nvPicPr>
          <p:cNvPr id="57" name="Рисунок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3" t="33576" r="619" b="956"/>
          <a:stretch>
            <a:fillRect/>
          </a:stretch>
        </p:blipFill>
        <p:spPr>
          <a:xfrm>
            <a:off x="5119373" y="1617910"/>
            <a:ext cx="2219950" cy="2219950"/>
          </a:xfrm>
          <a:custGeom>
            <a:avLst/>
            <a:gdLst>
              <a:gd name="connsiteX0" fmla="*/ 1109975 w 2219950"/>
              <a:gd name="connsiteY0" fmla="*/ 0 h 2219950"/>
              <a:gd name="connsiteX1" fmla="*/ 2219950 w 2219950"/>
              <a:gd name="connsiteY1" fmla="*/ 1109975 h 2219950"/>
              <a:gd name="connsiteX2" fmla="*/ 1109975 w 2219950"/>
              <a:gd name="connsiteY2" fmla="*/ 2219950 h 2219950"/>
              <a:gd name="connsiteX3" fmla="*/ 0 w 2219950"/>
              <a:gd name="connsiteY3" fmla="*/ 1109975 h 2219950"/>
              <a:gd name="connsiteX4" fmla="*/ 1109975 w 2219950"/>
              <a:gd name="connsiteY4" fmla="*/ 0 h 221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950" h="2219950">
                <a:moveTo>
                  <a:pt x="1109975" y="0"/>
                </a:moveTo>
                <a:cubicBezTo>
                  <a:pt x="1722997" y="0"/>
                  <a:pt x="2219950" y="496953"/>
                  <a:pt x="2219950" y="1109975"/>
                </a:cubicBezTo>
                <a:cubicBezTo>
                  <a:pt x="2219950" y="1722997"/>
                  <a:pt x="1722997" y="2219950"/>
                  <a:pt x="1109975" y="2219950"/>
                </a:cubicBezTo>
                <a:cubicBezTo>
                  <a:pt x="496953" y="2219950"/>
                  <a:pt x="0" y="1722997"/>
                  <a:pt x="0" y="1109975"/>
                </a:cubicBezTo>
                <a:cubicBezTo>
                  <a:pt x="0" y="496953"/>
                  <a:pt x="496953" y="0"/>
                  <a:pt x="1109975" y="0"/>
                </a:cubicBezTo>
                <a:close/>
              </a:path>
            </a:pathLst>
          </a:custGeom>
          <a:effectLst>
            <a:outerShdw blurRad="977900" dist="50800" dir="5400000" sx="120000" sy="120000" algn="ctr" rotWithShape="0">
              <a:schemeClr val="bg1">
                <a:lumMod val="50000"/>
                <a:alpha val="60000"/>
              </a:schemeClr>
            </a:outerShdw>
          </a:effectLst>
        </p:spPr>
      </p:pic>
      <p:sp>
        <p:nvSpPr>
          <p:cNvPr id="59" name="Овал 58"/>
          <p:cNvSpPr/>
          <p:nvPr/>
        </p:nvSpPr>
        <p:spPr>
          <a:xfrm>
            <a:off x="5569377" y="2067914"/>
            <a:ext cx="1319941" cy="1319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2" name="Рисунок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3" t="33576" r="619" b="956"/>
          <a:stretch>
            <a:fillRect/>
          </a:stretch>
        </p:blipFill>
        <p:spPr>
          <a:xfrm>
            <a:off x="8725701" y="1712735"/>
            <a:ext cx="2219950" cy="2219950"/>
          </a:xfrm>
          <a:custGeom>
            <a:avLst/>
            <a:gdLst>
              <a:gd name="connsiteX0" fmla="*/ 1109975 w 2219950"/>
              <a:gd name="connsiteY0" fmla="*/ 0 h 2219950"/>
              <a:gd name="connsiteX1" fmla="*/ 2219950 w 2219950"/>
              <a:gd name="connsiteY1" fmla="*/ 1109975 h 2219950"/>
              <a:gd name="connsiteX2" fmla="*/ 1109975 w 2219950"/>
              <a:gd name="connsiteY2" fmla="*/ 2219950 h 2219950"/>
              <a:gd name="connsiteX3" fmla="*/ 0 w 2219950"/>
              <a:gd name="connsiteY3" fmla="*/ 1109975 h 2219950"/>
              <a:gd name="connsiteX4" fmla="*/ 1109975 w 2219950"/>
              <a:gd name="connsiteY4" fmla="*/ 0 h 221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950" h="2219950">
                <a:moveTo>
                  <a:pt x="1109975" y="0"/>
                </a:moveTo>
                <a:cubicBezTo>
                  <a:pt x="1722997" y="0"/>
                  <a:pt x="2219950" y="496953"/>
                  <a:pt x="2219950" y="1109975"/>
                </a:cubicBezTo>
                <a:cubicBezTo>
                  <a:pt x="2219950" y="1722997"/>
                  <a:pt x="1722997" y="2219950"/>
                  <a:pt x="1109975" y="2219950"/>
                </a:cubicBezTo>
                <a:cubicBezTo>
                  <a:pt x="496953" y="2219950"/>
                  <a:pt x="0" y="1722997"/>
                  <a:pt x="0" y="1109975"/>
                </a:cubicBezTo>
                <a:cubicBezTo>
                  <a:pt x="0" y="496953"/>
                  <a:pt x="496953" y="0"/>
                  <a:pt x="1109975" y="0"/>
                </a:cubicBezTo>
                <a:close/>
              </a:path>
            </a:pathLst>
          </a:custGeom>
          <a:effectLst>
            <a:outerShdw blurRad="977900" sx="120000" sy="120000" algn="ctr" rotWithShape="0">
              <a:schemeClr val="bg1">
                <a:lumMod val="50000"/>
                <a:alpha val="60000"/>
              </a:schemeClr>
            </a:outerShdw>
          </a:effectLst>
        </p:spPr>
      </p:pic>
      <p:sp>
        <p:nvSpPr>
          <p:cNvPr id="64" name="Овал 63"/>
          <p:cNvSpPr/>
          <p:nvPr/>
        </p:nvSpPr>
        <p:spPr>
          <a:xfrm>
            <a:off x="9175705" y="2162739"/>
            <a:ext cx="1319941" cy="1319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3" t="33576" r="619" b="956"/>
          <a:stretch>
            <a:fillRect/>
          </a:stretch>
        </p:blipFill>
        <p:spPr>
          <a:xfrm>
            <a:off x="1364780" y="1617909"/>
            <a:ext cx="2219950" cy="2219950"/>
          </a:xfrm>
          <a:custGeom>
            <a:avLst/>
            <a:gdLst>
              <a:gd name="connsiteX0" fmla="*/ 1109975 w 2219950"/>
              <a:gd name="connsiteY0" fmla="*/ 0 h 2219950"/>
              <a:gd name="connsiteX1" fmla="*/ 2219950 w 2219950"/>
              <a:gd name="connsiteY1" fmla="*/ 1109975 h 2219950"/>
              <a:gd name="connsiteX2" fmla="*/ 1109975 w 2219950"/>
              <a:gd name="connsiteY2" fmla="*/ 2219950 h 2219950"/>
              <a:gd name="connsiteX3" fmla="*/ 0 w 2219950"/>
              <a:gd name="connsiteY3" fmla="*/ 1109975 h 2219950"/>
              <a:gd name="connsiteX4" fmla="*/ 1109975 w 2219950"/>
              <a:gd name="connsiteY4" fmla="*/ 0 h 221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950" h="2219950">
                <a:moveTo>
                  <a:pt x="1109975" y="0"/>
                </a:moveTo>
                <a:cubicBezTo>
                  <a:pt x="1722997" y="0"/>
                  <a:pt x="2219950" y="496953"/>
                  <a:pt x="2219950" y="1109975"/>
                </a:cubicBezTo>
                <a:cubicBezTo>
                  <a:pt x="2219950" y="1722997"/>
                  <a:pt x="1722997" y="2219950"/>
                  <a:pt x="1109975" y="2219950"/>
                </a:cubicBezTo>
                <a:cubicBezTo>
                  <a:pt x="496953" y="2219950"/>
                  <a:pt x="0" y="1722997"/>
                  <a:pt x="0" y="1109975"/>
                </a:cubicBezTo>
                <a:cubicBezTo>
                  <a:pt x="0" y="496953"/>
                  <a:pt x="496953" y="0"/>
                  <a:pt x="1109975" y="0"/>
                </a:cubicBezTo>
                <a:close/>
              </a:path>
            </a:pathLst>
          </a:custGeom>
          <a:effectLst>
            <a:outerShdw blurRad="977900" dist="50800" dir="5400000" sx="120000" sy="120000" algn="ctr" rotWithShape="0">
              <a:schemeClr val="bg1">
                <a:lumMod val="50000"/>
                <a:alpha val="60000"/>
              </a:schemeClr>
            </a:outerShdw>
          </a:effectLst>
        </p:spPr>
      </p:pic>
      <p:sp>
        <p:nvSpPr>
          <p:cNvPr id="26" name="Овал 25"/>
          <p:cNvSpPr/>
          <p:nvPr/>
        </p:nvSpPr>
        <p:spPr>
          <a:xfrm>
            <a:off x="1804556" y="2086870"/>
            <a:ext cx="1319941" cy="1319941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78" y="2421692"/>
            <a:ext cx="650296" cy="650296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8018159" y="4306820"/>
            <a:ext cx="3636779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Необходимо выполнение ограничений на производственные ресурсы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19" y="2418222"/>
            <a:ext cx="609653" cy="60965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848" y="2517882"/>
            <a:ext cx="609653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304800" y="1257594"/>
            <a:ext cx="4267199" cy="5628554"/>
          </a:xfrm>
          <a:prstGeom prst="rect">
            <a:avLst/>
          </a:prstGeom>
          <a:solidFill>
            <a:schemeClr val="bg1">
              <a:lumMod val="75000"/>
              <a:alpha val="23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-230586" y="1257595"/>
            <a:ext cx="8491537" cy="5702320"/>
          </a:xfrm>
          <a:prstGeom prst="rect">
            <a:avLst/>
          </a:prstGeom>
          <a:solidFill>
            <a:schemeClr val="bg1">
              <a:lumMod val="75000"/>
              <a:alpha val="23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211043" y="120965"/>
            <a:ext cx="124523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000" dirty="0">
                <a:latin typeface="Junegull" panose="04010000000000000000" pitchFamily="82" charset="-52"/>
                <a:ea typeface="Times New Roman" panose="02020603050405020304" pitchFamily="18" charset="0"/>
              </a:rPr>
              <a:t>Ограничения на производственные </a:t>
            </a:r>
            <a:r>
              <a:rPr lang="ru-RU" sz="4000" dirty="0" smtClean="0">
                <a:latin typeface="Junegull" panose="04010000000000000000" pitchFamily="82" charset="-52"/>
                <a:ea typeface="Times New Roman" panose="02020603050405020304" pitchFamily="18" charset="0"/>
              </a:rPr>
              <a:t>ресурсы</a:t>
            </a:r>
            <a:endParaRPr lang="ru-RU" sz="4000" dirty="0">
              <a:latin typeface="Junegull" panose="04010000000000000000" pitchFamily="82" charset="-52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-161737" y="1566114"/>
            <a:ext cx="41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atin typeface="Comic Sans MS" panose="030F0702030302020204" pitchFamily="66" charset="0"/>
              </a:rPr>
              <a:t>Software</a:t>
            </a:r>
            <a:endParaRPr lang="ru-RU" sz="2400" b="1" dirty="0">
              <a:latin typeface="Comic Sans MS" panose="030F0702030302020204" pitchFamily="66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204517" y="1566114"/>
            <a:ext cx="3864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Comic Sans MS" panose="030F0702030302020204" pitchFamily="66" charset="0"/>
              </a:rPr>
              <a:t>Железо машины и ОС</a:t>
            </a:r>
            <a:endParaRPr lang="ru-RU" sz="2400" b="1" dirty="0">
              <a:latin typeface="Comic Sans MS" panose="030F0702030302020204" pitchFamily="66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8428829" y="1277073"/>
            <a:ext cx="3505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Квалификация сотрудников</a:t>
            </a:r>
            <a:endParaRPr lang="ru-RU" sz="2400" b="1" dirty="0">
              <a:latin typeface="Comic Sans MS" panose="030F0702030302020204" pitchFamily="66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45789" y="3249064"/>
            <a:ext cx="35124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DIGITS</a:t>
            </a:r>
            <a:r>
              <a:rPr lang="en-US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, </a:t>
            </a:r>
            <a:r>
              <a:rPr lang="en-US" sz="2000" b="1" dirty="0" err="1" smtClean="0">
                <a:latin typeface="Comic Sans MS" panose="030F0702030302020204" pitchFamily="66" charset="0"/>
                <a:ea typeface="Times New Roman" panose="02020603050405020304" pitchFamily="18" charset="0"/>
              </a:rPr>
              <a:t>Caffe</a:t>
            </a:r>
            <a:r>
              <a:rPr lang="en-US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, </a:t>
            </a:r>
            <a:r>
              <a:rPr lang="en-US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CUDA</a:t>
            </a:r>
            <a:r>
              <a:rPr lang="en-US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, </a:t>
            </a:r>
            <a:r>
              <a:rPr lang="en-US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Python</a:t>
            </a:r>
            <a:r>
              <a:rPr lang="en-US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, </a:t>
            </a:r>
            <a:r>
              <a:rPr lang="en-US" sz="2000" b="1" dirty="0" err="1" smtClean="0">
                <a:latin typeface="Comic Sans MS" panose="030F0702030302020204" pitchFamily="66" charset="0"/>
                <a:ea typeface="Times New Roman" panose="02020603050405020304" pitchFamily="18" charset="0"/>
              </a:rPr>
              <a:t>Graphviz</a:t>
            </a:r>
            <a:r>
              <a:rPr lang="en-US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,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а так же </a:t>
            </a: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библиотеки,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необходимые для функционирования ПО «</a:t>
            </a:r>
            <a:r>
              <a:rPr lang="ru-RU" sz="2000" b="1" dirty="0" err="1">
                <a:latin typeface="Comic Sans MS" panose="030F0702030302020204" pitchFamily="66" charset="0"/>
                <a:ea typeface="Times New Roman" panose="02020603050405020304" pitchFamily="18" charset="0"/>
              </a:rPr>
              <a:t>SmartGetDistance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».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3965771" y="1281408"/>
            <a:ext cx="21024" cy="5580927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04" y="2151825"/>
            <a:ext cx="976272" cy="97627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017" y="2148746"/>
            <a:ext cx="931999" cy="931999"/>
          </a:xfrm>
          <a:prstGeom prst="rect">
            <a:avLst/>
          </a:prstGeom>
        </p:spPr>
      </p:pic>
      <p:sp>
        <p:nvSpPr>
          <p:cNvPr id="20" name="Прямоугольник 19"/>
          <p:cNvSpPr/>
          <p:nvPr/>
        </p:nvSpPr>
        <p:spPr>
          <a:xfrm>
            <a:off x="4247541" y="3128097"/>
            <a:ext cx="377805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OC</a:t>
            </a: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: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семейства </a:t>
            </a:r>
            <a:r>
              <a:rPr lang="ru-RU" sz="2000" b="1" dirty="0" err="1">
                <a:latin typeface="Comic Sans MS" panose="030F0702030302020204" pitchFamily="66" charset="0"/>
                <a:ea typeface="Times New Roman" panose="02020603050405020304" pitchFamily="18" charset="0"/>
              </a:rPr>
              <a:t>Windows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 с 2007г и младше</a:t>
            </a: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.</a:t>
            </a:r>
            <a:r>
              <a:rPr lang="en-US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 </a:t>
            </a: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Необходим графический процессор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NVIDIA серии </a:t>
            </a:r>
            <a:r>
              <a:rPr lang="ru-RU" sz="2000" b="1" dirty="0" err="1">
                <a:latin typeface="Comic Sans MS" panose="030F0702030302020204" pitchFamily="66" charset="0"/>
                <a:ea typeface="Times New Roman" panose="02020603050405020304" pitchFamily="18" charset="0"/>
              </a:rPr>
              <a:t>GeForce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 и </a:t>
            </a: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видеокарта, построенная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на официальных спецификациях NVIDIA.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73" y="2201017"/>
            <a:ext cx="879728" cy="879728"/>
          </a:xfrm>
          <a:prstGeom prst="rect">
            <a:avLst/>
          </a:prstGeom>
        </p:spPr>
      </p:pic>
      <p:cxnSp>
        <p:nvCxnSpPr>
          <p:cNvPr id="28" name="Прямая соединительная линия 27"/>
          <p:cNvCxnSpPr/>
          <p:nvPr/>
        </p:nvCxnSpPr>
        <p:spPr>
          <a:xfrm flipH="1">
            <a:off x="8239927" y="1277073"/>
            <a:ext cx="21024" cy="5580927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8438595" y="3256719"/>
            <a:ext cx="37780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Times New Roman" panose="02020603050405020304" pitchFamily="18" charset="0"/>
              </a:rPr>
              <a:t>Подготовка системы </a:t>
            </a:r>
            <a:r>
              <a:rPr lang="ru-RU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Times New Roman" panose="02020603050405020304" pitchFamily="18" charset="0"/>
              </a:rPr>
              <a:t>к </a:t>
            </a:r>
            <a:r>
              <a:rPr lang="ru-RU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Times New Roman" panose="02020603050405020304" pitchFamily="18" charset="0"/>
              </a:rPr>
              <a:t>работе и обучение готовой системы</a:t>
            </a: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: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продвинутый </a:t>
            </a:r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пользователь ПК</a:t>
            </a:r>
          </a:p>
          <a:p>
            <a:endParaRPr lang="ru-RU" sz="2000" b="1" dirty="0" smtClean="0">
              <a:latin typeface="Comic Sans MS" panose="030F0702030302020204" pitchFamily="66" charset="0"/>
              <a:ea typeface="Times New Roman" panose="02020603050405020304" pitchFamily="18" charset="0"/>
            </a:endParaRPr>
          </a:p>
          <a:p>
            <a:r>
              <a:rPr lang="ru-RU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Анализ данных</a:t>
            </a:r>
            <a:r>
              <a:rPr lang="ru-RU" sz="2000" b="1" dirty="0">
                <a:latin typeface="Comic Sans MS" panose="030F0702030302020204" pitchFamily="66" charset="0"/>
              </a:rPr>
              <a:t>: уверенный </a:t>
            </a:r>
            <a:r>
              <a:rPr lang="ru-RU" sz="2000" b="1" dirty="0" smtClean="0">
                <a:latin typeface="Comic Sans MS" panose="030F0702030302020204" pitchFamily="66" charset="0"/>
              </a:rPr>
              <a:t>пользователь ПК 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71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t="39771" r="21875" b="39770"/>
          <a:stretch>
            <a:fillRect/>
          </a:stretch>
        </p:blipFill>
        <p:spPr>
          <a:xfrm rot="5400000">
            <a:off x="2666999" y="3334911"/>
            <a:ext cx="6858000" cy="194872"/>
          </a:xfrm>
          <a:custGeom>
            <a:avLst/>
            <a:gdLst>
              <a:gd name="connsiteX0" fmla="*/ 0 w 6858000"/>
              <a:gd name="connsiteY0" fmla="*/ 194872 h 194872"/>
              <a:gd name="connsiteX1" fmla="*/ 0 w 6858000"/>
              <a:gd name="connsiteY1" fmla="*/ 0 h 194872"/>
              <a:gd name="connsiteX2" fmla="*/ 6858000 w 6858000"/>
              <a:gd name="connsiteY2" fmla="*/ 0 h 194872"/>
              <a:gd name="connsiteX3" fmla="*/ 6858000 w 6858000"/>
              <a:gd name="connsiteY3" fmla="*/ 194872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194872">
                <a:moveTo>
                  <a:pt x="0" y="194872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94872"/>
                </a:lnTo>
                <a:close/>
              </a:path>
            </a:pathLst>
          </a:custGeom>
          <a:effectLst>
            <a:outerShdw blurRad="304800" sx="109000" sy="109000" algn="ctr" rotWithShape="0">
              <a:schemeClr val="bg1">
                <a:lumMod val="50000"/>
              </a:schemeClr>
            </a:outerShdw>
          </a:effectLst>
        </p:spPr>
      </p:pic>
      <p:sp>
        <p:nvSpPr>
          <p:cNvPr id="23" name="Прямоугольник 22"/>
          <p:cNvSpPr/>
          <p:nvPr/>
        </p:nvSpPr>
        <p:spPr>
          <a:xfrm>
            <a:off x="749508" y="-167640"/>
            <a:ext cx="11026100" cy="14325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26000" sy="126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16391" y="25624"/>
            <a:ext cx="11359217" cy="1076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4800" dirty="0">
                <a:latin typeface="Junegull" panose="04010000000000000000" pitchFamily="82" charset="-52"/>
                <a:ea typeface="Times New Roman" panose="02020603050405020304" pitchFamily="18" charset="0"/>
              </a:rPr>
              <a:t>Артефакты процесса</a:t>
            </a:r>
            <a:endParaRPr lang="ru-RU" sz="4800" dirty="0">
              <a:latin typeface="Junegull" panose="04010000000000000000" pitchFamily="82" charset="-52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3" t="33576" r="619" b="956"/>
          <a:stretch>
            <a:fillRect/>
          </a:stretch>
        </p:blipFill>
        <p:spPr>
          <a:xfrm>
            <a:off x="5861912" y="1889164"/>
            <a:ext cx="430077" cy="430077"/>
          </a:xfrm>
          <a:custGeom>
            <a:avLst/>
            <a:gdLst>
              <a:gd name="connsiteX0" fmla="*/ 1109975 w 2219950"/>
              <a:gd name="connsiteY0" fmla="*/ 0 h 2219950"/>
              <a:gd name="connsiteX1" fmla="*/ 2219950 w 2219950"/>
              <a:gd name="connsiteY1" fmla="*/ 1109975 h 2219950"/>
              <a:gd name="connsiteX2" fmla="*/ 1109975 w 2219950"/>
              <a:gd name="connsiteY2" fmla="*/ 2219950 h 2219950"/>
              <a:gd name="connsiteX3" fmla="*/ 0 w 2219950"/>
              <a:gd name="connsiteY3" fmla="*/ 1109975 h 2219950"/>
              <a:gd name="connsiteX4" fmla="*/ 1109975 w 2219950"/>
              <a:gd name="connsiteY4" fmla="*/ 0 h 221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9950" h="2219950">
                <a:moveTo>
                  <a:pt x="1109975" y="0"/>
                </a:moveTo>
                <a:cubicBezTo>
                  <a:pt x="1722997" y="0"/>
                  <a:pt x="2219950" y="496953"/>
                  <a:pt x="2219950" y="1109975"/>
                </a:cubicBezTo>
                <a:cubicBezTo>
                  <a:pt x="2219950" y="1722997"/>
                  <a:pt x="1722997" y="2219950"/>
                  <a:pt x="1109975" y="2219950"/>
                </a:cubicBezTo>
                <a:cubicBezTo>
                  <a:pt x="496953" y="2219950"/>
                  <a:pt x="0" y="1722997"/>
                  <a:pt x="0" y="1109975"/>
                </a:cubicBezTo>
                <a:cubicBezTo>
                  <a:pt x="0" y="496953"/>
                  <a:pt x="496953" y="0"/>
                  <a:pt x="1109975" y="0"/>
                </a:cubicBezTo>
                <a:close/>
              </a:path>
            </a:pathLst>
          </a:custGeom>
        </p:spPr>
      </p:pic>
      <p:sp>
        <p:nvSpPr>
          <p:cNvPr id="27" name="Овал 26"/>
          <p:cNvSpPr/>
          <p:nvPr/>
        </p:nvSpPr>
        <p:spPr>
          <a:xfrm>
            <a:off x="5949093" y="1976345"/>
            <a:ext cx="255716" cy="2557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0" name="Группа 29"/>
          <p:cNvGrpSpPr/>
          <p:nvPr/>
        </p:nvGrpSpPr>
        <p:grpSpPr>
          <a:xfrm>
            <a:off x="5861912" y="2841445"/>
            <a:ext cx="430077" cy="430077"/>
            <a:chOff x="3791808" y="2471873"/>
            <a:chExt cx="2219950" cy="2219950"/>
          </a:xfrm>
        </p:grpSpPr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13" t="33576" r="619" b="956"/>
            <a:stretch>
              <a:fillRect/>
            </a:stretch>
          </p:blipFill>
          <p:spPr>
            <a:xfrm>
              <a:off x="3791808" y="2471873"/>
              <a:ext cx="2219950" cy="2219950"/>
            </a:xfrm>
            <a:custGeom>
              <a:avLst/>
              <a:gdLst>
                <a:gd name="connsiteX0" fmla="*/ 1109975 w 2219950"/>
                <a:gd name="connsiteY0" fmla="*/ 0 h 2219950"/>
                <a:gd name="connsiteX1" fmla="*/ 2219950 w 2219950"/>
                <a:gd name="connsiteY1" fmla="*/ 1109975 h 2219950"/>
                <a:gd name="connsiteX2" fmla="*/ 1109975 w 2219950"/>
                <a:gd name="connsiteY2" fmla="*/ 2219950 h 2219950"/>
                <a:gd name="connsiteX3" fmla="*/ 0 w 2219950"/>
                <a:gd name="connsiteY3" fmla="*/ 1109975 h 2219950"/>
                <a:gd name="connsiteX4" fmla="*/ 1109975 w 2219950"/>
                <a:gd name="connsiteY4" fmla="*/ 0 h 221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950" h="2219950">
                  <a:moveTo>
                    <a:pt x="1109975" y="0"/>
                  </a:moveTo>
                  <a:cubicBezTo>
                    <a:pt x="1722997" y="0"/>
                    <a:pt x="2219950" y="496953"/>
                    <a:pt x="2219950" y="1109975"/>
                  </a:cubicBezTo>
                  <a:cubicBezTo>
                    <a:pt x="2219950" y="1722997"/>
                    <a:pt x="1722997" y="2219950"/>
                    <a:pt x="1109975" y="2219950"/>
                  </a:cubicBezTo>
                  <a:cubicBezTo>
                    <a:pt x="496953" y="2219950"/>
                    <a:pt x="0" y="1722997"/>
                    <a:pt x="0" y="1109975"/>
                  </a:cubicBezTo>
                  <a:cubicBezTo>
                    <a:pt x="0" y="496953"/>
                    <a:pt x="496953" y="0"/>
                    <a:pt x="1109975" y="0"/>
                  </a:cubicBezTo>
                  <a:close/>
                </a:path>
              </a:pathLst>
            </a:custGeom>
          </p:spPr>
        </p:pic>
        <p:sp>
          <p:nvSpPr>
            <p:cNvPr id="32" name="Овал 31"/>
            <p:cNvSpPr/>
            <p:nvPr/>
          </p:nvSpPr>
          <p:spPr>
            <a:xfrm>
              <a:off x="4241812" y="2921877"/>
              <a:ext cx="1319941" cy="1319941"/>
            </a:xfrm>
            <a:prstGeom prst="ellipse">
              <a:avLst/>
            </a:prstGeom>
            <a:solidFill>
              <a:schemeClr val="accent6">
                <a:alpha val="57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861912" y="3793726"/>
            <a:ext cx="430077" cy="430077"/>
            <a:chOff x="3791808" y="2471873"/>
            <a:chExt cx="2219950" cy="2219950"/>
          </a:xfrm>
        </p:grpSpPr>
        <p:pic>
          <p:nvPicPr>
            <p:cNvPr id="34" name="Рисунок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13" t="33576" r="619" b="956"/>
            <a:stretch>
              <a:fillRect/>
            </a:stretch>
          </p:blipFill>
          <p:spPr>
            <a:xfrm>
              <a:off x="3791808" y="2471873"/>
              <a:ext cx="2219950" cy="2219950"/>
            </a:xfrm>
            <a:custGeom>
              <a:avLst/>
              <a:gdLst>
                <a:gd name="connsiteX0" fmla="*/ 1109975 w 2219950"/>
                <a:gd name="connsiteY0" fmla="*/ 0 h 2219950"/>
                <a:gd name="connsiteX1" fmla="*/ 2219950 w 2219950"/>
                <a:gd name="connsiteY1" fmla="*/ 1109975 h 2219950"/>
                <a:gd name="connsiteX2" fmla="*/ 1109975 w 2219950"/>
                <a:gd name="connsiteY2" fmla="*/ 2219950 h 2219950"/>
                <a:gd name="connsiteX3" fmla="*/ 0 w 2219950"/>
                <a:gd name="connsiteY3" fmla="*/ 1109975 h 2219950"/>
                <a:gd name="connsiteX4" fmla="*/ 1109975 w 2219950"/>
                <a:gd name="connsiteY4" fmla="*/ 0 h 221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950" h="2219950">
                  <a:moveTo>
                    <a:pt x="1109975" y="0"/>
                  </a:moveTo>
                  <a:cubicBezTo>
                    <a:pt x="1722997" y="0"/>
                    <a:pt x="2219950" y="496953"/>
                    <a:pt x="2219950" y="1109975"/>
                  </a:cubicBezTo>
                  <a:cubicBezTo>
                    <a:pt x="2219950" y="1722997"/>
                    <a:pt x="1722997" y="2219950"/>
                    <a:pt x="1109975" y="2219950"/>
                  </a:cubicBezTo>
                  <a:cubicBezTo>
                    <a:pt x="496953" y="2219950"/>
                    <a:pt x="0" y="1722997"/>
                    <a:pt x="0" y="1109975"/>
                  </a:cubicBezTo>
                  <a:cubicBezTo>
                    <a:pt x="0" y="496953"/>
                    <a:pt x="496953" y="0"/>
                    <a:pt x="1109975" y="0"/>
                  </a:cubicBezTo>
                  <a:close/>
                </a:path>
              </a:pathLst>
            </a:custGeom>
          </p:spPr>
        </p:pic>
        <p:sp>
          <p:nvSpPr>
            <p:cNvPr id="35" name="Овал 34"/>
            <p:cNvSpPr/>
            <p:nvPr/>
          </p:nvSpPr>
          <p:spPr>
            <a:xfrm>
              <a:off x="4241812" y="2921877"/>
              <a:ext cx="1319941" cy="1319941"/>
            </a:xfrm>
            <a:prstGeom prst="ellipse">
              <a:avLst/>
            </a:prstGeom>
            <a:solidFill>
              <a:schemeClr val="accent6">
                <a:alpha val="57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5871574" y="5112050"/>
            <a:ext cx="430077" cy="430077"/>
            <a:chOff x="3791808" y="2471873"/>
            <a:chExt cx="2219950" cy="2219950"/>
          </a:xfrm>
        </p:grpSpPr>
        <p:pic>
          <p:nvPicPr>
            <p:cNvPr id="37" name="Рисунок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13" t="33576" r="619" b="956"/>
            <a:stretch>
              <a:fillRect/>
            </a:stretch>
          </p:blipFill>
          <p:spPr>
            <a:xfrm>
              <a:off x="3791808" y="2471873"/>
              <a:ext cx="2219950" cy="2219950"/>
            </a:xfrm>
            <a:custGeom>
              <a:avLst/>
              <a:gdLst>
                <a:gd name="connsiteX0" fmla="*/ 1109975 w 2219950"/>
                <a:gd name="connsiteY0" fmla="*/ 0 h 2219950"/>
                <a:gd name="connsiteX1" fmla="*/ 2219950 w 2219950"/>
                <a:gd name="connsiteY1" fmla="*/ 1109975 h 2219950"/>
                <a:gd name="connsiteX2" fmla="*/ 1109975 w 2219950"/>
                <a:gd name="connsiteY2" fmla="*/ 2219950 h 2219950"/>
                <a:gd name="connsiteX3" fmla="*/ 0 w 2219950"/>
                <a:gd name="connsiteY3" fmla="*/ 1109975 h 2219950"/>
                <a:gd name="connsiteX4" fmla="*/ 1109975 w 2219950"/>
                <a:gd name="connsiteY4" fmla="*/ 0 h 2219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9950" h="2219950">
                  <a:moveTo>
                    <a:pt x="1109975" y="0"/>
                  </a:moveTo>
                  <a:cubicBezTo>
                    <a:pt x="1722997" y="0"/>
                    <a:pt x="2219950" y="496953"/>
                    <a:pt x="2219950" y="1109975"/>
                  </a:cubicBezTo>
                  <a:cubicBezTo>
                    <a:pt x="2219950" y="1722997"/>
                    <a:pt x="1722997" y="2219950"/>
                    <a:pt x="1109975" y="2219950"/>
                  </a:cubicBezTo>
                  <a:cubicBezTo>
                    <a:pt x="496953" y="2219950"/>
                    <a:pt x="0" y="1722997"/>
                    <a:pt x="0" y="1109975"/>
                  </a:cubicBezTo>
                  <a:cubicBezTo>
                    <a:pt x="0" y="496953"/>
                    <a:pt x="496953" y="0"/>
                    <a:pt x="1109975" y="0"/>
                  </a:cubicBezTo>
                  <a:close/>
                </a:path>
              </a:pathLst>
            </a:custGeom>
          </p:spPr>
        </p:pic>
        <p:sp>
          <p:nvSpPr>
            <p:cNvPr id="38" name="Овал 37"/>
            <p:cNvSpPr/>
            <p:nvPr/>
          </p:nvSpPr>
          <p:spPr>
            <a:xfrm>
              <a:off x="4241812" y="2921877"/>
              <a:ext cx="1319941" cy="1319941"/>
            </a:xfrm>
            <a:prstGeom prst="ellipse">
              <a:avLst/>
            </a:prstGeom>
            <a:solidFill>
              <a:schemeClr val="accent6">
                <a:alpha val="57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4" name="Группа 53"/>
          <p:cNvGrpSpPr/>
          <p:nvPr/>
        </p:nvGrpSpPr>
        <p:grpSpPr>
          <a:xfrm>
            <a:off x="-372329" y="3561246"/>
            <a:ext cx="6096000" cy="1271942"/>
            <a:chOff x="-343496" y="1109240"/>
            <a:chExt cx="6096000" cy="1070494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1481106" y="1287182"/>
              <a:ext cx="4271398" cy="89255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lvl="0" algn="r">
                <a:spcAft>
                  <a:spcPts val="0"/>
                </a:spcAft>
              </a:pPr>
              <a:r>
                <a:rPr lang="ru-RU" sz="1600" dirty="0">
                  <a:latin typeface="Comic Sans MS" panose="030F0702030302020204" pitchFamily="66" charset="0"/>
                  <a:ea typeface="Times New Roman" panose="02020603050405020304" pitchFamily="18" charset="0"/>
                </a:rPr>
                <a:t>руководство системного </a:t>
              </a:r>
              <a:r>
                <a:rPr lang="ru-RU" sz="1600" dirty="0" smtClean="0">
                  <a:latin typeface="Comic Sans MS" panose="030F0702030302020204" pitchFamily="66" charset="0"/>
                  <a:ea typeface="Times New Roman" panose="02020603050405020304" pitchFamily="18" charset="0"/>
                </a:rPr>
                <a:t>программиста, </a:t>
              </a:r>
              <a:r>
                <a:rPr lang="ru-RU" dirty="0"/>
                <a:t>руководство </a:t>
              </a:r>
              <a:r>
                <a:rPr lang="ru-RU" dirty="0" smtClean="0"/>
                <a:t>оператора, </a:t>
              </a:r>
              <a:r>
                <a:rPr lang="ru-RU" dirty="0"/>
                <a:t>программа и методика испытаний</a:t>
              </a:r>
              <a:endParaRPr lang="ru-RU" sz="1600" dirty="0" smtClean="0">
                <a:latin typeface="Comic Sans MS" panose="030F0702030302020204" pitchFamily="66" charset="0"/>
                <a:ea typeface="Times New Roman" panose="02020603050405020304" pitchFamily="18" charset="0"/>
              </a:endParaRPr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-343496" y="1109240"/>
              <a:ext cx="6096000" cy="36933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ru-RU" b="1" dirty="0" smtClean="0">
                  <a:latin typeface="Comic Sans MS" panose="030F0702030302020204" pitchFamily="66" charset="0"/>
                  <a:ea typeface="Times New Roman" panose="02020603050405020304" pitchFamily="18" charset="0"/>
                </a:rPr>
                <a:t>Документация</a:t>
              </a:r>
              <a:endParaRPr lang="ru-RU" b="1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7" name="Прямоугольник 46"/>
          <p:cNvSpPr/>
          <p:nvPr/>
        </p:nvSpPr>
        <p:spPr>
          <a:xfrm>
            <a:off x="6450868" y="2767921"/>
            <a:ext cx="26273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Обученная нейронная сеть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6419252" y="5025097"/>
            <a:ext cx="43885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Программное обеспечение для подготовки входных данных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2431743" y="1932792"/>
            <a:ext cx="33311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Технологический стек</a:t>
            </a:r>
            <a:endParaRPr lang="ru-RU" b="1" dirty="0">
              <a:latin typeface="Comic Sans MS" panose="030F0702030302020204" pitchFamily="66" charset="0"/>
              <a:ea typeface="Times New Roman" panose="02020603050405020304" pitchFamily="18" charset="0"/>
            </a:endParaRPr>
          </a:p>
        </p:txBody>
      </p:sp>
      <p:pic>
        <p:nvPicPr>
          <p:cNvPr id="64" name="Рисунок 6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1681561" y="1607733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pic>
        <p:nvPicPr>
          <p:cNvPr id="70" name="Рисунок 6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9078207" y="2537875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pic>
        <p:nvPicPr>
          <p:cNvPr id="82" name="Рисунок 8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10406825" y="4746404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pic>
        <p:nvPicPr>
          <p:cNvPr id="84" name="Рисунок 8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" t="83449" r="86416" b="1420"/>
          <a:stretch>
            <a:fillRect/>
          </a:stretch>
        </p:blipFill>
        <p:spPr>
          <a:xfrm>
            <a:off x="303272" y="3559572"/>
            <a:ext cx="1037216" cy="1037216"/>
          </a:xfrm>
          <a:custGeom>
            <a:avLst/>
            <a:gdLst>
              <a:gd name="connsiteX0" fmla="*/ 518608 w 1037216"/>
              <a:gd name="connsiteY0" fmla="*/ 0 h 1037216"/>
              <a:gd name="connsiteX1" fmla="*/ 1037216 w 1037216"/>
              <a:gd name="connsiteY1" fmla="*/ 518608 h 1037216"/>
              <a:gd name="connsiteX2" fmla="*/ 518608 w 1037216"/>
              <a:gd name="connsiteY2" fmla="*/ 1037216 h 1037216"/>
              <a:gd name="connsiteX3" fmla="*/ 0 w 1037216"/>
              <a:gd name="connsiteY3" fmla="*/ 518608 h 1037216"/>
              <a:gd name="connsiteX4" fmla="*/ 518608 w 1037216"/>
              <a:gd name="connsiteY4" fmla="*/ 0 h 103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216" h="1037216">
                <a:moveTo>
                  <a:pt x="518608" y="0"/>
                </a:moveTo>
                <a:cubicBezTo>
                  <a:pt x="805027" y="0"/>
                  <a:pt x="1037216" y="232189"/>
                  <a:pt x="1037216" y="518608"/>
                </a:cubicBezTo>
                <a:cubicBezTo>
                  <a:pt x="1037216" y="805027"/>
                  <a:pt x="805027" y="1037216"/>
                  <a:pt x="518608" y="1037216"/>
                </a:cubicBezTo>
                <a:cubicBezTo>
                  <a:pt x="232189" y="1037216"/>
                  <a:pt x="0" y="805027"/>
                  <a:pt x="0" y="518608"/>
                </a:cubicBezTo>
                <a:cubicBezTo>
                  <a:pt x="0" y="232189"/>
                  <a:pt x="232189" y="0"/>
                  <a:pt x="518608" y="0"/>
                </a:cubicBezTo>
                <a:close/>
              </a:path>
            </a:pathLst>
          </a:cu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55" y="1792310"/>
            <a:ext cx="650296" cy="65029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180" y="2731335"/>
            <a:ext cx="650296" cy="65029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62" y="3753032"/>
            <a:ext cx="650296" cy="6502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285" y="4939864"/>
            <a:ext cx="650296" cy="650296"/>
          </a:xfrm>
          <a:prstGeom prst="rect">
            <a:avLst/>
          </a:prstGeom>
        </p:spPr>
      </p:pic>
      <p:sp>
        <p:nvSpPr>
          <p:cNvPr id="42" name="Овал 41"/>
          <p:cNvSpPr/>
          <p:nvPr/>
        </p:nvSpPr>
        <p:spPr>
          <a:xfrm>
            <a:off x="5949093" y="2931107"/>
            <a:ext cx="255716" cy="2557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5949093" y="3880906"/>
            <a:ext cx="255716" cy="2557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5954582" y="5199230"/>
            <a:ext cx="255716" cy="2557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53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7920" y="192346"/>
            <a:ext cx="1057853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sz="4400" dirty="0">
                <a:latin typeface="Junegull" panose="04010000000000000000" pitchFamily="82" charset="-52"/>
                <a:ea typeface="Times New Roman" panose="02020603050405020304" pitchFamily="18" charset="0"/>
              </a:rPr>
              <a:t>Стадии, этапы и сроки разработки</a:t>
            </a: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277920" y="1014651"/>
            <a:ext cx="7311600" cy="0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277920" y="1581150"/>
            <a:ext cx="1684230" cy="3124200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Согласование входных и выходных форматов.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77920" y="4779108"/>
            <a:ext cx="168423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2.10.2018 - 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23</a:t>
            </a:r>
            <a:r>
              <a:rPr lang="ru-RU" b="1" dirty="0">
                <a:solidFill>
                  <a:schemeClr val="tx1"/>
                </a:solidFill>
                <a:latin typeface="Comic Sans MS" panose="030F0702030302020204" pitchFamily="66" charset="0"/>
              </a:rPr>
              <a:t>.10.2018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77920" y="5550870"/>
            <a:ext cx="168423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Исполнитель</a:t>
            </a:r>
            <a:b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Заказчик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77920" y="1205686"/>
            <a:ext cx="1684230" cy="301706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1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182920" y="1581150"/>
            <a:ext cx="1684230" cy="3124200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Подготовка стека технологий (генерация </a:t>
            </a:r>
            <a:r>
              <a:rPr lang="ru-RU" sz="1600" b="1" dirty="0" err="1">
                <a:solidFill>
                  <a:schemeClr val="tx1"/>
                </a:solidFill>
                <a:latin typeface="Comic Sans MS" panose="030F0702030302020204" pitchFamily="66" charset="0"/>
              </a:rPr>
              <a:t>нейроной</a:t>
            </a:r>
            <a:r>
              <a:rPr lang="ru-RU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 сети) и тестовых изображений 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182920" y="4779108"/>
            <a:ext cx="168423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Comic Sans MS" panose="030F0702030302020204" pitchFamily="66" charset="0"/>
              </a:rPr>
              <a:t>2.10.2018 </a:t>
            </a:r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- 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23.10.2018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182920" y="5550870"/>
            <a:ext cx="168423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Исполнитель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182920" y="1205686"/>
            <a:ext cx="1684230" cy="301706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087920" y="1581150"/>
            <a:ext cx="1500080" cy="3124200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1ая поставка 5тыс. тестовых изображений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4087920" y="4779108"/>
            <a:ext cx="150008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9.10.2018</a:t>
            </a:r>
            <a:r>
              <a:rPr lang="en-US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- 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1.11.2018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4087920" y="5550870"/>
            <a:ext cx="150008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Comic Sans MS" panose="030F0702030302020204" pitchFamily="66" charset="0"/>
              </a:rPr>
              <a:t>Заказчик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4087920" y="1205685"/>
            <a:ext cx="1500080" cy="301707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808770" y="1581150"/>
            <a:ext cx="1684230" cy="3124200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Обучение нейронной сети, разработка настроечных </a:t>
            </a:r>
            <a:r>
              <a:rPr lang="ru-RU" sz="16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параметров</a:t>
            </a:r>
            <a:r>
              <a:rPr lang="en-US" sz="16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/>
            </a:r>
            <a:br>
              <a:rPr lang="en-US" sz="16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</a:br>
            <a:endParaRPr lang="ru-RU" sz="16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ru-RU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1ый релиз на 5тыс. тестовых изображений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5808770" y="4779108"/>
            <a:ext cx="168423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24.10.2018</a:t>
            </a:r>
            <a:r>
              <a:rPr lang="en-US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-</a:t>
            </a:r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13.11.2018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5808770" y="5550870"/>
            <a:ext cx="168423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Исполнитель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808770" y="1205686"/>
            <a:ext cx="1684230" cy="301706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4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713770" y="1581150"/>
            <a:ext cx="1569930" cy="3124200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>
                <a:solidFill>
                  <a:schemeClr val="tx1"/>
                </a:solidFill>
                <a:latin typeface="Comic Sans MS" panose="030F0702030302020204" pitchFamily="66" charset="0"/>
              </a:rPr>
              <a:t>2ая поставка 100тыс. тестовых изображений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7713770" y="4779108"/>
            <a:ext cx="156993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2.11.2018- 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20.12.2018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7713770" y="5550870"/>
            <a:ext cx="156993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Comic Sans MS" panose="030F0702030302020204" pitchFamily="66" charset="0"/>
              </a:rPr>
              <a:t>Заказчик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7713770" y="1205686"/>
            <a:ext cx="1569930" cy="301706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5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9504470" y="1581150"/>
            <a:ext cx="2519857" cy="3124200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Программная реализация </a:t>
            </a:r>
            <a:r>
              <a:rPr lang="ru-RU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ПО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Разработка программной документации</a:t>
            </a:r>
            <a:r>
              <a:rPr lang="ru-RU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  <a:endParaRPr lang="en-US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Доработка ПО </a:t>
            </a:r>
            <a:r>
              <a:rPr lang="ru-RU" sz="1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по</a:t>
            </a:r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ru-RU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результатам </a:t>
            </a:r>
            <a:r>
              <a:rPr lang="ru-RU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предварительных испытаний</a:t>
            </a:r>
            <a:r>
              <a:rPr lang="ru-RU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  <a:endParaRPr lang="en-US" sz="14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Проведение приемочных испытаний ПО </a:t>
            </a:r>
            <a:r>
              <a:rPr lang="en-US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ru-RU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«</a:t>
            </a:r>
            <a:r>
              <a:rPr lang="ru-RU" sz="1400" b="1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SmartGetDistance</a:t>
            </a:r>
            <a:r>
              <a:rPr lang="ru-RU" sz="14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»</a:t>
            </a:r>
            <a:endParaRPr lang="en-US" sz="14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tx1"/>
                </a:solidFill>
                <a:latin typeface="Comic Sans MS" panose="030F0702030302020204" pitchFamily="66" charset="0"/>
              </a:rPr>
              <a:t>Доклад о результатах ОКР</a:t>
            </a:r>
            <a:endParaRPr lang="en-US" sz="1400" b="1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endParaRPr lang="ru-RU" sz="14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9504470" y="4779108"/>
            <a:ext cx="251989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Comic Sans MS" panose="030F0702030302020204" pitchFamily="66" charset="0"/>
              </a:rPr>
              <a:t>2.10.2018 </a:t>
            </a:r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- </a:t>
            </a:r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23.10.2018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9504470" y="5550870"/>
            <a:ext cx="2519890" cy="655678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Исполнитель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9504470" y="1205686"/>
            <a:ext cx="2519857" cy="301706"/>
          </a:xfrm>
          <a:prstGeom prst="rect">
            <a:avLst/>
          </a:prstGeom>
          <a:solidFill>
            <a:schemeClr val="bg1">
              <a:lumMod val="65000"/>
              <a:alpha val="60000"/>
            </a:schemeClr>
          </a:solidFill>
          <a:ln w="25400">
            <a:solidFill>
              <a:schemeClr val="bg1">
                <a:lumMod val="50000"/>
              </a:schemeClr>
            </a:solidFill>
          </a:ln>
          <a:effectLst>
            <a:outerShdw blurRad="571500" sx="118000" sy="118000" algn="ctr" rotWithShape="0">
              <a:schemeClr val="bg1">
                <a:lumMod val="50000"/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6</a:t>
            </a:r>
            <a:endParaRPr lang="ru-RU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4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-304800" y="982976"/>
            <a:ext cx="4267199" cy="5903172"/>
          </a:xfrm>
          <a:prstGeom prst="rect">
            <a:avLst/>
          </a:prstGeom>
          <a:solidFill>
            <a:schemeClr val="bg1">
              <a:lumMod val="75000"/>
              <a:alpha val="23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-230586" y="972737"/>
            <a:ext cx="8491537" cy="5987178"/>
          </a:xfrm>
          <a:prstGeom prst="rect">
            <a:avLst/>
          </a:prstGeom>
          <a:solidFill>
            <a:schemeClr val="bg1">
              <a:lumMod val="75000"/>
              <a:alpha val="23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-222863" y="1089413"/>
            <a:ext cx="4124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mic Sans MS" panose="030F0702030302020204" pitchFamily="66" charset="0"/>
              </a:rPr>
              <a:t>NVIDIA DIGITS</a:t>
            </a:r>
            <a:endParaRPr lang="ru-RU" sz="2400" b="1" dirty="0">
              <a:latin typeface="Comic Sans MS" panose="030F0702030302020204" pitchFamily="66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247541" y="1066956"/>
            <a:ext cx="38641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latin typeface="Comic Sans MS" panose="030F0702030302020204" pitchFamily="66" charset="0"/>
              </a:rPr>
              <a:t>Caffe</a:t>
            </a:r>
            <a:endParaRPr lang="ru-RU" sz="2400" b="1" dirty="0">
              <a:latin typeface="Comic Sans MS" panose="030F0702030302020204" pitchFamily="66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8438595" y="1046240"/>
            <a:ext cx="350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CUDA</a:t>
            </a:r>
            <a:endParaRPr lang="ru-RU" sz="2400" b="1" dirty="0">
              <a:latin typeface="Comic Sans MS" panose="030F0702030302020204" pitchFamily="66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-78647" y="2396632"/>
            <a:ext cx="397991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Набор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программ для создания глубинных нейронных сетей (DNN) в ходе машинного обучения, а также для управления и диагностики данного процесса. DIGITS обладает графическим </a:t>
            </a:r>
            <a:r>
              <a:rPr lang="ru-RU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пользовательским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 интерфейсом. В состав пакета входит веб-сервер, с помощью которого осуществляется коллективная работа над проектом. 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3965771" y="1281408"/>
            <a:ext cx="21024" cy="5580927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71" y="1539643"/>
            <a:ext cx="856989" cy="856989"/>
          </a:xfrm>
          <a:prstGeom prst="rect">
            <a:avLst/>
          </a:prstGeom>
        </p:spPr>
      </p:pic>
      <p:cxnSp>
        <p:nvCxnSpPr>
          <p:cNvPr id="28" name="Прямая соединительная линия 27"/>
          <p:cNvCxnSpPr/>
          <p:nvPr/>
        </p:nvCxnSpPr>
        <p:spPr>
          <a:xfrm flipH="1">
            <a:off x="8239927" y="1277073"/>
            <a:ext cx="21024" cy="5580927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145789" y="208415"/>
            <a:ext cx="552106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ru-RU" sz="4400" dirty="0" smtClean="0">
                <a:latin typeface="Junegull" panose="04010000000000000000" pitchFamily="82" charset="-52"/>
                <a:ea typeface="Times New Roman" panose="02020603050405020304" pitchFamily="18" charset="0"/>
              </a:rPr>
              <a:t>Используемое ПО</a:t>
            </a:r>
            <a:endParaRPr lang="ru-RU" sz="4400" dirty="0">
              <a:latin typeface="Junegull" panose="04010000000000000000" pitchFamily="82" charset="-52"/>
              <a:ea typeface="Times New Roman" panose="02020603050405020304" pitchFamily="18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-161737" y="962498"/>
            <a:ext cx="12378389" cy="10239"/>
          </a:xfrm>
          <a:prstGeom prst="line">
            <a:avLst/>
          </a:prstGeom>
          <a:ln w="152400" cmpd="dbl">
            <a:solidFill>
              <a:schemeClr val="bg1">
                <a:lumMod val="50000"/>
                <a:alpha val="51000"/>
              </a:schemeClr>
            </a:solidFill>
          </a:ln>
          <a:effectLst>
            <a:outerShdw blurRad="63500" sx="1000" sy="1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4095920" y="2361986"/>
            <a:ext cx="39799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 smtClean="0">
                <a:latin typeface="Comic Sans MS" panose="030F0702030302020204" pitchFamily="66" charset="0"/>
                <a:ea typeface="Times New Roman" panose="02020603050405020304" pitchFamily="18" charset="0"/>
              </a:rPr>
              <a:t>Программный 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пакет, предназначенный для работы с графическими ускорителями NVIDIA. 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8438595" y="2267178"/>
            <a:ext cx="356152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программно-аппаратная архитектура параллельных вычислений, которая позволяет существенно увеличить вычислительную производительность благодаря использованию графических процессоров фирмы </a:t>
            </a:r>
            <a:r>
              <a:rPr lang="ru-RU" sz="2000" b="1" dirty="0" err="1">
                <a:latin typeface="Comic Sans MS" panose="030F0702030302020204" pitchFamily="66" charset="0"/>
                <a:ea typeface="Times New Roman" panose="02020603050405020304" pitchFamily="18" charset="0"/>
              </a:rPr>
              <a:t>Nvidia</a:t>
            </a:r>
            <a:r>
              <a:rPr lang="ru-RU" sz="2000" b="1" dirty="0">
                <a:latin typeface="Comic Sans MS" panose="030F0702030302020204" pitchFamily="66" charset="0"/>
                <a:ea typeface="Times New Roman" panose="02020603050405020304" pitchFamily="18" charset="0"/>
              </a:rPr>
              <a:t>.</a:t>
            </a:r>
            <a:endParaRPr lang="ru-RU" sz="2000" b="1" dirty="0">
              <a:latin typeface="Comic Sans MS" panose="030F0702030302020204" pitchFamily="66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98" b="94670" l="10000" r="90000">
                        <a14:foregroundMark x1="54571" y1="84010" x2="54571" y2="84010"/>
                        <a14:foregroundMark x1="52000" y1="94670" x2="52000" y2="94670"/>
                        <a14:foregroundMark x1="46857" y1="82487" x2="46857" y2="82487"/>
                        <a14:foregroundMark x1="36857" y1="81980" x2="36857" y2="81980"/>
                        <a14:foregroundMark x1="60000" y1="83503" x2="60000" y2="83503"/>
                        <a14:foregroundMark x1="26714" y1="55584" x2="26714" y2="55584"/>
                        <a14:foregroundMark x1="36571" y1="54569" x2="36571" y2="54569"/>
                        <a14:foregroundMark x1="46286" y1="56345" x2="46286" y2="56345"/>
                        <a14:foregroundMark x1="55857" y1="55838" x2="55857" y2="55838"/>
                        <a14:foregroundMark x1="58857" y1="56345" x2="58857" y2="56345"/>
                        <a14:foregroundMark x1="67429" y1="54061" x2="67429" y2="54061"/>
                        <a14:foregroundMark x1="73857" y1="65990" x2="73857" y2="65990"/>
                        <a14:foregroundMark x1="63857" y1="81472" x2="63857" y2="81472"/>
                        <a14:backgroundMark x1="60571" y1="89086" x2="60571" y2="890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249" y="1423121"/>
            <a:ext cx="1491892" cy="83972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473" y="1617721"/>
            <a:ext cx="1324403" cy="56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3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976</Words>
  <Application>Microsoft Office PowerPoint</Application>
  <PresentationFormat>Произвольный</PresentationFormat>
  <Paragraphs>137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Ксения</dc:creator>
  <cp:lastModifiedBy>Sergey Gubarev(user)</cp:lastModifiedBy>
  <cp:revision>65</cp:revision>
  <dcterms:created xsi:type="dcterms:W3CDTF">2018-11-14T06:23:48Z</dcterms:created>
  <dcterms:modified xsi:type="dcterms:W3CDTF">2018-12-24T12:59:47Z</dcterms:modified>
</cp:coreProperties>
</file>