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4" r:id="rId5"/>
    <p:sldId id="258" r:id="rId6"/>
    <p:sldId id="259" r:id="rId7"/>
    <p:sldId id="260" r:id="rId8"/>
    <p:sldId id="261" r:id="rId9"/>
    <p:sldId id="262" r:id="rId10"/>
    <p:sldId id="263" r:id="rId11"/>
  </p:sldIdLst>
  <p:sldSz cx="9144000" cy="5143500"/>
  <p:notesSz cx="6858000" cy="9144000"/>
  <p:embeddedFontLst>
    <p:embeddedFont>
      <p:font typeface="Raleway"/>
      <p:regular r:id="rId15"/>
    </p:embeddedFont>
    <p:embeddedFont>
      <p:font typeface="Lato" panose="020F0502020204030203"/>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CD1F93-B3DE-4518-B083-EF1E1C6647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b96513b7a1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96513b7a1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a1687363f9_0_6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First pie chart: Results from the post-pilot survey</a:t>
            </a:r>
            <a:endParaRPr sz="1000"/>
          </a:p>
          <a:p>
            <a:pPr marL="0" lvl="0" indent="0" algn="l" rtl="0">
              <a:spcBef>
                <a:spcPts val="0"/>
              </a:spcBef>
              <a:spcAft>
                <a:spcPts val="0"/>
              </a:spcAft>
              <a:buNone/>
            </a:pPr>
            <a:r>
              <a:rPr lang="en-GB" sz="1000"/>
              <a:t>Second pie chart: Results from the post-launch survey, after making changes</a:t>
            </a:r>
            <a:endParaRPr sz="1000"/>
          </a:p>
          <a:p>
            <a:pPr marL="0" lvl="0" indent="0" algn="l" rtl="0">
              <a:spcBef>
                <a:spcPts val="0"/>
              </a:spcBef>
              <a:spcAft>
                <a:spcPts val="0"/>
              </a:spcAft>
              <a:buNone/>
            </a:pPr>
            <a:r>
              <a:rPr lang="en-GB"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Post-pilot data:</a:t>
            </a:r>
            <a:endParaRPr sz="1000"/>
          </a:p>
          <a:p>
            <a:pPr marL="0" lvl="0" indent="0" algn="l" rtl="0">
              <a:spcBef>
                <a:spcPts val="0"/>
              </a:spcBef>
              <a:spcAft>
                <a:spcPts val="0"/>
              </a:spcAft>
              <a:buClr>
                <a:schemeClr val="dk1"/>
              </a:buClr>
              <a:buSzPts val="1100"/>
              <a:buFont typeface="Arial" panose="020B0604020202020204"/>
              <a:buNone/>
            </a:pPr>
            <a:r>
              <a:rPr lang="en-GB" sz="1000"/>
              <a:t>1 - Lacking	2	4%</a:t>
            </a:r>
            <a:endParaRPr sz="1000"/>
          </a:p>
          <a:p>
            <a:pPr marL="0" lvl="0" indent="0" algn="l" rtl="0">
              <a:spcBef>
                <a:spcPts val="0"/>
              </a:spcBef>
              <a:spcAft>
                <a:spcPts val="0"/>
              </a:spcAft>
              <a:buClr>
                <a:schemeClr val="dk1"/>
              </a:buClr>
              <a:buSzPts val="1100"/>
              <a:buFont typeface="Arial" panose="020B0604020202020204"/>
              <a:buNone/>
            </a:pPr>
            <a:r>
              <a:rPr lang="en-GB" sz="1000"/>
              <a:t>2		5	10%</a:t>
            </a:r>
            <a:endParaRPr sz="1000"/>
          </a:p>
          <a:p>
            <a:pPr marL="0" lvl="0" indent="0" algn="l" rtl="0">
              <a:spcBef>
                <a:spcPts val="0"/>
              </a:spcBef>
              <a:spcAft>
                <a:spcPts val="0"/>
              </a:spcAft>
              <a:buClr>
                <a:schemeClr val="dk1"/>
              </a:buClr>
              <a:buSzPts val="1100"/>
              <a:buFont typeface="Arial" panose="020B0604020202020204"/>
              <a:buNone/>
            </a:pPr>
            <a:r>
              <a:rPr lang="en-GB" sz="1000"/>
              <a:t>3		7	14%</a:t>
            </a:r>
            <a:endParaRPr sz="1000"/>
          </a:p>
          <a:p>
            <a:pPr marL="0" lvl="0" indent="0" algn="l" rtl="0">
              <a:spcBef>
                <a:spcPts val="0"/>
              </a:spcBef>
              <a:spcAft>
                <a:spcPts val="0"/>
              </a:spcAft>
              <a:buClr>
                <a:schemeClr val="dk1"/>
              </a:buClr>
              <a:buSzPts val="1100"/>
              <a:buFont typeface="Arial" panose="020B0604020202020204"/>
              <a:buNone/>
            </a:pPr>
            <a:r>
              <a:rPr lang="en-GB" sz="1000"/>
              <a:t>4		20	40%</a:t>
            </a:r>
            <a:endParaRPr sz="1000"/>
          </a:p>
          <a:p>
            <a:pPr marL="0" lvl="0" indent="0" algn="l" rtl="0">
              <a:spcBef>
                <a:spcPts val="0"/>
              </a:spcBef>
              <a:spcAft>
                <a:spcPts val="0"/>
              </a:spcAft>
              <a:buNone/>
            </a:pPr>
            <a:r>
              <a:rPr lang="en-GB"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Post-launch data:</a:t>
            </a:r>
            <a:endParaRPr sz="1000"/>
          </a:p>
          <a:p>
            <a:pPr marL="0" lvl="0" indent="0" algn="l" rtl="0">
              <a:spcBef>
                <a:spcPts val="0"/>
              </a:spcBef>
              <a:spcAft>
                <a:spcPts val="0"/>
              </a:spcAft>
              <a:buNone/>
            </a:pPr>
            <a:r>
              <a:rPr lang="en-GB" sz="1000"/>
              <a:t>1 - Lacking	1	2%</a:t>
            </a:r>
            <a:endParaRPr sz="1000"/>
          </a:p>
          <a:p>
            <a:pPr marL="0" lvl="0" indent="0" algn="l" rtl="0">
              <a:spcBef>
                <a:spcPts val="0"/>
              </a:spcBef>
              <a:spcAft>
                <a:spcPts val="0"/>
              </a:spcAft>
              <a:buNone/>
            </a:pPr>
            <a:r>
              <a:rPr lang="en-GB" sz="1000"/>
              <a:t>2		2	4%</a:t>
            </a:r>
            <a:endParaRPr sz="1000"/>
          </a:p>
          <a:p>
            <a:pPr marL="0" lvl="0" indent="0" algn="l" rtl="0">
              <a:spcBef>
                <a:spcPts val="0"/>
              </a:spcBef>
              <a:spcAft>
                <a:spcPts val="0"/>
              </a:spcAft>
              <a:buNone/>
            </a:pPr>
            <a:r>
              <a:rPr lang="en-GB" sz="1000"/>
              <a:t>3		4	8%</a:t>
            </a:r>
            <a:endParaRPr sz="1000"/>
          </a:p>
          <a:p>
            <a:pPr marL="0" lvl="0" indent="0" algn="l" rtl="0">
              <a:spcBef>
                <a:spcPts val="0"/>
              </a:spcBef>
              <a:spcAft>
                <a:spcPts val="0"/>
              </a:spcAft>
              <a:buNone/>
            </a:pPr>
            <a:r>
              <a:rPr lang="en-GB" sz="1000"/>
              <a:t>4		22	44%</a:t>
            </a:r>
            <a:endParaRPr sz="1000"/>
          </a:p>
          <a:p>
            <a:pPr marL="0" lvl="0" indent="0" algn="l" rtl="0">
              <a:spcBef>
                <a:spcPts val="0"/>
              </a:spcBef>
              <a:spcAft>
                <a:spcPts val="0"/>
              </a:spcAft>
              <a:buNone/>
            </a:pPr>
            <a:r>
              <a:rPr lang="en-GB" sz="1000"/>
              <a:t>5 - Great	21	42%</a:t>
            </a: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First pie chart: Results from the post-pilot survey</a:t>
            </a:r>
            <a:endParaRPr sz="1000"/>
          </a:p>
          <a:p>
            <a:pPr marL="0" lvl="0" indent="0" algn="l" rtl="0">
              <a:spcBef>
                <a:spcPts val="0"/>
              </a:spcBef>
              <a:spcAft>
                <a:spcPts val="0"/>
              </a:spcAft>
              <a:buNone/>
            </a:pPr>
            <a:r>
              <a:rPr lang="en-GB" sz="1000"/>
              <a:t>Second pie chart: Results from the post-launch survey, after making changes</a:t>
            </a:r>
            <a:endParaRPr sz="1000"/>
          </a:p>
          <a:p>
            <a:pPr marL="0" lvl="0" indent="0" algn="l" rtl="0">
              <a:spcBef>
                <a:spcPts val="0"/>
              </a:spcBef>
              <a:spcAft>
                <a:spcPts val="0"/>
              </a:spcAft>
              <a:buNone/>
            </a:pPr>
            <a:r>
              <a:rPr lang="en-GB"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Post-pilot data:</a:t>
            </a:r>
            <a:endParaRPr sz="1000"/>
          </a:p>
          <a:p>
            <a:pPr marL="0" lvl="0" indent="0" algn="l" rtl="0">
              <a:spcBef>
                <a:spcPts val="0"/>
              </a:spcBef>
              <a:spcAft>
                <a:spcPts val="0"/>
              </a:spcAft>
              <a:buClr>
                <a:schemeClr val="dk1"/>
              </a:buClr>
              <a:buSzPts val="1100"/>
              <a:buFont typeface="Arial" panose="020B0604020202020204"/>
              <a:buNone/>
            </a:pPr>
            <a:r>
              <a:rPr lang="en-GB" sz="1000"/>
              <a:t>1 - Lacking	2	4%</a:t>
            </a:r>
            <a:endParaRPr sz="1000"/>
          </a:p>
          <a:p>
            <a:pPr marL="0" lvl="0" indent="0" algn="l" rtl="0">
              <a:spcBef>
                <a:spcPts val="0"/>
              </a:spcBef>
              <a:spcAft>
                <a:spcPts val="0"/>
              </a:spcAft>
              <a:buClr>
                <a:schemeClr val="dk1"/>
              </a:buClr>
              <a:buSzPts val="1100"/>
              <a:buFont typeface="Arial" panose="020B0604020202020204"/>
              <a:buNone/>
            </a:pPr>
            <a:r>
              <a:rPr lang="en-GB" sz="1000"/>
              <a:t>2		5	10%</a:t>
            </a:r>
            <a:endParaRPr sz="1000"/>
          </a:p>
          <a:p>
            <a:pPr marL="0" lvl="0" indent="0" algn="l" rtl="0">
              <a:spcBef>
                <a:spcPts val="0"/>
              </a:spcBef>
              <a:spcAft>
                <a:spcPts val="0"/>
              </a:spcAft>
              <a:buClr>
                <a:schemeClr val="dk1"/>
              </a:buClr>
              <a:buSzPts val="1100"/>
              <a:buFont typeface="Arial" panose="020B0604020202020204"/>
              <a:buNone/>
            </a:pPr>
            <a:r>
              <a:rPr lang="en-GB" sz="1000"/>
              <a:t>3		7	14%</a:t>
            </a:r>
            <a:endParaRPr sz="1000"/>
          </a:p>
          <a:p>
            <a:pPr marL="0" lvl="0" indent="0" algn="l" rtl="0">
              <a:spcBef>
                <a:spcPts val="0"/>
              </a:spcBef>
              <a:spcAft>
                <a:spcPts val="0"/>
              </a:spcAft>
              <a:buClr>
                <a:schemeClr val="dk1"/>
              </a:buClr>
              <a:buSzPts val="1100"/>
              <a:buFont typeface="Arial" panose="020B0604020202020204"/>
              <a:buNone/>
            </a:pPr>
            <a:r>
              <a:rPr lang="en-GB" sz="1000"/>
              <a:t>4		20	40%</a:t>
            </a:r>
            <a:endParaRPr sz="1000"/>
          </a:p>
          <a:p>
            <a:pPr marL="0" lvl="0" indent="0" algn="l" rtl="0">
              <a:spcBef>
                <a:spcPts val="0"/>
              </a:spcBef>
              <a:spcAft>
                <a:spcPts val="0"/>
              </a:spcAft>
              <a:buNone/>
            </a:pPr>
            <a:r>
              <a:rPr lang="en-GB"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Post-launch data:</a:t>
            </a:r>
            <a:endParaRPr sz="1000"/>
          </a:p>
          <a:p>
            <a:pPr marL="0" lvl="0" indent="0" algn="l" rtl="0">
              <a:spcBef>
                <a:spcPts val="0"/>
              </a:spcBef>
              <a:spcAft>
                <a:spcPts val="0"/>
              </a:spcAft>
              <a:buNone/>
            </a:pPr>
            <a:r>
              <a:rPr lang="en-GB" sz="1000"/>
              <a:t>1 - Lacking	1	2%</a:t>
            </a:r>
            <a:endParaRPr sz="1000"/>
          </a:p>
          <a:p>
            <a:pPr marL="0" lvl="0" indent="0" algn="l" rtl="0">
              <a:spcBef>
                <a:spcPts val="0"/>
              </a:spcBef>
              <a:spcAft>
                <a:spcPts val="0"/>
              </a:spcAft>
              <a:buNone/>
            </a:pPr>
            <a:r>
              <a:rPr lang="en-GB" sz="1000"/>
              <a:t>2		2	4%</a:t>
            </a:r>
            <a:endParaRPr sz="1000"/>
          </a:p>
          <a:p>
            <a:pPr marL="0" lvl="0" indent="0" algn="l" rtl="0">
              <a:spcBef>
                <a:spcPts val="0"/>
              </a:spcBef>
              <a:spcAft>
                <a:spcPts val="0"/>
              </a:spcAft>
              <a:buNone/>
            </a:pPr>
            <a:r>
              <a:rPr lang="en-GB" sz="1000"/>
              <a:t>3		4	8%</a:t>
            </a:r>
            <a:endParaRPr sz="1000"/>
          </a:p>
          <a:p>
            <a:pPr marL="0" lvl="0" indent="0" algn="l" rtl="0">
              <a:spcBef>
                <a:spcPts val="0"/>
              </a:spcBef>
              <a:spcAft>
                <a:spcPts val="0"/>
              </a:spcAft>
              <a:buNone/>
            </a:pPr>
            <a:r>
              <a:rPr lang="en-GB" sz="1000"/>
              <a:t>4		22	44%</a:t>
            </a:r>
            <a:endParaRPr sz="1000"/>
          </a:p>
          <a:p>
            <a:pPr marL="0" lvl="0" indent="0" algn="l" rtl="0">
              <a:spcBef>
                <a:spcPts val="0"/>
              </a:spcBef>
              <a:spcAft>
                <a:spcPts val="0"/>
              </a:spcAft>
              <a:buNone/>
            </a:pPr>
            <a:r>
              <a:rPr lang="en-GB" sz="1000"/>
              <a:t>5 - Great	21	42%</a:t>
            </a: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This is a chart of Sauce &amp; Spoon revenue, showing that after tablet implementation, revenue increased. </a:t>
            </a:r>
            <a:r>
              <a:rPr lang="en-GB" sz="1000"/>
              <a:t>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Sales data:</a:t>
            </a:r>
            <a:endParaRPr sz="1000"/>
          </a:p>
          <a:p>
            <a:pPr marL="0" lvl="0" indent="0" algn="l" rtl="0">
              <a:lnSpc>
                <a:spcPct val="115000"/>
              </a:lnSpc>
              <a:spcBef>
                <a:spcPts val="0"/>
              </a:spcBef>
              <a:spcAft>
                <a:spcPts val="0"/>
              </a:spcAft>
              <a:buNone/>
            </a:pPr>
            <a:r>
              <a:rPr lang="en-GB" sz="1000"/>
              <a:t>October</a:t>
            </a:r>
            <a:endParaRPr sz="1000"/>
          </a:p>
          <a:p>
            <a:pPr marL="0" lvl="0" indent="0" algn="l" rtl="0">
              <a:lnSpc>
                <a:spcPct val="115000"/>
              </a:lnSpc>
              <a:spcBef>
                <a:spcPts val="0"/>
              </a:spcBef>
              <a:spcAft>
                <a:spcPts val="0"/>
              </a:spcAft>
              <a:buNone/>
            </a:pPr>
            <a:r>
              <a:rPr lang="en-GB" sz="1000"/>
              <a:t>$61,000.00</a:t>
            </a:r>
            <a:endParaRPr sz="1000"/>
          </a:p>
          <a:p>
            <a:pPr marL="0" lvl="0" indent="0" algn="l" rtl="0">
              <a:lnSpc>
                <a:spcPct val="115000"/>
              </a:lnSpc>
              <a:spcBef>
                <a:spcPts val="0"/>
              </a:spcBef>
              <a:spcAft>
                <a:spcPts val="0"/>
              </a:spcAft>
              <a:buNone/>
            </a:pPr>
            <a:r>
              <a:rPr lang="en-GB" sz="1000"/>
              <a:t>November</a:t>
            </a:r>
            <a:endParaRPr sz="1000"/>
          </a:p>
          <a:p>
            <a:pPr marL="0" lvl="0" indent="0" algn="l" rtl="0">
              <a:lnSpc>
                <a:spcPct val="115000"/>
              </a:lnSpc>
              <a:spcBef>
                <a:spcPts val="0"/>
              </a:spcBef>
              <a:spcAft>
                <a:spcPts val="0"/>
              </a:spcAft>
              <a:buNone/>
            </a:pPr>
            <a:r>
              <a:rPr lang="en-GB" sz="1000"/>
              <a:t>$62,000.00</a:t>
            </a:r>
            <a:endParaRPr sz="1000"/>
          </a:p>
          <a:p>
            <a:pPr marL="0" lvl="0" indent="0" algn="l" rtl="0">
              <a:lnSpc>
                <a:spcPct val="115000"/>
              </a:lnSpc>
              <a:spcBef>
                <a:spcPts val="0"/>
              </a:spcBef>
              <a:spcAft>
                <a:spcPts val="0"/>
              </a:spcAft>
              <a:buNone/>
            </a:pPr>
            <a:r>
              <a:rPr lang="en-GB" sz="1000"/>
              <a:t>December</a:t>
            </a:r>
            <a:endParaRPr sz="1000"/>
          </a:p>
          <a:p>
            <a:pPr marL="0" lvl="0" indent="0" algn="l" rtl="0">
              <a:lnSpc>
                <a:spcPct val="115000"/>
              </a:lnSpc>
              <a:spcBef>
                <a:spcPts val="0"/>
              </a:spcBef>
              <a:spcAft>
                <a:spcPts val="0"/>
              </a:spcAft>
              <a:buNone/>
            </a:pPr>
            <a:r>
              <a:rPr lang="en-GB" sz="1000"/>
              <a:t>$62,000.00</a:t>
            </a:r>
            <a:endParaRPr sz="1000"/>
          </a:p>
          <a:p>
            <a:pPr marL="0" lvl="0" indent="0" algn="l" rtl="0">
              <a:lnSpc>
                <a:spcPct val="115000"/>
              </a:lnSpc>
              <a:spcBef>
                <a:spcPts val="0"/>
              </a:spcBef>
              <a:spcAft>
                <a:spcPts val="0"/>
              </a:spcAft>
              <a:buNone/>
            </a:pPr>
            <a:r>
              <a:rPr lang="en-GB" sz="1000"/>
              <a:t>January</a:t>
            </a:r>
            <a:endParaRPr sz="1000"/>
          </a:p>
          <a:p>
            <a:pPr marL="0" lvl="0" indent="0" algn="l" rtl="0">
              <a:lnSpc>
                <a:spcPct val="115000"/>
              </a:lnSpc>
              <a:spcBef>
                <a:spcPts val="0"/>
              </a:spcBef>
              <a:spcAft>
                <a:spcPts val="0"/>
              </a:spcAft>
              <a:buNone/>
            </a:pPr>
            <a:r>
              <a:rPr lang="en-GB" sz="1000"/>
              <a:t>$63,000.00</a:t>
            </a:r>
            <a:endParaRPr sz="1000"/>
          </a:p>
          <a:p>
            <a:pPr marL="0" lvl="0" indent="0" algn="l" rtl="0">
              <a:lnSpc>
                <a:spcPct val="115000"/>
              </a:lnSpc>
              <a:spcBef>
                <a:spcPts val="0"/>
              </a:spcBef>
              <a:spcAft>
                <a:spcPts val="0"/>
              </a:spcAft>
              <a:buNone/>
            </a:pPr>
            <a:r>
              <a:rPr lang="en-GB" sz="1000"/>
              <a:t>February</a:t>
            </a:r>
            <a:endParaRPr sz="1000"/>
          </a:p>
          <a:p>
            <a:pPr marL="0" lvl="0" indent="0" algn="l" rtl="0">
              <a:lnSpc>
                <a:spcPct val="115000"/>
              </a:lnSpc>
              <a:spcBef>
                <a:spcPts val="0"/>
              </a:spcBef>
              <a:spcAft>
                <a:spcPts val="0"/>
              </a:spcAft>
              <a:buNone/>
            </a:pPr>
            <a:r>
              <a:rPr lang="en-GB" sz="1000"/>
              <a:t>$64,000.00</a:t>
            </a:r>
            <a:endParaRPr sz="1000"/>
          </a:p>
          <a:p>
            <a:pPr marL="0" lvl="0" indent="0" algn="l" rtl="0">
              <a:lnSpc>
                <a:spcPct val="115000"/>
              </a:lnSpc>
              <a:spcBef>
                <a:spcPts val="0"/>
              </a:spcBef>
              <a:spcAft>
                <a:spcPts val="0"/>
              </a:spcAft>
              <a:buNone/>
            </a:pPr>
            <a:r>
              <a:rPr lang="en-GB" sz="1000"/>
              <a:t>March</a:t>
            </a:r>
            <a:endParaRPr sz="1000"/>
          </a:p>
          <a:p>
            <a:pPr marL="0" lvl="0" indent="0" algn="l" rtl="0">
              <a:lnSpc>
                <a:spcPct val="115000"/>
              </a:lnSpc>
              <a:spcBef>
                <a:spcPts val="0"/>
              </a:spcBef>
              <a:spcAft>
                <a:spcPts val="0"/>
              </a:spcAft>
              <a:buNone/>
            </a:pPr>
            <a:r>
              <a:rPr lang="en-GB" sz="1000"/>
              <a:t>$61,000.00</a:t>
            </a:r>
            <a:endParaRPr sz="1000"/>
          </a:p>
          <a:p>
            <a:pPr marL="0" lvl="0" indent="0" algn="l" rtl="0">
              <a:lnSpc>
                <a:spcPct val="115000"/>
              </a:lnSpc>
              <a:spcBef>
                <a:spcPts val="0"/>
              </a:spcBef>
              <a:spcAft>
                <a:spcPts val="0"/>
              </a:spcAft>
              <a:buNone/>
            </a:pPr>
            <a:r>
              <a:rPr lang="en-GB" sz="1000"/>
              <a:t>April</a:t>
            </a:r>
            <a:endParaRPr sz="1000"/>
          </a:p>
          <a:p>
            <a:pPr marL="0" lvl="0" indent="0" algn="l" rtl="0">
              <a:lnSpc>
                <a:spcPct val="115000"/>
              </a:lnSpc>
              <a:spcBef>
                <a:spcPts val="0"/>
              </a:spcBef>
              <a:spcAft>
                <a:spcPts val="0"/>
              </a:spcAft>
              <a:buNone/>
            </a:pPr>
            <a:r>
              <a:rPr lang="en-GB" sz="1000"/>
              <a:t>$65,000.00</a:t>
            </a:r>
            <a:endParaRPr sz="1000"/>
          </a:p>
          <a:p>
            <a:pPr marL="0" lvl="0" indent="0" algn="l" rtl="0">
              <a:lnSpc>
                <a:spcPct val="115000"/>
              </a:lnSpc>
              <a:spcBef>
                <a:spcPts val="0"/>
              </a:spcBef>
              <a:spcAft>
                <a:spcPts val="0"/>
              </a:spcAft>
              <a:buNone/>
            </a:pPr>
            <a:r>
              <a:rPr lang="en-GB" sz="1000"/>
              <a:t>May</a:t>
            </a:r>
            <a:endParaRPr sz="1000"/>
          </a:p>
          <a:p>
            <a:pPr marL="0" lvl="0" indent="0" algn="l" rtl="0">
              <a:lnSpc>
                <a:spcPct val="115000"/>
              </a:lnSpc>
              <a:spcBef>
                <a:spcPts val="0"/>
              </a:spcBef>
              <a:spcAft>
                <a:spcPts val="0"/>
              </a:spcAft>
              <a:buNone/>
            </a:pPr>
            <a:r>
              <a:rPr lang="en-GB" sz="1000"/>
              <a:t>$70,000.00</a:t>
            </a:r>
            <a:endParaRPr sz="1000"/>
          </a:p>
          <a:p>
            <a:pPr marL="0" lvl="0" indent="0" algn="l" rtl="0">
              <a:lnSpc>
                <a:spcPct val="115000"/>
              </a:lnSpc>
              <a:spcBef>
                <a:spcPts val="0"/>
              </a:spcBef>
              <a:spcAft>
                <a:spcPts val="0"/>
              </a:spcAft>
              <a:buNone/>
            </a:pPr>
            <a:r>
              <a:rPr lang="en-GB" sz="1000"/>
              <a:t>June</a:t>
            </a:r>
            <a:endParaRPr sz="1000"/>
          </a:p>
          <a:p>
            <a:pPr marL="0" lvl="0" indent="0" algn="l" rtl="0">
              <a:lnSpc>
                <a:spcPct val="115000"/>
              </a:lnSpc>
              <a:spcBef>
                <a:spcPts val="0"/>
              </a:spcBef>
              <a:spcAft>
                <a:spcPts val="0"/>
              </a:spcAft>
              <a:buNone/>
            </a:pPr>
            <a:r>
              <a:rPr lang="en-GB" sz="1000">
                <a:solidFill>
                  <a:schemeClr val="dk1"/>
                </a:solidFill>
              </a:rPr>
              <a:t>$75,000.00</a:t>
            </a:r>
            <a:endParaRPr sz="1000"/>
          </a:p>
          <a:p>
            <a:pPr marL="0" lvl="0" indent="0" algn="l" rtl="0">
              <a:spcBef>
                <a:spcPts val="0"/>
              </a:spcBef>
              <a:spcAft>
                <a:spcPts val="0"/>
              </a:spcAft>
              <a:buNone/>
            </a:pPr>
            <a:r>
              <a:rPr lang="en-GB" sz="1000"/>
              <a:t>July</a:t>
            </a:r>
            <a:endParaRPr sz="1000"/>
          </a:p>
          <a:p>
            <a:pPr marL="0" lvl="0" indent="0" algn="l" rtl="0">
              <a:spcBef>
                <a:spcPts val="0"/>
              </a:spcBef>
              <a:spcAft>
                <a:spcPts val="0"/>
              </a:spcAft>
              <a:buNone/>
            </a:pPr>
            <a:r>
              <a:rPr lang="en-GB"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 link to your shared drive or a shared folder with all of the relevant project artifacts</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rgbClr val="45818E"/>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400">
                <a:solidFill>
                  <a:srgbClr val="FFFFFF"/>
                </a:solidFill>
                <a:latin typeface="Arial" panose="020B0604020202020204"/>
                <a:ea typeface="Arial" panose="020B0604020202020204"/>
                <a:cs typeface="Arial" panose="020B0604020202020204"/>
                <a:sym typeface="Arial" panose="020B0604020202020204"/>
              </a:rPr>
              <a:t>Sauce &amp; Spoon </a:t>
            </a:r>
            <a:endParaRPr sz="3400">
              <a:solidFill>
                <a:srgbClr val="FFFFFF"/>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r>
              <a:rPr lang="en-GB" sz="3400">
                <a:solidFill>
                  <a:srgbClr val="FFFFFF"/>
                </a:solidFill>
                <a:latin typeface="Arial" panose="020B0604020202020204"/>
                <a:ea typeface="Arial" panose="020B0604020202020204"/>
                <a:cs typeface="Arial" panose="020B0604020202020204"/>
                <a:sym typeface="Arial" panose="020B0604020202020204"/>
              </a:rPr>
              <a:t>Tablet Rollout</a:t>
            </a:r>
            <a:endParaRPr sz="3400">
              <a:solidFill>
                <a:srgbClr val="FFFFFF"/>
              </a:solidFill>
              <a:latin typeface="Arial" panose="020B0604020202020204"/>
              <a:ea typeface="Arial" panose="020B0604020202020204"/>
              <a:cs typeface="Arial" panose="020B0604020202020204"/>
              <a:sym typeface="Arial" panose="020B0604020202020204"/>
            </a:endParaRPr>
          </a:p>
        </p:txBody>
      </p:sp>
      <p:sp>
        <p:nvSpPr>
          <p:cNvPr id="89" name="Google Shape;89;p13"/>
          <p:cNvSpPr txBox="1"/>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000">
                <a:solidFill>
                  <a:srgbClr val="FFFFFF"/>
                </a:solidFill>
                <a:latin typeface="Arial" panose="020B0604020202020204"/>
                <a:ea typeface="Arial" panose="020B0604020202020204"/>
                <a:cs typeface="Arial" panose="020B0604020202020204"/>
                <a:sym typeface="Arial" panose="020B0604020202020204"/>
              </a:rPr>
              <a:t>Impact </a:t>
            </a:r>
            <a:r>
              <a:rPr lang="en-GB" sz="2000">
                <a:solidFill>
                  <a:srgbClr val="FFFFFF"/>
                </a:solidFill>
                <a:latin typeface="Arial" panose="020B0604020202020204"/>
                <a:ea typeface="Arial" panose="020B0604020202020204"/>
                <a:cs typeface="Arial" panose="020B0604020202020204"/>
                <a:sym typeface="Arial" panose="020B0604020202020204"/>
              </a:rPr>
              <a:t>Report</a:t>
            </a:r>
            <a:endParaRPr sz="2000">
              <a:solidFill>
                <a:srgbClr val="FFFFFF"/>
              </a:solidFill>
              <a:latin typeface="Arial" panose="020B0604020202020204"/>
              <a:ea typeface="Arial" panose="020B0604020202020204"/>
              <a:cs typeface="Arial" panose="020B0604020202020204"/>
              <a:sym typeface="Arial" panose="020B0604020202020204"/>
            </a:endParaRPr>
          </a:p>
        </p:txBody>
      </p:sp>
      <p:pic>
        <p:nvPicPr>
          <p:cNvPr id="90" name="Google Shape;90;p13"/>
          <p:cNvPicPr preferRelativeResize="0"/>
          <p:nvPr/>
        </p:nvPicPr>
        <p:blipFill>
          <a:blip r:embed="rId1"/>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Executive </a:t>
            </a:r>
            <a:r>
              <a:rPr lang="en-GB">
                <a:solidFill>
                  <a:srgbClr val="434343"/>
                </a:solidFill>
                <a:latin typeface="Arial" panose="020B0604020202020204"/>
                <a:ea typeface="Arial" panose="020B0604020202020204"/>
                <a:cs typeface="Arial" panose="020B0604020202020204"/>
                <a:sym typeface="Arial" panose="020B0604020202020204"/>
              </a:rPr>
              <a:t>Summary</a:t>
            </a:r>
            <a:endParaRPr>
              <a:solidFill>
                <a:srgbClr val="434343"/>
              </a:solidFill>
              <a:latin typeface="Arial" panose="020B0604020202020204"/>
              <a:ea typeface="Arial" panose="020B0604020202020204"/>
              <a:cs typeface="Arial" panose="020B0604020202020204"/>
              <a:sym typeface="Arial" panose="020B0604020202020204"/>
            </a:endParaRPr>
          </a:p>
        </p:txBody>
      </p:sp>
      <p:sp>
        <p:nvSpPr>
          <p:cNvPr id="132" name="Google Shape;132;p25"/>
          <p:cNvSpPr txBox="1"/>
          <p:nvPr>
            <p:ph type="body" idx="1"/>
          </p:nvPr>
        </p:nvSpPr>
        <p:spPr>
          <a:xfrm>
            <a:off x="729450" y="1604275"/>
            <a:ext cx="7688700" cy="2948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In order to </a:t>
            </a:r>
            <a:r>
              <a:rPr lang="en-GB">
                <a:latin typeface="Arial" panose="020B0604020202020204"/>
                <a:ea typeface="Arial" panose="020B0604020202020204"/>
                <a:cs typeface="Arial" panose="020B0604020202020204"/>
                <a:sym typeface="Arial" panose="020B0604020202020204"/>
              </a:rPr>
              <a:t>reach annual growth and expansion goals, Sauce &amp; Spoon</a:t>
            </a:r>
            <a:r>
              <a:rPr lang="en-GB">
                <a:latin typeface="Arial" panose="020B0604020202020204"/>
                <a:ea typeface="Arial" panose="020B0604020202020204"/>
                <a:cs typeface="Arial" panose="020B0604020202020204"/>
                <a:sym typeface="Arial" panose="020B0604020202020204"/>
              </a:rPr>
              <a:t> installed tabletop tablet menus at the Downtown and North locations, with the tablets going live to guests on October 15. After sourcing and installing the tablets, training the staff, and a successful test run, we launched a pilot of the tablets, and gathered customer feedback through a survey that appeared on their devices at the end of their meal. Using that information, we implemented improvements to the operations, including continued waitstaff training, tablet audits to surface faulty devices, investigating instances of food waste, and more.</a:t>
            </a:r>
            <a:endParaRPr>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a:latin typeface="Arial" panose="020B0604020202020204"/>
                <a:ea typeface="Arial" panose="020B0604020202020204"/>
                <a:cs typeface="Arial" panose="020B0604020202020204"/>
                <a:sym typeface="Arial" panose="020B0604020202020204"/>
              </a:rPr>
              <a:t>Now that we’ve officially launched the tablets, we’ve increased the average daily guest count by 10%, decreased wait time by 30 minutes, cut checkout time down to one minute, and decreased food waste by 50%. Sales have gone up upwards of 20% since the rollout. Customer satisfaction has also increased from 72% after the </a:t>
            </a:r>
            <a:r>
              <a:rPr lang="en-GB">
                <a:latin typeface="Arial" panose="020B0604020202020204"/>
                <a:ea typeface="Arial" panose="020B0604020202020204"/>
                <a:cs typeface="Arial" panose="020B0604020202020204"/>
                <a:sym typeface="Arial" panose="020B0604020202020204"/>
              </a:rPr>
              <a:t>initial</a:t>
            </a:r>
            <a:r>
              <a:rPr lang="en-GB">
                <a:latin typeface="Arial" panose="020B0604020202020204"/>
                <a:ea typeface="Arial" panose="020B0604020202020204"/>
                <a:cs typeface="Arial" panose="020B0604020202020204"/>
                <a:sym typeface="Arial" panose="020B0604020202020204"/>
              </a:rPr>
              <a:t> pilot to 86% today. This, of course, shows us that there’s still room for </a:t>
            </a:r>
            <a:r>
              <a:rPr lang="en-GB">
                <a:latin typeface="Arial" panose="020B0604020202020204"/>
                <a:ea typeface="Arial" panose="020B0604020202020204"/>
                <a:cs typeface="Arial" panose="020B0604020202020204"/>
                <a:sym typeface="Arial" panose="020B0604020202020204"/>
              </a:rPr>
              <a:t>improvement, which we will continue to make as we explore rolling out tablets to other Sauce &amp; Spoon locations in the near future.</a:t>
            </a:r>
            <a:endParaRPr>
              <a:latin typeface="Arial" panose="020B0604020202020204"/>
              <a:ea typeface="Arial" panose="020B0604020202020204"/>
              <a:cs typeface="Arial" panose="020B0604020202020204"/>
              <a:sym typeface="Arial" panose="020B0604020202020204"/>
            </a:endParaRPr>
          </a:p>
        </p:txBody>
      </p:sp>
      <p:pic>
        <p:nvPicPr>
          <p:cNvPr id="133" name="Google Shape;133;p25"/>
          <p:cNvPicPr preferRelativeResize="0"/>
          <p:nvPr/>
        </p:nvPicPr>
        <p:blipFill>
          <a:blip r:embed="rId1"/>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Customer </a:t>
            </a:r>
            <a:r>
              <a:rPr lang="en-GB">
                <a:solidFill>
                  <a:srgbClr val="434343"/>
                </a:solidFill>
                <a:latin typeface="Arial" panose="020B0604020202020204"/>
                <a:ea typeface="Arial" panose="020B0604020202020204"/>
                <a:cs typeface="Arial" panose="020B0604020202020204"/>
                <a:sym typeface="Arial" panose="020B0604020202020204"/>
              </a:rPr>
              <a:t>Satisfaction</a:t>
            </a:r>
            <a:r>
              <a:rPr lang="en-GB">
                <a:solidFill>
                  <a:srgbClr val="434343"/>
                </a:solidFill>
                <a:latin typeface="Arial" panose="020B0604020202020204"/>
                <a:ea typeface="Arial" panose="020B0604020202020204"/>
                <a:cs typeface="Arial" panose="020B0604020202020204"/>
                <a:sym typeface="Arial" panose="020B0604020202020204"/>
              </a:rPr>
              <a:t>: Pilot</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03" name="Google Shape;103;p15"/>
          <p:cNvPicPr preferRelativeResize="0"/>
          <p:nvPr/>
        </p:nvPicPr>
        <p:blipFill>
          <a:blip r:embed="rId1"/>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a:t>Q. On a scale of 1-5, please rate your experience with the tablet overall.</a:t>
            </a:r>
            <a:endParaRPr sz="1600"/>
          </a:p>
        </p:txBody>
      </p:sp>
      <p:pic>
        <p:nvPicPr>
          <p:cNvPr id="105" name="Google Shape;105;p15"/>
          <p:cNvPicPr preferRelativeResize="0"/>
          <p:nvPr/>
        </p:nvPicPr>
        <p:blipFill rotWithShape="1">
          <a:blip r:embed="rId2"/>
          <a:srcRect l="12205" t="3075" r="11887" b="3458"/>
          <a:stretch>
            <a:fillRect/>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t>This pie chart illustrates the results from the post-pilot survey. </a:t>
            </a:r>
            <a:endParaRPr sz="1100"/>
          </a:p>
          <a:p>
            <a:pPr marL="0" lvl="0" indent="0" algn="ctr" rtl="0">
              <a:spcBef>
                <a:spcPts val="0"/>
              </a:spcBef>
              <a:spcAft>
                <a:spcPts val="0"/>
              </a:spcAft>
              <a:buNone/>
            </a:pPr>
            <a:r>
              <a:rPr lang="en-GB"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Customer </a:t>
            </a:r>
            <a:r>
              <a:rPr lang="en-GB">
                <a:solidFill>
                  <a:srgbClr val="434343"/>
                </a:solidFill>
                <a:latin typeface="Arial" panose="020B0604020202020204"/>
                <a:ea typeface="Arial" panose="020B0604020202020204"/>
                <a:cs typeface="Arial" panose="020B0604020202020204"/>
                <a:sym typeface="Arial" panose="020B0604020202020204"/>
              </a:rPr>
              <a:t>Satisfaction</a:t>
            </a:r>
            <a:r>
              <a:rPr lang="en-GB">
                <a:solidFill>
                  <a:srgbClr val="434343"/>
                </a:solidFill>
                <a:latin typeface="Arial" panose="020B0604020202020204"/>
                <a:ea typeface="Arial" panose="020B0604020202020204"/>
                <a:cs typeface="Arial" panose="020B0604020202020204"/>
                <a:sym typeface="Arial" panose="020B0604020202020204"/>
              </a:rPr>
              <a:t>: Launch</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12" name="Google Shape;112;p16"/>
          <p:cNvPicPr preferRelativeResize="0"/>
          <p:nvPr/>
        </p:nvPicPr>
        <p:blipFill>
          <a:blip r:embed="rId1"/>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a:t>Q. On a scale of 1-5, please rate your experience with the tablet overall.</a:t>
            </a:r>
            <a:endParaRPr sz="1600"/>
          </a:p>
        </p:txBody>
      </p:sp>
      <p:pic>
        <p:nvPicPr>
          <p:cNvPr id="114" name="Google Shape;114;p16"/>
          <p:cNvPicPr preferRelativeResize="0"/>
          <p:nvPr/>
        </p:nvPicPr>
        <p:blipFill rotWithShape="1">
          <a:blip r:embed="rId2"/>
          <a:srcRect l="3450" t="3261" r="8968" b="3271"/>
          <a:stretch>
            <a:fillRect/>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GB" sz="1100"/>
              <a:t>This pie chart illustrates the results from the post-launch survey. </a:t>
            </a:r>
            <a:endParaRPr sz="1100"/>
          </a:p>
          <a:p>
            <a:pPr marL="0" marR="0" lvl="0" indent="0" algn="ctr" rtl="0">
              <a:lnSpc>
                <a:spcPct val="100000"/>
              </a:lnSpc>
              <a:spcBef>
                <a:spcPts val="0"/>
              </a:spcBef>
              <a:spcAft>
                <a:spcPts val="0"/>
              </a:spcAft>
              <a:buNone/>
            </a:pPr>
            <a:r>
              <a:rPr lang="en-GB"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Revenue</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21" name="Google Shape;121;p17"/>
          <p:cNvPicPr preferRelativeResize="0"/>
          <p:nvPr/>
        </p:nvPicPr>
        <p:blipFill>
          <a:blip r:embed="rId1"/>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Tablet Launch April 23</a:t>
            </a:r>
            <a:endParaRPr sz="1300" b="1"/>
          </a:p>
        </p:txBody>
      </p:sp>
      <p:pic>
        <p:nvPicPr>
          <p:cNvPr id="123" name="Google Shape;123;p17" title="Chart"/>
          <p:cNvPicPr preferRelativeResize="0"/>
          <p:nvPr/>
        </p:nvPicPr>
        <p:blipFill>
          <a:blip r:embed="rId2"/>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t>This is a chart of Sauce &amp; Spoon revenue, showing that after tablet implementation, revenue increased. </a:t>
            </a:r>
            <a:endParaRPr sz="1100"/>
          </a:p>
          <a:p>
            <a:pPr marL="0" lvl="0" indent="0" algn="ctr" rtl="0">
              <a:spcBef>
                <a:spcPts val="0"/>
              </a:spcBef>
              <a:spcAft>
                <a:spcPts val="0"/>
              </a:spcAft>
              <a:buNone/>
            </a:pPr>
            <a:r>
              <a:rPr lang="en-GB" sz="1100"/>
              <a:t>July </a:t>
            </a:r>
            <a:r>
              <a:rPr lang="en-GB"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What </a:t>
            </a:r>
            <a:r>
              <a:rPr lang="en-GB">
                <a:solidFill>
                  <a:srgbClr val="434343"/>
                </a:solidFill>
                <a:latin typeface="Arial" panose="020B0604020202020204"/>
                <a:ea typeface="Arial" panose="020B0604020202020204"/>
                <a:cs typeface="Arial" panose="020B0604020202020204"/>
                <a:sym typeface="Arial" panose="020B0604020202020204"/>
              </a:rPr>
              <a:t>Worked: Key Accomplishments</a:t>
            </a:r>
            <a:endParaRPr>
              <a:solidFill>
                <a:srgbClr val="434343"/>
              </a:solidFill>
              <a:latin typeface="Arial" panose="020B0604020202020204"/>
              <a:ea typeface="Arial" panose="020B0604020202020204"/>
              <a:cs typeface="Arial" panose="020B0604020202020204"/>
              <a:sym typeface="Arial" panose="020B0604020202020204"/>
            </a:endParaRPr>
          </a:p>
        </p:txBody>
      </p:sp>
      <p:sp>
        <p:nvSpPr>
          <p:cNvPr id="132" name="Google Shape;132;p18"/>
          <p:cNvSpPr txBox="1"/>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Arial" panose="020B0604020202020204"/>
                <a:ea typeface="Arial" panose="020B0604020202020204"/>
                <a:cs typeface="Arial" panose="020B0604020202020204"/>
                <a:sym typeface="Arial" panose="020B0604020202020204"/>
              </a:rPr>
              <a:t>Decreased table turn time </a:t>
            </a:r>
            <a:endParaRPr sz="1200" b="1">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Implementation of the tablets increased the average daily guest count by 10%.</a:t>
            </a:r>
            <a:endParaRPr sz="1200">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Tablets also decreased wait time by 30 minutes.</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b="1">
                <a:latin typeface="Arial" panose="020B0604020202020204"/>
                <a:ea typeface="Arial" panose="020B0604020202020204"/>
                <a:cs typeface="Arial" panose="020B0604020202020204"/>
                <a:sym typeface="Arial" panose="020B0604020202020204"/>
              </a:rPr>
              <a:t>Decreased food waste</a:t>
            </a:r>
            <a:endParaRPr sz="1200" b="1">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Tablets identified who was receiving an incorrect order.</a:t>
            </a:r>
            <a:endParaRPr sz="1200">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Kitchen staff has taken the initiative to correct orders and decrease food waste by 50%.</a:t>
            </a:r>
            <a:endParaRPr sz="1200">
              <a:latin typeface="Arial" panose="020B0604020202020204"/>
              <a:ea typeface="Arial" panose="020B0604020202020204"/>
              <a:cs typeface="Arial" panose="020B0604020202020204"/>
              <a:sym typeface="Arial" panose="020B0604020202020204"/>
            </a:endParaRPr>
          </a:p>
        </p:txBody>
      </p:sp>
      <p:pic>
        <p:nvPicPr>
          <p:cNvPr id="133" name="Google Shape;133;p18"/>
          <p:cNvPicPr preferRelativeResize="0"/>
          <p:nvPr/>
        </p:nvPicPr>
        <p:blipFill>
          <a:blip r:embed="rId1"/>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chemeClr val="accent1"/>
                </a:solidFill>
              </a:rPr>
              <a:t>Increased customer </a:t>
            </a:r>
            <a:r>
              <a:rPr lang="en-GB" sz="1200" b="1">
                <a:solidFill>
                  <a:schemeClr val="accent1"/>
                </a:solidFill>
              </a:rPr>
              <a:t>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GB"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GB"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GB" sz="1200" b="1">
                <a:solidFill>
                  <a:schemeClr val="accent1"/>
                </a:solidFill>
              </a:rPr>
              <a:t>Increased </a:t>
            </a:r>
            <a:r>
              <a:rPr lang="en-GB" sz="1200" b="1">
                <a:solidFill>
                  <a:schemeClr val="accent1"/>
                </a:solidFill>
              </a:rPr>
              <a:t>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GB"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GB"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Next Steps: </a:t>
            </a:r>
            <a:r>
              <a:rPr lang="en-GB">
                <a:solidFill>
                  <a:srgbClr val="434343"/>
                </a:solidFill>
                <a:latin typeface="Arial" panose="020B0604020202020204"/>
                <a:ea typeface="Arial" panose="020B0604020202020204"/>
                <a:cs typeface="Arial" panose="020B0604020202020204"/>
                <a:sym typeface="Arial" panose="020B0604020202020204"/>
              </a:rPr>
              <a:t>Looking </a:t>
            </a:r>
            <a:r>
              <a:rPr lang="en-GB">
                <a:solidFill>
                  <a:srgbClr val="434343"/>
                </a:solidFill>
                <a:latin typeface="Arial" panose="020B0604020202020204"/>
                <a:ea typeface="Arial" panose="020B0604020202020204"/>
                <a:cs typeface="Arial" panose="020B0604020202020204"/>
                <a:sym typeface="Arial" panose="020B0604020202020204"/>
              </a:rPr>
              <a:t>Forward</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40" name="Google Shape;140;p19"/>
          <p:cNvPicPr preferRelativeResize="0"/>
          <p:nvPr/>
        </p:nvPicPr>
        <p:blipFill>
          <a:blip r:embed="rId1"/>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{17CD1F93-B3DE-4518-B083-EF1E1C6647EF}</a:tableStyleId>
              </a:tblPr>
              <a:tblGrid>
                <a:gridCol w="2413000"/>
                <a:gridCol w="2413000"/>
                <a:gridCol w="2413000"/>
              </a:tblGrid>
              <a:tr h="643825">
                <a:tc>
                  <a:txBody>
                    <a:bodyPr/>
                    <a:lstStyle/>
                    <a:p>
                      <a:pPr marL="0" lvl="0" indent="0" algn="ctr" rtl="0">
                        <a:spcBef>
                          <a:spcPts val="0"/>
                        </a:spcBef>
                        <a:spcAft>
                          <a:spcPts val="0"/>
                        </a:spcAft>
                        <a:buNone/>
                      </a:pPr>
                      <a:r>
                        <a:rPr lang="en-GB"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GB"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GB" sz="1700" b="1"/>
                        <a:t>Date</a:t>
                      </a:r>
                      <a:endParaRPr sz="1700" b="1"/>
                    </a:p>
                  </a:txBody>
                  <a:tcPr marL="91425" marR="91425" marT="91425" marB="91425" anchor="ctr">
                    <a:solidFill>
                      <a:srgbClr val="D9D9D9"/>
                    </a:solidFill>
                  </a:tcPr>
                </a:tc>
              </a:tr>
              <a:tr h="680150">
                <a:tc>
                  <a:txBody>
                    <a:bodyPr/>
                    <a:lstStyle/>
                    <a:p>
                      <a:pPr marL="0" lvl="0" indent="0" algn="l" rtl="0">
                        <a:spcBef>
                          <a:spcPts val="0"/>
                        </a:spcBef>
                        <a:spcAft>
                          <a:spcPts val="0"/>
                        </a:spcAft>
                        <a:buNone/>
                      </a:pPr>
                      <a:r>
                        <a:rPr lang="en-GB"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GB"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GB" sz="1300"/>
                        <a:t>Q2</a:t>
                      </a:r>
                      <a:endParaRPr sz="1300"/>
                    </a:p>
                  </a:txBody>
                  <a:tcPr marL="91425" marR="91425" marT="91425" marB="91425"/>
                </a:tc>
              </a:tr>
              <a:tr h="844950">
                <a:tc>
                  <a:txBody>
                    <a:bodyPr/>
                    <a:lstStyle/>
                    <a:p>
                      <a:pPr marL="0" lvl="0" indent="0" algn="l" rtl="0">
                        <a:spcBef>
                          <a:spcPts val="0"/>
                        </a:spcBef>
                        <a:spcAft>
                          <a:spcPts val="0"/>
                        </a:spcAft>
                        <a:buNone/>
                      </a:pPr>
                      <a:r>
                        <a:rPr lang="en-GB"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GB" sz="1300"/>
                        <a:t>Continue surveying/</a:t>
                      </a:r>
                      <a:endParaRPr sz="1300"/>
                    </a:p>
                    <a:p>
                      <a:pPr marL="0" lvl="0" indent="0" algn="l" rtl="0">
                        <a:spcBef>
                          <a:spcPts val="0"/>
                        </a:spcBef>
                        <a:spcAft>
                          <a:spcPts val="0"/>
                        </a:spcAft>
                        <a:buNone/>
                      </a:pPr>
                      <a:r>
                        <a:rPr lang="en-GB"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GB" sz="1300"/>
                        <a:t>Ongoing</a:t>
                      </a:r>
                      <a:endParaRPr sz="1300"/>
                    </a:p>
                  </a:txBody>
                  <a:tcPr marL="91425" marR="91425" marT="91425" marB="91425"/>
                </a:tc>
              </a:tr>
              <a:tr h="844950">
                <a:tc>
                  <a:txBody>
                    <a:bodyPr/>
                    <a:lstStyle/>
                    <a:p>
                      <a:pPr marL="0" lvl="0" indent="0" algn="l" rtl="0">
                        <a:spcBef>
                          <a:spcPts val="0"/>
                        </a:spcBef>
                        <a:spcAft>
                          <a:spcPts val="0"/>
                        </a:spcAft>
                        <a:buNone/>
                      </a:pPr>
                      <a:r>
                        <a:rPr lang="en-GB" sz="1300"/>
                        <a:t>Expand tablet features</a:t>
                      </a:r>
                      <a:endParaRPr sz="1300"/>
                    </a:p>
                  </a:txBody>
                  <a:tcPr marL="91425" marR="91425" marT="91425" marB="91425"/>
                </a:tc>
                <a:tc>
                  <a:txBody>
                    <a:bodyPr/>
                    <a:lstStyle/>
                    <a:p>
                      <a:pPr marL="0" lvl="0" indent="0" algn="l" rtl="0">
                        <a:spcBef>
                          <a:spcPts val="0"/>
                        </a:spcBef>
                        <a:spcAft>
                          <a:spcPts val="0"/>
                        </a:spcAft>
                        <a:buNone/>
                      </a:pPr>
                      <a:r>
                        <a:rPr lang="en-GB"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GB" sz="1300"/>
                        <a:t>Q4</a:t>
                      </a:r>
                      <a:endParaRPr sz="1300"/>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Appendix</a:t>
            </a:r>
            <a:endParaRPr>
              <a:latin typeface="Arial" panose="020B0604020202020204"/>
              <a:ea typeface="Arial" panose="020B0604020202020204"/>
              <a:cs typeface="Arial" panose="020B0604020202020204"/>
              <a:sym typeface="Arial" panose="020B0604020202020204"/>
            </a:endParaRPr>
          </a:p>
          <a:p>
            <a:pPr marL="457200" lvl="0" indent="-374650" algn="l" rtl="0">
              <a:spcBef>
                <a:spcPts val="0"/>
              </a:spcBef>
              <a:spcAft>
                <a:spcPts val="0"/>
              </a:spcAft>
              <a:buSzPts val="2300"/>
              <a:buFont typeface="Arial" panose="020B0604020202020204"/>
              <a:buChar char="●"/>
            </a:pPr>
            <a:r>
              <a:rPr lang="en-GB" sz="2300">
                <a:latin typeface="Arial" panose="020B0604020202020204"/>
                <a:ea typeface="Arial" panose="020B0604020202020204"/>
                <a:cs typeface="Arial" panose="020B0604020202020204"/>
                <a:sym typeface="Arial" panose="020B0604020202020204"/>
              </a:rPr>
              <a:t>Access all resources </a:t>
            </a:r>
            <a:r>
              <a:rPr lang="en-GB" sz="2300" u="sng">
                <a:latin typeface="Arial" panose="020B0604020202020204"/>
                <a:ea typeface="Arial" panose="020B0604020202020204"/>
                <a:cs typeface="Arial" panose="020B0604020202020204"/>
                <a:sym typeface="Arial" panose="020B0604020202020204"/>
              </a:rPr>
              <a:t>here</a:t>
            </a:r>
            <a:r>
              <a:rPr lang="en-GB" sz="2300">
                <a:latin typeface="Arial" panose="020B0604020202020204"/>
                <a:ea typeface="Arial" panose="020B0604020202020204"/>
                <a:cs typeface="Arial" panose="020B0604020202020204"/>
                <a:sym typeface="Arial" panose="020B0604020202020204"/>
              </a:rPr>
              <a:t>.</a:t>
            </a:r>
            <a:endParaRPr sz="23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3000</Words>
  <Application>WPS Presentation</Application>
  <PresentationFormat/>
  <Paragraphs>78</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Raleway</vt:lpstr>
      <vt:lpstr>Lato</vt:lpstr>
      <vt:lpstr>Microsoft YaHei</vt:lpstr>
      <vt:lpstr>Arial Unicode MS</vt:lpstr>
      <vt:lpstr>Streamline</vt:lpstr>
      <vt:lpstr>Tablet Rollout</vt:lpstr>
      <vt:lpstr>Executive Summary</vt:lpstr>
      <vt:lpstr>Customer Satisfaction: Pilot</vt:lpstr>
      <vt:lpstr>Customer Satisfaction: Launch</vt:lpstr>
      <vt:lpstr>Revenue</vt:lpstr>
      <vt:lpstr>What Worked: Key Accomplishments</vt:lpstr>
      <vt:lpstr>Next Steps: Looking Forward</vt:lpstr>
      <vt:lpstr>Access all resources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dc:creator/>
  <cp:lastModifiedBy>pooja</cp:lastModifiedBy>
  <cp:revision>1</cp:revision>
  <dcterms:created xsi:type="dcterms:W3CDTF">2025-01-07T20:45:20Z</dcterms:created>
  <dcterms:modified xsi:type="dcterms:W3CDTF">2025-01-07T20:45:20Z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06304BC6DEF547DA8394A50BDB06AD84_12</vt:lpwstr>
  </property>
  <property fmtid="{D5CDD505-2E9C-101B-9397-08002B2CF9AE}" pid="3" name="KSOProductBuildVer">
    <vt:lpwstr>1033-12.2.0.19805</vt:lpwstr>
  </property>
</Properties>
</file>