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12192000" cy="6858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0938A2F-7638-4A94-8F29-6685DD81FE77}">
  <a:tblStyle styleId="{D0938A2F-7638-4A94-8F29-6685DD81FE77}" styleName="Table_0">
    <a:wholeTbl>
      <a:tcTxStyle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rgbClr val="E9EFF7"/>
          </a:solidFill>
        </a:fill>
      </a:tcStyle>
    </a:wholeTbl>
    <a:band1H>
      <a:tcStyle>
        <a:tcBdr/>
        <a:fill>
          <a:solidFill>
            <a:srgbClr val="D0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0DEEF"/>
          </a:solidFill>
        </a:fill>
      </a:tcStyle>
    </a:band1V>
    <a:band2V>
      <a:tcStyle>
        <a:tcBdr/>
        <a:fill>
          <a:solidFill>
            <a:srgbClr val="D0DEEF"/>
          </a:solidFill>
        </a:fill>
      </a:tcStyle>
    </a:band2V>
    <a:lastCol>
      <a:tcTxStyle i="off" b="on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i="off" b="on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i="off" b="on"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i="off" b="on"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83" d="100"/>
          <a:sy n="83" d="100"/>
        </p:scale>
        <p:origin x="658" y="67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итульный слайд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и вертикальный текст" preserve="0" showMasterPhAnim="0" type="vertTx" userDrawn="1">
  <p:cSld name="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 bwMode="auto"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Вертикальный заголовок и текст" preserve="0" showMasterPhAnim="0" type="vertTitleAndTx" userDrawn="1">
  <p:cSld name="VERTICAL_TITLE_AND_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 bwMode="auto"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 bwMode="auto"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и объект" preserve="0" showMasterPhAnim="0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раздела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Два объекта" preserve="0" showMasterPhAnim="0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Сравнение" preserve="0" showMasterPhAnim="0" type="twoTxTwoObj" userDrawn="1">
  <p:cSld name="TWO_OBJECTS_WITH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олько заголовок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Пустой слайд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Объект с подписью" preserve="0" showMasterPhAnim="0" type="objTx" userDrawn="1">
  <p:cSld name="OBJECT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79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Рисунок с подписью" preserve="0" showMasterPhAnim="0" type="picTx" userDrawn="1">
  <p:cSld name="PICTURE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 bwMode="auto">
          <a:xfrm>
            <a:off x="1005840" y="1360622"/>
            <a:ext cx="9144000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6000"/>
              <a:buFont typeface="Calibri"/>
              <a:buNone/>
              <a:defRPr/>
            </a:pPr>
            <a:r>
              <a:rPr lang="ru-RU">
                <a:solidFill>
                  <a:srgbClr val="5A08E9"/>
                </a:solidFill>
              </a:rPr>
              <a:t>Взор — приложение VR</a:t>
            </a:r>
            <a:endParaRPr>
              <a:solidFill>
                <a:srgbClr val="5A08E9"/>
              </a:solidFill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 bwMode="auto">
          <a:xfrm>
            <a:off x="1066800" y="3723874"/>
            <a:ext cx="9144000" cy="18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r>
              <a:rPr lang="ru-RU" sz="1800"/>
              <a:t>Команда «Новая Жизнь»:</a:t>
            </a:r>
            <a:endParaRPr sz="1800"/>
          </a:p>
          <a:p>
            <a:pPr lvl="0" indent="-301500" algn="l">
              <a:buClr>
                <a:srgbClr val="666666"/>
              </a:buClr>
              <a:buSzPts val="1800"/>
              <a:buAutoNum type="arabicPeriod"/>
              <a:defRPr/>
            </a:pPr>
            <a:r>
              <a:rPr lang="ru-RU" sz="1800">
                <a:solidFill>
                  <a:srgbClr val="666666"/>
                </a:solidFill>
              </a:rPr>
              <a:t>Ковалев Андрей Сергеевич, студент, Белгородский Университет Кооперации, Экономики и Права</a:t>
            </a:r>
            <a:endParaRPr sz="18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lvl="0" indent="-301500" algn="l">
              <a:buClr>
                <a:srgbClr val="666666"/>
              </a:buClr>
              <a:buSzPts val="1800"/>
              <a:buAutoNum type="arabicPeriod"/>
              <a:defRPr/>
            </a:pPr>
            <a:r>
              <a:rPr lang="ru-RU" sz="1800">
                <a:solidFill>
                  <a:srgbClr val="666666"/>
                </a:solidFill>
              </a:rPr>
              <a:t>Владыкина Анна Юрьевна, выпускник, </a:t>
            </a:r>
            <a:r>
              <a:rPr lang="ru-RU" sz="1800" b="0" i="0" u="none" strike="noStrike" cap="none" spc="0">
                <a:solidFill>
                  <a:srgbClr val="666666"/>
                </a:solidFill>
                <a:latin typeface="Calibri"/>
                <a:ea typeface="Calibri"/>
                <a:cs typeface="Calibri"/>
              </a:rPr>
              <a:t>БГТУ им. В.Г. Шухова</a:t>
            </a:r>
            <a:endParaRPr/>
          </a:p>
          <a:p>
            <a:pPr lvl="0" indent="-301500" algn="l">
              <a:buClr>
                <a:srgbClr val="666666"/>
              </a:buClr>
              <a:buSzPts val="1800"/>
              <a:buAutoNum type="arabicPeriod"/>
              <a:defRPr/>
            </a:pPr>
            <a:r>
              <a:rPr lang="ru-RU" sz="1800">
                <a:solidFill>
                  <a:srgbClr val="666666"/>
                </a:solidFill>
              </a:rPr>
              <a:t>Суту Владислав Васильевич, выпускник, НИУ БелГУ</a:t>
            </a:r>
            <a:endParaRPr/>
          </a:p>
          <a:p>
            <a:pPr marL="457200" lvl="0" indent="-33909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endParaRPr sz="1800"/>
          </a:p>
        </p:txBody>
      </p:sp>
      <p:sp>
        <p:nvSpPr>
          <p:cNvPr id="86" name="Google Shape;86;p1"/>
          <p:cNvSpPr txBox="1"/>
          <p:nvPr/>
        </p:nvSpPr>
        <p:spPr bwMode="auto">
          <a:xfrm>
            <a:off x="4628600" y="5938875"/>
            <a:ext cx="2560800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760"/>
              <a:buFont typeface="Arial"/>
              <a:buNone/>
              <a:defRPr/>
            </a:pPr>
            <a:r>
              <a:rPr lang="ru-RU" sz="1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</a:rPr>
              <a:t>Апрель, </a:t>
            </a:r>
            <a:r>
              <a:rPr lang="ru-RU" sz="1800" b="0" i="0" u="none" strike="noStrike" cap="none">
                <a:solidFill>
                  <a:srgbClr val="666666"/>
                </a:solidFill>
                <a:latin typeface="Calibri"/>
                <a:ea typeface="Calibri"/>
                <a:cs typeface="Calibri"/>
              </a:rPr>
              <a:t>2025</a:t>
            </a:r>
            <a:endParaRPr sz="1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</a:endParaRPr>
          </a:p>
          <a:p>
            <a:pPr marL="457200" marR="0" lvl="0" indent="-33655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60"/>
              <a:buFont typeface="Arial"/>
              <a:buNone/>
              <a:defRPr/>
            </a:pPr>
            <a:endParaRPr sz="1800" b="0" i="0" u="none" strike="noStrike" cap="none">
              <a:solidFill>
                <a:srgbClr val="666666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7" name="Google Shape;87;p1"/>
          <p:cNvSpPr txBox="1"/>
          <p:nvPr/>
        </p:nvSpPr>
        <p:spPr bwMode="auto">
          <a:xfrm>
            <a:off x="1082050" y="487675"/>
            <a:ext cx="91440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pPr>
            <a:r>
              <a:rPr lang="ru-R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Презентация проекта для программы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pPr>
            <a:r>
              <a:rPr lang="ru-R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«Неограниченные возможности»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8" name="Google Shape;88;p1"/>
          <p:cNvSpPr txBox="1"/>
          <p:nvPr/>
        </p:nvSpPr>
        <p:spPr bwMode="auto">
          <a:xfrm>
            <a:off x="1066800" y="2647405"/>
            <a:ext cx="91440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Направление «</a:t>
            </a:r>
            <a:r>
              <a:rPr lang="ru-RU" sz="2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Чувства — Неограниченные возможности 2025</a:t>
            </a: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»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pPr>
            <a:r>
              <a:rPr lang="ru-R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Первый отборочный этап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89" name="Google Shape;89;p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7598400" y="603589"/>
            <a:ext cx="3386172" cy="7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b="1">
                <a:solidFill>
                  <a:srgbClr val="5A08E9"/>
                </a:solidFill>
              </a:rPr>
              <a:t>План реализации </a:t>
            </a:r>
            <a:r>
              <a:rPr lang="ru-RU" b="1">
                <a:solidFill>
                  <a:srgbClr val="5A08E9"/>
                </a:solidFill>
              </a:rPr>
              <a:t>проекта </a:t>
            </a:r>
            <a:br>
              <a:rPr lang="ru-RU" b="1">
                <a:solidFill>
                  <a:srgbClr val="5A08E9"/>
                </a:solidFill>
              </a:rPr>
            </a:br>
            <a:r>
              <a:rPr lang="ru-RU" b="1">
                <a:solidFill>
                  <a:srgbClr val="5A08E9"/>
                </a:solidFill>
              </a:rPr>
              <a:t>(что планируется сделать в будущем)</a:t>
            </a:r>
            <a:endParaRPr b="1">
              <a:solidFill>
                <a:srgbClr val="5A08E9"/>
              </a:solidFill>
            </a:endParaRPr>
          </a:p>
        </p:txBody>
      </p:sp>
      <p:graphicFrame>
        <p:nvGraphicFramePr>
          <p:cNvPr id="125" name="Google Shape;125;p7"/>
          <p:cNvGraphicFramePr>
            <a:graphicFrameLocks xmlns:a="http://schemas.openxmlformats.org/drawingml/2006/main"/>
          </p:cNvGraphicFramePr>
          <p:nvPr/>
        </p:nvGraphicFramePr>
        <p:xfrm>
          <a:off x="960120" y="1991088"/>
          <a:ext cx="10515600" cy="323604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{D0938A2F-7638-4A94-8F29-6685DD81FE77}</a:tableStyleId>
                <a:noFill/>
              </a:tblPr>
              <a:tblGrid>
                <a:gridCol w="502925"/>
                <a:gridCol w="3840475"/>
                <a:gridCol w="1872350"/>
                <a:gridCol w="2196725"/>
                <a:gridCol w="2103125"/>
              </a:tblGrid>
              <a:tr h="370850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lang="ru-RU" sz="1800" u="none" strike="noStrike" cap="none"/>
                        <a:t>№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lang="ru-RU" sz="1800" u="none" strike="noStrike" cap="none"/>
                        <a:t>Задача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lang="ru-RU" sz="1800" u="none" strike="noStrike" cap="none"/>
                        <a:t>Сроки выполнения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lang="ru-RU" sz="1800" u="none" strike="noStrike" cap="none"/>
                        <a:t>Ресурсы и их наличие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lang="ru-RU" sz="1800" u="none" strike="noStrike" cap="none"/>
                        <a:t>Ответственный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sz="1800" u="none" strike="noStrike" cap="none"/>
                        <a:t>Тестирование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sz="1800" u="none" strike="noStrike" cap="none"/>
                        <a:t>15 апр. - 30 апр. 2025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sz="1800" u="none" strike="noStrike" cap="none"/>
                        <a:t>50 тыс. Руб.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sz="1800" u="none" strike="noStrike" cap="none"/>
                        <a:t>Суту В. В.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sz="1800" u="none" strike="noStrike" cap="none"/>
                        <a:t>Доработка приложения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sz="1800" u="none" strike="noStrike" cap="none"/>
                        <a:t>30 апр. - 10 мая 2025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sz="1800" u="none" strike="noStrike" cap="none"/>
                        <a:t>100 тыс. Руб.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sz="1800" u="none" strike="noStrike" cap="none"/>
                        <a:t>Владыкина А. Ю.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sz="1800" u="none" strike="noStrike" cap="none"/>
                        <a:t>Релиз приложения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sz="1800" u="none" strike="noStrike" cap="none"/>
                        <a:t>10 мая - 1 июн. 2025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sz="1800" u="none" strike="noStrike" cap="none"/>
                        <a:t>50 тыс. Руб.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sz="1800" u="none" strike="noStrike" cap="none"/>
                        <a:t>Ковалев А. С.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sz="1800" u="none" strike="noStrike" cap="none"/>
                        <a:t>Маркетинг/Реклама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sz="1800" u="none" strike="noStrike" cap="none"/>
                        <a:t>1 июн. - 1 июл. 2025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sz="1800" u="none" strike="noStrike" cap="none"/>
                        <a:t>100 тыс. Руб.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sz="1800" u="none" strike="noStrike" cap="none"/>
                        <a:t>Ковалев А. С.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b="1">
                <a:solidFill>
                  <a:srgbClr val="5A08E9"/>
                </a:solidFill>
              </a:rPr>
              <a:t>Команда проекта</a:t>
            </a:r>
            <a:endParaRPr b="1">
              <a:solidFill>
                <a:srgbClr val="5A08E9"/>
              </a:solidFill>
            </a:endParaRPr>
          </a:p>
        </p:txBody>
      </p:sp>
      <p:sp>
        <p:nvSpPr>
          <p:cNvPr id="131" name="Google Shape;131;p8"/>
          <p:cNvSpPr txBox="1">
            <a:spLocks noGrp="1"/>
          </p:cNvSpPr>
          <p:nvPr>
            <p:ph type="body" idx="1"/>
          </p:nvPr>
        </p:nvSpPr>
        <p:spPr bwMode="auto">
          <a:xfrm>
            <a:off x="2658291" y="1967638"/>
            <a:ext cx="2984863" cy="1518466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5" tIns="45700" rIns="91425" bIns="45700" numCol="1" spcCol="0" rtlCol="0" fromWordArt="0" anchor="t" anchorCtr="0" forceAA="0" upright="0" compatLnSpc="0">
            <a:normAutofit fontScale="85000" lnSpcReduction="3000"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800"/>
              <a:buNone/>
              <a:defRPr/>
            </a:pPr>
            <a:r>
              <a:rPr lang="ru-RU" sz="1800">
                <a:solidFill>
                  <a:srgbClr val="AEABAB"/>
                </a:solidFill>
              </a:rPr>
              <a:t>Ковалев А. С. </a:t>
            </a:r>
            <a:endParaRPr sz="1800">
              <a:solidFill>
                <a:srgbClr val="AEABAB"/>
              </a:solidFill>
            </a:endParaRPr>
          </a:p>
          <a:p>
            <a:pPr marL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1800"/>
              <a:buNone/>
              <a:defRPr/>
            </a:pPr>
            <a:r>
              <a:rPr lang="ru-RU" sz="1800">
                <a:solidFill>
                  <a:srgbClr val="AEABAB"/>
                </a:solidFill>
              </a:rPr>
              <a:t>Студент БУКЭП</a:t>
            </a:r>
            <a:endParaRPr/>
          </a:p>
          <a:p>
            <a:pPr marL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1800"/>
              <a:buNone/>
              <a:defRPr/>
            </a:pPr>
            <a:r>
              <a:rPr lang="ru-RU" sz="1800">
                <a:solidFill>
                  <a:srgbClr val="AEABAB"/>
                </a:solidFill>
              </a:rPr>
              <a:t>Капитан</a:t>
            </a:r>
            <a:endParaRPr/>
          </a:p>
          <a:p>
            <a:pPr marL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1800"/>
              <a:buNone/>
              <a:defRPr/>
            </a:pPr>
            <a:r>
              <a:rPr lang="ru-RU" sz="1800">
                <a:solidFill>
                  <a:srgbClr val="AEABAB"/>
                </a:solidFill>
              </a:rPr>
              <a:t>10 лет коммерческой разработки информационных систем</a:t>
            </a:r>
            <a:endParaRPr sz="1800">
              <a:solidFill>
                <a:srgbClr val="AEABAB"/>
              </a:solidFill>
            </a:endParaRPr>
          </a:p>
        </p:txBody>
      </p:sp>
      <p:pic>
        <p:nvPicPr>
          <p:cNvPr id="132" name="Google Shape;132;p8"/>
          <p:cNvPicPr/>
          <p:nvPr/>
        </p:nvPicPr>
        <p:blipFill>
          <a:blip r:embed="rId2"/>
          <a:stretch/>
        </p:blipFill>
        <p:spPr bwMode="auto">
          <a:xfrm flipH="0" flipV="0">
            <a:off x="115275" y="1285875"/>
            <a:ext cx="2401502" cy="228028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8"/>
          <p:cNvSpPr txBox="1"/>
          <p:nvPr/>
        </p:nvSpPr>
        <p:spPr bwMode="auto">
          <a:xfrm>
            <a:off x="2658291" y="4419101"/>
            <a:ext cx="2984863" cy="1518466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5" tIns="45700" rIns="91425" bIns="45700" numCol="1" spcCol="0" rtlCol="0" fromWordArt="0" anchor="t" anchorCtr="0" forceAA="0" upright="0" compatLnSpc="0">
            <a:normAutofit fontScale="90000" lnSpcReduction="2000"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800"/>
              <a:buFont typeface="Arial"/>
              <a:buNone/>
              <a:defRPr/>
            </a:pPr>
            <a:r>
              <a:rPr lang="ru-RU" sz="1800" b="0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rPr>
              <a:t>Суту В. В.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1800"/>
              <a:buFont typeface="Arial"/>
              <a:buNone/>
              <a:defRPr/>
            </a:pPr>
            <a:r>
              <a:rPr lang="ru-RU" sz="1800" b="0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rPr>
              <a:t>Выпускник НИУ БелГУ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1800"/>
              <a:buFont typeface="Arial"/>
              <a:buNone/>
              <a:defRPr/>
            </a:pPr>
            <a:r>
              <a:rPr lang="ru-RU" sz="1800" b="0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rPr>
              <a:t>Тестировщик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1800"/>
              <a:buFont typeface="Arial"/>
              <a:buNone/>
              <a:defRPr/>
            </a:pPr>
            <a:r>
              <a:rPr lang="ru-RU" sz="1800" b="0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rPr>
              <a:t>Председатель общества слепых г. Белгород</a:t>
            </a:r>
            <a:endParaRPr sz="1800" b="0" i="0" u="none" strike="noStrike" cap="none">
              <a:solidFill>
                <a:srgbClr val="AEABAB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34" name="Google Shape;134;p8"/>
          <p:cNvPicPr/>
          <p:nvPr/>
        </p:nvPicPr>
        <p:blipFill>
          <a:blip r:embed="rId3"/>
          <a:stretch/>
        </p:blipFill>
        <p:spPr bwMode="auto">
          <a:xfrm flipH="0" flipV="0">
            <a:off x="838200" y="3743325"/>
            <a:ext cx="1678577" cy="293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8"/>
          <p:cNvSpPr txBox="1"/>
          <p:nvPr/>
        </p:nvSpPr>
        <p:spPr bwMode="auto">
          <a:xfrm>
            <a:off x="8368937" y="1967638"/>
            <a:ext cx="2984863" cy="1518466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5" tIns="45700" rIns="91425" bIns="45700" numCol="1" spcCol="0" rtlCol="0" fromWordArt="0" anchor="t" anchorCtr="0" forceAA="0" upright="0" compatLnSpc="0">
            <a:normAutofit fontScale="85000" lnSpcReduction="3000"/>
          </a:bodyPr>
          <a:lstStyle/>
          <a:p>
            <a:pPr marL="0" marR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1800"/>
              <a:buFont typeface="Arial"/>
              <a:buNone/>
              <a:defRPr/>
            </a:pPr>
            <a:r>
              <a:rPr lang="ru-RU" sz="1800" b="0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rPr>
              <a:t>Владыкина А. Ю.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1800"/>
              <a:buFont typeface="Arial"/>
              <a:buNone/>
              <a:defRPr/>
            </a:pPr>
            <a:r>
              <a:rPr lang="ru-RU" sz="1800" b="0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rPr>
              <a:t>Выпускник БГТУ им. В. Г. Шухова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1800"/>
              <a:buFont typeface="Arial"/>
              <a:buNone/>
              <a:defRPr/>
            </a:pPr>
            <a:r>
              <a:rPr lang="ru-RU" sz="1800" b="0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rPr>
              <a:t>Дизайнер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1800"/>
              <a:buFont typeface="Arial"/>
              <a:buNone/>
              <a:defRPr/>
            </a:pPr>
            <a:r>
              <a:rPr lang="ru-RU" sz="1800" b="0" i="0" u="none" strike="noStrike" cap="none">
                <a:solidFill>
                  <a:srgbClr val="AEABAB"/>
                </a:solidFill>
                <a:latin typeface="Calibri"/>
                <a:ea typeface="Calibri"/>
                <a:cs typeface="Calibri"/>
              </a:rPr>
              <a:t>10 лет проектирования и дизайна</a:t>
            </a:r>
            <a:endParaRPr sz="1800" b="0" i="0" u="none" strike="noStrike" cap="none">
              <a:solidFill>
                <a:srgbClr val="AEABAB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36" name="Google Shape;136;p8"/>
          <p:cNvPicPr/>
          <p:nvPr/>
        </p:nvPicPr>
        <p:blipFill>
          <a:blip r:embed="rId4"/>
          <a:stretch/>
        </p:blipFill>
        <p:spPr bwMode="auto">
          <a:xfrm flipH="0" flipV="0">
            <a:off x="6548846" y="1887582"/>
            <a:ext cx="1678577" cy="2074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" name="Google Shape;143;g172afef5f07_0_5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b="1">
                <a:solidFill>
                  <a:srgbClr val="5A08E9"/>
                </a:solidFill>
              </a:rPr>
              <a:t>Мотивация вашей команды</a:t>
            </a:r>
            <a:endParaRPr b="1">
              <a:solidFill>
                <a:srgbClr val="5A08E9"/>
              </a:solidFill>
            </a:endParaRPr>
          </a:p>
        </p:txBody>
      </p:sp>
      <p:sp>
        <p:nvSpPr>
          <p:cNvPr id="144" name="Google Shape;144;g172afef5f07_0_5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5" tIns="45700" rIns="91425" bIns="45700" numCol="1" spcCol="0" rtlCol="0" fromWordArt="0" anchor="t" anchorCtr="0" forceAA="0" upright="0" compatLnSpc="0">
            <a:normAutofit fontScale="70000" lnSpcReduction="6000"/>
          </a:bodyPr>
          <a:lstStyle/>
          <a:p>
            <a:pPr marL="114299" indent="0">
              <a:buClr>
                <a:schemeClr val="dk1"/>
              </a:buClr>
              <a:buSzPts val="1800"/>
              <a:buFont typeface="Arial"/>
              <a:buNone/>
              <a:defRPr/>
            </a:pPr>
            <a:r>
              <a:rPr lang="en-US" sz="2800" b="1" i="1" u="none" strike="noStrike" cap="none" spc="0">
                <a:solidFill>
                  <a:srgbClr val="666666"/>
                </a:solidFill>
                <a:latin typeface="Calibri"/>
                <a:ea typeface="Calibri"/>
                <a:cs typeface="Calibri"/>
              </a:rPr>
              <a:t>Эмпатия и человечность</a:t>
            </a:r>
            <a:endParaRPr sz="2800" b="1" i="1" u="none" strike="noStrike" cap="none" spc="0">
              <a:solidFill>
                <a:srgbClr val="666666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2800" b="0" i="1" u="none" strike="noStrike" cap="none" spc="0">
                <a:solidFill>
                  <a:srgbClr val="666666"/>
                </a:solidFill>
                <a:latin typeface="Calibri"/>
                <a:ea typeface="Calibri"/>
                <a:cs typeface="Calibri"/>
              </a:rPr>
              <a:t>Основная движущая сила нашей команды — это искреннее желание сделать мир чуточку лучше для людей с ограниченными возможностями зрения. Каждый член команды осознает, насколько важно предоставить людям равные возможности доступа к информации и навигации в пространстве.</a:t>
            </a:r>
            <a:endParaRPr lang="en-US" sz="2800" b="0" i="1" u="none" strike="noStrike" cap="none" spc="0">
              <a:solidFill>
                <a:srgbClr val="666666"/>
              </a:solidFill>
              <a:latin typeface="Calibri"/>
              <a:cs typeface="Calibri"/>
            </a:endParaRPr>
          </a:p>
          <a:p>
            <a:pPr marL="114299" indent="0">
              <a:buClr>
                <a:schemeClr val="dk1"/>
              </a:buClr>
              <a:buSzPts val="1800"/>
              <a:buFont typeface="Arial"/>
              <a:buNone/>
              <a:defRPr/>
            </a:pPr>
            <a:r>
              <a:rPr lang="en-US" sz="2800" b="1" i="1" u="none" strike="noStrike" cap="none" spc="0">
                <a:solidFill>
                  <a:srgbClr val="666666"/>
                </a:solidFill>
                <a:latin typeface="Calibri"/>
                <a:ea typeface="Calibri"/>
                <a:cs typeface="Calibri"/>
              </a:rPr>
              <a:t>Профессиональный вызов</a:t>
            </a:r>
            <a:endParaRPr sz="2800" b="1" i="1" u="none" strike="noStrike" cap="none" spc="0">
              <a:solidFill>
                <a:srgbClr val="666666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2800" b="0" i="1" u="none" strike="noStrike" cap="none" spc="0">
                <a:solidFill>
                  <a:srgbClr val="666666"/>
                </a:solidFill>
                <a:latin typeface="Calibri"/>
                <a:ea typeface="Calibri"/>
                <a:cs typeface="Calibri"/>
              </a:rPr>
              <a:t>Технический аспект проекта стал серьезным вызовом для разработчиков. Создание приложения, которое эффективно использует камеру смартфона для распознавания препятствий и озвучивания информации, потребовало глубоких знаний в области:</a:t>
            </a:r>
            <a:endParaRPr lang="en-US" sz="2800" b="0" i="1" u="none" strike="noStrike" cap="none" spc="0">
              <a:solidFill>
                <a:srgbClr val="666666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2800" b="0" i="1" u="none" strike="noStrike" cap="none" spc="0">
                <a:solidFill>
                  <a:srgbClr val="666666"/>
                </a:solidFill>
                <a:latin typeface="Calibri"/>
                <a:ea typeface="Calibri"/>
                <a:cs typeface="Calibri"/>
              </a:rPr>
              <a:t>Искусственного интеллекта</a:t>
            </a:r>
            <a:endParaRPr lang="en-US" sz="2800" b="0" i="1" u="none" strike="noStrike" cap="none" spc="0">
              <a:solidFill>
                <a:srgbClr val="666666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2800" b="0" i="1" u="none" strike="noStrike" cap="none" spc="0">
                <a:solidFill>
                  <a:srgbClr val="666666"/>
                </a:solidFill>
                <a:latin typeface="Calibri"/>
                <a:ea typeface="Calibri"/>
                <a:cs typeface="Calibri"/>
              </a:rPr>
              <a:t>Компьютерного зрения</a:t>
            </a:r>
            <a:endParaRPr lang="en-US" sz="2800" b="0" i="1" u="none" strike="noStrike" cap="none" spc="0">
              <a:solidFill>
                <a:srgbClr val="666666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2800" b="0" i="1" u="none" strike="noStrike" cap="none" spc="0">
                <a:solidFill>
                  <a:srgbClr val="666666"/>
                </a:solidFill>
                <a:latin typeface="Calibri"/>
                <a:ea typeface="Calibri"/>
                <a:cs typeface="Calibri"/>
              </a:rPr>
              <a:t>Доступа к специальным технологиям</a:t>
            </a:r>
            <a:endParaRPr lang="en-US" sz="2800" b="0" i="1" u="none" strike="noStrike" cap="none" spc="0">
              <a:solidFill>
                <a:srgbClr val="666666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 sz="2800" b="0" i="1" u="none" strike="noStrike" cap="none" spc="0">
                <a:solidFill>
                  <a:srgbClr val="666666"/>
                </a:solidFill>
                <a:latin typeface="Calibri"/>
                <a:ea typeface="Calibri"/>
                <a:cs typeface="Calibri"/>
              </a:rPr>
              <a:t>Инклюзивного дизайна</a:t>
            </a:r>
            <a:endParaRPr lang="en-US" sz="2800" b="0" i="1" u="none" strike="noStrike" cap="none" spc="0">
              <a:solidFill>
                <a:srgbClr val="666666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 bwMode="auto">
          <a:xfrm>
            <a:off x="2653800" y="2667700"/>
            <a:ext cx="6884399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b="1">
                <a:solidFill>
                  <a:srgbClr val="5A08E9"/>
                </a:solidFill>
              </a:rPr>
              <a:t>Благодарим за внимание!</a:t>
            </a:r>
            <a:endParaRPr b="1">
              <a:solidFill>
                <a:srgbClr val="5A08E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 bwMode="auto">
          <a:xfrm>
            <a:off x="838200" y="6514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b="1">
                <a:solidFill>
                  <a:srgbClr val="5A08E9"/>
                </a:solidFill>
              </a:rPr>
              <a:t>Актуальность </a:t>
            </a:r>
            <a:r>
              <a:rPr lang="ru-RU" b="1">
                <a:solidFill>
                  <a:srgbClr val="5A08E9"/>
                </a:solidFill>
              </a:rPr>
              <a:t>проблемы</a:t>
            </a:r>
            <a:endParaRPr b="1">
              <a:solidFill>
                <a:srgbClr val="5A08E9"/>
              </a:solidFill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 bwMode="auto">
          <a:xfrm>
            <a:off x="838200" y="217660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299" indent="0">
              <a:buClr>
                <a:schemeClr val="dk1"/>
              </a:buClr>
              <a:buSzPts val="1800"/>
              <a:buFont typeface="Arial"/>
              <a:buNone/>
              <a:defRPr/>
            </a:pPr>
            <a:r>
              <a:rPr lang="en-US" sz="2800" b="1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На сегодняшний день существует несколько подходов к решению проблемы ориентации людей с нарушениями зрения:</a:t>
            </a:r>
            <a:endParaRPr sz="2800" b="1" i="0" u="none" strike="noStrike" cap="none" spc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Трости и собаки-поводыри</a:t>
            </a:r>
            <a:endParaRPr lang="en-US" sz="2800" b="0" i="0" u="none" strike="noStrike" cap="none" spc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Специализированные навигационные системы</a:t>
            </a:r>
            <a:endParaRPr lang="en-US" sz="2800" b="0" i="0" u="none" strike="noStrike" cap="none" spc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Приложения для распознавания текста</a:t>
            </a:r>
            <a:endParaRPr lang="en-US" sz="2800" b="0" i="0" u="none" strike="noStrike" cap="none" spc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Системы звукового оповещения в общественных местах</a:t>
            </a:r>
            <a:endParaRPr lang="en-US" sz="2800" b="0" i="0" u="none" strike="noStrike" cap="none" spc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 bwMode="auto">
          <a:xfrm>
            <a:off x="838200" y="6514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b="1">
                <a:solidFill>
                  <a:srgbClr val="5A08E9"/>
                </a:solidFill>
              </a:rPr>
              <a:t>Целевая аудитория</a:t>
            </a:r>
            <a:endParaRPr b="1">
              <a:solidFill>
                <a:srgbClr val="5A08E9"/>
              </a:solidFill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 bwMode="auto">
          <a:xfrm>
            <a:off x="838200" y="217660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299" indent="0">
              <a:buClr>
                <a:schemeClr val="dk1"/>
              </a:buClr>
              <a:buSzPts val="1800"/>
              <a:buFont typeface="Arial"/>
              <a:buNone/>
              <a:defRPr/>
            </a:pPr>
            <a:r>
              <a:rPr lang="en-US" sz="2800" b="1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Разработка приложения с дополненной реальностью, которое использует камеру смартфона для озвучивания препятствий, может стать прорывным решением по нескольким причинам:</a:t>
            </a:r>
            <a:endParaRPr sz="2800" b="1" i="0" u="none" strike="noStrike" cap="none" spc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Доступность - большинство людей уже имеют смартфоны</a:t>
            </a:r>
            <a:endParaRPr lang="en-US" sz="2800" b="0" i="0" u="none" strike="noStrike" cap="none" spc="0">
              <a:solidFill>
                <a:schemeClr val="dk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Универсальность - приложение может работать в любой среде</a:t>
            </a:r>
            <a:endParaRPr lang="en-US" sz="2800" b="0" i="0" u="none" strike="noStrike" cap="none" spc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Адаптивность - возможность настройки под индивидуальные потребности</a:t>
            </a:r>
            <a:endParaRPr lang="en-US" sz="2800" b="0" i="0" u="none" strike="noStrike" cap="none" spc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b="1">
                <a:solidFill>
                  <a:srgbClr val="5A08E9"/>
                </a:solidFill>
              </a:rPr>
              <a:t>Решение</a:t>
            </a:r>
            <a:endParaRPr b="1">
              <a:solidFill>
                <a:srgbClr val="5A08E9"/>
              </a:solidFill>
            </a:endParaRPr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3" tIns="45699" rIns="91423" bIns="45699" numCol="1" spcCol="0" rtlCol="0" fromWordArt="0" anchor="t" anchorCtr="0" forceAA="0" upright="0" compatLnSpc="0">
            <a:normAutofit/>
          </a:bodyPr>
          <a:lstStyle/>
          <a:p>
            <a:pPr marL="114299" indent="0">
              <a:buClr>
                <a:schemeClr val="dk1"/>
              </a:buClr>
              <a:buSzPts val="1800"/>
              <a:buFont typeface="Arial"/>
              <a:buNone/>
              <a:defRPr/>
            </a:pPr>
            <a:r>
              <a:rPr lang="en-US" sz="2800" b="1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Внедрение такого приложения может существенно улучшить качество жизни людей с нарушениями зрения, обеспечив им:</a:t>
            </a:r>
            <a:endParaRPr sz="2800" b="1" i="1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2800" b="0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Более безопасную и независимую ориентацию в пространстве</a:t>
            </a:r>
            <a:endParaRPr sz="2800" b="0" i="1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2800" b="0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Возможность самостоятельного передвижения в незнакомых местах</a:t>
            </a:r>
            <a:endParaRPr sz="2800" b="0" i="1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2800" b="0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Снижение социальной изоляции</a:t>
            </a:r>
            <a:endParaRPr lang="en-US" sz="2800" b="0" i="1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 sz="2800" b="0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Повышение уровня самостоятельности и уверенности в себе</a:t>
            </a:r>
            <a:endParaRPr sz="2800" b="0" i="1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marL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  <a:defRPr/>
            </a:pPr>
            <a:endParaRPr>
              <a:solidFill>
                <a:srgbClr val="AEABA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" name="Google Shape;118;g172afef5f07_0_0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b="1">
                <a:solidFill>
                  <a:srgbClr val="5A08E9"/>
                </a:solidFill>
              </a:rPr>
              <a:t>Цель проекта</a:t>
            </a:r>
            <a:endParaRPr b="1">
              <a:solidFill>
                <a:srgbClr val="5A08E9"/>
              </a:solidFill>
            </a:endParaRPr>
          </a:p>
        </p:txBody>
      </p:sp>
      <p:sp>
        <p:nvSpPr>
          <p:cNvPr id="119" name="Google Shape;119;g172afef5f07_0_0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buClr>
                <a:srgbClr val="AEABAB"/>
              </a:buClr>
              <a:buSzPts val="2800"/>
              <a:buNone/>
              <a:defRPr/>
            </a:pPr>
            <a:r>
              <a:rPr lang="ru-RU" sz="2800" b="0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Разработка приложения с дополненной реальностью для людей с нарушениями зрения является не только технологически возможной, но и социально значимой задачей, решение которой может существенно улучшить качество жизни миллионов людей по всему миру.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b="1">
                <a:solidFill>
                  <a:srgbClr val="5A08E9"/>
                </a:solidFill>
              </a:rPr>
              <a:t>Конкуренты</a:t>
            </a:r>
            <a:endParaRPr b="1">
              <a:solidFill>
                <a:srgbClr val="5A08E9"/>
              </a:solidFill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299" indent="0">
              <a:buClr>
                <a:schemeClr val="dk1"/>
              </a:buClr>
              <a:buSzPts val="1800"/>
              <a:buFont typeface="Arial"/>
              <a:buNone/>
              <a:defRPr/>
            </a:pPr>
            <a:r>
              <a:rPr lang="en-US" sz="2800" b="0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1. Seeing AI (от Microsoft)</a:t>
            </a:r>
            <a:endParaRPr sz="2800" b="0" i="1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1400" b="0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Платформа: iOS</a:t>
            </a:r>
            <a:endParaRPr sz="1400" b="0" i="1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1400" b="1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Что делает:</a:t>
            </a:r>
            <a:endParaRPr sz="1400" b="1" i="1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1400" b="0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— Распознаёт текст, людей, банкноты, цвета, объекты и даже эмоции.</a:t>
            </a:r>
            <a:endParaRPr lang="en-US" sz="1400" b="0" i="1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 sz="1400" b="0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— Использует камеру и описывает всё голосом.</a:t>
            </a:r>
            <a:endParaRPr sz="1400" b="0" i="1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marL="114299" indent="0">
              <a:buClr>
                <a:schemeClr val="dk1"/>
              </a:buClr>
              <a:buSzPts val="1800"/>
              <a:buFont typeface="Arial"/>
              <a:buNone/>
              <a:defRPr/>
            </a:pPr>
            <a:r>
              <a:rPr lang="en-US" sz="2800" b="0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2. Be My Eyes</a:t>
            </a:r>
            <a:endParaRPr lang="en-US" sz="2800" b="0" i="1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1400" b="0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Платформа: iOS и Android</a:t>
            </a:r>
            <a:endParaRPr lang="en-US" sz="1400" b="0" i="1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1400" b="1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Что делает:</a:t>
            </a:r>
            <a:endParaRPr lang="en-US" sz="1400" b="0" i="1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1400" b="0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— Соединяет слепого человека с волонтёром через видеозвонок.</a:t>
            </a:r>
            <a:endParaRPr lang="en-US" sz="1400" b="0" i="1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1400" b="0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— Помощь в навигации, чтении, выборе товаров.</a:t>
            </a:r>
            <a:endParaRPr lang="en-US" sz="1400" b="0" i="1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b="1">
                <a:solidFill>
                  <a:srgbClr val="5A08E9"/>
                </a:solidFill>
              </a:rPr>
              <a:t>Инновационность </a:t>
            </a:r>
            <a:r>
              <a:rPr lang="ru-RU" b="1">
                <a:solidFill>
                  <a:srgbClr val="5A08E9"/>
                </a:solidFill>
              </a:rPr>
              <a:t>решения</a:t>
            </a:r>
            <a:endParaRPr b="1">
              <a:solidFill>
                <a:srgbClr val="5A08E9"/>
              </a:solidFill>
            </a:endParaRPr>
          </a:p>
        </p:txBody>
      </p:sp>
      <p:sp>
        <p:nvSpPr>
          <p:cNvPr id="113" name="Google Shape;113;p5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  <a:defRPr/>
            </a:pPr>
            <a:r>
              <a:rPr lang="en-US" sz="2800" b="0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Развитие технологий дополненной реальности и компьютерного зрения открывает новые перспективы для создания эффективных решений. Современные смартфоны оснащены мощными камерами и процессорами, способными обрабатывать визуальную информацию в реальном времени. Это создает техническую базу для разработки специализированных приложений, помогающих людям с нарушениями зрения ориентироваться в пространстве.</a:t>
            </a:r>
            <a:endParaRPr i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b="1">
                <a:solidFill>
                  <a:srgbClr val="5A08E9"/>
                </a:solidFill>
              </a:rPr>
              <a:t>Стадия готовности</a:t>
            </a:r>
            <a:endParaRPr b="1">
              <a:solidFill>
                <a:srgbClr val="5A08E9"/>
              </a:solidFill>
            </a:endParaRPr>
          </a:p>
        </p:txBody>
      </p:sp>
      <p:sp>
        <p:nvSpPr>
          <p:cNvPr id="113" name="Google Shape;113;p5"/>
          <p:cNvSpPr txBox="1"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3" tIns="45699" rIns="91423" bIns="45699" numCol="1" spcCol="0" rtlCol="0" fromWordArt="0" anchor="t" anchorCtr="0" forceAA="0" upright="0" compatLnSpc="0">
            <a:normAutofit fontScale="65000" lnSpcReduction="7000"/>
          </a:bodyPr>
          <a:lstStyle/>
          <a:p>
            <a:pPr marL="114299" indent="0">
              <a:buClr>
                <a:schemeClr val="dk1"/>
              </a:buClr>
              <a:buSzPts val="1800"/>
              <a:buFont typeface="Arial"/>
              <a:buNone/>
              <a:defRPr/>
            </a:pPr>
            <a:r>
              <a:rPr lang="en-US" sz="2800" b="1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Успешно создан прототип приложения дополненной реальности для людей с нарушениями зрения</a:t>
            </a:r>
            <a:endParaRPr sz="2800" b="1" i="1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2800" b="1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Основные характеристики прототипа</a:t>
            </a:r>
            <a:endParaRPr sz="2800" b="1" i="1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2800" b="0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Разработанная система представляет собой комплексное решение, объединяющее передовые технологии искусственного интеллекта и дополненной реальности. Прототип реализован в формате кроссплатформенного приложения для смартфона</a:t>
            </a:r>
            <a:endParaRPr sz="2800" b="0" i="1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2800" b="1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Функциональные возможности</a:t>
            </a:r>
            <a:endParaRPr sz="2800" b="1" i="1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2800" b="1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Система сканирования</a:t>
            </a:r>
            <a:r>
              <a:rPr lang="en-US" sz="2800" b="0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окружающего пространства работает в радиусе от 1 до 10 метров, что позволяет эффективно анализировать окружающую среду. Прототип оснащен алгоритмами для точного обнаружения препятствий и объектов.</a:t>
            </a:r>
            <a:endParaRPr sz="2800" b="0" i="1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2800" b="1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Интеллектуальная обработка данных</a:t>
            </a:r>
            <a:r>
              <a:rPr lang="en-US" sz="2800" b="0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осуществляется через облачный сервис с использованием искусственного интеллекта. Система способна распознавать объекты и препятствия, а также определять их расположение относительно пользователя.</a:t>
            </a:r>
            <a:endParaRPr lang="en-US" sz="2800" b="0" i="1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 sz="2800" b="1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Мультиформатный вывод информации</a:t>
            </a:r>
            <a:r>
              <a:rPr lang="en-US" sz="2800" b="0" i="1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реализован через встроенные динамики и дисплей. Пользователь получает голосовые подсказки и звуковые сигналы, предупреждающие о расположении объектов в пространстве.</a:t>
            </a:r>
            <a:endParaRPr sz="2800" b="0" i="1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b="1">
                <a:solidFill>
                  <a:srgbClr val="5A08E9"/>
                </a:solidFill>
              </a:rPr>
              <a:t>График </a:t>
            </a:r>
            <a:r>
              <a:rPr lang="ru-RU" b="1">
                <a:solidFill>
                  <a:srgbClr val="5A08E9"/>
                </a:solidFill>
              </a:rPr>
              <a:t>реализации </a:t>
            </a:r>
            <a:r>
              <a:rPr lang="ru-RU" b="1">
                <a:solidFill>
                  <a:srgbClr val="5A08E9"/>
                </a:solidFill>
              </a:rPr>
              <a:t>проекта </a:t>
            </a:r>
            <a:br>
              <a:rPr lang="ru-RU" b="1">
                <a:solidFill>
                  <a:srgbClr val="5A08E9"/>
                </a:solidFill>
              </a:rPr>
            </a:br>
            <a:r>
              <a:rPr lang="ru-RU" b="1">
                <a:solidFill>
                  <a:srgbClr val="5A08E9"/>
                </a:solidFill>
              </a:rPr>
              <a:t>(что сделано на настоящий момент)</a:t>
            </a:r>
            <a:endParaRPr b="1">
              <a:solidFill>
                <a:srgbClr val="5A08E9"/>
              </a:solidFill>
            </a:endParaRPr>
          </a:p>
        </p:txBody>
      </p:sp>
      <p:graphicFrame>
        <p:nvGraphicFramePr>
          <p:cNvPr id="125" name="Google Shape;125;p7"/>
          <p:cNvGraphicFramePr>
            <a:graphicFrameLocks xmlns:a="http://schemas.openxmlformats.org/drawingml/2006/main"/>
          </p:cNvGraphicFramePr>
          <p:nvPr/>
        </p:nvGraphicFramePr>
        <p:xfrm>
          <a:off x="960120" y="1991088"/>
          <a:ext cx="10515600" cy="323604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{D0938A2F-7638-4A94-8F29-6685DD81FE77}</a:tableStyleId>
                <a:noFill/>
              </a:tblPr>
              <a:tblGrid>
                <a:gridCol w="502925"/>
                <a:gridCol w="3840475"/>
                <a:gridCol w="1872350"/>
                <a:gridCol w="2196725"/>
                <a:gridCol w="2103125"/>
              </a:tblGrid>
              <a:tr h="370850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lang="ru-RU" sz="1800" u="none" strike="noStrike" cap="none"/>
                        <a:t>№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lang="ru-RU" sz="1800" u="none" strike="noStrike" cap="none"/>
                        <a:t>Задача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lang="ru-RU" sz="1800" u="none" strike="noStrike" cap="none"/>
                        <a:t>Сроки выполнения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lang="ru-RU" sz="1800" u="none" strike="noStrike" cap="none"/>
                        <a:t>Ресурсы и их наличие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lang="ru-RU" sz="1800" u="none" strike="noStrike" cap="none"/>
                        <a:t>Ответственный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sz="1800" u="none" strike="noStrike" cap="none"/>
                        <a:t>Исследование проблемы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sz="1800" u="none" strike="noStrike" cap="none"/>
                        <a:t>1 янв. - 24 фев. 2025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sz="1800" u="none" strike="noStrike" cap="none"/>
                        <a:t>20 тыс. Руб.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sz="1800" u="none" strike="noStrike" cap="none"/>
                        <a:t>Ковалев А. С.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sz="1800" u="none" strike="noStrike" cap="none"/>
                        <a:t>Разработка прототипа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sz="1800" u="none" strike="noStrike" cap="none"/>
                        <a:t>24 фев. - 10 апр. 2025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sz="1800" u="none" strike="noStrike" cap="none"/>
                        <a:t>100 тыс. Руб.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sz="1800" u="none" strike="noStrike" cap="none"/>
                        <a:t>Владыкина А. Ю.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sz="1800" u="none" strike="noStrike" cap="none"/>
                        <a:t>Разработка MVP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sz="1800" u="none" strike="noStrike" cap="none"/>
                        <a:t>10 апр. - 13 апр. 2025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sz="1800" u="none" strike="noStrike" cap="none"/>
                        <a:t>50 тыс. Руб.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sz="1800" u="none" strike="noStrike" cap="none"/>
                        <a:t>Владыкина А. Ю.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sz="1800" u="none" strike="noStrike" cap="none"/>
                        <a:t>Тестирование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sz="1800" u="none" strike="noStrike" cap="none"/>
                        <a:t>13 апр. - 15 апр. 2025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sz="1800" u="none" strike="noStrike" cap="none"/>
                        <a:t>30 тыс. Руб.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r>
                        <a:rPr sz="1800" u="none" strike="noStrike" cap="none"/>
                        <a:t>Суту В. В.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defRPr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R7-Office/2024.1.1.375</Application>
  <DocSecurity>0</DocSecurity>
  <PresentationFormat>Широкоэкранный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проекта</dc:title>
  <dc:subject/>
  <dc:creator>User</dc:creator>
  <cp:keywords/>
  <dc:description/>
  <dc:identifier/>
  <dc:language/>
  <cp:lastModifiedBy>Андрей Ковалев</cp:lastModifiedBy>
  <cp:revision>14</cp:revision>
  <dcterms:created xsi:type="dcterms:W3CDTF">2022-10-12T11:23:49Z</dcterms:created>
  <dcterms:modified xsi:type="dcterms:W3CDTF">2025-04-16T09:32:36Z</dcterms:modified>
  <cp:category/>
  <cp:contentStatus/>
  <cp:version/>
</cp:coreProperties>
</file>