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648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27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314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848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859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31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316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12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466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426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867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2D62-F234-45DB-98F9-10C49A53DC6E}" type="datetimeFigureOut">
              <a:rPr lang="th-TH" smtClean="0"/>
              <a:t>14/11/61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CB69-8694-42E2-8DDE-478B7BFB83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422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62940" y="1542155"/>
            <a:ext cx="11529060" cy="4352608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n>
                  <a:solidFill>
                    <a:srgbClr val="FFFF00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rgbClr val="FF0066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urlz MT" panose="04040404050702020202" pitchFamily="82" charset="0"/>
              </a:rPr>
              <a:t>Set Operations</a:t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087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7645941C-EFD6-4433-9C16-A463C8B0064D}"/>
              </a:ext>
            </a:extLst>
          </p:cNvPr>
          <p:cNvSpPr/>
          <p:nvPr/>
        </p:nvSpPr>
        <p:spPr>
          <a:xfrm>
            <a:off x="561821" y="175819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500" b="1" u="sng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กฎของ </a:t>
            </a:r>
            <a:r>
              <a:rPr lang="en-US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De Morgan’s Laws</a:t>
            </a:r>
            <a:endParaRPr lang="en-US" sz="3000" b="1" u="sng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endParaRPr lang="en-US" sz="3300" b="1" u="sng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4CCE9-913E-427C-B1C3-616736C66EB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122" r="2493" b="1504"/>
          <a:stretch/>
        </p:blipFill>
        <p:spPr bwMode="auto">
          <a:xfrm>
            <a:off x="1039739" y="1215516"/>
            <a:ext cx="2752904" cy="1854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CFB2C-E004-4BA5-B0F9-9319FCB0789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3746" r="1240"/>
          <a:stretch/>
        </p:blipFill>
        <p:spPr>
          <a:xfrm>
            <a:off x="5949465" y="1215516"/>
            <a:ext cx="2600175" cy="17147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8067E-2465-4BC9-9D67-C458B4A6169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3746" r="2246" b="3105"/>
          <a:stretch/>
        </p:blipFill>
        <p:spPr>
          <a:xfrm>
            <a:off x="8757186" y="1207736"/>
            <a:ext cx="2600176" cy="1722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B500D-6925-4E76-930A-19EB090580DA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" t="3525" r="3247" b="3448"/>
          <a:stretch/>
        </p:blipFill>
        <p:spPr>
          <a:xfrm>
            <a:off x="4238583" y="4188188"/>
            <a:ext cx="3010969" cy="19999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สี่เหลี่ยมผืนผ้า 13">
            <a:extLst>
              <a:ext uri="{FF2B5EF4-FFF2-40B4-BE49-F238E27FC236}">
                <a16:creationId xmlns:a16="http://schemas.microsoft.com/office/drawing/2014/main" id="{65B250E5-7161-44E9-BF6C-656AA329135F}"/>
              </a:ext>
            </a:extLst>
          </p:cNvPr>
          <p:cNvSpPr/>
          <p:nvPr/>
        </p:nvSpPr>
        <p:spPr>
          <a:xfrm>
            <a:off x="1039739" y="3069954"/>
            <a:ext cx="2752904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(A 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B)’</a:t>
            </a:r>
            <a:endParaRPr lang="en-US" sz="36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0" name="สี่เหลี่ยมผืนผ้า 13">
            <a:extLst>
              <a:ext uri="{FF2B5EF4-FFF2-40B4-BE49-F238E27FC236}">
                <a16:creationId xmlns:a16="http://schemas.microsoft.com/office/drawing/2014/main" id="{CF7293D3-AADC-4AD5-9055-B55FF5C3EBC8}"/>
              </a:ext>
            </a:extLst>
          </p:cNvPr>
          <p:cNvSpPr/>
          <p:nvPr/>
        </p:nvSpPr>
        <p:spPr>
          <a:xfrm>
            <a:off x="5949466" y="2929157"/>
            <a:ext cx="2600174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A’              </a:t>
            </a:r>
            <a:endParaRPr lang="en-US" sz="3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1" name="สี่เหลี่ยมผืนผ้า 13">
            <a:extLst>
              <a:ext uri="{FF2B5EF4-FFF2-40B4-BE49-F238E27FC236}">
                <a16:creationId xmlns:a16="http://schemas.microsoft.com/office/drawing/2014/main" id="{E24C81E7-B2C4-4182-B555-C982661C2525}"/>
              </a:ext>
            </a:extLst>
          </p:cNvPr>
          <p:cNvSpPr/>
          <p:nvPr/>
        </p:nvSpPr>
        <p:spPr>
          <a:xfrm>
            <a:off x="7426143" y="4866428"/>
            <a:ext cx="3150904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A’ </a:t>
            </a:r>
            <a:r>
              <a:rPr lang="en-US" sz="40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 B’</a:t>
            </a:r>
            <a:endParaRPr lang="en-US" sz="4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2" name="สี่เหลี่ยมผืนผ้า 13">
            <a:extLst>
              <a:ext uri="{FF2B5EF4-FFF2-40B4-BE49-F238E27FC236}">
                <a16:creationId xmlns:a16="http://schemas.microsoft.com/office/drawing/2014/main" id="{33D40C43-94F6-417C-A631-CFD1C9B3F42C}"/>
              </a:ext>
            </a:extLst>
          </p:cNvPr>
          <p:cNvSpPr/>
          <p:nvPr/>
        </p:nvSpPr>
        <p:spPr>
          <a:xfrm>
            <a:off x="8757186" y="2937561"/>
            <a:ext cx="2600174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B’              </a:t>
            </a:r>
            <a:endParaRPr lang="en-US" sz="3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5960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E7404BBF-C863-4A54-9232-803339FED932}"/>
              </a:ext>
            </a:extLst>
          </p:cNvPr>
          <p:cNvSpPr/>
          <p:nvPr/>
        </p:nvSpPr>
        <p:spPr>
          <a:xfrm>
            <a:off x="484909" y="244186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500" b="1" u="sng" dirty="0">
                <a:solidFill>
                  <a:schemeClr val="tx1"/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กฎของ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Distributive laws</a:t>
            </a:r>
            <a:endParaRPr lang="en-US" sz="3000" b="1" u="sng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th-TH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สมมติให้</a:t>
            </a:r>
          </a:p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 = (A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</a:t>
            </a:r>
            <a:endParaRPr lang="en-US" sz="3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 = (A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(A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</a:t>
            </a:r>
            <a:endParaRPr lang="en-US" sz="32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3300" b="1" u="sng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C3594-0EB1-45D0-9E33-711AA361BF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66" y="2802202"/>
            <a:ext cx="3646267" cy="2512616"/>
          </a:xfrm>
          <a:prstGeom prst="rect">
            <a:avLst/>
          </a:prstGeom>
        </p:spPr>
      </p:pic>
      <p:sp>
        <p:nvSpPr>
          <p:cNvPr id="6" name="สี่เหลี่ยมผืนผ้า 13">
            <a:extLst>
              <a:ext uri="{FF2B5EF4-FFF2-40B4-BE49-F238E27FC236}">
                <a16:creationId xmlns:a16="http://schemas.microsoft.com/office/drawing/2014/main" id="{D75A9092-F8E1-48AB-AF80-443CAA4A7397}"/>
              </a:ext>
            </a:extLst>
          </p:cNvPr>
          <p:cNvSpPr/>
          <p:nvPr/>
        </p:nvSpPr>
        <p:spPr>
          <a:xfrm>
            <a:off x="4204532" y="5297726"/>
            <a:ext cx="3780150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(B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</a:t>
            </a:r>
            <a:endParaRPr lang="en-US" sz="4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70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AB072FB6-F75F-41E3-83C1-3122F4E9E55E}"/>
              </a:ext>
            </a:extLst>
          </p:cNvPr>
          <p:cNvSpPr/>
          <p:nvPr/>
        </p:nvSpPr>
        <p:spPr>
          <a:xfrm>
            <a:off x="484909" y="244186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5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754E-B638-4A56-8FCC-1CA3D2654E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30" y="975040"/>
            <a:ext cx="3061598" cy="2105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587B3B-B0D8-491D-A607-8AEEA37AABE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98" y="975040"/>
            <a:ext cx="3050361" cy="2105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B996C-4200-4348-B8BF-607704D5839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47" y="3894690"/>
            <a:ext cx="2743200" cy="1896745"/>
          </a:xfrm>
          <a:prstGeom prst="rect">
            <a:avLst/>
          </a:prstGeom>
        </p:spPr>
      </p:pic>
      <p:sp>
        <p:nvSpPr>
          <p:cNvPr id="8" name="สี่เหลี่ยมผืนผ้า 13">
            <a:extLst>
              <a:ext uri="{FF2B5EF4-FFF2-40B4-BE49-F238E27FC236}">
                <a16:creationId xmlns:a16="http://schemas.microsoft.com/office/drawing/2014/main" id="{8440ECF4-04FF-4C53-97C2-F22CC18608CB}"/>
              </a:ext>
            </a:extLst>
          </p:cNvPr>
          <p:cNvSpPr/>
          <p:nvPr/>
        </p:nvSpPr>
        <p:spPr>
          <a:xfrm>
            <a:off x="4009372" y="3039748"/>
            <a:ext cx="3780150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(A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B)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 (A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</a:t>
            </a:r>
            <a:endParaRPr lang="en-US" sz="4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934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C8F7E9CE-8CCF-42C0-802A-37EABD6FD471}"/>
              </a:ext>
            </a:extLst>
          </p:cNvPr>
          <p:cNvSpPr/>
          <p:nvPr/>
        </p:nvSpPr>
        <p:spPr>
          <a:xfrm>
            <a:off x="484909" y="2098308"/>
            <a:ext cx="11222182" cy="2661384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การหาจำนวนสมาชิกโดยใช้กฎการรวม</a:t>
            </a:r>
            <a:r>
              <a:rPr lang="en-US" sz="3000" u="sng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The Addition Principle</a:t>
            </a:r>
          </a:p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th-TH" dirty="0">
                <a:solidFill>
                  <a:srgbClr val="FF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โดยจะแทนเป็น</a:t>
            </a:r>
            <a:r>
              <a:rPr lang="en-US" dirty="0">
                <a:solidFill>
                  <a:srgbClr val="FF0000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|A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B| = |A| + |B|</a:t>
            </a:r>
          </a:p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ถ้า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มีสมาชิกร่วมกัน ผลรวมของสมาชิก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|A|+|B|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จะ เป็นการนับสมาชิกที่เหมือนกันรวมเข้าไปด้วย ดังนั้นจึงต้องทำการลบ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|A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B|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เพื่อให้ได้ผลลัพธ์ที่ถูกต้อง</a:t>
            </a:r>
          </a:p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|A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B| = |A| + |B| - |A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B|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หรือ</a:t>
            </a:r>
            <a:r>
              <a:rPr lang="en-US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  =  n(A)  +  n(B)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-  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1929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มุมมน 3">
            <a:extLst>
              <a:ext uri="{FF2B5EF4-FFF2-40B4-BE49-F238E27FC236}">
                <a16:creationId xmlns:a16="http://schemas.microsoft.com/office/drawing/2014/main" id="{661561EF-F006-4C44-829D-30F902CAC5A7}"/>
              </a:ext>
            </a:extLst>
          </p:cNvPr>
          <p:cNvSpPr/>
          <p:nvPr/>
        </p:nvSpPr>
        <p:spPr>
          <a:xfrm>
            <a:off x="484909" y="244186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6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ยกตัวอย่างเช่น</a:t>
            </a:r>
          </a:p>
          <a:p>
            <a:r>
              <a:rPr lang="th-TH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endParaRPr lang="en-US" sz="36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ถ้าเรานำ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U B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เราจะได้จำนวนสมาชิกในรูปแบบเซต คือ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3DD41-BB1F-4F58-9D47-49B95C2C039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876" y="1228356"/>
            <a:ext cx="1752600" cy="161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EB5D6-FF7C-4BE1-A84B-662447A254B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62" y="1228356"/>
            <a:ext cx="1763648" cy="1612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สี่เหลี่ยมผืนผ้า 13">
            <a:extLst>
              <a:ext uri="{FF2B5EF4-FFF2-40B4-BE49-F238E27FC236}">
                <a16:creationId xmlns:a16="http://schemas.microsoft.com/office/drawing/2014/main" id="{49A80480-C603-4DEB-8CEB-254DBC02E61D}"/>
              </a:ext>
            </a:extLst>
          </p:cNvPr>
          <p:cNvSpPr/>
          <p:nvPr/>
        </p:nvSpPr>
        <p:spPr>
          <a:xfrm>
            <a:off x="2781602" y="2840559"/>
            <a:ext cx="2547258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สมาชิก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มีอยู่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5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ตัว</a:t>
            </a:r>
            <a:endParaRPr lang="en-US" sz="4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9" name="สี่เหลี่ยมผืนผ้า 13">
            <a:extLst>
              <a:ext uri="{FF2B5EF4-FFF2-40B4-BE49-F238E27FC236}">
                <a16:creationId xmlns:a16="http://schemas.microsoft.com/office/drawing/2014/main" id="{A00F8953-F5E2-4B95-90EB-18EDBB6DE5A5}"/>
              </a:ext>
            </a:extLst>
          </p:cNvPr>
          <p:cNvSpPr/>
          <p:nvPr/>
        </p:nvSpPr>
        <p:spPr>
          <a:xfrm>
            <a:off x="7065525" y="2835281"/>
            <a:ext cx="2323322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สมาชิก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มีอยู่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5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ตัว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BFC771-DBBE-47E8-817B-A73E57D2A4A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16" y="4357033"/>
            <a:ext cx="2004060" cy="1887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สี่เหลี่ยมผืนผ้า 13">
            <a:extLst>
              <a:ext uri="{FF2B5EF4-FFF2-40B4-BE49-F238E27FC236}">
                <a16:creationId xmlns:a16="http://schemas.microsoft.com/office/drawing/2014/main" id="{490F96EC-CCD4-4071-9905-5C9E20957242}"/>
              </a:ext>
            </a:extLst>
          </p:cNvPr>
          <p:cNvSpPr/>
          <p:nvPr/>
        </p:nvSpPr>
        <p:spPr>
          <a:xfrm>
            <a:off x="3957611" y="4589906"/>
            <a:ext cx="7389845" cy="1422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โดยถ้าบวกกัน</a:t>
            </a:r>
            <a:r>
              <a:rPr lang="th-TH" dirty="0" err="1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ตรงๆ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จะรวมสมาชิกที่เหมือนกันเข้าไปด้วย                 จะเห็นว่ามีส่วนที่เหมือนกันคือ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 = 2 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ตัว 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n(A) + n(B) = 10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ตัว</a:t>
            </a:r>
            <a:r>
              <a:rPr lang="th-TH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ฉะนั้น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= 10 – 2   =  8   </a:t>
            </a:r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ตรงตามจำนวนสมาชิกในรูป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endParaRPr lang="en-US" sz="40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08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มุมมน 3">
            <a:extLst>
              <a:ext uri="{FF2B5EF4-FFF2-40B4-BE49-F238E27FC236}">
                <a16:creationId xmlns:a16="http://schemas.microsoft.com/office/drawing/2014/main" id="{12BA69CD-C239-48CC-AAC6-773C3D98ADA5}"/>
              </a:ext>
            </a:extLst>
          </p:cNvPr>
          <p:cNvSpPr/>
          <p:nvPr/>
        </p:nvSpPr>
        <p:spPr>
          <a:xfrm>
            <a:off x="484909" y="2310121"/>
            <a:ext cx="11222182" cy="223775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แบบมี </a:t>
            </a:r>
            <a:r>
              <a:rPr lang="en-US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3 </a:t>
            </a:r>
            <a:r>
              <a:rPr lang="th-TH" sz="30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เซต เราก็สามารถเขียนเป็นสมาการได้โดย</a:t>
            </a:r>
            <a:endParaRPr lang="en-US" sz="3000" b="1" u="sng" dirty="0">
              <a:solidFill>
                <a:schemeClr val="tx1"/>
              </a:solidFill>
              <a:effectLst>
                <a:outerShdw blurRad="38100" dist="25400" dir="5400000" algn="ctr">
                  <a:srgbClr val="6E747A">
                    <a:alpha val="43000"/>
                  </a:srgbClr>
                </a:outerShdw>
              </a:effectLst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b="1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|A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C| = |A| + |B| + |C| - |A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B| - |A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C| - |B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C| + |A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C|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หรือ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 </a:t>
            </a:r>
            <a:r>
              <a:rPr lang="en-US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n(A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B 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 C) = n(A) + n(B) + n(C) – 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B) – 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C) – n(B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C) + n(A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C)</a:t>
            </a:r>
            <a:b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</a:b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779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18A561E1-89C8-4DFB-ABC6-8DA29AE8D39F}"/>
              </a:ext>
            </a:extLst>
          </p:cNvPr>
          <p:cNvSpPr/>
          <p:nvPr/>
        </p:nvSpPr>
        <p:spPr>
          <a:xfrm>
            <a:off x="484905" y="1419048"/>
            <a:ext cx="11222182" cy="4019904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600" b="1" u="sng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ยกตัวอย่างเช่น</a:t>
            </a:r>
          </a:p>
          <a:p>
            <a:r>
              <a:rPr lang="th-TH" sz="3600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JasmineUPC" panose="02020603050405020304" pitchFamily="18" charset="-34"/>
                <a:cs typeface="JasmineUPC" panose="02020603050405020304" pitchFamily="18" charset="-34"/>
              </a:rPr>
              <a:t>	</a:t>
            </a:r>
            <a:endParaRPr lang="en-US" sz="36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7B53A-33E4-4843-854B-A182D039E3E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580" y="2443911"/>
            <a:ext cx="1973580" cy="1964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652CA0-52F2-44F8-B212-A0CF8F32C86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89" y="2442864"/>
            <a:ext cx="1876386" cy="1936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10118-9534-463F-881D-522C1373FA1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80" y="2442864"/>
            <a:ext cx="1973580" cy="1935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สี่เหลี่ยมผืนผ้า 13">
            <a:extLst>
              <a:ext uri="{FF2B5EF4-FFF2-40B4-BE49-F238E27FC236}">
                <a16:creationId xmlns:a16="http://schemas.microsoft.com/office/drawing/2014/main" id="{B85FBBC9-C287-46D5-B470-047DCFD7734D}"/>
              </a:ext>
            </a:extLst>
          </p:cNvPr>
          <p:cNvSpPr/>
          <p:nvPr/>
        </p:nvSpPr>
        <p:spPr>
          <a:xfrm>
            <a:off x="1464388" y="4355068"/>
            <a:ext cx="2547258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n(A) = 5 </a:t>
            </a:r>
          </a:p>
        </p:txBody>
      </p:sp>
      <p:sp>
        <p:nvSpPr>
          <p:cNvPr id="9" name="สี่เหลี่ยมผืนผ้า 13">
            <a:extLst>
              <a:ext uri="{FF2B5EF4-FFF2-40B4-BE49-F238E27FC236}">
                <a16:creationId xmlns:a16="http://schemas.microsoft.com/office/drawing/2014/main" id="{CB83A85E-C46E-409A-AE2C-7D6616E28470}"/>
              </a:ext>
            </a:extLst>
          </p:cNvPr>
          <p:cNvSpPr/>
          <p:nvPr/>
        </p:nvSpPr>
        <p:spPr>
          <a:xfrm>
            <a:off x="4632598" y="4378344"/>
            <a:ext cx="2547258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n(B) = 4</a:t>
            </a:r>
          </a:p>
        </p:txBody>
      </p:sp>
      <p:sp>
        <p:nvSpPr>
          <p:cNvPr id="10" name="สี่เหลี่ยมผืนผ้า 13">
            <a:extLst>
              <a:ext uri="{FF2B5EF4-FFF2-40B4-BE49-F238E27FC236}">
                <a16:creationId xmlns:a16="http://schemas.microsoft.com/office/drawing/2014/main" id="{FD3C16C2-363B-46D6-BA8B-30D93C58A04A}"/>
              </a:ext>
            </a:extLst>
          </p:cNvPr>
          <p:cNvSpPr/>
          <p:nvPr/>
        </p:nvSpPr>
        <p:spPr>
          <a:xfrm>
            <a:off x="7834741" y="4408354"/>
            <a:ext cx="2547258" cy="64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n(C) = 5</a:t>
            </a:r>
          </a:p>
        </p:txBody>
      </p:sp>
    </p:spTree>
    <p:extLst>
      <p:ext uri="{BB962C8B-B14F-4D97-AF65-F5344CB8AC3E}">
        <p14:creationId xmlns:p14="http://schemas.microsoft.com/office/powerpoint/2010/main" val="121246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DD7477CA-E41B-4738-97DB-27031A976225}"/>
              </a:ext>
            </a:extLst>
          </p:cNvPr>
          <p:cNvSpPr/>
          <p:nvPr/>
        </p:nvSpPr>
        <p:spPr>
          <a:xfrm>
            <a:off x="484909" y="559846"/>
            <a:ext cx="11222182" cy="571223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th-TH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th-TH" sz="36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n(A 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B 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C) = 5  +  4  +  5  - n(A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B) – n(A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C) –  n(B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C) + 			       n(A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C)</a:t>
            </a:r>
          </a:p>
          <a:p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                   =  15 – 3 – 2 – 1 + n(A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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C)</a:t>
            </a:r>
          </a:p>
          <a:p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                   =  9 + 1</a:t>
            </a:r>
          </a:p>
          <a:p>
            <a:r>
              <a:rPr lang="th-TH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ดังนั้น</a:t>
            </a:r>
            <a:r>
              <a:rPr lang="th-TH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n(A 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B 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  <a:sym typeface="Symbol" panose="05050102010706020507" pitchFamily="18" charset="2"/>
              </a:rPr>
              <a:t></a:t>
            </a:r>
            <a:r>
              <a:rPr lang="en-US" sz="3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C) = 10</a:t>
            </a:r>
          </a:p>
          <a:p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7C65B-91C7-400A-8B93-1946AB7F54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17" y="919207"/>
            <a:ext cx="2082165" cy="194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01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สี่เหลี่ยมผืนผ้ามุมมน 3">
                <a:extLst>
                  <a:ext uri="{FF2B5EF4-FFF2-40B4-BE49-F238E27FC236}">
                    <a16:creationId xmlns:a16="http://schemas.microsoft.com/office/drawing/2014/main" id="{4AE92B2A-7256-493F-B4FB-846389C89045}"/>
                  </a:ext>
                </a:extLst>
              </p:cNvPr>
              <p:cNvSpPr/>
              <p:nvPr/>
            </p:nvSpPr>
            <p:spPr>
              <a:xfrm>
                <a:off x="488373" y="270163"/>
                <a:ext cx="11222182" cy="6369627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3000" b="1" u="sng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Set Operations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th-TH" dirty="0">
                    <a:solidFill>
                      <a:schemeClr val="tx1"/>
                    </a:solidFill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การดำเนินการของเซต ก็คือการเอาเซตมาละเล่น มาผสม มาทำอะไรซักอย่างหนึ่งเพื่อประโยชน์หรือเพื่อให้เกิดรูปแบบตามที่เราต้องการ การดำเนินการทางเซตมีหลายอย่าง เช่น</a:t>
                </a:r>
                <a:endParaRPr lang="en-US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1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Union</a:t>
                </a:r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	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สัญลักษณ์คือ </a:t>
                </a:r>
                <a14:m>
                  <m:oMath xmlns:m="http://schemas.openxmlformats.org/officeDocument/2006/math">
                    <m:r>
                      <a:rPr lang="th-TH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JasmineUPC" panose="02020603050405020304" pitchFamily="18" charset="-34"/>
                      </a:rPr>
                      <m:t>∪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1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Intersection</a:t>
                </a:r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สัญลักษณ์คือ </a:t>
                </a:r>
                <a14:m>
                  <m:oMath xmlns:m="http://schemas.openxmlformats.org/officeDocument/2006/math">
                    <m:r>
                      <a:rPr lang="th-TH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JasmineUPC" panose="02020603050405020304" pitchFamily="18" charset="-34"/>
                      </a:rPr>
                      <m:t>∩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</a:t>
                </a:r>
                <a:r>
                  <a:rPr lang="en-US" b="1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Complement</a:t>
                </a:r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สัญลักษณ์คือ </a:t>
                </a:r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’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</a:t>
                </a:r>
                <a:r>
                  <a:rPr lang="en-US" b="1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Difference</a:t>
                </a:r>
                <a:r>
                  <a:rPr lang="en-US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th-TH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	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สัญลักษณ์คือ </a:t>
                </a:r>
                <a:r>
                  <a:rPr lang="th-TH" dirty="0">
                    <a:solidFill>
                      <a:srgbClr val="FF0000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-</a:t>
                </a:r>
                <a:endParaRPr lang="en-US" dirty="0">
                  <a:solidFill>
                    <a:srgbClr val="FF0000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  <a:p>
                <a:r>
                  <a:rPr lang="en-US" sz="3000" b="1" u="sng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Set Operations</a:t>
                </a:r>
                <a:r>
                  <a:rPr lang="th-TH" sz="3000" b="1" u="sng" dirty="0">
                    <a:solidFill>
                      <a:schemeClr val="tx1"/>
                    </a:solidFill>
                    <a:latin typeface="Agency FB" panose="020B0503020202020204" pitchFamily="34" charset="0"/>
                  </a:rPr>
                  <a:t> </a:t>
                </a:r>
              </a:p>
              <a:p>
                <a:r>
                  <a:rPr lang="th-TH" dirty="0">
                    <a:solidFill>
                      <a:schemeClr val="tx1"/>
                    </a:solidFill>
                    <a:cs typeface="+mj-cs"/>
                  </a:rPr>
                  <a:t>	</a:t>
                </a:r>
                <a:r>
                  <a:rPr lang="th-TH" dirty="0">
                    <a:solidFill>
                      <a:schemeClr val="tx1"/>
                    </a:solidFill>
                    <a:latin typeface="JasmineUPC" panose="02020603050405020304" pitchFamily="18" charset="-34"/>
                    <a:cs typeface="JasmineUPC" panose="02020603050405020304" pitchFamily="18" charset="-34"/>
                  </a:rPr>
                  <a:t>สามารถเอาไปประยุกต์ใช้ในชีวิตประจำวันได้  เช่น จัดหมวดหมู่ของความชอบที่เหมือนกันและหาความน่าจะเป็นและการให้เหตุผล</a:t>
                </a:r>
                <a:endParaRPr lang="en-US" dirty="0">
                  <a:solidFill>
                    <a:schemeClr val="tx1"/>
                  </a:solidFill>
                  <a:latin typeface="JasmineUPC" panose="02020603050405020304" pitchFamily="18" charset="-34"/>
                  <a:cs typeface="JasmineUPC" panose="02020603050405020304" pitchFamily="18" charset="-34"/>
                </a:endParaRPr>
              </a:p>
            </p:txBody>
          </p:sp>
        </mc:Choice>
        <mc:Fallback xmlns="">
          <p:sp>
            <p:nvSpPr>
              <p:cNvPr id="4" name="สี่เหลี่ยมผืนผ้ามุมมน 3">
                <a:extLst>
                  <a:ext uri="{FF2B5EF4-FFF2-40B4-BE49-F238E27FC236}">
                    <a16:creationId xmlns:a16="http://schemas.microsoft.com/office/drawing/2014/main" id="{4AE92B2A-7256-493F-B4FB-846389C89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73" y="270163"/>
                <a:ext cx="11222182" cy="6369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7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 </a:t>
            </a:r>
            <a:r>
              <a:rPr lang="en-US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(Sample case)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U = {1, 2, 3, 4, 5, 6, 7, 8, 9, 10, 11, 12, 13, 14, 15}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Set A = {1, 3, 5, 7, 9, 10}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Set B = {2, 4, 6, 8, 10, 12}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Set C = {3, 5, 9, 10, 15}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JasmineUPC" panose="02020603050405020304" pitchFamily="18" charset="-34"/>
            </a:endParaRPr>
          </a:p>
        </p:txBody>
      </p:sp>
      <p:pic>
        <p:nvPicPr>
          <p:cNvPr id="5" name="รูปภาพ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"/>
          <a:stretch/>
        </p:blipFill>
        <p:spPr>
          <a:xfrm>
            <a:off x="2176634" y="3735532"/>
            <a:ext cx="1786198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รูปภาพ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"/>
          <a:stretch/>
        </p:blipFill>
        <p:spPr>
          <a:xfrm>
            <a:off x="5013613" y="3735532"/>
            <a:ext cx="1932710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5"/>
          <a:stretch/>
        </p:blipFill>
        <p:spPr bwMode="auto">
          <a:xfrm>
            <a:off x="8006631" y="3735532"/>
            <a:ext cx="1953491" cy="177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สี่เหลี่ยมผืนผ้า 7"/>
          <p:cNvSpPr/>
          <p:nvPr/>
        </p:nvSpPr>
        <p:spPr>
          <a:xfrm>
            <a:off x="2167108" y="3056658"/>
            <a:ext cx="1795724" cy="701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A</a:t>
            </a:r>
            <a:endParaRPr lang="th-TH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004088" y="3056658"/>
            <a:ext cx="1942235" cy="701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B</a:t>
            </a:r>
            <a:endParaRPr lang="th-TH" dirty="0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997104" y="3056657"/>
            <a:ext cx="1963018" cy="701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 C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8861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 </a:t>
            </a:r>
            <a:r>
              <a:rPr lang="en-US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(Sample case)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	</a:t>
            </a:r>
            <a:r>
              <a:rPr lang="en-US" sz="2600" b="1" u="sng" dirty="0">
                <a:solidFill>
                  <a:srgbClr val="FF0000"/>
                </a:solidFill>
                <a:latin typeface="Agency FB" panose="020B0503020202020204" pitchFamily="34" charset="0"/>
              </a:rPr>
              <a:t>Union</a:t>
            </a:r>
            <a:r>
              <a:rPr lang="th-TH" sz="2600" b="1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มีนิยามว่า 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ยูเนียนกับเซต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คือเซตซึ่งประกอบด้วยสมาชิกที่เป็นสมาชิกของเซต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หรือ 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หรือทั้ง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สามารถเขียนแทนได้ด้วย สัญลักษณ์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∪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B</a:t>
            </a:r>
            <a:endParaRPr lang="en-US" sz="2600" b="1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JasmineUPC" panose="02020603050405020304" pitchFamily="18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104901" y="1935738"/>
            <a:ext cx="4019549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pic>
        <p:nvPicPr>
          <p:cNvPr id="11" name="รูปภาพ 10" descr="Un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32" y="1969075"/>
            <a:ext cx="3743643" cy="2283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รูปภาพ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1952188"/>
            <a:ext cx="3933826" cy="241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สี่เหลี่ยมผืนผ้า 13"/>
          <p:cNvSpPr/>
          <p:nvPr/>
        </p:nvSpPr>
        <p:spPr>
          <a:xfrm>
            <a:off x="661828" y="4381500"/>
            <a:ext cx="5200650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cs typeface="+mj-cs"/>
              </a:rPr>
              <a:t>A U B = {1, 2, 3, 4, 5, 6, 7, 8, 9, 10, 12}</a:t>
            </a:r>
            <a:endParaRPr lang="th-TH" sz="2600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6305551" y="4352925"/>
            <a:ext cx="5200650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cs typeface="+mj-cs"/>
              </a:rPr>
              <a:t>A U C = {1, 3, 5, 7, 9, 10, 15}</a:t>
            </a:r>
          </a:p>
        </p:txBody>
      </p:sp>
    </p:spTree>
    <p:extLst>
      <p:ext uri="{BB962C8B-B14F-4D97-AF65-F5344CB8AC3E}">
        <p14:creationId xmlns:p14="http://schemas.microsoft.com/office/powerpoint/2010/main" val="173988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 </a:t>
            </a:r>
            <a:r>
              <a:rPr lang="en-US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(Sample case)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	</a:t>
            </a:r>
            <a:r>
              <a:rPr lang="en-US" sz="2600" b="1" u="sng" dirty="0">
                <a:solidFill>
                  <a:srgbClr val="FF0000"/>
                </a:solidFill>
                <a:latin typeface="Agency FB" panose="020B0503020202020204" pitchFamily="34" charset="0"/>
              </a:rPr>
              <a:t>Intersection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th-TH" dirty="0"/>
              <a:t> 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มีนิยามคือ 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อินเตอร์</a:t>
            </a:r>
            <a:r>
              <a:rPr lang="th-TH" sz="2600" dirty="0" err="1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เซ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กช</a:t>
            </a:r>
            <a:r>
              <a:rPr lang="th-TH" sz="2600" dirty="0" err="1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ัน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คือ เซตซึ่งประกอบด้วยสมาชิกที่เป็นสมาชิกของเซต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สามารถเขียนแทนได้ด้วยสัญลักษณ์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∩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B</a:t>
            </a:r>
          </a:p>
          <a:p>
            <a:r>
              <a:rPr lang="en-US" sz="2400" dirty="0"/>
              <a:t> </a:t>
            </a:r>
          </a:p>
          <a:p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JasmineUPC" panose="02020603050405020304" pitchFamily="18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104901" y="1935738"/>
            <a:ext cx="4019549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pic>
        <p:nvPicPr>
          <p:cNvPr id="11" name="รูปภาพ 10" descr="Un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32" y="1969075"/>
            <a:ext cx="3743643" cy="2283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รูปภาพ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1952188"/>
            <a:ext cx="3933826" cy="2417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สี่เหลี่ยมผืนผ้า 13"/>
          <p:cNvSpPr/>
          <p:nvPr/>
        </p:nvSpPr>
        <p:spPr>
          <a:xfrm>
            <a:off x="1104901" y="4381500"/>
            <a:ext cx="4019550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∩ B = {10}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6929438" y="4369375"/>
            <a:ext cx="3943351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∩ B = {3, 5, 9, 10}</a:t>
            </a:r>
          </a:p>
        </p:txBody>
      </p:sp>
    </p:spTree>
    <p:extLst>
      <p:ext uri="{BB962C8B-B14F-4D97-AF65-F5344CB8AC3E}">
        <p14:creationId xmlns:p14="http://schemas.microsoft.com/office/powerpoint/2010/main" val="100109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 </a:t>
            </a:r>
            <a:r>
              <a:rPr lang="en-US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(Sample case)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	</a:t>
            </a:r>
            <a:r>
              <a:rPr lang="en-US" sz="2600" b="1" u="sng" dirty="0">
                <a:solidFill>
                  <a:srgbClr val="FF0000"/>
                </a:solidFill>
                <a:latin typeface="Agency FB" panose="020B0503020202020204" pitchFamily="34" charset="0"/>
              </a:rPr>
              <a:t>Complement</a:t>
            </a:r>
            <a:r>
              <a:rPr lang="th-TH" sz="2600" b="1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มีนิยามคือ ถ้าเซต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 err="1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ใดๆ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ในเอกภพสัมพัทธ์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แล้วคอมพลีเมน</a:t>
            </a:r>
            <a:r>
              <a:rPr lang="th-TH" sz="2600" dirty="0" err="1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ต์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ของเซต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คือ เซตที่ประกอบด้วยสมาชิกที่เป็นสมาชิกของ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แต่ไม่เป็นสมาชิกของ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สามารถเขียนแทนได้ด้วยสัญลักษณ์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A’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JasmineUPC" panose="02020603050405020304" pitchFamily="18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104901" y="1935738"/>
            <a:ext cx="4019549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000125" y="4381500"/>
            <a:ext cx="4229099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A’ = {2, 4, 6, 8, 11, 12, 13, 14, 15}</a:t>
            </a:r>
          </a:p>
        </p:txBody>
      </p:sp>
      <p:pic>
        <p:nvPicPr>
          <p:cNvPr id="8" name="รูปภาพ 7" descr="Compleme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927948"/>
            <a:ext cx="26574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สี่เหลี่ยมผืนผ้า 9"/>
          <p:cNvSpPr/>
          <p:nvPr/>
        </p:nvSpPr>
        <p:spPr>
          <a:xfrm>
            <a:off x="6929438" y="1935738"/>
            <a:ext cx="3943351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pic>
        <p:nvPicPr>
          <p:cNvPr id="9" name="รูปภาพ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051" y="2003927"/>
            <a:ext cx="2886724" cy="22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สี่เหลี่ยมผืนผ้า 14"/>
          <p:cNvSpPr/>
          <p:nvPr/>
        </p:nvSpPr>
        <p:spPr>
          <a:xfrm>
            <a:off x="6853238" y="4369375"/>
            <a:ext cx="4090987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B’ = {1, 3, 5, 7, 9, 11, 13, 14, 15}</a:t>
            </a:r>
          </a:p>
        </p:txBody>
      </p:sp>
    </p:spTree>
    <p:extLst>
      <p:ext uri="{BB962C8B-B14F-4D97-AF65-F5344CB8AC3E}">
        <p14:creationId xmlns:p14="http://schemas.microsoft.com/office/powerpoint/2010/main" val="369142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/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th-TH" sz="3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ตัวอย่าง </a:t>
            </a:r>
            <a:r>
              <a:rPr lang="en-US" sz="25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(Sample case)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JasmineUPC" panose="02020603050405020304" pitchFamily="18" charset="-34"/>
              </a:rPr>
              <a:t>	</a:t>
            </a:r>
            <a:r>
              <a:rPr lang="en-US" sz="2600" b="1" u="sng" dirty="0">
                <a:solidFill>
                  <a:srgbClr val="FF0000"/>
                </a:solidFill>
                <a:latin typeface="Agency FB" panose="020B0503020202020204" pitchFamily="34" charset="0"/>
              </a:rPr>
              <a:t>Difference</a:t>
            </a:r>
            <a:r>
              <a:rPr lang="th-TH" sz="2600" b="1" dirty="0">
                <a:solidFill>
                  <a:srgbClr val="FF0000"/>
                </a:solidFill>
                <a:latin typeface="Agency FB" panose="020B0503020202020204" pitchFamily="34" charset="0"/>
              </a:rPr>
              <a:t>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ให้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และ 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เป็นเซตใด</a:t>
            </a:r>
            <a:r>
              <a:rPr lang="en-US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A-B </a:t>
            </a:r>
            <a:r>
              <a:rPr lang="th-TH" sz="26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ก็คือผลต่างของเซต</a:t>
            </a:r>
            <a:r>
              <a:rPr lang="th-TH" dirty="0"/>
              <a:t> </a:t>
            </a:r>
          </a:p>
          <a:p>
            <a:endParaRPr lang="en-US" sz="2600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endParaRPr lang="en-US" sz="25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JasmineUPC" panose="02020603050405020304" pitchFamily="18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104901" y="1935738"/>
            <a:ext cx="4019549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104901" y="4381500"/>
            <a:ext cx="4019549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– B = {1, 3, 5, 7, 9}</a:t>
            </a: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29438" y="1935738"/>
            <a:ext cx="3943351" cy="244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6929438" y="4369375"/>
            <a:ext cx="3943351" cy="957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 – C = {1, 7}</a:t>
            </a:r>
          </a:p>
        </p:txBody>
      </p:sp>
      <p:pic>
        <p:nvPicPr>
          <p:cNvPr id="11" name="Picture 3" descr="Differenc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99" y="1962149"/>
            <a:ext cx="3460749" cy="233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รูปภาพ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" t="8004" r="3535" b="4031"/>
          <a:stretch/>
        </p:blipFill>
        <p:spPr bwMode="auto">
          <a:xfrm>
            <a:off x="7124699" y="1962149"/>
            <a:ext cx="3590925" cy="2286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50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4A843233-E8C6-4697-88DC-549A3E830A41}"/>
              </a:ext>
            </a:extLst>
          </p:cNvPr>
          <p:cNvSpPr/>
          <p:nvPr/>
        </p:nvSpPr>
        <p:spPr>
          <a:xfrm>
            <a:off x="488373" y="270163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500" b="1" u="sng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เอกลักษณ์ของ </a:t>
            </a:r>
            <a:r>
              <a:rPr lang="en-US" sz="33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Set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CCA87-60E9-4784-9D23-93D8758C54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" y="1288484"/>
            <a:ext cx="10246129" cy="12042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0A18D-CA07-4036-9256-CEC0D29AE6E7}"/>
              </a:ext>
            </a:extLst>
          </p:cNvPr>
          <p:cNvPicPr/>
          <p:nvPr/>
        </p:nvPicPr>
        <p:blipFill rotWithShape="1">
          <a:blip r:embed="rId4"/>
          <a:srcRect r="1176"/>
          <a:stretch/>
        </p:blipFill>
        <p:spPr>
          <a:xfrm>
            <a:off x="938750" y="2948924"/>
            <a:ext cx="10246129" cy="10822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2B415-5856-46F1-AA18-E75D647B4F7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8750" y="4487304"/>
            <a:ext cx="10246129" cy="10822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76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มุมมน 3">
            <a:extLst>
              <a:ext uri="{FF2B5EF4-FFF2-40B4-BE49-F238E27FC236}">
                <a16:creationId xmlns:a16="http://schemas.microsoft.com/office/drawing/2014/main" id="{4A843233-E8C6-4697-88DC-549A3E830A41}"/>
              </a:ext>
            </a:extLst>
          </p:cNvPr>
          <p:cNvSpPr/>
          <p:nvPr/>
        </p:nvSpPr>
        <p:spPr>
          <a:xfrm>
            <a:off x="484909" y="244186"/>
            <a:ext cx="11222182" cy="6369627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sz="3500" b="1" u="sng" dirty="0">
                <a:solidFill>
                  <a:schemeClr val="tx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เอกลักษณ์ของ </a:t>
            </a:r>
            <a:r>
              <a:rPr lang="en-US" sz="33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Set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DADB6-3495-4F8B-97A8-F24E3F6A9A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8186" y="1386966"/>
            <a:ext cx="10124351" cy="62844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9FFD35-1C09-4F35-8F87-76C9D15409A9}"/>
              </a:ext>
            </a:extLst>
          </p:cNvPr>
          <p:cNvPicPr/>
          <p:nvPr/>
        </p:nvPicPr>
        <p:blipFill rotWithShape="1">
          <a:blip r:embed="rId4"/>
          <a:srcRect r="2360"/>
          <a:stretch/>
        </p:blipFill>
        <p:spPr>
          <a:xfrm>
            <a:off x="1008184" y="2702568"/>
            <a:ext cx="10124351" cy="11676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83732-F9B8-4FF7-9152-9F75B4B4CE70}"/>
              </a:ext>
            </a:extLst>
          </p:cNvPr>
          <p:cNvPicPr/>
          <p:nvPr/>
        </p:nvPicPr>
        <p:blipFill rotWithShape="1">
          <a:blip r:embed="rId5"/>
          <a:srcRect r="1778"/>
          <a:stretch/>
        </p:blipFill>
        <p:spPr>
          <a:xfrm>
            <a:off x="1008185" y="4557353"/>
            <a:ext cx="10124351" cy="11676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0608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379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Agency FB</vt:lpstr>
      <vt:lpstr>Angsana New</vt:lpstr>
      <vt:lpstr>Arial</vt:lpstr>
      <vt:lpstr>Calibri</vt:lpstr>
      <vt:lpstr>Calibri Light</vt:lpstr>
      <vt:lpstr>Cambria Math</vt:lpstr>
      <vt:lpstr>Cordia New</vt:lpstr>
      <vt:lpstr>Curlz MT</vt:lpstr>
      <vt:lpstr>JasmineUPC</vt:lpstr>
      <vt:lpstr>Symbol</vt:lpstr>
      <vt:lpstr>ธีมของ Office</vt:lpstr>
      <vt:lpstr>Set Operations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Inori Saki</dc:creator>
  <cp:lastModifiedBy>pooh</cp:lastModifiedBy>
  <cp:revision>158</cp:revision>
  <dcterms:created xsi:type="dcterms:W3CDTF">2018-11-03T11:58:05Z</dcterms:created>
  <dcterms:modified xsi:type="dcterms:W3CDTF">2018-11-14T14:55:53Z</dcterms:modified>
</cp:coreProperties>
</file>