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1A34-AAD0-4378-B9FB-92B312502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2E76E-D18A-4E5F-88D3-585D7DD30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35E7E-C987-450A-BCB1-6771BBDFD3CD}"/>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8C195608-C312-4BA4-BD72-A703C08C0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5464A-E4DD-4B75-B7D9-B35639C1012C}"/>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357799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B7FD-9006-4E3C-8C31-4AE05E755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43DC51-E408-4E6B-AC55-CC5EBD643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A2494-38B7-4966-9B76-768C2277AD2C}"/>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EFF5F754-F240-493C-9565-A7FFB17DC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FDF-CF69-4A74-8E93-C8C34E9B70E3}"/>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249974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B01E3-641C-4C38-904B-0672125BE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A4193-D55E-42E0-B32B-4FAFDE085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9EFF8-11EA-4DB7-9F05-BCE3F9C3B7BA}"/>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68797849-55E2-4FAF-9B29-99A19C5ED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3FF88-0593-4518-A9B6-573683D520F3}"/>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13929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4D41-84B3-454C-A009-A165FE64B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1D4D-6296-4076-AE25-C1F9E3C8C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78FB8-B25F-4A28-941D-F52CE07B3B13}"/>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C613C943-CD2B-416B-B469-90A6E76BB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EF25C-9074-416F-B24A-0AB954CB3573}"/>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218108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5CC4-7E6F-449A-8C72-69D77A914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7F0736-878F-471C-BF04-6C38EA64E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20B8B-1C73-4060-A3F2-8173DB0ABCA8}"/>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819B2258-C197-48C6-A759-3D5F67370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2678F-4D39-4BCA-B37A-A2B948452448}"/>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354384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F67B-01AF-43BF-8BAE-7557D2570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F6189-76C0-4CA3-8EA0-40F6C10B00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33303-C191-4479-9BD9-CCAC78C45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12283-AABB-4A22-8E6D-FE5C7FDBAA0A}"/>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6" name="Footer Placeholder 5">
            <a:extLst>
              <a:ext uri="{FF2B5EF4-FFF2-40B4-BE49-F238E27FC236}">
                <a16:creationId xmlns:a16="http://schemas.microsoft.com/office/drawing/2014/main" id="{9FB96BC8-37F8-48B2-B5C7-608894F65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808B8-019A-47D3-81CE-85F94856BD82}"/>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50239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372B-0D49-48CD-9AC0-16DDD2A7B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4E4B09-ABBE-4B36-8522-AE04FE4FB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993EFE-B49A-48BF-A197-AE7D05029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AA07D-A052-4DF2-8B5E-E146A3AED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78EF0-3626-42EF-A8B1-A70D15160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50B4B-5EFA-4B81-874D-DF8E0645EF10}"/>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8" name="Footer Placeholder 7">
            <a:extLst>
              <a:ext uri="{FF2B5EF4-FFF2-40B4-BE49-F238E27FC236}">
                <a16:creationId xmlns:a16="http://schemas.microsoft.com/office/drawing/2014/main" id="{6E1D007A-D992-4FF3-A1F8-724026CD8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650866-DD5F-416C-B04B-FCAAD24F3558}"/>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167340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A04C-4709-41F7-A483-2EB65D5AC4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782CA-5B98-457F-8F59-C8E34CEAC688}"/>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4" name="Footer Placeholder 3">
            <a:extLst>
              <a:ext uri="{FF2B5EF4-FFF2-40B4-BE49-F238E27FC236}">
                <a16:creationId xmlns:a16="http://schemas.microsoft.com/office/drawing/2014/main" id="{583270B1-B3B8-489C-8787-319495938E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036BD1-8865-478D-ADD8-6D75F7C5B76A}"/>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405696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96521-66B5-4B5B-B02F-AC99C0B21A4B}"/>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3" name="Footer Placeholder 2">
            <a:extLst>
              <a:ext uri="{FF2B5EF4-FFF2-40B4-BE49-F238E27FC236}">
                <a16:creationId xmlns:a16="http://schemas.microsoft.com/office/drawing/2014/main" id="{A1DC28E0-230D-4D90-A107-6DEBE7FAC4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8FE09-DD8C-456C-956C-D97F2F411DF1}"/>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265366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16A3-7C9D-4478-B3A3-4E1F54EFF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B3CE9A-4C4A-4287-A161-C4270BEF5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F7D90-E2AD-4110-BF98-574E64E68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354E3-C5F5-4C90-A798-144742611DD0}"/>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6" name="Footer Placeholder 5">
            <a:extLst>
              <a:ext uri="{FF2B5EF4-FFF2-40B4-BE49-F238E27FC236}">
                <a16:creationId xmlns:a16="http://schemas.microsoft.com/office/drawing/2014/main" id="{5386684A-72EE-4E9A-95B1-A9492B902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FD5B6-A482-4B2E-95ED-DA0638ECB826}"/>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355536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3C06-FE54-4DDF-B73E-43F38335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E26635-7D5F-4E46-A6D5-ECBA012DB3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250D7E-1A31-4983-A613-3B7DDB8EF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7CD78-D8A5-4F99-B486-DCE1E146F0D4}"/>
              </a:ext>
            </a:extLst>
          </p:cNvPr>
          <p:cNvSpPr>
            <a:spLocks noGrp="1"/>
          </p:cNvSpPr>
          <p:nvPr>
            <p:ph type="dt" sz="half" idx="10"/>
          </p:nvPr>
        </p:nvSpPr>
        <p:spPr/>
        <p:txBody>
          <a:bodyPr/>
          <a:lstStyle/>
          <a:p>
            <a:fld id="{E1EEB6D0-CF19-4FE1-8C1E-F890E8DD5234}" type="datetimeFigureOut">
              <a:rPr lang="en-US" smtClean="0"/>
              <a:t>3/23/2019</a:t>
            </a:fld>
            <a:endParaRPr lang="en-US"/>
          </a:p>
        </p:txBody>
      </p:sp>
      <p:sp>
        <p:nvSpPr>
          <p:cNvPr id="6" name="Footer Placeholder 5">
            <a:extLst>
              <a:ext uri="{FF2B5EF4-FFF2-40B4-BE49-F238E27FC236}">
                <a16:creationId xmlns:a16="http://schemas.microsoft.com/office/drawing/2014/main" id="{B1B076EC-CA05-487F-AA6C-6E96C3E1E6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CE769-5AF0-44D2-B45D-5F74CDDF6631}"/>
              </a:ext>
            </a:extLst>
          </p:cNvPr>
          <p:cNvSpPr>
            <a:spLocks noGrp="1"/>
          </p:cNvSpPr>
          <p:nvPr>
            <p:ph type="sldNum" sz="quarter" idx="12"/>
          </p:nvPr>
        </p:nvSpPr>
        <p:spPr/>
        <p:txBody>
          <a:bodyPr/>
          <a:lstStyle/>
          <a:p>
            <a:fld id="{06D469B8-C1FB-4665-A445-77CA0B0B3023}" type="slidenum">
              <a:rPr lang="en-US" smtClean="0"/>
              <a:t>‹#›</a:t>
            </a:fld>
            <a:endParaRPr lang="en-US"/>
          </a:p>
        </p:txBody>
      </p:sp>
    </p:spTree>
    <p:extLst>
      <p:ext uri="{BB962C8B-B14F-4D97-AF65-F5344CB8AC3E}">
        <p14:creationId xmlns:p14="http://schemas.microsoft.com/office/powerpoint/2010/main" val="73042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E1B02-368A-4632-A208-A42423E3E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28524D-CF7B-448F-88D8-EF1D528F4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04B5C-0AF2-4F53-997F-58E90D5CE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EB6D0-CF19-4FE1-8C1E-F890E8DD5234}" type="datetimeFigureOut">
              <a:rPr lang="en-US" smtClean="0"/>
              <a:t>3/23/2019</a:t>
            </a:fld>
            <a:endParaRPr lang="en-US"/>
          </a:p>
        </p:txBody>
      </p:sp>
      <p:sp>
        <p:nvSpPr>
          <p:cNvPr id="5" name="Footer Placeholder 4">
            <a:extLst>
              <a:ext uri="{FF2B5EF4-FFF2-40B4-BE49-F238E27FC236}">
                <a16:creationId xmlns:a16="http://schemas.microsoft.com/office/drawing/2014/main" id="{5E24E7EE-177C-4CF5-90BC-5BA081228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8F44E9-A2BD-4F6A-A8A5-FF2B6A603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469B8-C1FB-4665-A445-77CA0B0B3023}" type="slidenum">
              <a:rPr lang="en-US" smtClean="0"/>
              <a:t>‹#›</a:t>
            </a:fld>
            <a:endParaRPr lang="en-US"/>
          </a:p>
        </p:txBody>
      </p:sp>
    </p:spTree>
    <p:extLst>
      <p:ext uri="{BB962C8B-B14F-4D97-AF65-F5344CB8AC3E}">
        <p14:creationId xmlns:p14="http://schemas.microsoft.com/office/powerpoint/2010/main" val="1206211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hep.uiuc.edu/home/g-gollin/CUJ8404AR_Gollin.pdf"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BCAA5C-C2EA-497A-A9BB-6D117F20E4BD}"/>
              </a:ext>
            </a:extLst>
          </p:cNvPr>
          <p:cNvSpPr/>
          <p:nvPr/>
        </p:nvSpPr>
        <p:spPr>
          <a:xfrm>
            <a:off x="0" y="0"/>
            <a:ext cx="12192000" cy="4452730"/>
          </a:xfrm>
          <a:prstGeom prst="rect">
            <a:avLst/>
          </a:prstGeom>
          <a:gradFill>
            <a:gsLst>
              <a:gs pos="0">
                <a:srgbClr val="00B0F0"/>
              </a:gs>
              <a:gs pos="43000">
                <a:srgbClr val="00B0F0"/>
              </a:gs>
              <a:gs pos="93000">
                <a:srgbClr val="0070C0"/>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84022EE-DFBB-4E84-8E73-DFDCBA58B3D0}"/>
              </a:ext>
            </a:extLst>
          </p:cNvPr>
          <p:cNvSpPr txBox="1"/>
          <p:nvPr/>
        </p:nvSpPr>
        <p:spPr>
          <a:xfrm>
            <a:off x="2471530" y="1351722"/>
            <a:ext cx="7248939" cy="1384995"/>
          </a:xfrm>
          <a:prstGeom prst="rect">
            <a:avLst/>
          </a:prstGeom>
          <a:noFill/>
        </p:spPr>
        <p:txBody>
          <a:bodyPr wrap="square" rtlCol="0">
            <a:spAutoFit/>
          </a:bodyPr>
          <a:lstStyle/>
          <a:p>
            <a:r>
              <a:rPr lang="en-US" sz="4200" b="1" dirty="0">
                <a:latin typeface="Raleway ExtraBold" panose="020B0903030101060003"/>
                <a:cs typeface="Times New Roman" panose="02020603050405020304" pitchFamily="18" charset="0"/>
              </a:rPr>
              <a:t>BLOCKCHAIN BASED CERTIFICATE VALIDATION </a:t>
            </a:r>
          </a:p>
        </p:txBody>
      </p:sp>
      <p:sp>
        <p:nvSpPr>
          <p:cNvPr id="12" name="Rectangle 11">
            <a:extLst>
              <a:ext uri="{FF2B5EF4-FFF2-40B4-BE49-F238E27FC236}">
                <a16:creationId xmlns:a16="http://schemas.microsoft.com/office/drawing/2014/main" id="{AE322754-A1C0-4206-830F-CDB1D074EEC0}"/>
              </a:ext>
            </a:extLst>
          </p:cNvPr>
          <p:cNvSpPr/>
          <p:nvPr/>
        </p:nvSpPr>
        <p:spPr>
          <a:xfrm>
            <a:off x="1856460" y="4817021"/>
            <a:ext cx="2228623" cy="1723549"/>
          </a:xfrm>
          <a:prstGeom prst="rect">
            <a:avLst/>
          </a:prstGeom>
        </p:spPr>
        <p:txBody>
          <a:bodyPr wrap="none">
            <a:spAutoFit/>
          </a:bodyPr>
          <a:lstStyle/>
          <a:p>
            <a:pPr>
              <a:lnSpc>
                <a:spcPct val="150000"/>
              </a:lnSpc>
            </a:pPr>
            <a:r>
              <a:rPr lang="en-IN" sz="2400" dirty="0">
                <a:solidFill>
                  <a:schemeClr val="tx1">
                    <a:lumMod val="75000"/>
                    <a:lumOff val="25000"/>
                  </a:schemeClr>
                </a:solidFill>
                <a:latin typeface="Raleway Medium" panose="020B0603030101060003" pitchFamily="34" charset="0"/>
              </a:rPr>
              <a:t>Team Members</a:t>
            </a:r>
          </a:p>
          <a:p>
            <a:pPr algn="ctr">
              <a:lnSpc>
                <a:spcPct val="150000"/>
              </a:lnSpc>
            </a:pPr>
            <a:r>
              <a:rPr lang="en-US" sz="2000" dirty="0" err="1">
                <a:latin typeface="Raleway Medium" panose="020B0603030101060003"/>
              </a:rPr>
              <a:t>Pon</a:t>
            </a:r>
            <a:r>
              <a:rPr lang="en-US" sz="2000" dirty="0">
                <a:latin typeface="Raleway Medium" panose="020B0603030101060003"/>
              </a:rPr>
              <a:t> </a:t>
            </a:r>
            <a:r>
              <a:rPr lang="en-US" sz="2000" dirty="0" err="1">
                <a:latin typeface="Raleway Medium" panose="020B0603030101060003"/>
              </a:rPr>
              <a:t>Anitha</a:t>
            </a:r>
            <a:r>
              <a:rPr lang="en-US" sz="2000" dirty="0">
                <a:latin typeface="Raleway Medium" panose="020B0603030101060003"/>
              </a:rPr>
              <a:t> C</a:t>
            </a:r>
          </a:p>
          <a:p>
            <a:pPr algn="ctr"/>
            <a:r>
              <a:rPr lang="en-US" sz="2000" dirty="0">
                <a:latin typeface="Raleway Medium" panose="020B0603030101060003"/>
              </a:rPr>
              <a:t>Pooja </a:t>
            </a:r>
            <a:r>
              <a:rPr lang="en-US" sz="2000" dirty="0" err="1">
                <a:latin typeface="Raleway Medium" panose="020B0603030101060003"/>
              </a:rPr>
              <a:t>Sree</a:t>
            </a:r>
            <a:r>
              <a:rPr lang="en-US" sz="2000" dirty="0">
                <a:latin typeface="Raleway Medium" panose="020B0603030101060003"/>
              </a:rPr>
              <a:t> V</a:t>
            </a:r>
          </a:p>
          <a:p>
            <a:pPr algn="ctr"/>
            <a:r>
              <a:rPr lang="en-US" sz="2000" dirty="0">
                <a:latin typeface="Raleway Medium" panose="020B0603030101060003"/>
              </a:rPr>
              <a:t>Poorvaja S</a:t>
            </a:r>
          </a:p>
        </p:txBody>
      </p:sp>
      <p:sp>
        <p:nvSpPr>
          <p:cNvPr id="13" name="TextBox 12">
            <a:extLst>
              <a:ext uri="{FF2B5EF4-FFF2-40B4-BE49-F238E27FC236}">
                <a16:creationId xmlns:a16="http://schemas.microsoft.com/office/drawing/2014/main" id="{FBB5B56A-4053-4C41-BD71-21DF6E45180B}"/>
              </a:ext>
            </a:extLst>
          </p:cNvPr>
          <p:cNvSpPr txBox="1"/>
          <p:nvPr/>
        </p:nvSpPr>
        <p:spPr>
          <a:xfrm>
            <a:off x="6712226" y="4813780"/>
            <a:ext cx="3008243" cy="1354217"/>
          </a:xfrm>
          <a:prstGeom prst="rect">
            <a:avLst/>
          </a:prstGeom>
          <a:noFill/>
        </p:spPr>
        <p:txBody>
          <a:bodyPr wrap="square" rtlCol="0">
            <a:spAutoFit/>
          </a:bodyPr>
          <a:lstStyle/>
          <a:p>
            <a:pPr algn="ctr">
              <a:lnSpc>
                <a:spcPct val="150000"/>
              </a:lnSpc>
            </a:pPr>
            <a:r>
              <a:rPr lang="en-US" sz="2400" dirty="0">
                <a:solidFill>
                  <a:schemeClr val="tx1">
                    <a:lumMod val="50000"/>
                    <a:lumOff val="50000"/>
                  </a:schemeClr>
                </a:solidFill>
                <a:latin typeface="Raleway Medium" panose="020B0603030101060003"/>
              </a:rPr>
              <a:t>Guide</a:t>
            </a:r>
          </a:p>
          <a:p>
            <a:pPr algn="ctr">
              <a:lnSpc>
                <a:spcPct val="150000"/>
              </a:lnSpc>
            </a:pPr>
            <a:r>
              <a:rPr lang="en-US" sz="2000" dirty="0">
                <a:latin typeface="Raleway Medium" panose="020B0603030101060003"/>
              </a:rPr>
              <a:t>Dr. </a:t>
            </a:r>
            <a:r>
              <a:rPr lang="en-US" sz="2000" dirty="0" err="1">
                <a:latin typeface="Raleway Medium" panose="020B0603030101060003"/>
              </a:rPr>
              <a:t>S.Baghavathi</a:t>
            </a:r>
            <a:r>
              <a:rPr lang="en-US" sz="2000" dirty="0">
                <a:latin typeface="Raleway Medium" panose="020B0603030101060003"/>
              </a:rPr>
              <a:t> Priya</a:t>
            </a:r>
          </a:p>
          <a:p>
            <a:pPr algn="ctr"/>
            <a:r>
              <a:rPr lang="en-US" sz="1600" dirty="0">
                <a:latin typeface="Raleway Medium" panose="020B0603030101060003"/>
              </a:rPr>
              <a:t>Professor/IT</a:t>
            </a:r>
            <a:r>
              <a:rPr lang="en-US" sz="1600" dirty="0"/>
              <a:t> </a:t>
            </a:r>
          </a:p>
        </p:txBody>
      </p:sp>
    </p:spTree>
    <p:extLst>
      <p:ext uri="{BB962C8B-B14F-4D97-AF65-F5344CB8AC3E}">
        <p14:creationId xmlns:p14="http://schemas.microsoft.com/office/powerpoint/2010/main" val="20259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08221-4B5C-4914-9434-045198614C63}"/>
              </a:ext>
            </a:extLst>
          </p:cNvPr>
          <p:cNvSpPr/>
          <p:nvPr/>
        </p:nvSpPr>
        <p:spPr>
          <a:xfrm>
            <a:off x="1060174" y="1110832"/>
            <a:ext cx="9753600" cy="5344989"/>
          </a:xfrm>
          <a:prstGeom prst="rect">
            <a:avLst/>
          </a:prstGeom>
        </p:spPr>
        <p:txBody>
          <a:bodyPr wrap="square">
            <a:spAutoFit/>
          </a:bodyPr>
          <a:lstStyle/>
          <a:p>
            <a:pPr indent="457200" algn="just">
              <a:lnSpc>
                <a:spcPct val="150000"/>
              </a:lnSpc>
              <a:spcAft>
                <a:spcPts val="600"/>
              </a:spcAft>
            </a:pPr>
            <a:r>
              <a:rPr lang="en-US" sz="2000" dirty="0">
                <a:latin typeface="Raleway Medium"/>
                <a:ea typeface="Times New Roman" panose="02020603050405020304" pitchFamily="18" charset="0"/>
                <a:cs typeface="Mangal" panose="02040503050203030202" pitchFamily="18" charset="0"/>
              </a:rPr>
              <a:t>The student uses the web application that is integrated with blockchain to store and retrieve the hash of the certificates. Steps to be followed in this module are:</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a:t>
            </a:r>
            <a:r>
              <a:rPr lang="en-US" sz="2000" b="1" dirty="0" err="1">
                <a:latin typeface="Raleway Medium"/>
                <a:ea typeface="Times New Roman" panose="02020603050405020304" pitchFamily="18" charset="0"/>
                <a:cs typeface="Mangal" panose="02040503050203030202" pitchFamily="18" charset="0"/>
              </a:rPr>
              <a:t>i</a:t>
            </a:r>
            <a:r>
              <a:rPr lang="en-US" sz="2000" b="1" dirty="0">
                <a:latin typeface="Raleway Medium"/>
                <a:ea typeface="Times New Roman" panose="02020603050405020304" pitchFamily="18" charset="0"/>
                <a:cs typeface="Mangal" panose="02040503050203030202" pitchFamily="18" charset="0"/>
              </a:rPr>
              <a:t>) </a:t>
            </a:r>
            <a:r>
              <a:rPr lang="en-US" sz="2000" dirty="0">
                <a:latin typeface="Raleway Medium"/>
                <a:ea typeface="Times New Roman" panose="02020603050405020304" pitchFamily="18" charset="0"/>
                <a:cs typeface="Mangal" panose="02040503050203030202" pitchFamily="18" charset="0"/>
              </a:rPr>
              <a:t>The user needs to enter their 10</a:t>
            </a:r>
            <a:r>
              <a:rPr lang="en-US" sz="2000" baseline="30000" dirty="0">
                <a:latin typeface="Raleway Medium"/>
                <a:ea typeface="Times New Roman" panose="02020603050405020304" pitchFamily="18" charset="0"/>
                <a:cs typeface="Mangal" panose="02040503050203030202" pitchFamily="18" charset="0"/>
              </a:rPr>
              <a:t>th</a:t>
            </a:r>
            <a:r>
              <a:rPr lang="en-US" sz="2000" dirty="0">
                <a:latin typeface="Raleway Medium"/>
                <a:ea typeface="Times New Roman" panose="02020603050405020304" pitchFamily="18" charset="0"/>
                <a:cs typeface="Mangal" panose="02040503050203030202" pitchFamily="18" charset="0"/>
              </a:rPr>
              <a:t> grade register number into the UI to enter into the system.</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ii) </a:t>
            </a:r>
            <a:r>
              <a:rPr lang="en-US" sz="2000" dirty="0">
                <a:latin typeface="Raleway Medium"/>
                <a:ea typeface="Times New Roman" panose="02020603050405020304" pitchFamily="18" charset="0"/>
                <a:cs typeface="Mangal" panose="02040503050203030202" pitchFamily="18" charset="0"/>
              </a:rPr>
              <a:t>The user is then led to a register/ login page, where they can choose either option.</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iii) </a:t>
            </a:r>
            <a:r>
              <a:rPr lang="en-US" sz="2000" dirty="0">
                <a:latin typeface="Raleway Medium"/>
                <a:ea typeface="Times New Roman" panose="02020603050405020304" pitchFamily="18" charset="0"/>
                <a:cs typeface="Mangal" panose="02040503050203030202" pitchFamily="18" charset="0"/>
              </a:rPr>
              <a:t>The user needs to register before using the system if they are a new user, or login directly, if they are an existing user. </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pPr>
            <a:r>
              <a:rPr lang="en-US" sz="2000" b="1" dirty="0">
                <a:latin typeface="Raleway Medium"/>
                <a:ea typeface="Times New Roman" panose="02020603050405020304" pitchFamily="18" charset="0"/>
              </a:rPr>
              <a:t>Step iv) </a:t>
            </a:r>
            <a:r>
              <a:rPr lang="en-US" sz="2000" dirty="0">
                <a:latin typeface="Raleway Medium"/>
                <a:ea typeface="Times New Roman" panose="02020603050405020304" pitchFamily="18" charset="0"/>
              </a:rPr>
              <a:t>On the next page, the user maybe able to the operations of either uploading the certificate hash or viewing the certificate hash.</a:t>
            </a:r>
            <a:endParaRPr lang="en-US" sz="2000" dirty="0">
              <a:latin typeface="Raleway Medium"/>
            </a:endParaRPr>
          </a:p>
        </p:txBody>
      </p:sp>
      <p:sp>
        <p:nvSpPr>
          <p:cNvPr id="3" name="Rectangle 2">
            <a:extLst>
              <a:ext uri="{FF2B5EF4-FFF2-40B4-BE49-F238E27FC236}">
                <a16:creationId xmlns:a16="http://schemas.microsoft.com/office/drawing/2014/main" id="{0E00AFFE-9F14-4169-B6E9-F78199B0908C}"/>
              </a:ext>
            </a:extLst>
          </p:cNvPr>
          <p:cNvSpPr/>
          <p:nvPr/>
        </p:nvSpPr>
        <p:spPr>
          <a:xfrm>
            <a:off x="522775" y="402946"/>
            <a:ext cx="3756156" cy="707886"/>
          </a:xfrm>
          <a:prstGeom prst="rect">
            <a:avLst/>
          </a:prstGeom>
        </p:spPr>
        <p:txBody>
          <a:bodyPr wrap="none">
            <a:spAutoFit/>
          </a:bodyPr>
          <a:lstStyle/>
          <a:p>
            <a:r>
              <a:rPr lang="en-US" sz="4000" dirty="0">
                <a:solidFill>
                  <a:srgbClr val="00B0F0"/>
                </a:solidFill>
                <a:latin typeface="Raleway ExtraBold" panose="020B0903030101060003" charset="0"/>
              </a:rPr>
              <a:t>Student</a:t>
            </a:r>
            <a:r>
              <a:rPr lang="en-US" sz="4000" dirty="0">
                <a:latin typeface="Raleway ExtraBold" panose="020B0903030101060003" charset="0"/>
              </a:rPr>
              <a:t> Module</a:t>
            </a:r>
            <a:endParaRPr lang="en-US" sz="4000" dirty="0"/>
          </a:p>
        </p:txBody>
      </p:sp>
    </p:spTree>
    <p:extLst>
      <p:ext uri="{BB962C8B-B14F-4D97-AF65-F5344CB8AC3E}">
        <p14:creationId xmlns:p14="http://schemas.microsoft.com/office/powerpoint/2010/main" val="416747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F568F5-2F7C-46DC-AA40-7C6A9F9360EC}"/>
              </a:ext>
            </a:extLst>
          </p:cNvPr>
          <p:cNvSpPr/>
          <p:nvPr/>
        </p:nvSpPr>
        <p:spPr>
          <a:xfrm>
            <a:off x="350497" y="487882"/>
            <a:ext cx="4892686" cy="707886"/>
          </a:xfrm>
          <a:prstGeom prst="rect">
            <a:avLst/>
          </a:prstGeom>
        </p:spPr>
        <p:txBody>
          <a:bodyPr wrap="none">
            <a:spAutoFit/>
          </a:bodyPr>
          <a:lstStyle/>
          <a:p>
            <a:r>
              <a:rPr lang="en-US" sz="4000" dirty="0">
                <a:solidFill>
                  <a:srgbClr val="00B0F0"/>
                </a:solidFill>
                <a:latin typeface="Raleway ExtraBold" panose="020B0903030101060003" charset="0"/>
              </a:rPr>
              <a:t>Organization </a:t>
            </a:r>
            <a:r>
              <a:rPr lang="en-US" sz="4000" dirty="0">
                <a:solidFill>
                  <a:srgbClr val="434343"/>
                </a:solidFill>
                <a:latin typeface="Raleway ExtraBold" panose="020B0903030101060003" charset="0"/>
              </a:rPr>
              <a:t>Module</a:t>
            </a:r>
            <a:endParaRPr lang="en-US" sz="4000" dirty="0"/>
          </a:p>
        </p:txBody>
      </p:sp>
      <p:sp>
        <p:nvSpPr>
          <p:cNvPr id="3" name="Rectangle 2">
            <a:extLst>
              <a:ext uri="{FF2B5EF4-FFF2-40B4-BE49-F238E27FC236}">
                <a16:creationId xmlns:a16="http://schemas.microsoft.com/office/drawing/2014/main" id="{462E4EC0-AEF0-48A2-A34A-00E275E5F70B}"/>
              </a:ext>
            </a:extLst>
          </p:cNvPr>
          <p:cNvSpPr/>
          <p:nvPr/>
        </p:nvSpPr>
        <p:spPr>
          <a:xfrm>
            <a:off x="589037" y="1255961"/>
            <a:ext cx="10609050" cy="5114157"/>
          </a:xfrm>
          <a:prstGeom prst="rect">
            <a:avLst/>
          </a:prstGeom>
        </p:spPr>
        <p:txBody>
          <a:bodyPr wrap="square">
            <a:spAutoFit/>
          </a:bodyPr>
          <a:lstStyle/>
          <a:p>
            <a:pPr indent="457200" algn="just">
              <a:lnSpc>
                <a:spcPct val="150000"/>
              </a:lnSpc>
              <a:spcAft>
                <a:spcPts val="1200"/>
              </a:spcAft>
            </a:pPr>
            <a:r>
              <a:rPr lang="en-US" sz="2000" dirty="0">
                <a:latin typeface="Raleway Medium"/>
                <a:ea typeface="Times New Roman" panose="02020603050405020304" pitchFamily="18" charset="0"/>
                <a:cs typeface="Mangal" panose="02040503050203030202" pitchFamily="18" charset="0"/>
              </a:rPr>
              <a:t>The organization uses the web application to view the hashes of the certificates that the students have uploaded so that they can verify if the certificates in hand are authentic. Steps to be followed in this module are:</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a:t>
            </a:r>
            <a:r>
              <a:rPr lang="en-US" sz="2000" b="1" dirty="0" err="1">
                <a:latin typeface="Raleway Medium"/>
                <a:ea typeface="Times New Roman" panose="02020603050405020304" pitchFamily="18" charset="0"/>
                <a:cs typeface="Mangal" panose="02040503050203030202" pitchFamily="18" charset="0"/>
              </a:rPr>
              <a:t>i</a:t>
            </a:r>
            <a:r>
              <a:rPr lang="en-US" sz="2000" b="1" dirty="0">
                <a:latin typeface="Raleway Medium"/>
                <a:ea typeface="Times New Roman" panose="02020603050405020304" pitchFamily="18" charset="0"/>
                <a:cs typeface="Mangal" panose="02040503050203030202" pitchFamily="18" charset="0"/>
              </a:rPr>
              <a:t>) </a:t>
            </a:r>
            <a:r>
              <a:rPr lang="en-US" sz="2000" dirty="0">
                <a:latin typeface="Raleway Medium"/>
                <a:ea typeface="Times New Roman" panose="02020603050405020304" pitchFamily="18" charset="0"/>
                <a:cs typeface="Mangal" panose="02040503050203030202" pitchFamily="18" charset="0"/>
              </a:rPr>
              <a:t>The user should enter the organization code to enter into the system.</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ii) </a:t>
            </a:r>
            <a:r>
              <a:rPr lang="en-US" sz="2000" dirty="0">
                <a:latin typeface="Raleway Medium"/>
                <a:ea typeface="Times New Roman" panose="02020603050405020304" pitchFamily="18" charset="0"/>
                <a:cs typeface="Mangal" panose="02040503050203030202" pitchFamily="18" charset="0"/>
              </a:rPr>
              <a:t>After submission of the credentials, the user is directed to a page where student’s user name is required to view the student details.</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iii) </a:t>
            </a:r>
            <a:r>
              <a:rPr lang="en-US" sz="2000" dirty="0">
                <a:latin typeface="Raleway Medium"/>
                <a:ea typeface="Times New Roman" panose="02020603050405020304" pitchFamily="18" charset="0"/>
                <a:cs typeface="Mangal" panose="02040503050203030202" pitchFamily="18" charset="0"/>
              </a:rPr>
              <a:t>Upon entering the student’s username, the organization will be able to verify whether the student certificate with the organization is authentic or not.</a:t>
            </a:r>
            <a:endParaRPr lang="en-US" sz="2000" dirty="0">
              <a:effectLst/>
              <a:latin typeface="Raleway Medium"/>
              <a:ea typeface="Times New Roman" panose="02020603050405020304" pitchFamily="18" charset="0"/>
              <a:cs typeface="Mangal" panose="02040503050203030202" pitchFamily="18" charset="0"/>
            </a:endParaRPr>
          </a:p>
          <a:p>
            <a:pPr algn="just">
              <a:lnSpc>
                <a:spcPct val="150000"/>
              </a:lnSpc>
              <a:spcAft>
                <a:spcPts val="400"/>
              </a:spcAft>
            </a:pPr>
            <a:r>
              <a:rPr lang="en-US" sz="2000" b="1" dirty="0">
                <a:latin typeface="Raleway Medium"/>
                <a:ea typeface="Times New Roman" panose="02020603050405020304" pitchFamily="18" charset="0"/>
                <a:cs typeface="Mangal" panose="02040503050203030202" pitchFamily="18" charset="0"/>
              </a:rPr>
              <a:t>Step iv) </a:t>
            </a:r>
            <a:r>
              <a:rPr lang="en-US" sz="2000" dirty="0">
                <a:latin typeface="Raleway Medium"/>
                <a:ea typeface="Times New Roman" panose="02020603050405020304" pitchFamily="18" charset="0"/>
                <a:cs typeface="Mangal" panose="02040503050203030202" pitchFamily="18" charset="0"/>
              </a:rPr>
              <a:t>The user will be displayed with the student’s username, and the hash of the certificate that the student has uploaded.</a:t>
            </a:r>
            <a:endParaRPr lang="en-US" sz="2000" dirty="0">
              <a:effectLst/>
              <a:latin typeface="Raleway Medium"/>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73771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73A07F-0473-4A7E-ADF2-68AF0F550F75}"/>
              </a:ext>
            </a:extLst>
          </p:cNvPr>
          <p:cNvPicPr/>
          <p:nvPr/>
        </p:nvPicPr>
        <p:blipFill>
          <a:blip r:embed="rId2"/>
          <a:stretch>
            <a:fillRect/>
          </a:stretch>
        </p:blipFill>
        <p:spPr>
          <a:xfrm>
            <a:off x="1656521" y="1325218"/>
            <a:ext cx="8441635" cy="5247860"/>
          </a:xfrm>
          <a:prstGeom prst="rect">
            <a:avLst/>
          </a:prstGeom>
        </p:spPr>
      </p:pic>
      <p:sp>
        <p:nvSpPr>
          <p:cNvPr id="3" name="Rectangle 2">
            <a:extLst>
              <a:ext uri="{FF2B5EF4-FFF2-40B4-BE49-F238E27FC236}">
                <a16:creationId xmlns:a16="http://schemas.microsoft.com/office/drawing/2014/main" id="{7D2DBA1C-AF64-416F-9494-55468955092C}"/>
              </a:ext>
            </a:extLst>
          </p:cNvPr>
          <p:cNvSpPr/>
          <p:nvPr/>
        </p:nvSpPr>
        <p:spPr>
          <a:xfrm>
            <a:off x="463828" y="484568"/>
            <a:ext cx="2901756" cy="707886"/>
          </a:xfrm>
          <a:prstGeom prst="rect">
            <a:avLst/>
          </a:prstGeom>
        </p:spPr>
        <p:txBody>
          <a:bodyPr wrap="none">
            <a:spAutoFit/>
          </a:bodyPr>
          <a:lstStyle/>
          <a:p>
            <a:r>
              <a:rPr lang="en-US" sz="4000" dirty="0">
                <a:solidFill>
                  <a:srgbClr val="00B0F0"/>
                </a:solidFill>
                <a:latin typeface="Raleway ExtraBold" panose="020B0903030101060003" charset="0"/>
              </a:rPr>
              <a:t>Screen</a:t>
            </a:r>
            <a:r>
              <a:rPr lang="en-US" sz="4000" dirty="0">
                <a:solidFill>
                  <a:srgbClr val="434343"/>
                </a:solidFill>
                <a:latin typeface="Raleway ExtraBold" panose="020B0903030101060003" charset="0"/>
              </a:rPr>
              <a:t>shots</a:t>
            </a:r>
            <a:endParaRPr lang="en-US" sz="4000" dirty="0"/>
          </a:p>
        </p:txBody>
      </p:sp>
    </p:spTree>
    <p:extLst>
      <p:ext uri="{BB962C8B-B14F-4D97-AF65-F5344CB8AC3E}">
        <p14:creationId xmlns:p14="http://schemas.microsoft.com/office/powerpoint/2010/main" val="334650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C908CC-8564-4685-AB1D-35EF75A1B1D8}"/>
              </a:ext>
            </a:extLst>
          </p:cNvPr>
          <p:cNvPicPr/>
          <p:nvPr/>
        </p:nvPicPr>
        <p:blipFill>
          <a:blip r:embed="rId2"/>
          <a:stretch>
            <a:fillRect/>
          </a:stretch>
        </p:blipFill>
        <p:spPr>
          <a:xfrm>
            <a:off x="1537252" y="1061415"/>
            <a:ext cx="9011478" cy="5133975"/>
          </a:xfrm>
          <a:prstGeom prst="rect">
            <a:avLst/>
          </a:prstGeom>
        </p:spPr>
      </p:pic>
    </p:spTree>
    <p:extLst>
      <p:ext uri="{BB962C8B-B14F-4D97-AF65-F5344CB8AC3E}">
        <p14:creationId xmlns:p14="http://schemas.microsoft.com/office/powerpoint/2010/main" val="147914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7B8AD-7589-4F5A-B101-3ADCE8CD561B}"/>
              </a:ext>
            </a:extLst>
          </p:cNvPr>
          <p:cNvPicPr/>
          <p:nvPr/>
        </p:nvPicPr>
        <p:blipFill>
          <a:blip r:embed="rId2"/>
          <a:stretch>
            <a:fillRect/>
          </a:stretch>
        </p:blipFill>
        <p:spPr>
          <a:xfrm>
            <a:off x="2087218" y="935682"/>
            <a:ext cx="8017564" cy="4986635"/>
          </a:xfrm>
          <a:prstGeom prst="rect">
            <a:avLst/>
          </a:prstGeom>
        </p:spPr>
      </p:pic>
    </p:spTree>
    <p:extLst>
      <p:ext uri="{BB962C8B-B14F-4D97-AF65-F5344CB8AC3E}">
        <p14:creationId xmlns:p14="http://schemas.microsoft.com/office/powerpoint/2010/main" val="261676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EDF31A-A471-4908-B017-A6B7C246AE07}"/>
              </a:ext>
            </a:extLst>
          </p:cNvPr>
          <p:cNvPicPr/>
          <p:nvPr/>
        </p:nvPicPr>
        <p:blipFill>
          <a:blip r:embed="rId2"/>
          <a:stretch>
            <a:fillRect/>
          </a:stretch>
        </p:blipFill>
        <p:spPr>
          <a:xfrm>
            <a:off x="2418522" y="804635"/>
            <a:ext cx="7354956" cy="5248730"/>
          </a:xfrm>
          <a:prstGeom prst="rect">
            <a:avLst/>
          </a:prstGeom>
        </p:spPr>
      </p:pic>
    </p:spTree>
    <p:extLst>
      <p:ext uri="{BB962C8B-B14F-4D97-AF65-F5344CB8AC3E}">
        <p14:creationId xmlns:p14="http://schemas.microsoft.com/office/powerpoint/2010/main" val="14028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20B881-79C0-4D1F-8CC8-2B7B536448DA}"/>
              </a:ext>
            </a:extLst>
          </p:cNvPr>
          <p:cNvPicPr/>
          <p:nvPr/>
        </p:nvPicPr>
        <p:blipFill>
          <a:blip r:embed="rId2"/>
          <a:stretch>
            <a:fillRect/>
          </a:stretch>
        </p:blipFill>
        <p:spPr>
          <a:xfrm>
            <a:off x="2133600" y="1110235"/>
            <a:ext cx="7686261" cy="5171296"/>
          </a:xfrm>
          <a:prstGeom prst="rect">
            <a:avLst/>
          </a:prstGeom>
        </p:spPr>
      </p:pic>
    </p:spTree>
    <p:extLst>
      <p:ext uri="{BB962C8B-B14F-4D97-AF65-F5344CB8AC3E}">
        <p14:creationId xmlns:p14="http://schemas.microsoft.com/office/powerpoint/2010/main" val="266644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226BCE-D2DA-4181-9765-C98ECC1D48B8}"/>
              </a:ext>
            </a:extLst>
          </p:cNvPr>
          <p:cNvPicPr/>
          <p:nvPr/>
        </p:nvPicPr>
        <p:blipFill>
          <a:blip r:embed="rId2"/>
          <a:stretch>
            <a:fillRect/>
          </a:stretch>
        </p:blipFill>
        <p:spPr>
          <a:xfrm>
            <a:off x="1696278" y="1094879"/>
            <a:ext cx="8383657" cy="5080634"/>
          </a:xfrm>
          <a:prstGeom prst="rect">
            <a:avLst/>
          </a:prstGeom>
        </p:spPr>
      </p:pic>
    </p:spTree>
    <p:extLst>
      <p:ext uri="{BB962C8B-B14F-4D97-AF65-F5344CB8AC3E}">
        <p14:creationId xmlns:p14="http://schemas.microsoft.com/office/powerpoint/2010/main" val="243786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941D53-5658-49F8-B9EA-88F734BD8425}"/>
              </a:ext>
            </a:extLst>
          </p:cNvPr>
          <p:cNvPicPr/>
          <p:nvPr/>
        </p:nvPicPr>
        <p:blipFill>
          <a:blip r:embed="rId2"/>
          <a:stretch>
            <a:fillRect/>
          </a:stretch>
        </p:blipFill>
        <p:spPr>
          <a:xfrm>
            <a:off x="2133600" y="1158460"/>
            <a:ext cx="7620000" cy="5331544"/>
          </a:xfrm>
          <a:prstGeom prst="rect">
            <a:avLst/>
          </a:prstGeom>
        </p:spPr>
      </p:pic>
      <p:sp>
        <p:nvSpPr>
          <p:cNvPr id="3" name="Rectangle 2">
            <a:extLst>
              <a:ext uri="{FF2B5EF4-FFF2-40B4-BE49-F238E27FC236}">
                <a16:creationId xmlns:a16="http://schemas.microsoft.com/office/drawing/2014/main" id="{0419A37E-6CB4-43BD-B33F-ACFD49A9A7F4}"/>
              </a:ext>
            </a:extLst>
          </p:cNvPr>
          <p:cNvSpPr/>
          <p:nvPr/>
        </p:nvSpPr>
        <p:spPr>
          <a:xfrm>
            <a:off x="825710" y="450574"/>
            <a:ext cx="1794146" cy="707886"/>
          </a:xfrm>
          <a:prstGeom prst="rect">
            <a:avLst/>
          </a:prstGeom>
        </p:spPr>
        <p:txBody>
          <a:bodyPr wrap="none">
            <a:spAutoFit/>
          </a:bodyPr>
          <a:lstStyle/>
          <a:p>
            <a:r>
              <a:rPr lang="en-US" sz="4000" dirty="0">
                <a:solidFill>
                  <a:srgbClr val="00B0F0"/>
                </a:solidFill>
                <a:latin typeface="Raleway ExtraBold" panose="020B0903030101060003" charset="0"/>
              </a:rPr>
              <a:t>Res</a:t>
            </a:r>
            <a:r>
              <a:rPr lang="en-US" sz="4000" dirty="0">
                <a:solidFill>
                  <a:schemeClr val="tx1">
                    <a:lumMod val="50000"/>
                    <a:lumOff val="50000"/>
                  </a:schemeClr>
                </a:solidFill>
                <a:latin typeface="Raleway ExtraBold" panose="020B0903030101060003" charset="0"/>
              </a:rPr>
              <a:t>ults</a:t>
            </a:r>
            <a:endParaRPr lang="en-US" sz="4000" dirty="0"/>
          </a:p>
        </p:txBody>
      </p:sp>
    </p:spTree>
    <p:extLst>
      <p:ext uri="{BB962C8B-B14F-4D97-AF65-F5344CB8AC3E}">
        <p14:creationId xmlns:p14="http://schemas.microsoft.com/office/powerpoint/2010/main" val="228234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3023D-DFA3-4CF1-8A59-52567DF6DE9F}"/>
              </a:ext>
            </a:extLst>
          </p:cNvPr>
          <p:cNvPicPr/>
          <p:nvPr/>
        </p:nvPicPr>
        <p:blipFill>
          <a:blip r:embed="rId2"/>
          <a:stretch>
            <a:fillRect/>
          </a:stretch>
        </p:blipFill>
        <p:spPr>
          <a:xfrm>
            <a:off x="1643270" y="1034173"/>
            <a:ext cx="8309112" cy="5167844"/>
          </a:xfrm>
          <a:prstGeom prst="rect">
            <a:avLst/>
          </a:prstGeom>
        </p:spPr>
      </p:pic>
    </p:spTree>
    <p:extLst>
      <p:ext uri="{BB962C8B-B14F-4D97-AF65-F5344CB8AC3E}">
        <p14:creationId xmlns:p14="http://schemas.microsoft.com/office/powerpoint/2010/main" val="400271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AECFA-90CB-4E32-9854-C4E0FC90752A}"/>
              </a:ext>
            </a:extLst>
          </p:cNvPr>
          <p:cNvSpPr txBox="1"/>
          <p:nvPr/>
        </p:nvSpPr>
        <p:spPr>
          <a:xfrm>
            <a:off x="543338" y="710137"/>
            <a:ext cx="11105323" cy="5221366"/>
          </a:xfrm>
          <a:prstGeom prst="rect">
            <a:avLst/>
          </a:prstGeom>
          <a:noFill/>
        </p:spPr>
        <p:txBody>
          <a:bodyPr wrap="square" rtlCol="0">
            <a:spAutoFit/>
          </a:bodyPr>
          <a:lstStyle/>
          <a:p>
            <a:pPr>
              <a:lnSpc>
                <a:spcPct val="150000"/>
              </a:lnSpc>
              <a:spcBef>
                <a:spcPts val="200"/>
              </a:spcBef>
              <a:spcAft>
                <a:spcPts val="200"/>
              </a:spcAft>
            </a:pPr>
            <a:r>
              <a:rPr lang="en-US" sz="4000" dirty="0">
                <a:solidFill>
                  <a:schemeClr val="tx1">
                    <a:lumMod val="50000"/>
                    <a:lumOff val="50000"/>
                  </a:schemeClr>
                </a:solidFill>
                <a:latin typeface="Raleway ExtraBold" panose="020B0903030101060003"/>
              </a:rPr>
              <a:t>Objec</a:t>
            </a:r>
            <a:r>
              <a:rPr lang="en-US" sz="4000" dirty="0">
                <a:solidFill>
                  <a:srgbClr val="00B0F0"/>
                </a:solidFill>
                <a:latin typeface="Raleway ExtraBold" panose="020B0903030101060003"/>
              </a:rPr>
              <a:t>tives</a:t>
            </a:r>
            <a:endParaRPr lang="en-US" sz="4000" dirty="0">
              <a:solidFill>
                <a:schemeClr val="tx1">
                  <a:lumMod val="50000"/>
                  <a:lumOff val="50000"/>
                </a:schemeClr>
              </a:solidFill>
              <a:latin typeface="Raleway ExtraBold" panose="020B0903030101060003"/>
            </a:endParaRPr>
          </a:p>
          <a:p>
            <a:pPr marL="342900" indent="-342900" algn="just">
              <a:lnSpc>
                <a:spcPct val="150000"/>
              </a:lnSpc>
              <a:spcBef>
                <a:spcPts val="200"/>
              </a:spcBef>
              <a:spcAft>
                <a:spcPts val="200"/>
              </a:spcAft>
              <a:buFont typeface="Wingdings" panose="05000000000000000000" pitchFamily="2" charset="2"/>
              <a:buChar char="ü"/>
            </a:pPr>
            <a:r>
              <a:rPr lang="en-US" sz="2200" dirty="0">
                <a:latin typeface="Raleway Medium"/>
              </a:rPr>
              <a:t>To develop a certificate validation system that aims to store the certificates in their hash format.</a:t>
            </a:r>
          </a:p>
          <a:p>
            <a:pPr marL="342900" indent="-342900" algn="just">
              <a:lnSpc>
                <a:spcPct val="150000"/>
              </a:lnSpc>
              <a:spcBef>
                <a:spcPts val="200"/>
              </a:spcBef>
              <a:spcAft>
                <a:spcPts val="200"/>
              </a:spcAft>
              <a:buFont typeface="Wingdings" panose="05000000000000000000" pitchFamily="2" charset="2"/>
              <a:buChar char="ü"/>
            </a:pPr>
            <a:r>
              <a:rPr lang="en-US" sz="2200" dirty="0">
                <a:latin typeface="Raleway Medium"/>
              </a:rPr>
              <a:t>To make sure the certificate data is accessible at all times and doesn’t vanish due to some server failure.</a:t>
            </a:r>
          </a:p>
          <a:p>
            <a:pPr marL="342900" indent="-342900" algn="just">
              <a:lnSpc>
                <a:spcPct val="150000"/>
              </a:lnSpc>
              <a:spcBef>
                <a:spcPts val="200"/>
              </a:spcBef>
              <a:spcAft>
                <a:spcPts val="200"/>
              </a:spcAft>
              <a:buFont typeface="Wingdings" panose="05000000000000000000" pitchFamily="2" charset="2"/>
              <a:buChar char="ü"/>
            </a:pPr>
            <a:r>
              <a:rPr lang="en-US" sz="2200" dirty="0">
                <a:latin typeface="Raleway Medium"/>
              </a:rPr>
              <a:t>To ensure the safety of the certificates, SHA-256 algorithm is implemented through blockchain technology.</a:t>
            </a:r>
            <a:endParaRPr lang="en-US" sz="2200" dirty="0">
              <a:effectLst/>
              <a:latin typeface="Raleway Medium"/>
            </a:endParaRPr>
          </a:p>
          <a:p>
            <a:pPr marL="342900" indent="-342900" algn="just">
              <a:lnSpc>
                <a:spcPct val="150000"/>
              </a:lnSpc>
              <a:spcBef>
                <a:spcPts val="200"/>
              </a:spcBef>
              <a:spcAft>
                <a:spcPts val="200"/>
              </a:spcAft>
              <a:buFont typeface="Wingdings" panose="05000000000000000000" pitchFamily="2" charset="2"/>
              <a:buChar char="ü"/>
            </a:pPr>
            <a:r>
              <a:rPr lang="en-US" sz="2200" dirty="0">
                <a:latin typeface="Raleway Medium"/>
              </a:rPr>
              <a:t>To ensure that no malicious users use the system, a two-step verification is deployed.</a:t>
            </a:r>
            <a:endParaRPr lang="en-US" sz="2200" dirty="0">
              <a:effectLst/>
              <a:latin typeface="Raleway Medium"/>
            </a:endParaRPr>
          </a:p>
        </p:txBody>
      </p:sp>
    </p:spTree>
    <p:extLst>
      <p:ext uri="{BB962C8B-B14F-4D97-AF65-F5344CB8AC3E}">
        <p14:creationId xmlns:p14="http://schemas.microsoft.com/office/powerpoint/2010/main" val="380280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EA5D9D-06C4-4D23-9D9B-C4707D19D681}"/>
              </a:ext>
            </a:extLst>
          </p:cNvPr>
          <p:cNvSpPr/>
          <p:nvPr/>
        </p:nvSpPr>
        <p:spPr>
          <a:xfrm>
            <a:off x="1143762" y="1046873"/>
            <a:ext cx="2642070" cy="707886"/>
          </a:xfrm>
          <a:prstGeom prst="rect">
            <a:avLst/>
          </a:prstGeom>
        </p:spPr>
        <p:txBody>
          <a:bodyPr wrap="none">
            <a:spAutoFit/>
          </a:bodyPr>
          <a:lstStyle/>
          <a:p>
            <a:r>
              <a:rPr lang="en-US" sz="4000" dirty="0">
                <a:solidFill>
                  <a:srgbClr val="00B0F0"/>
                </a:solidFill>
                <a:latin typeface="Raleway ExtraBold" panose="020B0903030101060003" charset="0"/>
              </a:rPr>
              <a:t>Con</a:t>
            </a:r>
            <a:r>
              <a:rPr lang="en-US" sz="4000" dirty="0">
                <a:solidFill>
                  <a:schemeClr val="tx1">
                    <a:lumMod val="50000"/>
                    <a:lumOff val="50000"/>
                  </a:schemeClr>
                </a:solidFill>
                <a:latin typeface="Raleway ExtraBold" panose="020B0903030101060003" charset="0"/>
              </a:rPr>
              <a:t>clusion</a:t>
            </a:r>
            <a:endParaRPr lang="en-US" sz="4000" dirty="0"/>
          </a:p>
        </p:txBody>
      </p:sp>
      <p:sp>
        <p:nvSpPr>
          <p:cNvPr id="3" name="Rectangle 2">
            <a:extLst>
              <a:ext uri="{FF2B5EF4-FFF2-40B4-BE49-F238E27FC236}">
                <a16:creationId xmlns:a16="http://schemas.microsoft.com/office/drawing/2014/main" id="{90DDB76E-7FA2-4920-ABE7-69A950897CD9}"/>
              </a:ext>
            </a:extLst>
          </p:cNvPr>
          <p:cNvSpPr/>
          <p:nvPr/>
        </p:nvSpPr>
        <p:spPr>
          <a:xfrm>
            <a:off x="1143762" y="1754759"/>
            <a:ext cx="10151165" cy="3348481"/>
          </a:xfrm>
          <a:prstGeom prst="rect">
            <a:avLst/>
          </a:prstGeom>
        </p:spPr>
        <p:txBody>
          <a:bodyPr wrap="square">
            <a:spAutoFit/>
          </a:bodyPr>
          <a:lstStyle/>
          <a:p>
            <a:pPr algn="just">
              <a:lnSpc>
                <a:spcPct val="150000"/>
              </a:lnSpc>
              <a:spcAft>
                <a:spcPts val="800"/>
              </a:spcAft>
            </a:pPr>
            <a:r>
              <a:rPr lang="en-US" sz="2400" dirty="0">
                <a:latin typeface="Raleway Medium"/>
                <a:ea typeface="Times New Roman" panose="02020603050405020304" pitchFamily="18" charset="0"/>
                <a:cs typeface="Mangal" panose="02040503050203030202" pitchFamily="18" charset="0"/>
              </a:rPr>
              <a:t>We have developed a web application for the Certificate Validation system using Blockchain. The system helps the user in verifying a certificates authenticity by comparing it with the uploaded hash. Also, the system provides the provision of uploading the certificates hash. The experiments conducted for the sample data set with the proposed method produced good and the expected results. </a:t>
            </a:r>
            <a:endParaRPr lang="en-US" sz="2400" dirty="0">
              <a:effectLst/>
              <a:latin typeface="Raleway Medium"/>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94492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CA423E-F7DD-48AD-B70D-13A325AB06E1}"/>
              </a:ext>
            </a:extLst>
          </p:cNvPr>
          <p:cNvSpPr/>
          <p:nvPr/>
        </p:nvSpPr>
        <p:spPr>
          <a:xfrm>
            <a:off x="827575" y="832438"/>
            <a:ext cx="5170005" cy="707886"/>
          </a:xfrm>
          <a:prstGeom prst="rect">
            <a:avLst/>
          </a:prstGeom>
        </p:spPr>
        <p:txBody>
          <a:bodyPr wrap="none">
            <a:spAutoFit/>
          </a:bodyPr>
          <a:lstStyle/>
          <a:p>
            <a:r>
              <a:rPr lang="en-US" sz="4000" dirty="0">
                <a:solidFill>
                  <a:srgbClr val="00B0F0"/>
                </a:solidFill>
                <a:latin typeface="Raleway ExtraBold" panose="020B0903030101060003" charset="0"/>
              </a:rPr>
              <a:t>Future</a:t>
            </a:r>
            <a:r>
              <a:rPr lang="en-US" sz="4000" dirty="0">
                <a:latin typeface="Raleway ExtraBold" panose="020B0903030101060003" charset="0"/>
              </a:rPr>
              <a:t> </a:t>
            </a:r>
            <a:r>
              <a:rPr lang="en-US" sz="4000" dirty="0">
                <a:solidFill>
                  <a:srgbClr val="434343"/>
                </a:solidFill>
                <a:latin typeface="Raleway ExtraBold" panose="020B0903030101060003" charset="0"/>
              </a:rPr>
              <a:t>Enhancements</a:t>
            </a:r>
            <a:endParaRPr lang="en-US" sz="4000" dirty="0"/>
          </a:p>
        </p:txBody>
      </p:sp>
      <p:sp>
        <p:nvSpPr>
          <p:cNvPr id="4" name="Rectangle 3">
            <a:extLst>
              <a:ext uri="{FF2B5EF4-FFF2-40B4-BE49-F238E27FC236}">
                <a16:creationId xmlns:a16="http://schemas.microsoft.com/office/drawing/2014/main" id="{46379B06-8168-46C8-A8CF-F13FF8A35F85}"/>
              </a:ext>
            </a:extLst>
          </p:cNvPr>
          <p:cNvSpPr/>
          <p:nvPr/>
        </p:nvSpPr>
        <p:spPr>
          <a:xfrm>
            <a:off x="1139685" y="1969593"/>
            <a:ext cx="9395791" cy="1994264"/>
          </a:xfrm>
          <a:prstGeom prst="rect">
            <a:avLst/>
          </a:prstGeom>
        </p:spPr>
        <p:txBody>
          <a:bodyPr wrap="square">
            <a:spAutoFit/>
          </a:bodyPr>
          <a:lstStyle/>
          <a:p>
            <a:pPr marL="342900" marR="0" lvl="0" indent="-342900" algn="just">
              <a:lnSpc>
                <a:spcPct val="150000"/>
              </a:lnSpc>
              <a:spcBef>
                <a:spcPts val="600"/>
              </a:spcBef>
              <a:spcAft>
                <a:spcPts val="600"/>
              </a:spcAft>
              <a:buFont typeface="Wingdings" panose="05000000000000000000" pitchFamily="2" charset="2"/>
              <a:buChar char="ü"/>
            </a:pPr>
            <a:r>
              <a:rPr lang="en-US" sz="2400" dirty="0">
                <a:latin typeface="Raleway Medium"/>
                <a:ea typeface="Times New Roman" panose="02020603050405020304" pitchFamily="18" charset="0"/>
              </a:rPr>
              <a:t>Uploading of the certificates directly along with their hashes.</a:t>
            </a:r>
            <a:endParaRPr lang="en-US" sz="2400" dirty="0">
              <a:latin typeface="Raleway Medium"/>
            </a:endParaRPr>
          </a:p>
          <a:p>
            <a:pPr marL="342900" marR="0" lvl="0" indent="-342900" algn="just">
              <a:lnSpc>
                <a:spcPct val="150000"/>
              </a:lnSpc>
              <a:spcBef>
                <a:spcPts val="600"/>
              </a:spcBef>
              <a:spcAft>
                <a:spcPts val="600"/>
              </a:spcAft>
              <a:buFont typeface="Wingdings" panose="05000000000000000000" pitchFamily="2" charset="2"/>
              <a:buChar char="ü"/>
            </a:pPr>
            <a:r>
              <a:rPr lang="en-US" sz="2400" dirty="0">
                <a:latin typeface="Raleway Medium"/>
                <a:ea typeface="Times New Roman" panose="02020603050405020304" pitchFamily="18" charset="0"/>
              </a:rPr>
              <a:t>Improvement in the retrieval of data from the blocks.</a:t>
            </a:r>
            <a:endParaRPr lang="en-US" sz="2400" dirty="0">
              <a:latin typeface="Raleway Medium"/>
            </a:endParaRPr>
          </a:p>
          <a:p>
            <a:pPr marL="342900" marR="0" lvl="0" indent="-342900" algn="just">
              <a:lnSpc>
                <a:spcPct val="150000"/>
              </a:lnSpc>
              <a:spcBef>
                <a:spcPts val="600"/>
              </a:spcBef>
              <a:spcAft>
                <a:spcPts val="600"/>
              </a:spcAft>
              <a:buFont typeface="Wingdings" panose="05000000000000000000" pitchFamily="2" charset="2"/>
              <a:buChar char="ü"/>
            </a:pPr>
            <a:r>
              <a:rPr lang="en-US" sz="2400" dirty="0">
                <a:latin typeface="Raleway Medium"/>
                <a:ea typeface="Times New Roman" panose="02020603050405020304" pitchFamily="18" charset="0"/>
              </a:rPr>
              <a:t>Use of different consensus algorithms.</a:t>
            </a:r>
            <a:endParaRPr lang="en-US" sz="2400" u="none" strike="noStrike" dirty="0">
              <a:effectLst/>
              <a:latin typeface="Raleway Medium"/>
            </a:endParaRPr>
          </a:p>
        </p:txBody>
      </p:sp>
    </p:spTree>
    <p:extLst>
      <p:ext uri="{BB962C8B-B14F-4D97-AF65-F5344CB8AC3E}">
        <p14:creationId xmlns:p14="http://schemas.microsoft.com/office/powerpoint/2010/main" val="392747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4A672-2D6B-4237-966D-0D1BAE6780C4}"/>
              </a:ext>
            </a:extLst>
          </p:cNvPr>
          <p:cNvSpPr txBox="1"/>
          <p:nvPr/>
        </p:nvSpPr>
        <p:spPr>
          <a:xfrm>
            <a:off x="327991" y="304800"/>
            <a:ext cx="5605669" cy="707886"/>
          </a:xfrm>
          <a:prstGeom prst="rect">
            <a:avLst/>
          </a:prstGeom>
          <a:noFill/>
        </p:spPr>
        <p:txBody>
          <a:bodyPr wrap="square" rtlCol="0">
            <a:spAutoFit/>
          </a:bodyPr>
          <a:lstStyle/>
          <a:p>
            <a:r>
              <a:rPr lang="en-US" sz="4000" dirty="0">
                <a:solidFill>
                  <a:srgbClr val="00B0F0"/>
                </a:solidFill>
                <a:latin typeface="Raleway ExtraBold" panose="020B0903030101060003"/>
              </a:rPr>
              <a:t>Refer</a:t>
            </a:r>
            <a:r>
              <a:rPr lang="en-US" sz="4000" dirty="0">
                <a:solidFill>
                  <a:schemeClr val="tx1">
                    <a:lumMod val="50000"/>
                    <a:lumOff val="50000"/>
                  </a:schemeClr>
                </a:solidFill>
                <a:latin typeface="Raleway ExtraBold" panose="020B0903030101060003"/>
              </a:rPr>
              <a:t>ences</a:t>
            </a:r>
          </a:p>
        </p:txBody>
      </p:sp>
      <p:sp>
        <p:nvSpPr>
          <p:cNvPr id="4" name="Rectangle 3">
            <a:extLst>
              <a:ext uri="{FF2B5EF4-FFF2-40B4-BE49-F238E27FC236}">
                <a16:creationId xmlns:a16="http://schemas.microsoft.com/office/drawing/2014/main" id="{4F1B7324-4686-4CAD-A195-317076EE3857}"/>
              </a:ext>
            </a:extLst>
          </p:cNvPr>
          <p:cNvSpPr/>
          <p:nvPr/>
        </p:nvSpPr>
        <p:spPr>
          <a:xfrm>
            <a:off x="327991" y="1012686"/>
            <a:ext cx="11536017" cy="5591274"/>
          </a:xfrm>
          <a:prstGeom prst="rect">
            <a:avLst/>
          </a:prstGeom>
        </p:spPr>
        <p:txBody>
          <a:bodyPr wrap="square">
            <a:spAutoFit/>
          </a:bodyPr>
          <a:lstStyle/>
          <a:p>
            <a:pPr marL="342900" lvl="0" indent="-342900" algn="just">
              <a:spcBef>
                <a:spcPts val="400"/>
              </a:spcBef>
              <a:spcAft>
                <a:spcPts val="400"/>
              </a:spcAft>
              <a:buFont typeface="+mj-lt"/>
              <a:buAutoNum type="arabicPeriod"/>
            </a:pPr>
            <a:r>
              <a:rPr lang="en-US" sz="1600" b="1" dirty="0" err="1">
                <a:latin typeface="Raleway Medium" panose="020B0603030101060003"/>
                <a:cs typeface="Times New Roman" panose="02020603050405020304" pitchFamily="18" charset="0"/>
              </a:rPr>
              <a:t>Azzah</a:t>
            </a:r>
            <a:r>
              <a:rPr lang="en-US" sz="1600" b="1" dirty="0">
                <a:latin typeface="Raleway Medium" panose="020B0603030101060003"/>
                <a:cs typeface="Times New Roman" panose="02020603050405020304" pitchFamily="18" charset="0"/>
              </a:rPr>
              <a:t> Al </a:t>
            </a:r>
            <a:r>
              <a:rPr lang="en-US" sz="1600" b="1" dirty="0" err="1">
                <a:latin typeface="Raleway Medium" panose="020B0603030101060003"/>
                <a:cs typeface="Times New Roman" panose="02020603050405020304" pitchFamily="18" charset="0"/>
              </a:rPr>
              <a:t>Ghamdi</a:t>
            </a:r>
            <a:r>
              <a:rPr lang="en-US" sz="1600" b="1" dirty="0">
                <a:latin typeface="Raleway Medium" panose="020B0603030101060003"/>
                <a:cs typeface="Times New Roman" panose="02020603050405020304" pitchFamily="18" charset="0"/>
              </a:rPr>
              <a:t> and Thomas </a:t>
            </a:r>
            <a:r>
              <a:rPr lang="en-US" sz="1600" b="1" dirty="0" err="1">
                <a:latin typeface="Raleway Medium" panose="020B0603030101060003"/>
                <a:cs typeface="Times New Roman" panose="02020603050405020304" pitchFamily="18" charset="0"/>
              </a:rPr>
              <a:t>Thomson,“</a:t>
            </a:r>
            <a:r>
              <a:rPr lang="en-US" sz="1600" b="1" i="1" dirty="0" err="1">
                <a:latin typeface="Raleway Medium" panose="020B0603030101060003"/>
                <a:cs typeface="Times New Roman" panose="02020603050405020304" pitchFamily="18" charset="0"/>
              </a:rPr>
              <a:t>The</a:t>
            </a:r>
            <a:r>
              <a:rPr lang="en-US" sz="1600" b="1" i="1" dirty="0">
                <a:latin typeface="Raleway Medium" panose="020B0603030101060003"/>
                <a:cs typeface="Times New Roman" panose="02020603050405020304" pitchFamily="18" charset="0"/>
              </a:rPr>
              <a:t> Future of Data Storage: A Case Study with the Saudi Company</a:t>
            </a:r>
            <a:r>
              <a:rPr lang="en-US" sz="1600" b="1" dirty="0">
                <a:latin typeface="Raleway Medium" panose="020B0603030101060003"/>
                <a:cs typeface="Times New Roman" panose="02020603050405020304" pitchFamily="18" charset="0"/>
              </a:rPr>
              <a:t>”, published in Journal of Electrical and Electronic Engineering in 2018.</a:t>
            </a:r>
          </a:p>
          <a:p>
            <a:pPr marL="342900" lvl="0" indent="-342900" algn="just">
              <a:spcBef>
                <a:spcPts val="400"/>
              </a:spcBef>
              <a:spcAft>
                <a:spcPts val="400"/>
              </a:spcAft>
              <a:buFont typeface="+mj-lt"/>
              <a:buAutoNum type="arabicPeriod"/>
            </a:pPr>
            <a:r>
              <a:rPr lang="en-US" sz="1600" b="1" dirty="0" err="1">
                <a:latin typeface="Raleway Medium" panose="020B0603030101060003"/>
                <a:cs typeface="Times New Roman" panose="02020603050405020304" pitchFamily="18" charset="0"/>
              </a:rPr>
              <a:t>Borlick</a:t>
            </a:r>
            <a:r>
              <a:rPr lang="en-US" sz="1600" b="1" dirty="0">
                <a:latin typeface="Raleway Medium" panose="020B0603030101060003"/>
                <a:cs typeface="Times New Roman" panose="02020603050405020304" pitchFamily="18" charset="0"/>
              </a:rPr>
              <a:t> et al. ,United States Patent “Patent No.: US 10, 171, 585 B2” Date of Patent: Jan. 1, 2019.</a:t>
            </a:r>
          </a:p>
          <a:p>
            <a:pPr marL="342900" lvl="0" indent="-342900" algn="just">
              <a:spcBef>
                <a:spcPts val="400"/>
              </a:spcBef>
              <a:spcAft>
                <a:spcPts val="400"/>
              </a:spcAft>
              <a:buFont typeface="+mj-lt"/>
              <a:buAutoNum type="arabicPeriod"/>
            </a:pPr>
            <a:r>
              <a:rPr lang="en-US" sz="1600" b="1" dirty="0" err="1">
                <a:latin typeface="Raleway Medium" panose="020B0603030101060003"/>
                <a:cs typeface="Times New Roman" panose="02020603050405020304" pitchFamily="18" charset="0"/>
              </a:rPr>
              <a:t>Xiaoqi</a:t>
            </a:r>
            <a:r>
              <a:rPr lang="en-US" sz="1600" b="1" dirty="0">
                <a:latin typeface="Raleway Medium" panose="020B0603030101060003"/>
                <a:cs typeface="Times New Roman" panose="02020603050405020304" pitchFamily="18" charset="0"/>
              </a:rPr>
              <a:t> Lia, Peng Jiang, Ting Chen, </a:t>
            </a:r>
            <a:r>
              <a:rPr lang="en-US" sz="1600" b="1" dirty="0" err="1">
                <a:latin typeface="Raleway Medium" panose="020B0603030101060003"/>
                <a:cs typeface="Times New Roman" panose="02020603050405020304" pitchFamily="18" charset="0"/>
              </a:rPr>
              <a:t>Xiapu</a:t>
            </a:r>
            <a:r>
              <a:rPr lang="en-US" sz="1600" b="1" dirty="0">
                <a:latin typeface="Raleway Medium" panose="020B0603030101060003"/>
                <a:cs typeface="Times New Roman" panose="02020603050405020304" pitchFamily="18" charset="0"/>
              </a:rPr>
              <a:t> Luo, </a:t>
            </a:r>
            <a:r>
              <a:rPr lang="en-US" sz="1600" b="1" dirty="0" err="1">
                <a:latin typeface="Raleway Medium" panose="020B0603030101060003"/>
                <a:cs typeface="Times New Roman" panose="02020603050405020304" pitchFamily="18" charset="0"/>
              </a:rPr>
              <a:t>Qiaoyan</a:t>
            </a:r>
            <a:r>
              <a:rPr lang="en-US" sz="1600" b="1" dirty="0">
                <a:latin typeface="Raleway Medium" panose="020B0603030101060003"/>
                <a:cs typeface="Times New Roman" panose="02020603050405020304" pitchFamily="18" charset="0"/>
              </a:rPr>
              <a:t> </a:t>
            </a:r>
            <a:r>
              <a:rPr lang="en-US" sz="1600" b="1" dirty="0" err="1">
                <a:latin typeface="Raleway Medium" panose="020B0603030101060003"/>
                <a:cs typeface="Times New Roman" panose="02020603050405020304" pitchFamily="18" charset="0"/>
              </a:rPr>
              <a:t>Wen,</a:t>
            </a:r>
            <a:r>
              <a:rPr lang="en-US" sz="1600" b="1" i="1" dirty="0" err="1">
                <a:latin typeface="Raleway Medium" panose="020B0603030101060003"/>
                <a:cs typeface="Times New Roman" panose="02020603050405020304" pitchFamily="18" charset="0"/>
              </a:rPr>
              <a:t>“A</a:t>
            </a:r>
            <a:r>
              <a:rPr lang="en-US" sz="1600" b="1" i="1" dirty="0">
                <a:latin typeface="Raleway Medium" panose="020B0603030101060003"/>
                <a:cs typeface="Times New Roman" panose="02020603050405020304" pitchFamily="18" charset="0"/>
              </a:rPr>
              <a:t> Survey on the Security of Blockchain Systems”</a:t>
            </a:r>
            <a:r>
              <a:rPr lang="en-US" sz="1600" b="1" dirty="0">
                <a:latin typeface="Raleway Medium" panose="020B0603030101060003"/>
                <a:cs typeface="Times New Roman" panose="02020603050405020304" pitchFamily="18" charset="0"/>
              </a:rPr>
              <a:t>, in  arXiv:1802.06993v1  [cs.CR]  20 Feb 2018.</a:t>
            </a:r>
          </a:p>
          <a:p>
            <a:pPr marL="342900" lvl="0" indent="-342900" algn="just">
              <a:spcBef>
                <a:spcPts val="400"/>
              </a:spcBef>
              <a:spcAft>
                <a:spcPts val="400"/>
              </a:spcAft>
              <a:buFont typeface="+mj-lt"/>
              <a:buAutoNum type="arabicPeriod"/>
            </a:pPr>
            <a:r>
              <a:rPr lang="en-US" sz="1600" b="1" dirty="0">
                <a:latin typeface="Raleway Medium" panose="020B0603030101060003"/>
                <a:cs typeface="Times New Roman" panose="02020603050405020304" pitchFamily="18" charset="0"/>
              </a:rPr>
              <a:t>Government of India, Ministry of Railways, Railway Board has passed the </a:t>
            </a:r>
            <a:r>
              <a:rPr lang="en-US" sz="1600" b="1" i="1" dirty="0">
                <a:latin typeface="Raleway Medium" panose="020B0603030101060003"/>
                <a:cs typeface="Times New Roman" panose="02020603050405020304" pitchFamily="18" charset="0"/>
              </a:rPr>
              <a:t>“Digital Signature Certificate”- No. 2017.RBCC/7/10/e-Office/DSC Policy for IR,</a:t>
            </a:r>
            <a:r>
              <a:rPr lang="en-US" sz="1600" b="1" dirty="0">
                <a:latin typeface="Raleway Medium" panose="020B0603030101060003"/>
                <a:cs typeface="Times New Roman" panose="02020603050405020304" pitchFamily="18" charset="0"/>
              </a:rPr>
              <a:t> Policy on 21.07.2017. </a:t>
            </a:r>
          </a:p>
          <a:p>
            <a:pPr marL="342900" lvl="0" indent="-342900" algn="just">
              <a:spcBef>
                <a:spcPts val="400"/>
              </a:spcBef>
              <a:spcAft>
                <a:spcPts val="400"/>
              </a:spcAft>
              <a:buFont typeface="+mj-lt"/>
              <a:buAutoNum type="arabicPeriod"/>
            </a:pPr>
            <a:r>
              <a:rPr lang="en-US" sz="1600" b="1" dirty="0">
                <a:latin typeface="Raleway Medium" panose="020B0603030101060003"/>
                <a:cs typeface="Times New Roman" panose="02020603050405020304" pitchFamily="18" charset="0"/>
              </a:rPr>
              <a:t>Wasim Ahmad Bhat, (2018) "</a:t>
            </a:r>
            <a:r>
              <a:rPr lang="en-US" sz="1600" b="1" i="1" dirty="0">
                <a:latin typeface="Raleway Medium" panose="020B0603030101060003"/>
                <a:cs typeface="Times New Roman" panose="02020603050405020304" pitchFamily="18" charset="0"/>
              </a:rPr>
              <a:t>Long-term preservation of big data: prospects of current storage technologies in digital libraries</a:t>
            </a:r>
            <a:r>
              <a:rPr lang="en-US" sz="1600" b="1" dirty="0">
                <a:latin typeface="Raleway Medium" panose="020B0603030101060003"/>
                <a:cs typeface="Times New Roman" panose="02020603050405020304" pitchFamily="18" charset="0"/>
              </a:rPr>
              <a:t>", Library Hi Tech, Vol. 36 Issue: 3, pp.539-555, https://doi.org/10.1108/ LHT-06-2017-0117.</a:t>
            </a:r>
          </a:p>
          <a:p>
            <a:pPr marL="342900" lvl="0" indent="-342900" algn="just">
              <a:spcBef>
                <a:spcPts val="400"/>
              </a:spcBef>
              <a:spcAft>
                <a:spcPts val="400"/>
              </a:spcAft>
              <a:buFont typeface="+mj-lt"/>
              <a:buAutoNum type="arabicPeriod"/>
            </a:pPr>
            <a:r>
              <a:rPr lang="en-US" sz="1600" b="1" dirty="0" err="1">
                <a:latin typeface="Raleway Medium" panose="020B0603030101060003"/>
                <a:cs typeface="Times New Roman" panose="02020603050405020304" pitchFamily="18" charset="0"/>
              </a:rPr>
              <a:t>Samit</a:t>
            </a:r>
            <a:r>
              <a:rPr lang="en-US" sz="1600" b="1" dirty="0">
                <a:latin typeface="Raleway Medium" panose="020B0603030101060003"/>
                <a:cs typeface="Times New Roman" panose="02020603050405020304" pitchFamily="18" charset="0"/>
              </a:rPr>
              <a:t> </a:t>
            </a:r>
            <a:r>
              <a:rPr lang="en-US" sz="1600" b="1" dirty="0" err="1">
                <a:latin typeface="Raleway Medium" panose="020B0603030101060003"/>
                <a:cs typeface="Times New Roman" panose="02020603050405020304" pitchFamily="18" charset="0"/>
              </a:rPr>
              <a:t>Shivadekar</a:t>
            </a:r>
            <a:r>
              <a:rPr lang="en-US" sz="1600" b="1" dirty="0">
                <a:latin typeface="Raleway Medium" panose="020B0603030101060003"/>
                <a:cs typeface="Times New Roman" panose="02020603050405020304" pitchFamily="18" charset="0"/>
              </a:rPr>
              <a:t>, Stephen Raj Abraham, Sheikh </a:t>
            </a:r>
            <a:r>
              <a:rPr lang="en-US" sz="1600" b="1" dirty="0" err="1">
                <a:latin typeface="Raleway Medium" panose="020B0603030101060003"/>
                <a:cs typeface="Times New Roman" panose="02020603050405020304" pitchFamily="18" charset="0"/>
              </a:rPr>
              <a:t>Khalid,</a:t>
            </a:r>
            <a:r>
              <a:rPr lang="en-US" sz="1600" b="1" i="1" dirty="0" err="1">
                <a:latin typeface="Raleway Medium" panose="020B0603030101060003"/>
                <a:cs typeface="Times New Roman" panose="02020603050405020304" pitchFamily="18" charset="0"/>
              </a:rPr>
              <a:t>“Document</a:t>
            </a:r>
            <a:r>
              <a:rPr lang="en-US" sz="1600" b="1" i="1" dirty="0">
                <a:latin typeface="Raleway Medium" panose="020B0603030101060003"/>
                <a:cs typeface="Times New Roman" panose="02020603050405020304" pitchFamily="18" charset="0"/>
              </a:rPr>
              <a:t> Validation and Verification System”</a:t>
            </a:r>
            <a:r>
              <a:rPr lang="en-US" sz="1600" b="1" dirty="0">
                <a:latin typeface="Raleway Medium" panose="020B0603030101060003"/>
                <a:cs typeface="Times New Roman" panose="02020603050405020304" pitchFamily="18" charset="0"/>
              </a:rPr>
              <a:t>  in International Journal of Advanced Research in Computer Engineering &amp; Technology (IJARCET) Volume 5 Issue 3, March 2016 .</a:t>
            </a:r>
          </a:p>
          <a:p>
            <a:pPr marL="342900" lvl="0" indent="-342900" algn="just">
              <a:spcBef>
                <a:spcPts val="400"/>
              </a:spcBef>
              <a:spcAft>
                <a:spcPts val="400"/>
              </a:spcAft>
              <a:buFont typeface="+mj-lt"/>
              <a:buAutoNum type="arabicPeriod"/>
            </a:pPr>
            <a:r>
              <a:rPr lang="en-US" sz="1600" b="1" dirty="0">
                <a:latin typeface="Raleway Medium" panose="020B0603030101060003"/>
                <a:cs typeface="Times New Roman" panose="02020603050405020304" pitchFamily="18" charset="0"/>
              </a:rPr>
              <a:t>Nwachukwu-</a:t>
            </a:r>
            <a:r>
              <a:rPr lang="en-US" sz="1600" b="1" dirty="0" err="1">
                <a:latin typeface="Raleway Medium" panose="020B0603030101060003"/>
                <a:cs typeface="Times New Roman" panose="02020603050405020304" pitchFamily="18" charset="0"/>
              </a:rPr>
              <a:t>Nwokeafor</a:t>
            </a:r>
            <a:r>
              <a:rPr lang="en-US" sz="1600" b="1" dirty="0">
                <a:latin typeface="Raleway Medium" panose="020B0603030101060003"/>
                <a:cs typeface="Times New Roman" panose="02020603050405020304" pitchFamily="18" charset="0"/>
              </a:rPr>
              <a:t> K.C and </a:t>
            </a:r>
            <a:r>
              <a:rPr lang="en-US" sz="1600" b="1" dirty="0" err="1">
                <a:latin typeface="Raleway Medium" panose="020B0603030101060003"/>
                <a:cs typeface="Times New Roman" panose="02020603050405020304" pitchFamily="18" charset="0"/>
              </a:rPr>
              <a:t>Igbajar</a:t>
            </a:r>
            <a:r>
              <a:rPr lang="en-US" sz="1600" b="1" dirty="0">
                <a:latin typeface="Raleway Medium" panose="020B0603030101060003"/>
                <a:cs typeface="Times New Roman" panose="02020603050405020304" pitchFamily="18" charset="0"/>
              </a:rPr>
              <a:t> </a:t>
            </a:r>
            <a:r>
              <a:rPr lang="en-US" sz="1600" b="1" dirty="0" err="1">
                <a:latin typeface="Raleway Medium" panose="020B0603030101060003"/>
                <a:cs typeface="Times New Roman" panose="02020603050405020304" pitchFamily="18" charset="0"/>
              </a:rPr>
              <a:t>Abraham,</a:t>
            </a:r>
            <a:r>
              <a:rPr lang="en-US" sz="1600" b="1" i="1" dirty="0" err="1">
                <a:latin typeface="Raleway Medium" panose="020B0603030101060003"/>
                <a:cs typeface="Times New Roman" panose="02020603050405020304" pitchFamily="18" charset="0"/>
              </a:rPr>
              <a:t>“Designing</a:t>
            </a:r>
            <a:r>
              <a:rPr lang="en-US" sz="1600" b="1" i="1" dirty="0">
                <a:latin typeface="Raleway Medium" panose="020B0603030101060003"/>
                <a:cs typeface="Times New Roman" panose="02020603050405020304" pitchFamily="18" charset="0"/>
              </a:rPr>
              <a:t> An Automatic Web-Based Certificate Verification System For Institutions”</a:t>
            </a:r>
            <a:r>
              <a:rPr lang="en-US" sz="1600" b="1" dirty="0">
                <a:latin typeface="Raleway Medium" panose="020B0603030101060003"/>
                <a:cs typeface="Times New Roman" panose="02020603050405020304" pitchFamily="18" charset="0"/>
              </a:rPr>
              <a:t> by in Journal of Multidisciplinary Engineering Science and Technology (JMEST) ISSN: 3159-0040 Vol. 2 Issue 12, December – 2015 www.jmest.org JMESTN42351206 3393 </a:t>
            </a:r>
          </a:p>
          <a:p>
            <a:pPr marL="342900" lvl="0" indent="-342900" algn="just">
              <a:spcBef>
                <a:spcPts val="400"/>
              </a:spcBef>
              <a:spcAft>
                <a:spcPts val="400"/>
              </a:spcAft>
              <a:buFont typeface="+mj-lt"/>
              <a:buAutoNum type="arabicPeriod"/>
            </a:pPr>
            <a:r>
              <a:rPr lang="en-IN" sz="1600" b="1" dirty="0">
                <a:latin typeface="Raleway Medium" panose="020B0603030101060003"/>
                <a:cs typeface="Times New Roman" panose="02020603050405020304" pitchFamily="18" charset="0"/>
              </a:rPr>
              <a:t>Nicholas </a:t>
            </a:r>
            <a:r>
              <a:rPr lang="en-IN" sz="1600" b="1" dirty="0" err="1">
                <a:latin typeface="Raleway Medium" panose="020B0603030101060003"/>
                <a:cs typeface="Times New Roman" panose="02020603050405020304" pitchFamily="18" charset="0"/>
              </a:rPr>
              <a:t>Mwankiki</a:t>
            </a:r>
            <a:r>
              <a:rPr lang="en-IN" sz="1600" b="1" dirty="0">
                <a:latin typeface="Raleway Medium" panose="020B0603030101060003"/>
                <a:cs typeface="Times New Roman" panose="02020603050405020304" pitchFamily="18" charset="0"/>
              </a:rPr>
              <a:t> </a:t>
            </a:r>
            <a:r>
              <a:rPr lang="en-IN" sz="1600" b="1" dirty="0" err="1">
                <a:latin typeface="Raleway Medium" panose="020B0603030101060003"/>
                <a:cs typeface="Times New Roman" panose="02020603050405020304" pitchFamily="18" charset="0"/>
              </a:rPr>
              <a:t>Musee“</a:t>
            </a:r>
            <a:r>
              <a:rPr lang="en-IN" sz="1600" b="1" i="1" dirty="0" err="1">
                <a:latin typeface="Raleway Medium" panose="020B0603030101060003"/>
                <a:cs typeface="Times New Roman" panose="02020603050405020304" pitchFamily="18" charset="0"/>
              </a:rPr>
              <a:t>An</a:t>
            </a:r>
            <a:r>
              <a:rPr lang="en-IN" sz="1600" b="1" i="1" dirty="0">
                <a:latin typeface="Raleway Medium" panose="020B0603030101060003"/>
                <a:cs typeface="Times New Roman" panose="02020603050405020304" pitchFamily="18" charset="0"/>
              </a:rPr>
              <a:t> Academic Certification Verification System Based on Cloud Computing Environment</a:t>
            </a:r>
            <a:r>
              <a:rPr lang="en-IN" sz="1600" b="1" dirty="0">
                <a:latin typeface="Raleway Medium" panose="020B0603030101060003"/>
                <a:cs typeface="Times New Roman" panose="02020603050405020304" pitchFamily="18" charset="0"/>
              </a:rPr>
              <a:t>” in University of Nairobi. P58/63483/2011</a:t>
            </a:r>
            <a:r>
              <a:rPr lang="en-US" sz="1600" b="1" dirty="0">
                <a:latin typeface="Raleway Medium" panose="020B0603030101060003"/>
                <a:cs typeface="Times New Roman" panose="02020603050405020304" pitchFamily="18" charset="0"/>
              </a:rPr>
              <a:t>.</a:t>
            </a:r>
          </a:p>
          <a:p>
            <a:pPr marL="342900" lvl="0" indent="-342900" algn="just">
              <a:spcBef>
                <a:spcPts val="400"/>
              </a:spcBef>
              <a:spcAft>
                <a:spcPts val="400"/>
              </a:spcAft>
              <a:buFont typeface="+mj-lt"/>
              <a:buAutoNum type="arabicPeriod"/>
            </a:pPr>
            <a:r>
              <a:rPr lang="en-IN" sz="1600" b="1" dirty="0">
                <a:latin typeface="Raleway Medium" panose="020B0603030101060003"/>
                <a:cs typeface="Times New Roman" panose="02020603050405020304" pitchFamily="18" charset="0"/>
              </a:rPr>
              <a:t>George D. </a:t>
            </a:r>
            <a:r>
              <a:rPr lang="en-IN" sz="1600" b="1" dirty="0" err="1">
                <a:latin typeface="Raleway Medium" panose="020B0603030101060003"/>
                <a:cs typeface="Times New Roman" panose="02020603050405020304" pitchFamily="18" charset="0"/>
              </a:rPr>
              <a:t>Gollin</a:t>
            </a:r>
            <a:r>
              <a:rPr lang="en-IN" sz="1600" b="1" dirty="0">
                <a:latin typeface="Raleway Medium" panose="020B0603030101060003"/>
                <a:cs typeface="Times New Roman" panose="02020603050405020304" pitchFamily="18" charset="0"/>
              </a:rPr>
              <a:t> “</a:t>
            </a:r>
            <a:r>
              <a:rPr lang="en-IN" sz="1600" b="1" i="1" dirty="0">
                <a:latin typeface="Raleway Medium" panose="020B0603030101060003"/>
                <a:cs typeface="Times New Roman" panose="02020603050405020304" pitchFamily="18" charset="0"/>
              </a:rPr>
              <a:t>Verification of the integrity and legitimacy of academic credential documents in an international setting</a:t>
            </a:r>
            <a:r>
              <a:rPr lang="en-IN" sz="1600" b="1" dirty="0">
                <a:latin typeface="Raleway Medium" panose="020B0603030101060003"/>
                <a:cs typeface="Times New Roman" panose="02020603050405020304" pitchFamily="18" charset="0"/>
              </a:rPr>
              <a:t>”, available in the site </a:t>
            </a:r>
            <a:r>
              <a:rPr lang="en-US" sz="1600" b="1" u="sng" dirty="0">
                <a:latin typeface="Raleway Medium" panose="020B0603030101060003"/>
                <a:cs typeface="Times New Roman" panose="02020603050405020304" pitchFamily="18" charset="0"/>
                <a:hlinkClick r:id="rId2"/>
              </a:rPr>
              <a:t>http://www.hep.uiuc.edu/home/g-gollin/CUJ8404AR_Gollin.pdf</a:t>
            </a:r>
            <a:r>
              <a:rPr lang="en-US" sz="1600" b="1" dirty="0">
                <a:latin typeface="Raleway Medium" panose="020B0603030101060003"/>
                <a:cs typeface="Times New Roman" panose="02020603050405020304" pitchFamily="18" charset="0"/>
              </a:rPr>
              <a:t> .</a:t>
            </a:r>
          </a:p>
        </p:txBody>
      </p:sp>
    </p:spTree>
    <p:extLst>
      <p:ext uri="{BB962C8B-B14F-4D97-AF65-F5344CB8AC3E}">
        <p14:creationId xmlns:p14="http://schemas.microsoft.com/office/powerpoint/2010/main" val="2512340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103D61-9C7D-45D7-B12F-4F86C1320442}"/>
              </a:ext>
            </a:extLst>
          </p:cNvPr>
          <p:cNvSpPr/>
          <p:nvPr/>
        </p:nvSpPr>
        <p:spPr>
          <a:xfrm>
            <a:off x="4437020" y="2967335"/>
            <a:ext cx="3317960" cy="923330"/>
          </a:xfrm>
          <a:prstGeom prst="rect">
            <a:avLst/>
          </a:prstGeom>
        </p:spPr>
        <p:txBody>
          <a:bodyPr wrap="none">
            <a:spAutoFit/>
          </a:bodyPr>
          <a:lstStyle/>
          <a:p>
            <a:r>
              <a:rPr lang="en-US" sz="5400" dirty="0">
                <a:solidFill>
                  <a:srgbClr val="00B0F0"/>
                </a:solidFill>
                <a:latin typeface="Raleway ExtraBold" panose="020B0903030101060003" charset="0"/>
              </a:rPr>
              <a:t>Thank</a:t>
            </a:r>
            <a:r>
              <a:rPr lang="en-US" sz="5400" dirty="0">
                <a:latin typeface="Raleway ExtraBold" panose="020B0903030101060003" charset="0"/>
              </a:rPr>
              <a:t> </a:t>
            </a:r>
            <a:r>
              <a:rPr lang="en-US" sz="5400" dirty="0">
                <a:solidFill>
                  <a:srgbClr val="434343"/>
                </a:solidFill>
                <a:latin typeface="Raleway ExtraBold" panose="020B0903030101060003" charset="0"/>
              </a:rPr>
              <a:t>You</a:t>
            </a:r>
            <a:endParaRPr lang="en-US" sz="5400" dirty="0"/>
          </a:p>
        </p:txBody>
      </p:sp>
    </p:spTree>
    <p:extLst>
      <p:ext uri="{BB962C8B-B14F-4D97-AF65-F5344CB8AC3E}">
        <p14:creationId xmlns:p14="http://schemas.microsoft.com/office/powerpoint/2010/main" val="210912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23903-F8AB-4E57-A487-34F64D556ED4}"/>
              </a:ext>
            </a:extLst>
          </p:cNvPr>
          <p:cNvSpPr txBox="1"/>
          <p:nvPr/>
        </p:nvSpPr>
        <p:spPr>
          <a:xfrm>
            <a:off x="344557" y="283244"/>
            <a:ext cx="10840278" cy="5575822"/>
          </a:xfrm>
          <a:prstGeom prst="rect">
            <a:avLst/>
          </a:prstGeom>
          <a:noFill/>
        </p:spPr>
        <p:txBody>
          <a:bodyPr wrap="square" rtlCol="0">
            <a:spAutoFit/>
          </a:bodyPr>
          <a:lstStyle/>
          <a:p>
            <a:pPr>
              <a:lnSpc>
                <a:spcPct val="150000"/>
              </a:lnSpc>
            </a:pPr>
            <a:r>
              <a:rPr lang="en-US" sz="4000" dirty="0">
                <a:solidFill>
                  <a:schemeClr val="tx1">
                    <a:lumMod val="50000"/>
                    <a:lumOff val="50000"/>
                  </a:schemeClr>
                </a:solidFill>
                <a:latin typeface="Raleway ExtraBold" panose="020B0903030101060003"/>
              </a:rPr>
              <a:t>Introd</a:t>
            </a:r>
            <a:r>
              <a:rPr lang="en-US" sz="4000" dirty="0">
                <a:solidFill>
                  <a:srgbClr val="00B0F0"/>
                </a:solidFill>
                <a:latin typeface="Raleway ExtraBold" panose="020B0903030101060003"/>
              </a:rPr>
              <a:t>uction</a:t>
            </a:r>
          </a:p>
          <a:p>
            <a:pPr marL="285750" indent="-285750" algn="just">
              <a:lnSpc>
                <a:spcPct val="150000"/>
              </a:lnSpc>
              <a:buFont typeface="Wingdings" panose="05000000000000000000" pitchFamily="2" charset="2"/>
              <a:buChar char="ü"/>
            </a:pPr>
            <a:r>
              <a:rPr lang="en-US" sz="2000" dirty="0">
                <a:latin typeface="Raleway Medium"/>
              </a:rPr>
              <a:t>The certificate verification process is an ever occurring and tedious process. </a:t>
            </a:r>
          </a:p>
          <a:p>
            <a:pPr marL="285750" indent="-285750" algn="just">
              <a:lnSpc>
                <a:spcPct val="150000"/>
              </a:lnSpc>
              <a:buFont typeface="Wingdings" panose="05000000000000000000" pitchFamily="2" charset="2"/>
              <a:buChar char="ü"/>
            </a:pPr>
            <a:r>
              <a:rPr lang="en-US" sz="2000" dirty="0">
                <a:latin typeface="Raleway Medium"/>
              </a:rPr>
              <a:t>Producing the original certificates each and every time for verification and then placing it back into safety is a tough process.</a:t>
            </a:r>
          </a:p>
          <a:p>
            <a:pPr marL="285750" indent="-285750" algn="just">
              <a:lnSpc>
                <a:spcPct val="150000"/>
              </a:lnSpc>
              <a:buFont typeface="Wingdings" panose="05000000000000000000" pitchFamily="2" charset="2"/>
              <a:buChar char="ü"/>
            </a:pPr>
            <a:r>
              <a:rPr lang="en-US" sz="2000" dirty="0">
                <a:latin typeface="Raleway Medium"/>
              </a:rPr>
              <a:t>Also, no harm or damage must befall the certificate during the process of verification.</a:t>
            </a:r>
          </a:p>
          <a:p>
            <a:pPr marL="285750" indent="-285750" algn="just">
              <a:lnSpc>
                <a:spcPct val="150000"/>
              </a:lnSpc>
              <a:buFont typeface="Wingdings" panose="05000000000000000000" pitchFamily="2" charset="2"/>
              <a:buChar char="ü"/>
            </a:pPr>
            <a:r>
              <a:rPr lang="en-US" sz="2000" dirty="0">
                <a:latin typeface="Raleway Medium"/>
              </a:rPr>
              <a:t>It is known that certificates literally define our lives. Once lost or damaged, it takes a long time to obtain another original certificate.</a:t>
            </a:r>
          </a:p>
          <a:p>
            <a:pPr marL="285750" indent="-285750" algn="just">
              <a:lnSpc>
                <a:spcPct val="150000"/>
              </a:lnSpc>
              <a:buFont typeface="Wingdings" panose="05000000000000000000" pitchFamily="2" charset="2"/>
              <a:buChar char="ü"/>
            </a:pPr>
            <a:r>
              <a:rPr lang="en-US" sz="2000" dirty="0">
                <a:latin typeface="Raleway Medium"/>
              </a:rPr>
              <a:t>90% of the institutions in India, be it universities or schools, hold the student’s certificates until the student leaves that institution.</a:t>
            </a:r>
          </a:p>
          <a:p>
            <a:pPr marL="285750" indent="-285750" algn="just">
              <a:lnSpc>
                <a:spcPct val="150000"/>
              </a:lnSpc>
              <a:buFont typeface="Wingdings" panose="05000000000000000000" pitchFamily="2" charset="2"/>
              <a:buChar char="ü"/>
            </a:pPr>
            <a:r>
              <a:rPr lang="en-US" sz="2000" dirty="0">
                <a:latin typeface="Raleway Medium"/>
              </a:rPr>
              <a:t>Companies that recruit employees, double check the student’s mark by demanding their certificates.  </a:t>
            </a:r>
          </a:p>
        </p:txBody>
      </p:sp>
    </p:spTree>
    <p:extLst>
      <p:ext uri="{BB962C8B-B14F-4D97-AF65-F5344CB8AC3E}">
        <p14:creationId xmlns:p14="http://schemas.microsoft.com/office/powerpoint/2010/main" val="44324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5A4124-DEE0-494B-8E82-98CE0DBD9D66}"/>
              </a:ext>
            </a:extLst>
          </p:cNvPr>
          <p:cNvSpPr/>
          <p:nvPr/>
        </p:nvSpPr>
        <p:spPr>
          <a:xfrm>
            <a:off x="609600" y="139150"/>
            <a:ext cx="10747513" cy="6031844"/>
          </a:xfrm>
          <a:prstGeom prst="rect">
            <a:avLst/>
          </a:prstGeom>
        </p:spPr>
        <p:txBody>
          <a:bodyPr wrap="square">
            <a:spAutoFit/>
          </a:bodyPr>
          <a:lstStyle/>
          <a:p>
            <a:pPr>
              <a:lnSpc>
                <a:spcPct val="150000"/>
              </a:lnSpc>
            </a:pPr>
            <a:r>
              <a:rPr lang="en-US" sz="4000" dirty="0">
                <a:solidFill>
                  <a:schemeClr val="tx1">
                    <a:lumMod val="50000"/>
                    <a:lumOff val="50000"/>
                  </a:schemeClr>
                </a:solidFill>
                <a:latin typeface="Raleway ExtraBold" panose="020B0903030101060003"/>
              </a:rPr>
              <a:t>Introd</a:t>
            </a:r>
            <a:r>
              <a:rPr lang="en-US" sz="4000" dirty="0">
                <a:solidFill>
                  <a:srgbClr val="00B0F0"/>
                </a:solidFill>
                <a:latin typeface="Raleway ExtraBold" panose="020B0903030101060003"/>
              </a:rPr>
              <a:t>uction</a:t>
            </a:r>
            <a:endParaRPr lang="en-US" sz="4000" dirty="0">
              <a:latin typeface="Raleway ExtraBold" panose="020B0903030101060003"/>
            </a:endParaRPr>
          </a:p>
          <a:p>
            <a:pPr marL="285750" indent="-285750" algn="just">
              <a:lnSpc>
                <a:spcPct val="150000"/>
              </a:lnSpc>
              <a:buFont typeface="Wingdings" panose="05000000000000000000" pitchFamily="2" charset="2"/>
              <a:buChar char="ü"/>
            </a:pPr>
            <a:r>
              <a:rPr lang="en-US" sz="2200" dirty="0">
                <a:latin typeface="Raleway Medium"/>
              </a:rPr>
              <a:t>Instead of producing the certificates each and every time, or leave the certificates with any institution, a system is proposed where the certificates can be stored in a hashed format and ensured safety. </a:t>
            </a:r>
          </a:p>
          <a:p>
            <a:pPr marL="285750" indent="-285750" algn="just">
              <a:lnSpc>
                <a:spcPct val="150000"/>
              </a:lnSpc>
              <a:buFont typeface="Wingdings" panose="05000000000000000000" pitchFamily="2" charset="2"/>
              <a:buChar char="ü"/>
            </a:pPr>
            <a:r>
              <a:rPr lang="en-US" sz="2200" dirty="0">
                <a:latin typeface="Raleway Medium"/>
              </a:rPr>
              <a:t>The system proposed is a website, where the certificates can be stored as hashes and retrieved as and when required, and verified. </a:t>
            </a:r>
          </a:p>
          <a:p>
            <a:pPr marL="285750" indent="-285750" algn="just">
              <a:lnSpc>
                <a:spcPct val="150000"/>
              </a:lnSpc>
              <a:buFont typeface="Wingdings" panose="05000000000000000000" pitchFamily="2" charset="2"/>
              <a:buChar char="ü"/>
            </a:pPr>
            <a:r>
              <a:rPr lang="en-US" sz="2200" dirty="0">
                <a:latin typeface="Raleway Medium"/>
              </a:rPr>
              <a:t>The system is available for two kinds of users, the students and any valid organizations who wish to go through the student’s certificates. </a:t>
            </a:r>
          </a:p>
          <a:p>
            <a:pPr marL="285750" indent="-285750" algn="just">
              <a:lnSpc>
                <a:spcPct val="150000"/>
              </a:lnSpc>
              <a:buFont typeface="Wingdings" panose="05000000000000000000" pitchFamily="2" charset="2"/>
              <a:buChar char="ü"/>
            </a:pPr>
            <a:r>
              <a:rPr lang="en-US" sz="2200" dirty="0">
                <a:latin typeface="Raleway Medium"/>
              </a:rPr>
              <a:t>The system uses the latest technology, blockchain, which stores each hash of the certificate in each block, in a private network, open to the students and organizations only. </a:t>
            </a:r>
          </a:p>
        </p:txBody>
      </p:sp>
    </p:spTree>
    <p:extLst>
      <p:ext uri="{BB962C8B-B14F-4D97-AF65-F5344CB8AC3E}">
        <p14:creationId xmlns:p14="http://schemas.microsoft.com/office/powerpoint/2010/main" val="307149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577E2-6112-4AB2-8E9E-A674B5160E27}"/>
              </a:ext>
            </a:extLst>
          </p:cNvPr>
          <p:cNvSpPr txBox="1"/>
          <p:nvPr/>
        </p:nvSpPr>
        <p:spPr>
          <a:xfrm>
            <a:off x="586410" y="384313"/>
            <a:ext cx="9727096" cy="707886"/>
          </a:xfrm>
          <a:prstGeom prst="rect">
            <a:avLst/>
          </a:prstGeom>
          <a:noFill/>
        </p:spPr>
        <p:txBody>
          <a:bodyPr wrap="square" rtlCol="0">
            <a:spAutoFit/>
          </a:bodyPr>
          <a:lstStyle/>
          <a:p>
            <a:r>
              <a:rPr lang="en-US" sz="4000" dirty="0">
                <a:solidFill>
                  <a:schemeClr val="tx1">
                    <a:lumMod val="50000"/>
                    <a:lumOff val="50000"/>
                  </a:schemeClr>
                </a:solidFill>
                <a:latin typeface="Raleway ExtraBold" panose="020B0903030101060003"/>
              </a:rPr>
              <a:t>Literature</a:t>
            </a:r>
            <a:r>
              <a:rPr lang="en-US" sz="4000" dirty="0">
                <a:latin typeface="Raleway ExtraBold" panose="020B0903030101060003"/>
              </a:rPr>
              <a:t> </a:t>
            </a:r>
            <a:r>
              <a:rPr lang="en-US" sz="4000" dirty="0">
                <a:solidFill>
                  <a:srgbClr val="00B0F0"/>
                </a:solidFill>
                <a:latin typeface="Raleway ExtraBold" panose="020B0903030101060003"/>
              </a:rPr>
              <a:t>Survey</a:t>
            </a:r>
          </a:p>
        </p:txBody>
      </p:sp>
      <p:graphicFrame>
        <p:nvGraphicFramePr>
          <p:cNvPr id="3" name="Table 2">
            <a:extLst>
              <a:ext uri="{FF2B5EF4-FFF2-40B4-BE49-F238E27FC236}">
                <a16:creationId xmlns:a16="http://schemas.microsoft.com/office/drawing/2014/main" id="{D7B1B0EA-C20E-466C-8DE2-F8BB627B625B}"/>
              </a:ext>
            </a:extLst>
          </p:cNvPr>
          <p:cNvGraphicFramePr>
            <a:graphicFrameLocks noGrp="1"/>
          </p:cNvGraphicFramePr>
          <p:nvPr>
            <p:extLst>
              <p:ext uri="{D42A27DB-BD31-4B8C-83A1-F6EECF244321}">
                <p14:modId xmlns:p14="http://schemas.microsoft.com/office/powerpoint/2010/main" val="2236396570"/>
              </p:ext>
            </p:extLst>
          </p:nvPr>
        </p:nvGraphicFramePr>
        <p:xfrm>
          <a:off x="586410" y="1152963"/>
          <a:ext cx="11371152" cy="4968216"/>
        </p:xfrm>
        <a:graphic>
          <a:graphicData uri="http://schemas.openxmlformats.org/drawingml/2006/table">
            <a:tbl>
              <a:tblPr firstRow="1" bandRow="1">
                <a:tableStyleId>{5C22544A-7EE6-4342-B048-85BDC9FD1C3A}</a:tableStyleId>
              </a:tblPr>
              <a:tblGrid>
                <a:gridCol w="855362">
                  <a:extLst>
                    <a:ext uri="{9D8B030D-6E8A-4147-A177-3AD203B41FA5}">
                      <a16:colId xmlns:a16="http://schemas.microsoft.com/office/drawing/2014/main" val="3789350579"/>
                    </a:ext>
                  </a:extLst>
                </a:gridCol>
                <a:gridCol w="3693099">
                  <a:extLst>
                    <a:ext uri="{9D8B030D-6E8A-4147-A177-3AD203B41FA5}">
                      <a16:colId xmlns:a16="http://schemas.microsoft.com/office/drawing/2014/main" val="943486363"/>
                    </a:ext>
                  </a:extLst>
                </a:gridCol>
                <a:gridCol w="1939672">
                  <a:extLst>
                    <a:ext uri="{9D8B030D-6E8A-4147-A177-3AD203B41FA5}">
                      <a16:colId xmlns:a16="http://schemas.microsoft.com/office/drawing/2014/main" val="1182326170"/>
                    </a:ext>
                  </a:extLst>
                </a:gridCol>
                <a:gridCol w="2608789">
                  <a:extLst>
                    <a:ext uri="{9D8B030D-6E8A-4147-A177-3AD203B41FA5}">
                      <a16:colId xmlns:a16="http://schemas.microsoft.com/office/drawing/2014/main" val="2143620363"/>
                    </a:ext>
                  </a:extLst>
                </a:gridCol>
                <a:gridCol w="2274230">
                  <a:extLst>
                    <a:ext uri="{9D8B030D-6E8A-4147-A177-3AD203B41FA5}">
                      <a16:colId xmlns:a16="http://schemas.microsoft.com/office/drawing/2014/main" val="4055830258"/>
                    </a:ext>
                  </a:extLst>
                </a:gridCol>
              </a:tblGrid>
              <a:tr h="584033">
                <a:tc>
                  <a:txBody>
                    <a:bodyPr/>
                    <a:lstStyle/>
                    <a:p>
                      <a:pPr algn="ctr"/>
                      <a:r>
                        <a:rPr lang="en-IN" dirty="0" err="1">
                          <a:solidFill>
                            <a:schemeClr val="tx1"/>
                          </a:solidFill>
                          <a:latin typeface="Raleway Medium" panose="020B0603030101060003"/>
                          <a:cs typeface="Times New Roman" panose="02020603050405020304" pitchFamily="18" charset="0"/>
                        </a:rPr>
                        <a:t>S.No</a:t>
                      </a:r>
                      <a:endParaRPr lang="en-IN" dirty="0">
                        <a:solidFill>
                          <a:schemeClr val="tx1"/>
                        </a:solidFill>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Challenges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029483"/>
                  </a:ext>
                </a:extLst>
              </a:tr>
              <a:tr h="1640983">
                <a:tc>
                  <a:txBody>
                    <a:bodyPr/>
                    <a:lstStyle/>
                    <a:p>
                      <a:pPr algn="just"/>
                      <a:r>
                        <a:rPr lang="en-IN" sz="1400" dirty="0">
                          <a:latin typeface="Raleway Medium" panose="020B0603030101060003"/>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i="0" kern="1200" dirty="0">
                          <a:solidFill>
                            <a:schemeClr val="dk1"/>
                          </a:solidFill>
                          <a:effectLst/>
                          <a:latin typeface="Raleway Medium" panose="020B0603030101060003"/>
                          <a:ea typeface="+mn-ea"/>
                          <a:cs typeface="Times New Roman" panose="02020603050405020304" pitchFamily="18" charset="0"/>
                        </a:rPr>
                        <a:t>The Future of Data Storage: A Case Study with the Saudi Company (2018)</a:t>
                      </a:r>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b="0" i="0" u="none" strike="noStrike" kern="1200" baseline="0" dirty="0" err="1">
                          <a:solidFill>
                            <a:schemeClr val="tx1"/>
                          </a:solidFill>
                          <a:effectLst/>
                          <a:latin typeface="Raleway Medium" panose="020B0603030101060003"/>
                          <a:ea typeface="+mn-ea"/>
                          <a:cs typeface="Times New Roman" panose="02020603050405020304" pitchFamily="18" charset="0"/>
                        </a:rPr>
                        <a:t>Azzah</a:t>
                      </a:r>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 Al </a:t>
                      </a:r>
                      <a:r>
                        <a:rPr lang="en-IN" sz="1400" b="0" i="0" u="none" strike="noStrike" kern="1200" baseline="0" dirty="0" err="1">
                          <a:solidFill>
                            <a:schemeClr val="tx1"/>
                          </a:solidFill>
                          <a:effectLst/>
                          <a:latin typeface="Raleway Medium" panose="020B0603030101060003"/>
                          <a:ea typeface="+mn-ea"/>
                          <a:cs typeface="Times New Roman" panose="02020603050405020304" pitchFamily="18" charset="0"/>
                        </a:rPr>
                        <a:t>Ghamdi</a:t>
                      </a:r>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 Thomas Thomson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dirty="0">
                          <a:latin typeface="Raleway Medium" panose="020B0603030101060003"/>
                          <a:cs typeface="Times New Roman" panose="02020603050405020304" pitchFamily="18" charset="0"/>
                        </a:rPr>
                        <a:t>Investigates the data storage methods and future requirements for one of the largest oil companies in the world, Saudi SA Oil Company. </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Data is stored in a centralized storage, backup data has lot of constraints, security is provided through 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2955563"/>
                  </a:ext>
                </a:extLst>
              </a:tr>
              <a:tr h="1173462">
                <a:tc>
                  <a:txBody>
                    <a:bodyPr/>
                    <a:lstStyle/>
                    <a:p>
                      <a:pPr algn="just"/>
                      <a:r>
                        <a:rPr lang="en-IN" sz="1400" dirty="0">
                          <a:latin typeface="Raleway Medium" panose="020B0603030101060003"/>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da-DK" sz="1400" b="0" i="0" kern="1200" dirty="0">
                          <a:solidFill>
                            <a:schemeClr val="dk1"/>
                          </a:solidFill>
                          <a:effectLst/>
                          <a:latin typeface="Raleway Medium" panose="020B0603030101060003"/>
                          <a:ea typeface="+mn-ea"/>
                          <a:cs typeface="Times New Roman" panose="02020603050405020304" pitchFamily="18" charset="0"/>
                        </a:rPr>
                        <a:t>United States Patent</a:t>
                      </a:r>
                    </a:p>
                    <a:p>
                      <a:pPr algn="just"/>
                      <a:r>
                        <a:rPr lang="da-DK" sz="1400" b="0" i="0" kern="1200" dirty="0">
                          <a:solidFill>
                            <a:schemeClr val="dk1"/>
                          </a:solidFill>
                          <a:effectLst/>
                          <a:latin typeface="Raleway Medium" panose="020B0603030101060003"/>
                          <a:ea typeface="+mn-ea"/>
                          <a:cs typeface="Times New Roman" panose="02020603050405020304" pitchFamily="18" charset="0"/>
                        </a:rPr>
                        <a:t>Borlick et al</a:t>
                      </a:r>
                    </a:p>
                    <a:p>
                      <a:pPr algn="just"/>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Date of Patent : Jan . 1 , 2019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Patent No . : US 10 , 171 , 585 B2 </a:t>
                      </a:r>
                    </a:p>
                    <a:p>
                      <a:pPr algn="just"/>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Matthew G . </a:t>
                      </a:r>
                      <a:r>
                        <a:rPr lang="en-US" sz="1400" b="0" i="0" u="none" strike="noStrike" kern="1200" baseline="0" dirty="0" err="1">
                          <a:solidFill>
                            <a:schemeClr val="tx1"/>
                          </a:solidFill>
                          <a:effectLst/>
                          <a:latin typeface="Raleway Medium" panose="020B0603030101060003"/>
                          <a:ea typeface="+mn-ea"/>
                          <a:cs typeface="Times New Roman" panose="02020603050405020304" pitchFamily="18" charset="0"/>
                        </a:rPr>
                        <a:t>Borlick</a:t>
                      </a: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 Lokesh M . Gupta Roger G . </a:t>
                      </a:r>
                      <a:r>
                        <a:rPr lang="en-US" sz="1400" b="0" i="0" u="none" strike="noStrike" kern="1200" baseline="0" dirty="0" err="1">
                          <a:solidFill>
                            <a:schemeClr val="tx1"/>
                          </a:solidFill>
                          <a:effectLst/>
                          <a:latin typeface="Raleway Medium" panose="020B0603030101060003"/>
                          <a:ea typeface="+mn-ea"/>
                          <a:cs typeface="Times New Roman" panose="02020603050405020304" pitchFamily="18" charset="0"/>
                        </a:rPr>
                        <a:t>Hathorn</a:t>
                      </a: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 Karl A . Nielsen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b="0" dirty="0">
                          <a:latin typeface="Raleway Medium" panose="020B0603030101060003"/>
                          <a:cs typeface="Times New Roman" panose="02020603050405020304" pitchFamily="18" charset="0"/>
                        </a:rPr>
                        <a:t>A system which stores different parts of data in various clouds.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It is unknown at what place the data is stored, if any attacks are made on the data and the data is stored only for a particular time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2485769"/>
                  </a:ext>
                </a:extLst>
              </a:tr>
              <a:tr h="1173462">
                <a:tc>
                  <a:txBody>
                    <a:bodyPr/>
                    <a:lstStyle/>
                    <a:p>
                      <a:pPr algn="just"/>
                      <a:r>
                        <a:rPr lang="en-IN" sz="1400" dirty="0">
                          <a:latin typeface="Raleway Medium" panose="020B0603030101060003"/>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i="0" kern="1200" dirty="0">
                          <a:solidFill>
                            <a:schemeClr val="dk1"/>
                          </a:solidFill>
                          <a:effectLst/>
                          <a:latin typeface="Raleway Medium" panose="020B0603030101060003"/>
                          <a:ea typeface="+mn-ea"/>
                          <a:cs typeface="Times New Roman" panose="02020603050405020304" pitchFamily="18" charset="0"/>
                        </a:rPr>
                        <a:t>A Survey on the Security of Blockchain Systems[2018].</a:t>
                      </a:r>
                    </a:p>
                    <a:p>
                      <a:pPr algn="just"/>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1400" b="0" i="0" u="none" strike="noStrike" kern="1200" baseline="0" dirty="0" err="1">
                          <a:solidFill>
                            <a:schemeClr val="tx1"/>
                          </a:solidFill>
                          <a:effectLst/>
                          <a:latin typeface="Raleway Medium" panose="020B0603030101060003"/>
                          <a:ea typeface="+mn-ea"/>
                          <a:cs typeface="Times New Roman" panose="02020603050405020304" pitchFamily="18" charset="0"/>
                        </a:rPr>
                        <a:t>Xiaoqi</a:t>
                      </a: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 Li</a:t>
                      </a:r>
                    </a:p>
                    <a:p>
                      <a:pPr algn="just"/>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Peng Jiang</a:t>
                      </a:r>
                    </a:p>
                    <a:p>
                      <a:pPr algn="just"/>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Ting Chen</a:t>
                      </a:r>
                    </a:p>
                    <a:p>
                      <a:pPr algn="just"/>
                      <a:r>
                        <a:rPr lang="en-US" sz="1400" b="0" i="0" u="none" strike="noStrike" kern="1200" baseline="0" dirty="0" err="1">
                          <a:solidFill>
                            <a:schemeClr val="tx1"/>
                          </a:solidFill>
                          <a:effectLst/>
                          <a:latin typeface="Raleway Medium" panose="020B0603030101060003"/>
                          <a:ea typeface="+mn-ea"/>
                          <a:cs typeface="Times New Roman" panose="02020603050405020304" pitchFamily="18" charset="0"/>
                        </a:rPr>
                        <a:t>Xiapu</a:t>
                      </a: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 Luo</a:t>
                      </a:r>
                    </a:p>
                    <a:p>
                      <a:pPr algn="just"/>
                      <a:r>
                        <a:rPr lang="en-US" sz="1400" b="0" i="0" u="none" strike="noStrike" kern="1200" baseline="0" dirty="0" err="1">
                          <a:solidFill>
                            <a:schemeClr val="tx1"/>
                          </a:solidFill>
                          <a:effectLst/>
                          <a:latin typeface="Raleway Medium" panose="020B0603030101060003"/>
                          <a:ea typeface="+mn-ea"/>
                          <a:cs typeface="Times New Roman" panose="02020603050405020304" pitchFamily="18" charset="0"/>
                        </a:rPr>
                        <a:t>Qiaoyan</a:t>
                      </a:r>
                      <a:r>
                        <a:rPr lang="en-US" sz="1400" b="0" i="0" u="none" strike="noStrike" kern="1200" baseline="0" dirty="0">
                          <a:solidFill>
                            <a:schemeClr val="tx1"/>
                          </a:solidFill>
                          <a:effectLst/>
                          <a:latin typeface="Raleway Medium" panose="020B0603030101060003"/>
                          <a:ea typeface="+mn-ea"/>
                          <a:cs typeface="Times New Roman" panose="02020603050405020304" pitchFamily="18" charset="0"/>
                        </a:rPr>
                        <a:t> Wen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dirty="0">
                          <a:latin typeface="Raleway Medium" panose="020B0603030101060003"/>
                          <a:cs typeface="Times New Roman" panose="02020603050405020304" pitchFamily="18" charset="0"/>
                        </a:rPr>
                        <a:t>A systematic study on the security threats to blockchain and survey the corresponding real attacks by examining popular blockchain systems is done.</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Raleway Medium" panose="020B0603030101060003"/>
                          <a:cs typeface="Times New Roman" panose="02020603050405020304" pitchFamily="18" charset="0"/>
                        </a:rPr>
                        <a:t>Consensus mechanism </a:t>
                      </a:r>
                      <a:r>
                        <a:rPr lang="en-US" sz="1400" dirty="0" err="1">
                          <a:latin typeface="Raleway Medium" panose="020B0603030101060003"/>
                          <a:cs typeface="Times New Roman" panose="02020603050405020304" pitchFamily="18" charset="0"/>
                        </a:rPr>
                        <a:t>PoW</a:t>
                      </a:r>
                      <a:r>
                        <a:rPr lang="en-US" sz="1400" dirty="0">
                          <a:latin typeface="Raleway Medium" panose="020B0603030101060003"/>
                          <a:cs typeface="Times New Roman" panose="02020603050405020304" pitchFamily="18" charset="0"/>
                        </a:rPr>
                        <a:t> is a waste of computing resources and</a:t>
                      </a:r>
                    </a:p>
                    <a:p>
                      <a:pPr algn="just"/>
                      <a:r>
                        <a:rPr lang="en-US" sz="1400" dirty="0">
                          <a:latin typeface="Raleway Medium" panose="020B0603030101060003"/>
                          <a:cs typeface="Times New Roman" panose="02020603050405020304" pitchFamily="18" charset="0"/>
                        </a:rPr>
                        <a:t>not all of the data stored in blockchain is valid.</a:t>
                      </a:r>
                      <a:endParaRPr lang="en-IN" sz="140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1457380"/>
                  </a:ext>
                </a:extLst>
              </a:tr>
            </a:tbl>
          </a:graphicData>
        </a:graphic>
      </p:graphicFrame>
    </p:spTree>
    <p:extLst>
      <p:ext uri="{BB962C8B-B14F-4D97-AF65-F5344CB8AC3E}">
        <p14:creationId xmlns:p14="http://schemas.microsoft.com/office/powerpoint/2010/main" val="147317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A573E-4B09-4D89-874B-3022233B0A3C}"/>
              </a:ext>
            </a:extLst>
          </p:cNvPr>
          <p:cNvSpPr/>
          <p:nvPr/>
        </p:nvSpPr>
        <p:spPr>
          <a:xfrm>
            <a:off x="625947" y="540890"/>
            <a:ext cx="4171335" cy="707886"/>
          </a:xfrm>
          <a:prstGeom prst="rect">
            <a:avLst/>
          </a:prstGeom>
        </p:spPr>
        <p:txBody>
          <a:bodyPr wrap="none">
            <a:spAutoFit/>
          </a:bodyPr>
          <a:lstStyle/>
          <a:p>
            <a:r>
              <a:rPr lang="en-US" sz="4000" dirty="0">
                <a:solidFill>
                  <a:schemeClr val="tx1">
                    <a:lumMod val="50000"/>
                    <a:lumOff val="50000"/>
                  </a:schemeClr>
                </a:solidFill>
                <a:latin typeface="Raleway ExtraBold" panose="020B0903030101060003"/>
              </a:rPr>
              <a:t>Literature</a:t>
            </a:r>
            <a:r>
              <a:rPr lang="en-US" sz="4000" dirty="0">
                <a:latin typeface="Raleway ExtraBold" panose="020B0903030101060003"/>
              </a:rPr>
              <a:t> </a:t>
            </a:r>
            <a:r>
              <a:rPr lang="en-US" sz="4000" dirty="0">
                <a:solidFill>
                  <a:srgbClr val="00B0F0"/>
                </a:solidFill>
                <a:latin typeface="Raleway ExtraBold" panose="020B0903030101060003"/>
              </a:rPr>
              <a:t>Survey</a:t>
            </a:r>
          </a:p>
        </p:txBody>
      </p:sp>
      <p:graphicFrame>
        <p:nvGraphicFramePr>
          <p:cNvPr id="3" name="Table 2">
            <a:extLst>
              <a:ext uri="{FF2B5EF4-FFF2-40B4-BE49-F238E27FC236}">
                <a16:creationId xmlns:a16="http://schemas.microsoft.com/office/drawing/2014/main" id="{076FF451-25BC-4415-9AB0-398D3EFA2D31}"/>
              </a:ext>
            </a:extLst>
          </p:cNvPr>
          <p:cNvGraphicFramePr>
            <a:graphicFrameLocks noGrp="1"/>
          </p:cNvGraphicFramePr>
          <p:nvPr>
            <p:extLst>
              <p:ext uri="{D42A27DB-BD31-4B8C-83A1-F6EECF244321}">
                <p14:modId xmlns:p14="http://schemas.microsoft.com/office/powerpoint/2010/main" val="1013938612"/>
              </p:ext>
            </p:extLst>
          </p:nvPr>
        </p:nvGraphicFramePr>
        <p:xfrm>
          <a:off x="625947" y="1381352"/>
          <a:ext cx="11219370" cy="4935758"/>
        </p:xfrm>
        <a:graphic>
          <a:graphicData uri="http://schemas.openxmlformats.org/drawingml/2006/table">
            <a:tbl>
              <a:tblPr firstRow="1" bandRow="1">
                <a:tableStyleId>{5C22544A-7EE6-4342-B048-85BDC9FD1C3A}</a:tableStyleId>
              </a:tblPr>
              <a:tblGrid>
                <a:gridCol w="703580">
                  <a:extLst>
                    <a:ext uri="{9D8B030D-6E8A-4147-A177-3AD203B41FA5}">
                      <a16:colId xmlns:a16="http://schemas.microsoft.com/office/drawing/2014/main" val="2969204637"/>
                    </a:ext>
                  </a:extLst>
                </a:gridCol>
                <a:gridCol w="3693099">
                  <a:extLst>
                    <a:ext uri="{9D8B030D-6E8A-4147-A177-3AD203B41FA5}">
                      <a16:colId xmlns:a16="http://schemas.microsoft.com/office/drawing/2014/main" val="1635114707"/>
                    </a:ext>
                  </a:extLst>
                </a:gridCol>
                <a:gridCol w="1939672">
                  <a:extLst>
                    <a:ext uri="{9D8B030D-6E8A-4147-A177-3AD203B41FA5}">
                      <a16:colId xmlns:a16="http://schemas.microsoft.com/office/drawing/2014/main" val="62594658"/>
                    </a:ext>
                  </a:extLst>
                </a:gridCol>
                <a:gridCol w="2608789">
                  <a:extLst>
                    <a:ext uri="{9D8B030D-6E8A-4147-A177-3AD203B41FA5}">
                      <a16:colId xmlns:a16="http://schemas.microsoft.com/office/drawing/2014/main" val="3748055227"/>
                    </a:ext>
                  </a:extLst>
                </a:gridCol>
                <a:gridCol w="2274230">
                  <a:extLst>
                    <a:ext uri="{9D8B030D-6E8A-4147-A177-3AD203B41FA5}">
                      <a16:colId xmlns:a16="http://schemas.microsoft.com/office/drawing/2014/main" val="2355675039"/>
                    </a:ext>
                  </a:extLst>
                </a:gridCol>
              </a:tblGrid>
              <a:tr h="620217">
                <a:tc>
                  <a:txBody>
                    <a:bodyPr/>
                    <a:lstStyle/>
                    <a:p>
                      <a:pPr algn="ctr"/>
                      <a:r>
                        <a:rPr lang="en-IN" dirty="0" err="1">
                          <a:solidFill>
                            <a:schemeClr val="tx1"/>
                          </a:solidFill>
                          <a:latin typeface="Raleway Medium" panose="020B0603030101060003"/>
                          <a:cs typeface="Times New Roman" panose="02020603050405020304" pitchFamily="18" charset="0"/>
                        </a:rPr>
                        <a:t>S.No</a:t>
                      </a:r>
                      <a:endParaRPr lang="en-IN" dirty="0">
                        <a:solidFill>
                          <a:schemeClr val="tx1"/>
                        </a:solidFill>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Challenges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029784"/>
                  </a:ext>
                </a:extLst>
              </a:tr>
              <a:tr h="1127401">
                <a:tc>
                  <a:txBody>
                    <a:bodyPr/>
                    <a:lstStyle/>
                    <a:p>
                      <a:pPr algn="just"/>
                      <a:r>
                        <a:rPr lang="en-IN" sz="1400" dirty="0">
                          <a:latin typeface="Raleway Medium" panose="020B0603030101060003"/>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b="0" i="0" kern="1200" dirty="0">
                          <a:solidFill>
                            <a:schemeClr val="dk1"/>
                          </a:solidFill>
                          <a:effectLst/>
                          <a:latin typeface="Raleway Medium" panose="020B0603030101060003"/>
                          <a:ea typeface="+mn-ea"/>
                          <a:cs typeface="Times New Roman" panose="02020603050405020304" pitchFamily="18" charset="0"/>
                        </a:rPr>
                        <a:t>Digital Signature Certificate Policy for</a:t>
                      </a:r>
                      <a:r>
                        <a:rPr lang="en-IN" sz="1400" b="0" i="0" kern="1200" baseline="0" dirty="0">
                          <a:solidFill>
                            <a:schemeClr val="dk1"/>
                          </a:solidFill>
                          <a:effectLst/>
                          <a:latin typeface="Raleway Medium" panose="020B0603030101060003"/>
                          <a:ea typeface="+mn-ea"/>
                          <a:cs typeface="Times New Roman" panose="02020603050405020304" pitchFamily="18" charset="0"/>
                        </a:rPr>
                        <a:t> Railway Units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Government of India</a:t>
                      </a:r>
                    </a:p>
                    <a:p>
                      <a:pPr algn="just"/>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Ministry of Railways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b="0" dirty="0">
                          <a:latin typeface="Raleway Medium" panose="020B0603030101060003"/>
                          <a:cs typeface="Times New Roman" panose="02020603050405020304" pitchFamily="18" charset="0"/>
                        </a:rPr>
                        <a:t>Approval of digital</a:t>
                      </a:r>
                      <a:r>
                        <a:rPr lang="en-IN" sz="1400" b="0" baseline="0" dirty="0">
                          <a:latin typeface="Raleway Medium" panose="020B0603030101060003"/>
                          <a:cs typeface="Times New Roman" panose="02020603050405020304" pitchFamily="18" charset="0"/>
                        </a:rPr>
                        <a:t> signature certificates for all Railway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sz="1400" dirty="0">
                        <a:latin typeface="Raleway Medium" panose="020B06030301010600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0006884"/>
                  </a:ext>
                </a:extLst>
              </a:tr>
              <a:tr h="1445488">
                <a:tc>
                  <a:txBody>
                    <a:bodyPr/>
                    <a:lstStyle/>
                    <a:p>
                      <a:pPr algn="just"/>
                      <a:r>
                        <a:rPr lang="en-IN" sz="1400" dirty="0">
                          <a:latin typeface="Raleway Medium" panose="020B0603030101060003"/>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i="0" kern="1200" dirty="0">
                          <a:solidFill>
                            <a:schemeClr val="dk1"/>
                          </a:solidFill>
                          <a:effectLst/>
                          <a:latin typeface="Raleway Medium" panose="020B0603030101060003"/>
                          <a:ea typeface="+mn-ea"/>
                          <a:cs typeface="Times New Roman" panose="02020603050405020304" pitchFamily="18" charset="0"/>
                        </a:rPr>
                        <a:t>Long-term preservation of big data: prospects of current storage technologies in digital libraries(2017)</a:t>
                      </a:r>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Wasim Ahmad Bhat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b="0" dirty="0">
                          <a:latin typeface="Raleway Medium" panose="020B0603030101060003"/>
                          <a:cs typeface="Times New Roman" panose="02020603050405020304" pitchFamily="18" charset="0"/>
                        </a:rPr>
                        <a:t>Investigate the prospects of current storage technologies for long-term preservation of big data in digital libraries.</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Current storage technologies might not fulfil the long term storage of library data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6157472"/>
                  </a:ext>
                </a:extLst>
              </a:tr>
              <a:tr h="1742652">
                <a:tc>
                  <a:txBody>
                    <a:bodyPr/>
                    <a:lstStyle/>
                    <a:p>
                      <a:pPr algn="just"/>
                      <a:r>
                        <a:rPr lang="en-IN" sz="1400" dirty="0">
                          <a:latin typeface="Raleway Medium" panose="020B0603030101060003"/>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Document Validation and Verification System.(2016)</a:t>
                      </a:r>
                      <a:endParaRPr lang="en-IN" sz="1400" b="0" i="0" kern="1200" baseline="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dirty="0" err="1">
                          <a:latin typeface="Raleway Medium" panose="020B0603030101060003"/>
                          <a:cs typeface="Times New Roman" panose="02020603050405020304" pitchFamily="18" charset="0"/>
                        </a:rPr>
                        <a:t>Samit</a:t>
                      </a:r>
                      <a:r>
                        <a:rPr lang="en-IN" sz="1400" dirty="0">
                          <a:latin typeface="Raleway Medium" panose="020B0603030101060003"/>
                          <a:cs typeface="Times New Roman" panose="02020603050405020304" pitchFamily="18" charset="0"/>
                        </a:rPr>
                        <a:t> </a:t>
                      </a:r>
                      <a:r>
                        <a:rPr lang="en-IN" sz="1400" dirty="0" err="1">
                          <a:latin typeface="Raleway Medium" panose="020B0603030101060003"/>
                          <a:cs typeface="Times New Roman" panose="02020603050405020304" pitchFamily="18" charset="0"/>
                        </a:rPr>
                        <a:t>Shivadekar</a:t>
                      </a:r>
                      <a:r>
                        <a:rPr lang="en-IN" sz="1400" dirty="0">
                          <a:latin typeface="Raleway Medium" panose="020B0603030101060003"/>
                          <a:cs typeface="Times New Roman" panose="02020603050405020304" pitchFamily="18" charset="0"/>
                        </a:rPr>
                        <a:t> Stephen Raj Abraham </a:t>
                      </a:r>
                    </a:p>
                    <a:p>
                      <a:pPr algn="just"/>
                      <a:r>
                        <a:rPr lang="en-IN" sz="1400" dirty="0">
                          <a:latin typeface="Raleway Medium" panose="020B0603030101060003"/>
                          <a:cs typeface="Times New Roman" panose="02020603050405020304" pitchFamily="18" charset="0"/>
                        </a:rPr>
                        <a:t>Sheikh Khalid </a:t>
                      </a:r>
                      <a:endParaRPr lang="en-IN" sz="1400" b="0" i="0" u="none" strike="noStrike" kern="1200" baseline="0" dirty="0">
                        <a:solidFill>
                          <a:schemeClr val="tx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'E-Governance system' will be an online platform for deliverance of Government to Citizen Services and storage of digital certificates, documents etc.</a:t>
                      </a:r>
                      <a:endParaRPr lang="en-IN" sz="1400" b="0" baseline="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There is the high initial cost of implementing such a system, as is typical of all computerized systems.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72093"/>
                  </a:ext>
                </a:extLst>
              </a:tr>
            </a:tbl>
          </a:graphicData>
        </a:graphic>
      </p:graphicFrame>
    </p:spTree>
    <p:extLst>
      <p:ext uri="{BB962C8B-B14F-4D97-AF65-F5344CB8AC3E}">
        <p14:creationId xmlns:p14="http://schemas.microsoft.com/office/powerpoint/2010/main" val="172917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D3D4DB-3B2B-4F34-9C90-899BCC1985C4}"/>
              </a:ext>
            </a:extLst>
          </p:cNvPr>
          <p:cNvSpPr/>
          <p:nvPr/>
        </p:nvSpPr>
        <p:spPr>
          <a:xfrm>
            <a:off x="378864" y="421621"/>
            <a:ext cx="4171335" cy="707886"/>
          </a:xfrm>
          <a:prstGeom prst="rect">
            <a:avLst/>
          </a:prstGeom>
        </p:spPr>
        <p:txBody>
          <a:bodyPr wrap="none">
            <a:spAutoFit/>
          </a:bodyPr>
          <a:lstStyle/>
          <a:p>
            <a:r>
              <a:rPr lang="en-US" sz="4000" dirty="0">
                <a:solidFill>
                  <a:schemeClr val="tx1">
                    <a:lumMod val="50000"/>
                    <a:lumOff val="50000"/>
                  </a:schemeClr>
                </a:solidFill>
                <a:latin typeface="Raleway Medium"/>
              </a:rPr>
              <a:t>Literature</a:t>
            </a:r>
            <a:r>
              <a:rPr lang="en-US" sz="4000" dirty="0">
                <a:latin typeface="Raleway Medium"/>
              </a:rPr>
              <a:t> </a:t>
            </a:r>
            <a:r>
              <a:rPr lang="en-US" sz="4000" dirty="0">
                <a:solidFill>
                  <a:srgbClr val="00B0F0"/>
                </a:solidFill>
                <a:latin typeface="Raleway Medium"/>
              </a:rPr>
              <a:t>Survey</a:t>
            </a:r>
          </a:p>
        </p:txBody>
      </p:sp>
      <p:graphicFrame>
        <p:nvGraphicFramePr>
          <p:cNvPr id="3" name="Table 2">
            <a:extLst>
              <a:ext uri="{FF2B5EF4-FFF2-40B4-BE49-F238E27FC236}">
                <a16:creationId xmlns:a16="http://schemas.microsoft.com/office/drawing/2014/main" id="{5FC6BADE-0CC6-447E-977C-46119910C590}"/>
              </a:ext>
            </a:extLst>
          </p:cNvPr>
          <p:cNvGraphicFramePr>
            <a:graphicFrameLocks noGrp="1"/>
          </p:cNvGraphicFramePr>
          <p:nvPr>
            <p:extLst>
              <p:ext uri="{D42A27DB-BD31-4B8C-83A1-F6EECF244321}">
                <p14:modId xmlns:p14="http://schemas.microsoft.com/office/powerpoint/2010/main" val="1046496950"/>
              </p:ext>
            </p:extLst>
          </p:nvPr>
        </p:nvGraphicFramePr>
        <p:xfrm>
          <a:off x="378864" y="1335248"/>
          <a:ext cx="11434271" cy="4961195"/>
        </p:xfrm>
        <a:graphic>
          <a:graphicData uri="http://schemas.openxmlformats.org/drawingml/2006/table">
            <a:tbl>
              <a:tblPr firstRow="1" bandRow="1">
                <a:tableStyleId>{5C22544A-7EE6-4342-B048-85BDC9FD1C3A}</a:tableStyleId>
              </a:tblPr>
              <a:tblGrid>
                <a:gridCol w="860110">
                  <a:extLst>
                    <a:ext uri="{9D8B030D-6E8A-4147-A177-3AD203B41FA5}">
                      <a16:colId xmlns:a16="http://schemas.microsoft.com/office/drawing/2014/main" val="2681732673"/>
                    </a:ext>
                  </a:extLst>
                </a:gridCol>
                <a:gridCol w="3713599">
                  <a:extLst>
                    <a:ext uri="{9D8B030D-6E8A-4147-A177-3AD203B41FA5}">
                      <a16:colId xmlns:a16="http://schemas.microsoft.com/office/drawing/2014/main" val="3917453022"/>
                    </a:ext>
                  </a:extLst>
                </a:gridCol>
                <a:gridCol w="1950439">
                  <a:extLst>
                    <a:ext uri="{9D8B030D-6E8A-4147-A177-3AD203B41FA5}">
                      <a16:colId xmlns:a16="http://schemas.microsoft.com/office/drawing/2014/main" val="1183950266"/>
                    </a:ext>
                  </a:extLst>
                </a:gridCol>
                <a:gridCol w="2623269">
                  <a:extLst>
                    <a:ext uri="{9D8B030D-6E8A-4147-A177-3AD203B41FA5}">
                      <a16:colId xmlns:a16="http://schemas.microsoft.com/office/drawing/2014/main" val="1992595394"/>
                    </a:ext>
                  </a:extLst>
                </a:gridCol>
                <a:gridCol w="2286854">
                  <a:extLst>
                    <a:ext uri="{9D8B030D-6E8A-4147-A177-3AD203B41FA5}">
                      <a16:colId xmlns:a16="http://schemas.microsoft.com/office/drawing/2014/main" val="2208742767"/>
                    </a:ext>
                  </a:extLst>
                </a:gridCol>
              </a:tblGrid>
              <a:tr h="503442">
                <a:tc>
                  <a:txBody>
                    <a:bodyPr/>
                    <a:lstStyle/>
                    <a:p>
                      <a:pPr algn="ctr"/>
                      <a:r>
                        <a:rPr lang="en-IN" dirty="0" err="1">
                          <a:solidFill>
                            <a:schemeClr val="tx1"/>
                          </a:solidFill>
                          <a:latin typeface="Raleway Medium" panose="020B0603030101060003"/>
                          <a:cs typeface="Times New Roman" panose="02020603050405020304" pitchFamily="18" charset="0"/>
                        </a:rPr>
                        <a:t>S.No</a:t>
                      </a:r>
                      <a:endParaRPr lang="en-IN" dirty="0">
                        <a:solidFill>
                          <a:schemeClr val="tx1"/>
                        </a:solidFill>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Raleway Medium" panose="020B0603030101060003"/>
                          <a:cs typeface="Times New Roman" panose="02020603050405020304" pitchFamily="18" charset="0"/>
                        </a:rPr>
                        <a:t>Challenges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287596"/>
                  </a:ext>
                </a:extLst>
              </a:tr>
              <a:tr h="1608304">
                <a:tc>
                  <a:txBody>
                    <a:bodyPr/>
                    <a:lstStyle/>
                    <a:p>
                      <a:pPr algn="just"/>
                      <a:r>
                        <a:rPr lang="en-IN" sz="1400" dirty="0">
                          <a:latin typeface="Raleway Medium" panose="020B0603030101060003"/>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Designing An Automatic Web-Based Certificate Verification System For Institutions.(2015)</a:t>
                      </a:r>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dirty="0" err="1">
                          <a:latin typeface="Raleway Medium" panose="020B0603030101060003"/>
                          <a:cs typeface="Times New Roman" panose="02020603050405020304" pitchFamily="18" charset="0"/>
                        </a:rPr>
                        <a:t>Nwachukwu-Nwokeafor</a:t>
                      </a:r>
                      <a:r>
                        <a:rPr lang="en-IN" sz="1400" dirty="0">
                          <a:latin typeface="Raleway Medium" panose="020B0603030101060003"/>
                          <a:cs typeface="Times New Roman" panose="02020603050405020304" pitchFamily="18" charset="0"/>
                        </a:rPr>
                        <a:t> K.C</a:t>
                      </a:r>
                    </a:p>
                    <a:p>
                      <a:pPr algn="just"/>
                      <a:r>
                        <a:rPr lang="en-IN" sz="1400" dirty="0" err="1">
                          <a:latin typeface="Raleway Medium" panose="020B0603030101060003"/>
                          <a:cs typeface="Times New Roman" panose="02020603050405020304" pitchFamily="18" charset="0"/>
                        </a:rPr>
                        <a:t>Igbajar</a:t>
                      </a:r>
                      <a:r>
                        <a:rPr lang="en-IN" sz="1400" dirty="0">
                          <a:latin typeface="Raleway Medium" panose="020B0603030101060003"/>
                          <a:cs typeface="Times New Roman" panose="02020603050405020304" pitchFamily="18" charset="0"/>
                        </a:rPr>
                        <a:t> Abraham</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Design an online certificate verification system based on the verification process adopted by the university to verify the results</a:t>
                      </a:r>
                      <a:r>
                        <a:rPr lang="en-IN" sz="1400" b="1" dirty="0">
                          <a:latin typeface="Raleway Medium" panose="020B0603030101060003"/>
                          <a:cs typeface="Times New Roman" panose="02020603050405020304" pitchFamily="18" charset="0"/>
                        </a:rPr>
                        <a:t>.</a:t>
                      </a:r>
                      <a:endParaRPr lang="en-IN" sz="140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400" dirty="0">
                          <a:latin typeface="Raleway Medium" panose="020B0603030101060003"/>
                          <a:cs typeface="Times New Roman" panose="02020603050405020304" pitchFamily="18" charset="0"/>
                        </a:rPr>
                        <a:t>There is the high initial cost of implementing such a system, user knowledge on using the system.</a:t>
                      </a:r>
                      <a:endParaRPr lang="en-IN" sz="140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1362518"/>
                  </a:ext>
                </a:extLst>
              </a:tr>
              <a:tr h="1434905">
                <a:tc>
                  <a:txBody>
                    <a:bodyPr/>
                    <a:lstStyle/>
                    <a:p>
                      <a:pPr algn="just"/>
                      <a:r>
                        <a:rPr lang="en-IN" sz="1400" dirty="0">
                          <a:latin typeface="Raleway Medium" panose="020B0603030101060003"/>
                        </a:rPr>
                        <a:t>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b="0" i="0" kern="1200" dirty="0">
                          <a:solidFill>
                            <a:schemeClr val="dk1"/>
                          </a:solidFill>
                          <a:effectLst/>
                          <a:latin typeface="Raleway Medium" panose="020B0603030101060003"/>
                          <a:ea typeface="+mn-ea"/>
                          <a:cs typeface="Times New Roman" panose="02020603050405020304" pitchFamily="18" charset="0"/>
                        </a:rPr>
                        <a:t>An</a:t>
                      </a:r>
                      <a:r>
                        <a:rPr lang="en-IN" sz="1400" b="0" i="0" kern="1200" baseline="0" dirty="0">
                          <a:solidFill>
                            <a:schemeClr val="dk1"/>
                          </a:solidFill>
                          <a:effectLst/>
                          <a:latin typeface="Raleway Medium" panose="020B0603030101060003"/>
                          <a:ea typeface="+mn-ea"/>
                          <a:cs typeface="Times New Roman" panose="02020603050405020304" pitchFamily="18" charset="0"/>
                        </a:rPr>
                        <a:t> Academic Certification Verification System Based On Cloud Computing Environment (2015).</a:t>
                      </a:r>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Nicholas </a:t>
                      </a:r>
                      <a:r>
                        <a:rPr lang="en-IN" sz="1400" b="0" i="0" u="none" strike="noStrike" kern="1200" baseline="0" dirty="0" err="1">
                          <a:solidFill>
                            <a:schemeClr val="tx1"/>
                          </a:solidFill>
                          <a:effectLst/>
                          <a:latin typeface="Raleway Medium" panose="020B0603030101060003"/>
                          <a:ea typeface="+mn-ea"/>
                          <a:cs typeface="Times New Roman" panose="02020603050405020304" pitchFamily="18" charset="0"/>
                        </a:rPr>
                        <a:t>Mwankiki</a:t>
                      </a:r>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 </a:t>
                      </a:r>
                      <a:r>
                        <a:rPr lang="en-IN" sz="1400" b="0" i="0" u="none" strike="noStrike" kern="1200" baseline="0" dirty="0" err="1">
                          <a:solidFill>
                            <a:schemeClr val="tx1"/>
                          </a:solidFill>
                          <a:effectLst/>
                          <a:latin typeface="Raleway Medium" panose="020B0603030101060003"/>
                          <a:ea typeface="+mn-ea"/>
                          <a:cs typeface="Times New Roman" panose="02020603050405020304" pitchFamily="18" charset="0"/>
                        </a:rPr>
                        <a:t>Musee</a:t>
                      </a:r>
                      <a:r>
                        <a:rPr lang="en-IN" sz="1400" b="0" i="0" u="none" strike="noStrike" kern="1200" baseline="0" dirty="0">
                          <a:solidFill>
                            <a:schemeClr val="tx1"/>
                          </a:solidFill>
                          <a:effectLst/>
                          <a:latin typeface="Raleway Medium" panose="020B0603030101060003"/>
                          <a:ea typeface="+mn-ea"/>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Developed</a:t>
                      </a:r>
                      <a:r>
                        <a:rPr lang="en-IN" sz="1400" baseline="0" dirty="0">
                          <a:latin typeface="Raleway Medium" panose="020B0603030101060003"/>
                          <a:cs typeface="Times New Roman" panose="02020603050405020304" pitchFamily="18" charset="0"/>
                        </a:rPr>
                        <a:t> </a:t>
                      </a:r>
                      <a:r>
                        <a:rPr lang="en-IN" sz="1400" dirty="0">
                          <a:latin typeface="Raleway Medium" panose="020B0603030101060003"/>
                          <a:cs typeface="Times New Roman" panose="02020603050405020304" pitchFamily="18" charset="0"/>
                        </a:rPr>
                        <a:t>prototype which is used as </a:t>
                      </a:r>
                      <a:r>
                        <a:rPr lang="en-IN" sz="1400" dirty="0" err="1">
                          <a:latin typeface="Raleway Medium" panose="020B0603030101060003"/>
                          <a:cs typeface="Times New Roman" panose="02020603050405020304" pitchFamily="18" charset="0"/>
                        </a:rPr>
                        <a:t>SaaS</a:t>
                      </a:r>
                      <a:r>
                        <a:rPr lang="en-IN" sz="1400" dirty="0">
                          <a:latin typeface="Raleway Medium" panose="020B0603030101060003"/>
                          <a:cs typeface="Times New Roman" panose="02020603050405020304" pitchFamily="18" charset="0"/>
                        </a:rPr>
                        <a:t> to provide certificate verification.</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The</a:t>
                      </a:r>
                      <a:r>
                        <a:rPr lang="en-IN" sz="1400" baseline="0" dirty="0">
                          <a:latin typeface="Raleway Medium" panose="020B0603030101060003"/>
                          <a:cs typeface="Times New Roman" panose="02020603050405020304" pitchFamily="18" charset="0"/>
                        </a:rPr>
                        <a:t> central server failure will put the whole system in jeopardy.</a:t>
                      </a:r>
                      <a:endParaRPr lang="en-IN" sz="140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4841836"/>
                  </a:ext>
                </a:extLst>
              </a:tr>
              <a:tr h="1414544">
                <a:tc>
                  <a:txBody>
                    <a:bodyPr/>
                    <a:lstStyle/>
                    <a:p>
                      <a:pPr algn="just"/>
                      <a:r>
                        <a:rPr lang="en-IN" sz="1400" dirty="0">
                          <a:latin typeface="Raleway Medium" panose="020B0603030101060003"/>
                        </a:rPr>
                        <a:t>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Verification of the integrity and legitimacy of academic credential documents in an international setting (2008).</a:t>
                      </a:r>
                      <a:endParaRPr lang="en-IN" sz="1400" b="0" i="0" kern="1200" dirty="0">
                        <a:solidFill>
                          <a:schemeClr val="dk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IN" sz="1400" dirty="0">
                          <a:latin typeface="Raleway Medium" panose="020B0603030101060003"/>
                          <a:cs typeface="Times New Roman" panose="02020603050405020304" pitchFamily="18" charset="0"/>
                        </a:rPr>
                        <a:t>George D. </a:t>
                      </a:r>
                      <a:r>
                        <a:rPr lang="en-IN" sz="1400" dirty="0" err="1">
                          <a:latin typeface="Raleway Medium" panose="020B0603030101060003"/>
                          <a:cs typeface="Times New Roman" panose="02020603050405020304" pitchFamily="18" charset="0"/>
                        </a:rPr>
                        <a:t>Gollin</a:t>
                      </a:r>
                      <a:r>
                        <a:rPr lang="en-IN" sz="1400" dirty="0">
                          <a:latin typeface="Raleway Medium" panose="020B0603030101060003"/>
                          <a:cs typeface="Times New Roman" panose="02020603050405020304" pitchFamily="18" charset="0"/>
                        </a:rPr>
                        <a:t> </a:t>
                      </a:r>
                      <a:endParaRPr lang="en-IN" sz="1400" b="0" i="0" u="none" strike="noStrike" kern="1200" baseline="0" dirty="0">
                        <a:solidFill>
                          <a:schemeClr val="tx1"/>
                        </a:solidFill>
                        <a:effectLst/>
                        <a:latin typeface="Raleway Medium" panose="020B0603030101060003"/>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Public-key cryptography provides a technical solution to the problem of authenticating academic documents such as transcripts and diplomas.</a:t>
                      </a:r>
                      <a:endParaRPr lang="en-IN" sz="1400" b="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400" dirty="0">
                          <a:latin typeface="Raleway Medium" panose="020B0603030101060003"/>
                          <a:cs typeface="Times New Roman" panose="02020603050405020304" pitchFamily="18" charset="0"/>
                        </a:rPr>
                        <a:t>Electronic</a:t>
                      </a:r>
                      <a:r>
                        <a:rPr lang="en-IN" sz="1400" baseline="0" dirty="0">
                          <a:latin typeface="Raleway Medium" panose="020B0603030101060003"/>
                          <a:cs typeface="Times New Roman" panose="02020603050405020304" pitchFamily="18" charset="0"/>
                        </a:rPr>
                        <a:t> Transcript Technology has not yet developed to a higher level.</a:t>
                      </a:r>
                      <a:endParaRPr lang="en-IN" sz="1400" dirty="0">
                        <a:latin typeface="Raleway Medium" panose="020B0603030101060003"/>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3234923"/>
                  </a:ext>
                </a:extLst>
              </a:tr>
            </a:tbl>
          </a:graphicData>
        </a:graphic>
      </p:graphicFrame>
    </p:spTree>
    <p:extLst>
      <p:ext uri="{BB962C8B-B14F-4D97-AF65-F5344CB8AC3E}">
        <p14:creationId xmlns:p14="http://schemas.microsoft.com/office/powerpoint/2010/main" val="247965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84354-BF2A-480A-8D1E-DEFD7801EAEE}"/>
              </a:ext>
            </a:extLst>
          </p:cNvPr>
          <p:cNvSpPr txBox="1"/>
          <p:nvPr/>
        </p:nvSpPr>
        <p:spPr>
          <a:xfrm>
            <a:off x="410816" y="370198"/>
            <a:ext cx="11039061" cy="5114157"/>
          </a:xfrm>
          <a:prstGeom prst="rect">
            <a:avLst/>
          </a:prstGeom>
          <a:noFill/>
        </p:spPr>
        <p:txBody>
          <a:bodyPr wrap="square" rtlCol="0">
            <a:spAutoFit/>
          </a:bodyPr>
          <a:lstStyle/>
          <a:p>
            <a:pPr>
              <a:lnSpc>
                <a:spcPct val="150000"/>
              </a:lnSpc>
            </a:pPr>
            <a:r>
              <a:rPr lang="en-US" sz="4000" dirty="0">
                <a:solidFill>
                  <a:schemeClr val="tx1">
                    <a:lumMod val="50000"/>
                    <a:lumOff val="50000"/>
                  </a:schemeClr>
                </a:solidFill>
                <a:latin typeface="Raleway ExtraBold" panose="020B0903030101060003"/>
              </a:rPr>
              <a:t>Proposed</a:t>
            </a:r>
            <a:r>
              <a:rPr lang="en-US" sz="4000" dirty="0">
                <a:latin typeface="Raleway ExtraBold" panose="020B0903030101060003"/>
              </a:rPr>
              <a:t> </a:t>
            </a:r>
            <a:r>
              <a:rPr lang="en-US" sz="4000" dirty="0">
                <a:solidFill>
                  <a:srgbClr val="00B0F0"/>
                </a:solidFill>
                <a:latin typeface="Raleway ExtraBold" panose="020B0903030101060003"/>
              </a:rPr>
              <a:t>System</a:t>
            </a:r>
          </a:p>
          <a:p>
            <a:pPr marL="285750" lvl="0" indent="-285750" algn="just">
              <a:lnSpc>
                <a:spcPct val="150000"/>
              </a:lnSpc>
              <a:buFont typeface="Wingdings" panose="05000000000000000000" pitchFamily="2" charset="2"/>
              <a:buChar char="ü"/>
            </a:pPr>
            <a:r>
              <a:rPr lang="en-US" sz="2000" dirty="0">
                <a:latin typeface="Raleway Medium" panose="020B0603030101060003"/>
              </a:rPr>
              <a:t>The certificate validation system provides an online website to upload and retrieve the hashes of the certificates. </a:t>
            </a:r>
          </a:p>
          <a:p>
            <a:pPr marL="285750" lvl="0" indent="-285750" algn="just">
              <a:lnSpc>
                <a:spcPct val="150000"/>
              </a:lnSpc>
              <a:buFont typeface="Wingdings" panose="05000000000000000000" pitchFamily="2" charset="2"/>
              <a:buChar char="ü"/>
            </a:pPr>
            <a:r>
              <a:rPr lang="en-US" sz="2000" dirty="0">
                <a:latin typeface="Raleway Medium" panose="020B0603030101060003"/>
              </a:rPr>
              <a:t>Each certificate is uploaded in its hash format and is stored using blockchain. </a:t>
            </a:r>
          </a:p>
          <a:p>
            <a:pPr marL="285750" lvl="0" indent="-285750" algn="just">
              <a:lnSpc>
                <a:spcPct val="150000"/>
              </a:lnSpc>
              <a:buFont typeface="Wingdings" panose="05000000000000000000" pitchFamily="2" charset="2"/>
              <a:buChar char="ü"/>
            </a:pPr>
            <a:r>
              <a:rPr lang="en-US" sz="2000" dirty="0">
                <a:latin typeface="Raleway Medium" panose="020B0603030101060003"/>
              </a:rPr>
              <a:t>The hashes are stored in unique transactions in nodes, which are deployed on a private network. </a:t>
            </a:r>
          </a:p>
          <a:p>
            <a:pPr marL="285750" lvl="0" indent="-285750" algn="just">
              <a:lnSpc>
                <a:spcPct val="150000"/>
              </a:lnSpc>
              <a:buFont typeface="Wingdings" panose="05000000000000000000" pitchFamily="2" charset="2"/>
              <a:buChar char="ü"/>
            </a:pPr>
            <a:r>
              <a:rPr lang="en-US" sz="2000" dirty="0">
                <a:latin typeface="Raleway Medium" panose="020B0603030101060003"/>
              </a:rPr>
              <a:t>Each node maintains a copy of the transactions along with the hashes, thus making it available at any time. </a:t>
            </a:r>
          </a:p>
          <a:p>
            <a:pPr marL="285750" lvl="0" indent="-285750" algn="just">
              <a:lnSpc>
                <a:spcPct val="150000"/>
              </a:lnSpc>
              <a:buFont typeface="Wingdings" panose="05000000000000000000" pitchFamily="2" charset="2"/>
              <a:buChar char="ü"/>
            </a:pPr>
            <a:r>
              <a:rPr lang="en-US" sz="2000" dirty="0">
                <a:latin typeface="Raleway Medium" panose="020B0603030101060003"/>
              </a:rPr>
              <a:t>The certificates are hashed using the SHA-256 algorithm, and also, the transaction ids are obtained using the same.</a:t>
            </a:r>
          </a:p>
        </p:txBody>
      </p:sp>
    </p:spTree>
    <p:extLst>
      <p:ext uri="{BB962C8B-B14F-4D97-AF65-F5344CB8AC3E}">
        <p14:creationId xmlns:p14="http://schemas.microsoft.com/office/powerpoint/2010/main" val="129891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EA345-1E3E-4C05-AA6A-FD3333343E02}"/>
              </a:ext>
            </a:extLst>
          </p:cNvPr>
          <p:cNvSpPr/>
          <p:nvPr/>
        </p:nvSpPr>
        <p:spPr>
          <a:xfrm>
            <a:off x="986600" y="713169"/>
            <a:ext cx="5102679" cy="707886"/>
          </a:xfrm>
          <a:prstGeom prst="rect">
            <a:avLst/>
          </a:prstGeom>
        </p:spPr>
        <p:txBody>
          <a:bodyPr wrap="none">
            <a:spAutoFit/>
          </a:bodyPr>
          <a:lstStyle/>
          <a:p>
            <a:r>
              <a:rPr lang="en-US" sz="4000" dirty="0">
                <a:solidFill>
                  <a:srgbClr val="00B0F0"/>
                </a:solidFill>
                <a:latin typeface="Raleway ExtraBold" panose="020B0903030101060003" charset="0"/>
              </a:rPr>
              <a:t>Architecture</a:t>
            </a:r>
            <a:r>
              <a:rPr lang="en-US" sz="4000" dirty="0">
                <a:latin typeface="Raleway ExtraBold" panose="020B0903030101060003" charset="0"/>
              </a:rPr>
              <a:t> </a:t>
            </a:r>
            <a:r>
              <a:rPr lang="en-US" sz="4000" dirty="0">
                <a:solidFill>
                  <a:srgbClr val="434343"/>
                </a:solidFill>
                <a:latin typeface="Raleway ExtraBold" panose="020B0903030101060003" charset="0"/>
              </a:rPr>
              <a:t>Diagram</a:t>
            </a:r>
            <a:endParaRPr lang="en-US" sz="4000" dirty="0"/>
          </a:p>
        </p:txBody>
      </p:sp>
      <p:pic>
        <p:nvPicPr>
          <p:cNvPr id="3" name="Picture 2">
            <a:extLst>
              <a:ext uri="{FF2B5EF4-FFF2-40B4-BE49-F238E27FC236}">
                <a16:creationId xmlns:a16="http://schemas.microsoft.com/office/drawing/2014/main" id="{5688CE23-EDF7-412D-AF66-1555DBF8BB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018" y="1650047"/>
            <a:ext cx="11979964" cy="5207953"/>
          </a:xfrm>
          <a:prstGeom prst="rect">
            <a:avLst/>
          </a:prstGeom>
          <a:noFill/>
          <a:ln>
            <a:noFill/>
          </a:ln>
        </p:spPr>
      </p:pic>
    </p:spTree>
    <p:extLst>
      <p:ext uri="{BB962C8B-B14F-4D97-AF65-F5344CB8AC3E}">
        <p14:creationId xmlns:p14="http://schemas.microsoft.com/office/powerpoint/2010/main" val="197234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1685</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Raleway ExtraBold</vt:lpstr>
      <vt:lpstr>Raleway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Poorvaja Sundar</dc:creator>
  <cp:lastModifiedBy>Poorvaja Sundar</cp:lastModifiedBy>
  <cp:revision>7</cp:revision>
  <dcterms:created xsi:type="dcterms:W3CDTF">2019-03-22T16:42:32Z</dcterms:created>
  <dcterms:modified xsi:type="dcterms:W3CDTF">2019-03-23T02:42:16Z</dcterms:modified>
</cp:coreProperties>
</file>