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5CB6-9D62-4F60-9A2B-8B93559305EB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209E-12D6-4092-A8BF-CBE3C936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3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5CB6-9D62-4F60-9A2B-8B93559305EB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209E-12D6-4092-A8BF-CBE3C936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8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5CB6-9D62-4F60-9A2B-8B93559305EB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209E-12D6-4092-A8BF-CBE3C936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3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5CB6-9D62-4F60-9A2B-8B93559305EB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209E-12D6-4092-A8BF-CBE3C936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4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5CB6-9D62-4F60-9A2B-8B93559305EB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209E-12D6-4092-A8BF-CBE3C936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4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5CB6-9D62-4F60-9A2B-8B93559305EB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209E-12D6-4092-A8BF-CBE3C936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5CB6-9D62-4F60-9A2B-8B93559305EB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209E-12D6-4092-A8BF-CBE3C936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5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5CB6-9D62-4F60-9A2B-8B93559305EB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209E-12D6-4092-A8BF-CBE3C936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5CB6-9D62-4F60-9A2B-8B93559305EB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209E-12D6-4092-A8BF-CBE3C936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3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5CB6-9D62-4F60-9A2B-8B93559305EB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209E-12D6-4092-A8BF-CBE3C936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9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5CB6-9D62-4F60-9A2B-8B93559305EB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209E-12D6-4092-A8BF-CBE3C936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2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5CB6-9D62-4F60-9A2B-8B93559305EB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F209E-12D6-4092-A8BF-CBE3C936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0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CPHC NCD Solution </a:t>
            </a:r>
            <a:r>
              <a:rPr lang="en-US" dirty="0" smtClean="0"/>
              <a:t>PHC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16656"/>
            <a:ext cx="9144000" cy="907624"/>
          </a:xfrm>
        </p:spPr>
        <p:txBody>
          <a:bodyPr/>
          <a:lstStyle/>
          <a:p>
            <a:r>
              <a:rPr lang="en-US" dirty="0" smtClean="0"/>
              <a:t>AYUSHMAN BHARAT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2339181"/>
            <a:ext cx="5219700" cy="3324225"/>
          </a:xfrm>
        </p:spPr>
      </p:pic>
    </p:spTree>
    <p:extLst>
      <p:ext uri="{BB962C8B-B14F-4D97-AF65-F5344CB8AC3E}">
        <p14:creationId xmlns:p14="http://schemas.microsoft.com/office/powerpoint/2010/main" val="1396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of  Ayushman Bharat P</a:t>
            </a:r>
            <a:r>
              <a:rPr lang="en-US" dirty="0" smtClean="0"/>
              <a:t>rogramme (NCD)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Sub-</a:t>
            </a:r>
            <a:r>
              <a:rPr lang="en-US" dirty="0" err="1" smtClean="0"/>
              <a:t>Centres</a:t>
            </a:r>
            <a:r>
              <a:rPr lang="en-US" dirty="0" smtClean="0"/>
              <a:t> </a:t>
            </a:r>
            <a:r>
              <a:rPr lang="en-US" dirty="0"/>
              <a:t>would be upgraded to Health and Wellness </a:t>
            </a:r>
            <a:r>
              <a:rPr lang="en-US" dirty="0" smtClean="0"/>
              <a:t>Centers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screen all men and women over 30 for </a:t>
            </a:r>
            <a:r>
              <a:rPr lang="en-US" dirty="0" smtClean="0"/>
              <a:t>Non Communicable diseases such as: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Hypertension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Diabetes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Cancers - Oral, </a:t>
            </a:r>
            <a:r>
              <a:rPr lang="en-US" dirty="0"/>
              <a:t>breast &amp;</a:t>
            </a:r>
            <a:r>
              <a:rPr lang="en-US" dirty="0" smtClean="0"/>
              <a:t> cervical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 smtClean="0"/>
              <a:t>To bring </a:t>
            </a:r>
            <a:r>
              <a:rPr lang="en-US" sz="2800" dirty="0"/>
              <a:t>Health workers, Doctors and Government officials onto a single integrated platform</a:t>
            </a:r>
          </a:p>
        </p:txBody>
      </p:sp>
    </p:spTree>
    <p:extLst>
      <p:ext uri="{BB962C8B-B14F-4D97-AF65-F5344CB8AC3E}">
        <p14:creationId xmlns:p14="http://schemas.microsoft.com/office/powerpoint/2010/main" val="284190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NCD Program Workflow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43" y="1609724"/>
            <a:ext cx="9812741" cy="480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9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4278576" y="2579427"/>
            <a:ext cx="4619764" cy="2524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01" y="115188"/>
            <a:ext cx="4044860" cy="1167702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4800" dirty="0" smtClean="0"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4800" dirty="0" smtClean="0"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Waterfall flow for NCD program</a:t>
            </a:r>
            <a:endParaRPr lang="en-US" sz="4800" dirty="0">
              <a:latin typeface="Arial Narrow" panose="020B0606020202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52280" y="1147276"/>
            <a:ext cx="1705970" cy="50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ASHA Workers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97689" y="1919239"/>
            <a:ext cx="1692323" cy="45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ANM’s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67533" y="2767132"/>
            <a:ext cx="3589361" cy="42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Medical Officers (PHC)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7060" y="3526216"/>
            <a:ext cx="368489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Specialist (CHC)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67533" y="4230709"/>
            <a:ext cx="3589361" cy="736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Specialist at Tertiary Health care (DH)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94826" y="5303692"/>
            <a:ext cx="3589361" cy="48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Health Official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520519" y="184243"/>
            <a:ext cx="1569493" cy="69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NCD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4"/>
            <a:endCxn id="6" idx="0"/>
          </p:cNvCxnSpPr>
          <p:nvPr/>
        </p:nvCxnSpPr>
        <p:spPr>
          <a:xfrm flipH="1">
            <a:off x="6305265" y="880280"/>
            <a:ext cx="1" cy="26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</p:cNvCxnSpPr>
          <p:nvPr/>
        </p:nvCxnSpPr>
        <p:spPr>
          <a:xfrm>
            <a:off x="6305265" y="1652243"/>
            <a:ext cx="0" cy="26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</p:cNvCxnSpPr>
          <p:nvPr/>
        </p:nvCxnSpPr>
        <p:spPr>
          <a:xfrm flipH="1">
            <a:off x="6243850" y="2369616"/>
            <a:ext cx="1" cy="39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305265" y="3190212"/>
            <a:ext cx="0" cy="3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05265" y="3894705"/>
            <a:ext cx="0" cy="3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305265" y="4967688"/>
            <a:ext cx="0" cy="3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0031105" y="2947075"/>
            <a:ext cx="13648" cy="2567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270541" y="5497929"/>
            <a:ext cx="17742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911987" y="4567601"/>
            <a:ext cx="11327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8911987" y="2947075"/>
            <a:ext cx="1119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370394" y="6065849"/>
            <a:ext cx="1869742" cy="708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 of Results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0" idx="0"/>
          </p:cNvCxnSpPr>
          <p:nvPr/>
        </p:nvCxnSpPr>
        <p:spPr>
          <a:xfrm flipH="1">
            <a:off x="6305265" y="5769253"/>
            <a:ext cx="1" cy="296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8898340" y="3710460"/>
            <a:ext cx="1132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16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665" y="624434"/>
            <a:ext cx="10515600" cy="7266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ASHA</a:t>
            </a:r>
            <a:br>
              <a:rPr lang="en-US" dirty="0" smtClean="0"/>
            </a:br>
            <a:r>
              <a:rPr lang="en-US" dirty="0"/>
              <a:t>Filling up family/household folder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5" y="1883392"/>
            <a:ext cx="10994410" cy="52489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By estimating </a:t>
            </a:r>
            <a:r>
              <a:rPr lang="en-US" dirty="0"/>
              <a:t>population to be </a:t>
            </a:r>
            <a:r>
              <a:rPr lang="en-US" dirty="0" smtClean="0"/>
              <a:t>screened &amp; enumeration of </a:t>
            </a:r>
            <a:r>
              <a:rPr lang="en-US" dirty="0"/>
              <a:t>adults 30 years and above </a:t>
            </a:r>
            <a:r>
              <a:rPr lang="en-US" dirty="0" smtClean="0"/>
              <a:t>during routine household </a:t>
            </a:r>
            <a:r>
              <a:rPr lang="en-US" dirty="0"/>
              <a:t>visits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Records </a:t>
            </a:r>
            <a:r>
              <a:rPr lang="en-US" dirty="0"/>
              <a:t>information </a:t>
            </a:r>
            <a:r>
              <a:rPr lang="en-US" dirty="0" smtClean="0"/>
              <a:t>manually: 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Task 1</a:t>
            </a:r>
            <a:r>
              <a:rPr lang="en-US" dirty="0"/>
              <a:t>. Completing </a:t>
            </a:r>
            <a:r>
              <a:rPr lang="en-US" dirty="0" smtClean="0"/>
              <a:t> CBAC  - Community Based Assessment Checklist  </a:t>
            </a:r>
          </a:p>
          <a:p>
            <a:pPr marL="0" indent="0" algn="just">
              <a:buNone/>
            </a:pPr>
            <a:r>
              <a:rPr lang="en-US" dirty="0" smtClean="0"/>
              <a:t>Task 2</a:t>
            </a:r>
            <a:r>
              <a:rPr lang="en-US" dirty="0"/>
              <a:t>. </a:t>
            </a:r>
            <a:r>
              <a:rPr lang="en-US" dirty="0" smtClean="0"/>
              <a:t>Health </a:t>
            </a:r>
            <a:r>
              <a:rPr lang="en-US" dirty="0"/>
              <a:t>cards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Task 3</a:t>
            </a:r>
            <a:r>
              <a:rPr lang="en-US" dirty="0"/>
              <a:t>. Maintaining village register/ family folder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Task 4. </a:t>
            </a:r>
            <a:r>
              <a:rPr lang="en-US" dirty="0"/>
              <a:t>Identifying population with risk or no risk factors </a:t>
            </a:r>
          </a:p>
        </p:txBody>
      </p:sp>
    </p:spTree>
    <p:extLst>
      <p:ext uri="{BB962C8B-B14F-4D97-AF65-F5344CB8AC3E}">
        <p14:creationId xmlns:p14="http://schemas.microsoft.com/office/powerpoint/2010/main" val="188117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ANM </a:t>
            </a:r>
            <a:br>
              <a:rPr lang="en-US" sz="4000" dirty="0" smtClean="0"/>
            </a:br>
            <a:r>
              <a:rPr lang="en-US" sz="4000" dirty="0" smtClean="0"/>
              <a:t>Support &amp; Manage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6222"/>
            <a:ext cx="10515600" cy="3925082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Task 1. Support </a:t>
            </a:r>
            <a:r>
              <a:rPr lang="en-US" sz="2400" dirty="0"/>
              <a:t>the ASHA through the field </a:t>
            </a:r>
            <a:r>
              <a:rPr lang="en-US" sz="2400" dirty="0" smtClean="0"/>
              <a:t>visits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Task 2. Cross </a:t>
            </a:r>
            <a:r>
              <a:rPr lang="en-US" sz="2400" dirty="0"/>
              <a:t>verify at least 10% population and also you will undertake enumeration in some areas where ASHA’s position is </a:t>
            </a:r>
            <a:r>
              <a:rPr lang="en-US" sz="2400" dirty="0" smtClean="0"/>
              <a:t>vacant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Task 3. Provides logistics to ASHA workers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598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4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Medical </a:t>
            </a:r>
            <a:r>
              <a:rPr lang="en-US" dirty="0" smtClean="0"/>
              <a:t>officers - 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973" y="145713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Task 1. Support &amp; manage the maintenance </a:t>
            </a:r>
            <a:r>
              <a:rPr lang="en-US" dirty="0"/>
              <a:t>of records and reports on </a:t>
            </a:r>
            <a:r>
              <a:rPr lang="en-US" dirty="0" smtClean="0"/>
              <a:t>portal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Staff Nurse</a:t>
            </a:r>
          </a:p>
          <a:p>
            <a:pPr marL="914400" lvl="2" indent="0">
              <a:buNone/>
            </a:pPr>
            <a:r>
              <a:rPr lang="en-US" dirty="0" smtClean="0"/>
              <a:t>Pharmacist</a:t>
            </a:r>
          </a:p>
          <a:p>
            <a:pPr marL="914400" lvl="2" indent="0">
              <a:buNone/>
            </a:pPr>
            <a:r>
              <a:rPr lang="en-US" dirty="0" smtClean="0"/>
              <a:t>Counsellors</a:t>
            </a:r>
          </a:p>
          <a:p>
            <a:pPr marL="914400" lvl="2" indent="0">
              <a:buNone/>
            </a:pPr>
            <a:r>
              <a:rPr lang="en-US" dirty="0" smtClean="0"/>
              <a:t>lab technician</a:t>
            </a:r>
          </a:p>
          <a:p>
            <a:pPr marL="914400" lvl="2" indent="0">
              <a:buNone/>
            </a:pPr>
            <a:r>
              <a:rPr lang="en-US" dirty="0" smtClean="0"/>
              <a:t>ANM</a:t>
            </a:r>
          </a:p>
          <a:p>
            <a:pPr marL="914400" lvl="2" indent="0">
              <a:buNone/>
            </a:pPr>
            <a:r>
              <a:rPr lang="en-US" dirty="0" smtClean="0"/>
              <a:t>ASHA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2900" dirty="0" smtClean="0"/>
              <a:t>Task 2. Raise </a:t>
            </a:r>
            <a:r>
              <a:rPr lang="en-US" sz="2900" dirty="0"/>
              <a:t>awareness on risk factors of NCDs, healthy lifestyle, benefits of screening and </a:t>
            </a:r>
            <a:r>
              <a:rPr lang="en-US" sz="2900" dirty="0" smtClean="0"/>
              <a:t>	social protection </a:t>
            </a:r>
            <a:r>
              <a:rPr lang="en-US" sz="2900" dirty="0"/>
              <a:t>schemes and other treatment options that would cover the </a:t>
            </a:r>
            <a:r>
              <a:rPr lang="en-US" sz="2900" dirty="0" smtClean="0"/>
              <a:t>	costs </a:t>
            </a:r>
            <a:r>
              <a:rPr lang="en-US" sz="2900" dirty="0"/>
              <a:t>of </a:t>
            </a:r>
            <a:r>
              <a:rPr lang="en-US" sz="2900" dirty="0" smtClean="0"/>
              <a:t>care, through </a:t>
            </a:r>
            <a:r>
              <a:rPr lang="en-US" sz="2900" dirty="0"/>
              <a:t>platforms </a:t>
            </a:r>
          </a:p>
          <a:p>
            <a:pPr marL="0" indent="0">
              <a:buNone/>
            </a:pPr>
            <a:r>
              <a:rPr lang="en-US" sz="2900" dirty="0" smtClean="0"/>
              <a:t>Task 3. Ensure </a:t>
            </a:r>
            <a:r>
              <a:rPr lang="en-US" sz="2900" dirty="0"/>
              <a:t>timely follow up.</a:t>
            </a:r>
          </a:p>
          <a:p>
            <a:pPr marL="0" indent="0">
              <a:buNone/>
            </a:pPr>
            <a:r>
              <a:rPr lang="en-US" sz="2900" dirty="0" smtClean="0"/>
              <a:t>Task 4. Referral </a:t>
            </a:r>
            <a:r>
              <a:rPr lang="en-US" dirty="0"/>
              <a:t>to </a:t>
            </a:r>
            <a:r>
              <a:rPr lang="en-US" dirty="0" smtClean="0"/>
              <a:t>specialist for severe and critical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Enrolment –Form – Medical Officer/PHC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74" y="2166820"/>
            <a:ext cx="10515600" cy="30875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ID Information</a:t>
            </a:r>
          </a:p>
          <a:p>
            <a:endParaRPr lang="en-US" dirty="0" smtClean="0"/>
          </a:p>
          <a:p>
            <a:r>
              <a:rPr lang="en-US" dirty="0" smtClean="0"/>
              <a:t>Family Folder Details</a:t>
            </a:r>
          </a:p>
          <a:p>
            <a:endParaRPr lang="en-US" dirty="0" smtClean="0"/>
          </a:p>
          <a:p>
            <a:r>
              <a:rPr lang="en-US" dirty="0" smtClean="0"/>
              <a:t>Individual Information</a:t>
            </a:r>
          </a:p>
          <a:p>
            <a:endParaRPr lang="en-US" dirty="0" smtClean="0"/>
          </a:p>
          <a:p>
            <a:r>
              <a:rPr lang="en-US" dirty="0" smtClean="0"/>
              <a:t>Address Information</a:t>
            </a:r>
          </a:p>
        </p:txBody>
      </p:sp>
    </p:spTree>
    <p:extLst>
      <p:ext uri="{BB962C8B-B14F-4D97-AF65-F5344CB8AC3E}">
        <p14:creationId xmlns:p14="http://schemas.microsoft.com/office/powerpoint/2010/main" val="353111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at PHC Level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038298" y="1224259"/>
            <a:ext cx="2115403" cy="533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Enrolment Form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23145" y="2577501"/>
            <a:ext cx="2074460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Enrolment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55391" y="2617290"/>
            <a:ext cx="2470245" cy="589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380931" y="2060812"/>
            <a:ext cx="30980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478973" y="2060812"/>
            <a:ext cx="0" cy="55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80931" y="2060812"/>
            <a:ext cx="0" cy="55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64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260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Unicode MS</vt:lpstr>
      <vt:lpstr>Arial</vt:lpstr>
      <vt:lpstr>Arial Narrow</vt:lpstr>
      <vt:lpstr>Calibri</vt:lpstr>
      <vt:lpstr>Calibri Light</vt:lpstr>
      <vt:lpstr>Courier New</vt:lpstr>
      <vt:lpstr>Office Theme</vt:lpstr>
      <vt:lpstr>CPHC NCD Solution PHC</vt:lpstr>
      <vt:lpstr>Aims of  Ayushman Bharat Programme (NCD) </vt:lpstr>
      <vt:lpstr>NCD Program Workflow</vt:lpstr>
      <vt:lpstr> Waterfall flow for NCD program</vt:lpstr>
      <vt:lpstr>ASHA Filling up family/household folder </vt:lpstr>
      <vt:lpstr>ANM  Support &amp; Manage</vt:lpstr>
      <vt:lpstr>Medical officers - MO</vt:lpstr>
      <vt:lpstr>Patient Enrolment –Form – Medical Officer/PHC</vt:lpstr>
      <vt:lpstr>Flow at PHC Level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40</cp:revision>
  <dcterms:created xsi:type="dcterms:W3CDTF">2022-03-10T06:13:16Z</dcterms:created>
  <dcterms:modified xsi:type="dcterms:W3CDTF">2022-03-11T08:46:11Z</dcterms:modified>
</cp:coreProperties>
</file>