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3" d="100"/>
          <a:sy n="73" d="100"/>
        </p:scale>
        <p:origin x="36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98243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81772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34430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52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080567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1F41B-1624-44A8-AE0E-E9339F132872}"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415424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1F41B-1624-44A8-AE0E-E9339F132872}"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412429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93242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63829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83578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1F41B-1624-44A8-AE0E-E9339F132872}"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96200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56029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1F41B-1624-44A8-AE0E-E9339F132872}"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53254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1F41B-1624-44A8-AE0E-E9339F132872}"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51516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1F41B-1624-44A8-AE0E-E9339F132872}"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70802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80167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69263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31F41B-1624-44A8-AE0E-E9339F132872}" type="datetimeFigureOut">
              <a:rPr lang="en-IN" smtClean="0"/>
              <a:t>23-09-2024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258A71-CD1F-4B33-BC9B-7FF7409F736E}" type="slidenum">
              <a:rPr lang="en-IN" smtClean="0"/>
              <a:t>‹#›</a:t>
            </a:fld>
            <a:endParaRPr lang="en-IN"/>
          </a:p>
        </p:txBody>
      </p:sp>
    </p:spTree>
    <p:extLst>
      <p:ext uri="{BB962C8B-B14F-4D97-AF65-F5344CB8AC3E}">
        <p14:creationId xmlns:p14="http://schemas.microsoft.com/office/powerpoint/2010/main" val="237182123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1EDD-737B-CDDE-C0A9-8C2592B9A886}"/>
              </a:ext>
            </a:extLst>
          </p:cNvPr>
          <p:cNvSpPr>
            <a:spLocks noGrp="1"/>
          </p:cNvSpPr>
          <p:nvPr>
            <p:ph type="ctrTitle"/>
          </p:nvPr>
        </p:nvSpPr>
        <p:spPr>
          <a:xfrm>
            <a:off x="1523423" y="1041400"/>
            <a:ext cx="9001462" cy="2387600"/>
          </a:xfrm>
        </p:spPr>
        <p:txBody>
          <a:bodyPr>
            <a:normAutofit/>
          </a:bodyPr>
          <a:lstStyle/>
          <a:p>
            <a:r>
              <a:rPr lang="en-IN" sz="4000" dirty="0">
                <a:latin typeface="Bahnschrift Light" panose="020B0502040204020203" pitchFamily="34" charset="0"/>
              </a:rPr>
              <a:t>Job market analysis</a:t>
            </a:r>
          </a:p>
        </p:txBody>
      </p:sp>
    </p:spTree>
    <p:extLst>
      <p:ext uri="{BB962C8B-B14F-4D97-AF65-F5344CB8AC3E}">
        <p14:creationId xmlns:p14="http://schemas.microsoft.com/office/powerpoint/2010/main" val="144496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88ED1-2D07-DA05-6EFB-8099A487B7F6}"/>
              </a:ext>
            </a:extLst>
          </p:cNvPr>
          <p:cNvSpPr txBox="1"/>
          <p:nvPr/>
        </p:nvSpPr>
        <p:spPr>
          <a:xfrm>
            <a:off x="1018902" y="508318"/>
            <a:ext cx="4441371" cy="400110"/>
          </a:xfrm>
          <a:prstGeom prst="rect">
            <a:avLst/>
          </a:prstGeom>
          <a:noFill/>
        </p:spPr>
        <p:txBody>
          <a:bodyPr wrap="square" rtlCol="0">
            <a:spAutoFit/>
          </a:bodyPr>
          <a:lstStyle/>
          <a:p>
            <a:r>
              <a:rPr lang="en-IN" sz="2000" dirty="0"/>
              <a:t>4.  Average Salary in Different States</a:t>
            </a:r>
          </a:p>
        </p:txBody>
      </p:sp>
      <p:pic>
        <p:nvPicPr>
          <p:cNvPr id="8" name="Picture 7">
            <a:extLst>
              <a:ext uri="{FF2B5EF4-FFF2-40B4-BE49-F238E27FC236}">
                <a16:creationId xmlns:a16="http://schemas.microsoft.com/office/drawing/2014/main" id="{9E6D3847-C145-4303-573D-03AD35AF9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84" y="2978331"/>
            <a:ext cx="6657582" cy="3579224"/>
          </a:xfrm>
          <a:prstGeom prst="rect">
            <a:avLst/>
          </a:prstGeom>
        </p:spPr>
      </p:pic>
      <p:pic>
        <p:nvPicPr>
          <p:cNvPr id="10" name="Picture 9">
            <a:extLst>
              <a:ext uri="{FF2B5EF4-FFF2-40B4-BE49-F238E27FC236}">
                <a16:creationId xmlns:a16="http://schemas.microsoft.com/office/drawing/2014/main" id="{8A189ED5-A308-7ECE-5C25-1A81F5BD1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599" y="3853543"/>
            <a:ext cx="4918167" cy="2704012"/>
          </a:xfrm>
          <a:prstGeom prst="rect">
            <a:avLst/>
          </a:prstGeom>
        </p:spPr>
      </p:pic>
      <p:sp>
        <p:nvSpPr>
          <p:cNvPr id="13" name="Rectangle: Rounded Corners 12">
            <a:extLst>
              <a:ext uri="{FF2B5EF4-FFF2-40B4-BE49-F238E27FC236}">
                <a16:creationId xmlns:a16="http://schemas.microsoft.com/office/drawing/2014/main" id="{B397B5EC-63E4-9C79-44C6-7B66CCDDDBD9}"/>
              </a:ext>
            </a:extLst>
          </p:cNvPr>
          <p:cNvSpPr/>
          <p:nvPr/>
        </p:nvSpPr>
        <p:spPr>
          <a:xfrm>
            <a:off x="914401" y="217591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4" name="Rectangle: Rounded Corners 13">
            <a:extLst>
              <a:ext uri="{FF2B5EF4-FFF2-40B4-BE49-F238E27FC236}">
                <a16:creationId xmlns:a16="http://schemas.microsoft.com/office/drawing/2014/main" id="{DA5A6EBC-D545-668E-1BD8-298A26E85B72}"/>
              </a:ext>
            </a:extLst>
          </p:cNvPr>
          <p:cNvSpPr/>
          <p:nvPr/>
        </p:nvSpPr>
        <p:spPr>
          <a:xfrm>
            <a:off x="7184573" y="2932610"/>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5" name="TextBox 14">
            <a:extLst>
              <a:ext uri="{FF2B5EF4-FFF2-40B4-BE49-F238E27FC236}">
                <a16:creationId xmlns:a16="http://schemas.microsoft.com/office/drawing/2014/main" id="{3C90F181-DF97-8C32-B108-E2979E519B41}"/>
              </a:ext>
            </a:extLst>
          </p:cNvPr>
          <p:cNvSpPr txBox="1"/>
          <p:nvPr/>
        </p:nvSpPr>
        <p:spPr>
          <a:xfrm>
            <a:off x="1195251" y="965529"/>
            <a:ext cx="10069285" cy="830997"/>
          </a:xfrm>
          <a:prstGeom prst="rect">
            <a:avLst/>
          </a:prstGeom>
          <a:noFill/>
        </p:spPr>
        <p:txBody>
          <a:bodyPr wrap="square" rtlCol="0">
            <a:spAutoFit/>
          </a:bodyPr>
          <a:lstStyle/>
          <a:p>
            <a:r>
              <a:rPr lang="en-US" sz="1600" dirty="0"/>
              <a:t>The table shows average salaries by job location, calculated and ordered from highest to lowest. California leads with $123.51K, followed by Illinois and Washington, D.C., highlighting regional salary trends in the job market.</a:t>
            </a:r>
            <a:endParaRPr lang="en-IN" sz="1600" dirty="0"/>
          </a:p>
        </p:txBody>
      </p:sp>
    </p:spTree>
    <p:extLst>
      <p:ext uri="{BB962C8B-B14F-4D97-AF65-F5344CB8AC3E}">
        <p14:creationId xmlns:p14="http://schemas.microsoft.com/office/powerpoint/2010/main" val="141426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38DBB-0C91-2C72-914A-AA68946569A3}"/>
              </a:ext>
            </a:extLst>
          </p:cNvPr>
          <p:cNvSpPr>
            <a:spLocks noGrp="1"/>
          </p:cNvSpPr>
          <p:nvPr>
            <p:ph idx="1"/>
          </p:nvPr>
        </p:nvSpPr>
        <p:spPr>
          <a:xfrm>
            <a:off x="626412" y="476270"/>
            <a:ext cx="10353762" cy="718981"/>
          </a:xfrm>
        </p:spPr>
        <p:txBody>
          <a:bodyPr/>
          <a:lstStyle/>
          <a:p>
            <a:pPr marL="0" indent="0">
              <a:buNone/>
            </a:pPr>
            <a:r>
              <a:rPr lang="en-US" dirty="0"/>
              <a:t>5. Top 5 Industries with Maximum Number of Data Science Related Job Postings.</a:t>
            </a:r>
            <a:endParaRPr lang="en-IN" dirty="0"/>
          </a:p>
        </p:txBody>
      </p:sp>
      <p:pic>
        <p:nvPicPr>
          <p:cNvPr id="5" name="Picture 4">
            <a:extLst>
              <a:ext uri="{FF2B5EF4-FFF2-40B4-BE49-F238E27FC236}">
                <a16:creationId xmlns:a16="http://schemas.microsoft.com/office/drawing/2014/main" id="{1F3050D1-CE53-7574-6BD4-15AD02906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3073038"/>
            <a:ext cx="6681651" cy="3659526"/>
          </a:xfrm>
          <a:prstGeom prst="rect">
            <a:avLst/>
          </a:prstGeom>
        </p:spPr>
      </p:pic>
      <p:pic>
        <p:nvPicPr>
          <p:cNvPr id="7" name="Picture 6">
            <a:extLst>
              <a:ext uri="{FF2B5EF4-FFF2-40B4-BE49-F238E27FC236}">
                <a16:creationId xmlns:a16="http://schemas.microsoft.com/office/drawing/2014/main" id="{38C64491-77ED-FBB0-511F-1F4277E57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040" y="3794761"/>
            <a:ext cx="4898571" cy="2829510"/>
          </a:xfrm>
          <a:prstGeom prst="rect">
            <a:avLst/>
          </a:prstGeom>
        </p:spPr>
      </p:pic>
      <p:sp>
        <p:nvSpPr>
          <p:cNvPr id="8" name="Rectangle: Rounded Corners 7">
            <a:extLst>
              <a:ext uri="{FF2B5EF4-FFF2-40B4-BE49-F238E27FC236}">
                <a16:creationId xmlns:a16="http://schemas.microsoft.com/office/drawing/2014/main" id="{EBB0AE4C-39EA-B152-3933-565B4E835768}"/>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9" name="Rectangle: Rounded Corners 8">
            <a:extLst>
              <a:ext uri="{FF2B5EF4-FFF2-40B4-BE49-F238E27FC236}">
                <a16:creationId xmlns:a16="http://schemas.microsoft.com/office/drawing/2014/main" id="{6C9BF4F3-5F84-8E62-D68B-329B997FC26F}"/>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0" name="TextBox 9">
            <a:extLst>
              <a:ext uri="{FF2B5EF4-FFF2-40B4-BE49-F238E27FC236}">
                <a16:creationId xmlns:a16="http://schemas.microsoft.com/office/drawing/2014/main" id="{31018905-E955-BACF-5D8C-2EB4FB84D467}"/>
              </a:ext>
            </a:extLst>
          </p:cNvPr>
          <p:cNvSpPr txBox="1"/>
          <p:nvPr/>
        </p:nvSpPr>
        <p:spPr>
          <a:xfrm>
            <a:off x="796953" y="962520"/>
            <a:ext cx="10012680" cy="307777"/>
          </a:xfrm>
          <a:prstGeom prst="rect">
            <a:avLst/>
          </a:prstGeom>
          <a:noFill/>
        </p:spPr>
        <p:txBody>
          <a:bodyPr wrap="square" rtlCol="0">
            <a:spAutoFit/>
          </a:bodyPr>
          <a:lstStyle/>
          <a:p>
            <a:r>
              <a:rPr lang="en-US" sz="1400" dirty="0"/>
              <a:t>The table highlights the top 5 industries with the most data science job postings. </a:t>
            </a:r>
          </a:p>
        </p:txBody>
      </p:sp>
      <p:sp>
        <p:nvSpPr>
          <p:cNvPr id="11" name="TextBox 10">
            <a:extLst>
              <a:ext uri="{FF2B5EF4-FFF2-40B4-BE49-F238E27FC236}">
                <a16:creationId xmlns:a16="http://schemas.microsoft.com/office/drawing/2014/main" id="{24CE44C4-0207-F956-5537-AC06F3BA41DD}"/>
              </a:ext>
            </a:extLst>
          </p:cNvPr>
          <p:cNvSpPr txBox="1"/>
          <p:nvPr/>
        </p:nvSpPr>
        <p:spPr>
          <a:xfrm>
            <a:off x="805543" y="1333752"/>
            <a:ext cx="4088673" cy="954107"/>
          </a:xfrm>
          <a:prstGeom prst="rect">
            <a:avLst/>
          </a:prstGeom>
          <a:noFill/>
        </p:spPr>
        <p:txBody>
          <a:bodyPr wrap="square" rtlCol="0">
            <a:spAutoFit/>
          </a:bodyPr>
          <a:lstStyle/>
          <a:p>
            <a:r>
              <a:rPr lang="en-US" sz="1400" dirty="0"/>
              <a:t>1.Biotech &amp; Pharmaceuticals (112) </a:t>
            </a:r>
          </a:p>
          <a:p>
            <a:r>
              <a:rPr lang="en-US" sz="1400" dirty="0"/>
              <a:t>2. Insurance Carriers (63) </a:t>
            </a:r>
          </a:p>
          <a:p>
            <a:r>
              <a:rPr lang="en-US" sz="1400" dirty="0"/>
              <a:t>3. Computer Hardware &amp; Software (59).</a:t>
            </a:r>
            <a:endParaRPr lang="en-IN" sz="1400" dirty="0"/>
          </a:p>
          <a:p>
            <a:endParaRPr lang="en-IN" sz="1400" dirty="0"/>
          </a:p>
        </p:txBody>
      </p:sp>
      <p:sp>
        <p:nvSpPr>
          <p:cNvPr id="12" name="TextBox 11">
            <a:extLst>
              <a:ext uri="{FF2B5EF4-FFF2-40B4-BE49-F238E27FC236}">
                <a16:creationId xmlns:a16="http://schemas.microsoft.com/office/drawing/2014/main" id="{DFBFA66E-F9FE-6CB7-74CA-51BDD14F8F44}"/>
              </a:ext>
            </a:extLst>
          </p:cNvPr>
          <p:cNvSpPr txBox="1"/>
          <p:nvPr/>
        </p:nvSpPr>
        <p:spPr>
          <a:xfrm>
            <a:off x="5253447" y="1333752"/>
            <a:ext cx="4088673" cy="523220"/>
          </a:xfrm>
          <a:prstGeom prst="rect">
            <a:avLst/>
          </a:prstGeom>
          <a:noFill/>
        </p:spPr>
        <p:txBody>
          <a:bodyPr wrap="square" rtlCol="0">
            <a:spAutoFit/>
          </a:bodyPr>
          <a:lstStyle/>
          <a:p>
            <a:r>
              <a:rPr lang="en-US" sz="1400" dirty="0"/>
              <a:t>4.IT Services(50)</a:t>
            </a:r>
          </a:p>
          <a:p>
            <a:r>
              <a:rPr lang="en-US" sz="1400" dirty="0"/>
              <a:t>5. Health Care Services &amp; Hospitals (49)</a:t>
            </a:r>
          </a:p>
        </p:txBody>
      </p:sp>
    </p:spTree>
    <p:extLst>
      <p:ext uri="{BB962C8B-B14F-4D97-AF65-F5344CB8AC3E}">
        <p14:creationId xmlns:p14="http://schemas.microsoft.com/office/powerpoint/2010/main" val="41034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56884-B9DA-7A73-A8BB-08DD7D98A539}"/>
              </a:ext>
            </a:extLst>
          </p:cNvPr>
          <p:cNvSpPr>
            <a:spLocks noGrp="1"/>
          </p:cNvSpPr>
          <p:nvPr>
            <p:ph idx="1"/>
          </p:nvPr>
        </p:nvSpPr>
        <p:spPr>
          <a:xfrm>
            <a:off x="606818" y="600367"/>
            <a:ext cx="10353762" cy="640605"/>
          </a:xfrm>
        </p:spPr>
        <p:txBody>
          <a:bodyPr/>
          <a:lstStyle/>
          <a:p>
            <a:pPr marL="0" indent="0">
              <a:buNone/>
            </a:pPr>
            <a:r>
              <a:rPr lang="en-US" dirty="0"/>
              <a:t>6. Companies with Maximum Number of Job Openings.</a:t>
            </a:r>
            <a:endParaRPr lang="en-IN" dirty="0"/>
          </a:p>
        </p:txBody>
      </p:sp>
      <p:pic>
        <p:nvPicPr>
          <p:cNvPr id="5" name="Picture 4">
            <a:extLst>
              <a:ext uri="{FF2B5EF4-FFF2-40B4-BE49-F238E27FC236}">
                <a16:creationId xmlns:a16="http://schemas.microsoft.com/office/drawing/2014/main" id="{CE1D2F52-89F0-9674-B45E-8BFC92A8B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2" y="3073037"/>
            <a:ext cx="6879465" cy="3530237"/>
          </a:xfrm>
          <a:prstGeom prst="rect">
            <a:avLst/>
          </a:prstGeom>
        </p:spPr>
      </p:pic>
      <p:pic>
        <p:nvPicPr>
          <p:cNvPr id="7" name="Picture 6">
            <a:extLst>
              <a:ext uri="{FF2B5EF4-FFF2-40B4-BE49-F238E27FC236}">
                <a16:creationId xmlns:a16="http://schemas.microsoft.com/office/drawing/2014/main" id="{3BD29E3E-C1FA-D7B8-4710-22FCD852B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336" y="4056016"/>
            <a:ext cx="4846835" cy="2547257"/>
          </a:xfrm>
          <a:prstGeom prst="rect">
            <a:avLst/>
          </a:prstGeom>
        </p:spPr>
      </p:pic>
      <p:sp>
        <p:nvSpPr>
          <p:cNvPr id="8" name="Rectangle: Rounded Corners 7">
            <a:extLst>
              <a:ext uri="{FF2B5EF4-FFF2-40B4-BE49-F238E27FC236}">
                <a16:creationId xmlns:a16="http://schemas.microsoft.com/office/drawing/2014/main" id="{B3ECAA3A-1646-8695-2594-B64C7543E035}"/>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0" name="Rectangle: Rounded Corners 9">
            <a:extLst>
              <a:ext uri="{FF2B5EF4-FFF2-40B4-BE49-F238E27FC236}">
                <a16:creationId xmlns:a16="http://schemas.microsoft.com/office/drawing/2014/main" id="{E61A511F-DB3A-6AF7-78E8-688A81DB1B2F}"/>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1" name="TextBox 10">
            <a:extLst>
              <a:ext uri="{FF2B5EF4-FFF2-40B4-BE49-F238E27FC236}">
                <a16:creationId xmlns:a16="http://schemas.microsoft.com/office/drawing/2014/main" id="{592DC74A-7D02-9C81-7AD6-361B2443A734}"/>
              </a:ext>
            </a:extLst>
          </p:cNvPr>
          <p:cNvSpPr txBox="1"/>
          <p:nvPr/>
        </p:nvSpPr>
        <p:spPr>
          <a:xfrm>
            <a:off x="1002693" y="1240972"/>
            <a:ext cx="9562011" cy="830997"/>
          </a:xfrm>
          <a:prstGeom prst="rect">
            <a:avLst/>
          </a:prstGeom>
          <a:noFill/>
        </p:spPr>
        <p:txBody>
          <a:bodyPr wrap="square" rtlCol="0">
            <a:spAutoFit/>
          </a:bodyPr>
          <a:lstStyle/>
          <a:p>
            <a:r>
              <a:rPr lang="en-US" sz="1600" dirty="0"/>
              <a:t>The companies with the highest number of job openings are Takeda Pharmaceuticals, MassMutual, and Reynolds American, each with 14 positions available. Other top employers include Software Engineering Institute with 11 openings and Liberty Mutual Insurance with 10 openings.</a:t>
            </a:r>
            <a:endParaRPr lang="en-IN" sz="1600" dirty="0"/>
          </a:p>
        </p:txBody>
      </p:sp>
    </p:spTree>
    <p:extLst>
      <p:ext uri="{BB962C8B-B14F-4D97-AF65-F5344CB8AC3E}">
        <p14:creationId xmlns:p14="http://schemas.microsoft.com/office/powerpoint/2010/main" val="120428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794871-18CA-41AA-0C5D-A2F178FCCF6F}"/>
              </a:ext>
            </a:extLst>
          </p:cNvPr>
          <p:cNvSpPr txBox="1"/>
          <p:nvPr/>
        </p:nvSpPr>
        <p:spPr>
          <a:xfrm>
            <a:off x="723355" y="555906"/>
            <a:ext cx="6097088" cy="400110"/>
          </a:xfrm>
          <a:prstGeom prst="rect">
            <a:avLst/>
          </a:prstGeom>
          <a:noFill/>
        </p:spPr>
        <p:txBody>
          <a:bodyPr wrap="square">
            <a:spAutoFit/>
          </a:bodyPr>
          <a:lstStyle/>
          <a:p>
            <a:r>
              <a:rPr lang="en-IN" sz="2000" dirty="0"/>
              <a:t>7.  Job Titles with Most Number of Jobs.</a:t>
            </a:r>
          </a:p>
        </p:txBody>
      </p:sp>
      <p:pic>
        <p:nvPicPr>
          <p:cNvPr id="7" name="Picture 6">
            <a:extLst>
              <a:ext uri="{FF2B5EF4-FFF2-40B4-BE49-F238E27FC236}">
                <a16:creationId xmlns:a16="http://schemas.microsoft.com/office/drawing/2014/main" id="{7F5014CD-FA1F-88B9-B2E7-058ED1A3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04" y="3171315"/>
            <a:ext cx="6474288" cy="3304904"/>
          </a:xfrm>
          <a:prstGeom prst="rect">
            <a:avLst/>
          </a:prstGeom>
        </p:spPr>
      </p:pic>
      <p:pic>
        <p:nvPicPr>
          <p:cNvPr id="9" name="Picture 8">
            <a:extLst>
              <a:ext uri="{FF2B5EF4-FFF2-40B4-BE49-F238E27FC236}">
                <a16:creationId xmlns:a16="http://schemas.microsoft.com/office/drawing/2014/main" id="{B79CFC6B-8E74-9597-F093-81BE7C67D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245" y="3933008"/>
            <a:ext cx="4874332" cy="2543211"/>
          </a:xfrm>
          <a:prstGeom prst="rect">
            <a:avLst/>
          </a:prstGeom>
        </p:spPr>
      </p:pic>
      <p:sp>
        <p:nvSpPr>
          <p:cNvPr id="10" name="Rectangle: Rounded Corners 9">
            <a:extLst>
              <a:ext uri="{FF2B5EF4-FFF2-40B4-BE49-F238E27FC236}">
                <a16:creationId xmlns:a16="http://schemas.microsoft.com/office/drawing/2014/main" id="{0515C0C1-13EA-5554-2664-8BA3F529FB43}"/>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1" name="Rectangle: Rounded Corners 10">
            <a:extLst>
              <a:ext uri="{FF2B5EF4-FFF2-40B4-BE49-F238E27FC236}">
                <a16:creationId xmlns:a16="http://schemas.microsoft.com/office/drawing/2014/main" id="{A33C20B3-B2FD-D60D-629D-758D0DECF4C0}"/>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3" name="TextBox 12">
            <a:extLst>
              <a:ext uri="{FF2B5EF4-FFF2-40B4-BE49-F238E27FC236}">
                <a16:creationId xmlns:a16="http://schemas.microsoft.com/office/drawing/2014/main" id="{3D1A7B9D-A2FF-30B5-C603-A0E0B1E10B4A}"/>
              </a:ext>
            </a:extLst>
          </p:cNvPr>
          <p:cNvSpPr txBox="1"/>
          <p:nvPr/>
        </p:nvSpPr>
        <p:spPr>
          <a:xfrm>
            <a:off x="947057" y="1077073"/>
            <a:ext cx="10868297" cy="584775"/>
          </a:xfrm>
          <a:prstGeom prst="rect">
            <a:avLst/>
          </a:prstGeom>
          <a:noFill/>
        </p:spPr>
        <p:txBody>
          <a:bodyPr wrap="square">
            <a:spAutoFit/>
          </a:bodyPr>
          <a:lstStyle/>
          <a:p>
            <a:r>
              <a:rPr lang="en-IN" sz="1600" dirty="0"/>
              <a:t>The top job titles are Data Scientist (131 jobs), Data Engineer (53 jobs), and Senior Data Scientist (34 jobs). Other prominent roles include Data Analyst (15 jobs) and Senior Data Engineer (14 jobs).</a:t>
            </a:r>
          </a:p>
        </p:txBody>
      </p:sp>
    </p:spTree>
    <p:extLst>
      <p:ext uri="{BB962C8B-B14F-4D97-AF65-F5344CB8AC3E}">
        <p14:creationId xmlns:p14="http://schemas.microsoft.com/office/powerpoint/2010/main" val="183215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9EDDF-701F-A687-273B-05444E22E694}"/>
              </a:ext>
            </a:extLst>
          </p:cNvPr>
          <p:cNvSpPr>
            <a:spLocks noGrp="1"/>
          </p:cNvSpPr>
          <p:nvPr>
            <p:ph idx="1"/>
          </p:nvPr>
        </p:nvSpPr>
        <p:spPr>
          <a:xfrm>
            <a:off x="841949" y="619962"/>
            <a:ext cx="7145988" cy="594885"/>
          </a:xfrm>
        </p:spPr>
        <p:txBody>
          <a:bodyPr/>
          <a:lstStyle/>
          <a:p>
            <a:pPr marL="0" indent="0">
              <a:buNone/>
            </a:pPr>
            <a:r>
              <a:rPr lang="en-US" dirty="0"/>
              <a:t>8. Salary of Job Titles with Most Number of Jobs.</a:t>
            </a:r>
            <a:endParaRPr lang="en-IN" dirty="0"/>
          </a:p>
        </p:txBody>
      </p:sp>
      <p:pic>
        <p:nvPicPr>
          <p:cNvPr id="5" name="Picture 4">
            <a:extLst>
              <a:ext uri="{FF2B5EF4-FFF2-40B4-BE49-F238E27FC236}">
                <a16:creationId xmlns:a16="http://schemas.microsoft.com/office/drawing/2014/main" id="{A824F818-05CD-7D40-76D9-CECAE7CB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754" y="4003765"/>
            <a:ext cx="5053361" cy="2638474"/>
          </a:xfrm>
          <a:prstGeom prst="rect">
            <a:avLst/>
          </a:prstGeom>
        </p:spPr>
      </p:pic>
      <p:pic>
        <p:nvPicPr>
          <p:cNvPr id="7" name="Picture 6">
            <a:extLst>
              <a:ext uri="{FF2B5EF4-FFF2-40B4-BE49-F238E27FC236}">
                <a16:creationId xmlns:a16="http://schemas.microsoft.com/office/drawing/2014/main" id="{D36423C0-E481-51E9-BA8C-4349A7BAC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85" y="3050177"/>
            <a:ext cx="6803335" cy="3592062"/>
          </a:xfrm>
          <a:prstGeom prst="rect">
            <a:avLst/>
          </a:prstGeom>
        </p:spPr>
      </p:pic>
      <p:sp>
        <p:nvSpPr>
          <p:cNvPr id="8" name="Rectangle: Rounded Corners 7">
            <a:extLst>
              <a:ext uri="{FF2B5EF4-FFF2-40B4-BE49-F238E27FC236}">
                <a16:creationId xmlns:a16="http://schemas.microsoft.com/office/drawing/2014/main" id="{41D33438-F2DC-99D7-7BE8-F3CCBC261FA0}"/>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9" name="Rectangle: Rounded Corners 8">
            <a:extLst>
              <a:ext uri="{FF2B5EF4-FFF2-40B4-BE49-F238E27FC236}">
                <a16:creationId xmlns:a16="http://schemas.microsoft.com/office/drawing/2014/main" id="{497BE91C-3F68-26A4-9B00-C29452722A38}"/>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Tree>
    <p:extLst>
      <p:ext uri="{BB962C8B-B14F-4D97-AF65-F5344CB8AC3E}">
        <p14:creationId xmlns:p14="http://schemas.microsoft.com/office/powerpoint/2010/main" val="95220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5BD3-ACBB-E377-3D3F-932361D08D88}"/>
              </a:ext>
            </a:extLst>
          </p:cNvPr>
          <p:cNvSpPr>
            <a:spLocks noGrp="1"/>
          </p:cNvSpPr>
          <p:nvPr>
            <p:ph idx="1"/>
          </p:nvPr>
        </p:nvSpPr>
        <p:spPr>
          <a:xfrm>
            <a:off x="646006" y="502396"/>
            <a:ext cx="10353762" cy="621010"/>
          </a:xfrm>
        </p:spPr>
        <p:txBody>
          <a:bodyPr/>
          <a:lstStyle/>
          <a:p>
            <a:pPr marL="0" indent="0">
              <a:buNone/>
            </a:pPr>
            <a:r>
              <a:rPr lang="en-US" dirty="0"/>
              <a:t>9. Skills Required by Companies for Each Job Title.</a:t>
            </a:r>
            <a:endParaRPr lang="en-IN" dirty="0"/>
          </a:p>
        </p:txBody>
      </p:sp>
      <p:pic>
        <p:nvPicPr>
          <p:cNvPr id="5" name="Picture 4">
            <a:extLst>
              <a:ext uri="{FF2B5EF4-FFF2-40B4-BE49-F238E27FC236}">
                <a16:creationId xmlns:a16="http://schemas.microsoft.com/office/drawing/2014/main" id="{391CE80B-0A0F-FC93-FECD-1EA644152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1" y="2939141"/>
            <a:ext cx="6273905" cy="3579223"/>
          </a:xfrm>
          <a:prstGeom prst="rect">
            <a:avLst/>
          </a:prstGeom>
        </p:spPr>
      </p:pic>
      <p:pic>
        <p:nvPicPr>
          <p:cNvPr id="7" name="Picture 6">
            <a:extLst>
              <a:ext uri="{FF2B5EF4-FFF2-40B4-BE49-F238E27FC236}">
                <a16:creationId xmlns:a16="http://schemas.microsoft.com/office/drawing/2014/main" id="{50C5EB7B-98C5-2095-5C25-46274A871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651" y="2939140"/>
            <a:ext cx="5362303" cy="3579223"/>
          </a:xfrm>
          <a:prstGeom prst="rect">
            <a:avLst/>
          </a:prstGeom>
        </p:spPr>
      </p:pic>
      <p:sp>
        <p:nvSpPr>
          <p:cNvPr id="9" name="TextBox 8">
            <a:extLst>
              <a:ext uri="{FF2B5EF4-FFF2-40B4-BE49-F238E27FC236}">
                <a16:creationId xmlns:a16="http://schemas.microsoft.com/office/drawing/2014/main" id="{E2579960-9012-CF26-B8C5-422B2FAAD4F5}"/>
              </a:ext>
            </a:extLst>
          </p:cNvPr>
          <p:cNvSpPr txBox="1"/>
          <p:nvPr/>
        </p:nvSpPr>
        <p:spPr>
          <a:xfrm>
            <a:off x="762544" y="1056140"/>
            <a:ext cx="11124656" cy="830997"/>
          </a:xfrm>
          <a:prstGeom prst="rect">
            <a:avLst/>
          </a:prstGeom>
          <a:noFill/>
        </p:spPr>
        <p:txBody>
          <a:bodyPr wrap="square">
            <a:spAutoFit/>
          </a:bodyPr>
          <a:lstStyle/>
          <a:p>
            <a:r>
              <a:rPr lang="en-US" sz="1600" dirty="0"/>
              <a:t>The key technical skills required for various job titles in the data science and analytics domain. Commonly sought-after skills include Python, SQL, AWS, and Tableau, with machine learning frameworks like TensorFlow, </a:t>
            </a:r>
            <a:r>
              <a:rPr lang="en-US" sz="1600" dirty="0" err="1"/>
              <a:t>PyTorch</a:t>
            </a:r>
            <a:r>
              <a:rPr lang="en-US" sz="1600" dirty="0"/>
              <a:t>, and </a:t>
            </a:r>
            <a:r>
              <a:rPr lang="en-US" sz="1600" dirty="0" err="1"/>
              <a:t>Keras</a:t>
            </a:r>
            <a:r>
              <a:rPr lang="en-US" sz="1600" dirty="0"/>
              <a:t> also frequently in demand for more advanced roles.</a:t>
            </a:r>
            <a:endParaRPr lang="en-IN" sz="1600" dirty="0"/>
          </a:p>
        </p:txBody>
      </p:sp>
    </p:spTree>
    <p:extLst>
      <p:ext uri="{BB962C8B-B14F-4D97-AF65-F5344CB8AC3E}">
        <p14:creationId xmlns:p14="http://schemas.microsoft.com/office/powerpoint/2010/main" val="49500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46F50-CF20-D952-CEB9-BAA3E5830F71}"/>
              </a:ext>
            </a:extLst>
          </p:cNvPr>
          <p:cNvSpPr>
            <a:spLocks noGrp="1"/>
          </p:cNvSpPr>
          <p:nvPr>
            <p:ph idx="1"/>
          </p:nvPr>
        </p:nvSpPr>
        <p:spPr>
          <a:xfrm>
            <a:off x="639475" y="593836"/>
            <a:ext cx="10353762" cy="666730"/>
          </a:xfrm>
        </p:spPr>
        <p:txBody>
          <a:bodyPr/>
          <a:lstStyle/>
          <a:p>
            <a:pPr marL="0" indent="0">
              <a:buNone/>
            </a:pPr>
            <a:r>
              <a:rPr lang="en-US" dirty="0"/>
              <a:t>10. Relation between Average Salary and Education.</a:t>
            </a:r>
            <a:endParaRPr lang="en-IN" dirty="0"/>
          </a:p>
        </p:txBody>
      </p:sp>
      <p:pic>
        <p:nvPicPr>
          <p:cNvPr id="5" name="Picture 4">
            <a:extLst>
              <a:ext uri="{FF2B5EF4-FFF2-40B4-BE49-F238E27FC236}">
                <a16:creationId xmlns:a16="http://schemas.microsoft.com/office/drawing/2014/main" id="{A9AB4AC2-0049-ED7B-7AC3-71482D50E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97" y="3199876"/>
            <a:ext cx="6322664" cy="3383280"/>
          </a:xfrm>
          <a:prstGeom prst="rect">
            <a:avLst/>
          </a:prstGeom>
        </p:spPr>
      </p:pic>
      <p:pic>
        <p:nvPicPr>
          <p:cNvPr id="7" name="Picture 6">
            <a:extLst>
              <a:ext uri="{FF2B5EF4-FFF2-40B4-BE49-F238E27FC236}">
                <a16:creationId xmlns:a16="http://schemas.microsoft.com/office/drawing/2014/main" id="{0ADB9251-BA93-039A-E53B-7817AE7AA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74" y="3821955"/>
            <a:ext cx="5220429" cy="2761201"/>
          </a:xfrm>
          <a:prstGeom prst="rect">
            <a:avLst/>
          </a:prstGeom>
        </p:spPr>
      </p:pic>
      <p:sp>
        <p:nvSpPr>
          <p:cNvPr id="11" name="Rectangle: Rounded Corners 10">
            <a:extLst>
              <a:ext uri="{FF2B5EF4-FFF2-40B4-BE49-F238E27FC236}">
                <a16:creationId xmlns:a16="http://schemas.microsoft.com/office/drawing/2014/main" id="{66A98763-293C-524D-F05E-AE16F3F080CF}"/>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2" name="Rectangle: Rounded Corners 11">
            <a:extLst>
              <a:ext uri="{FF2B5EF4-FFF2-40B4-BE49-F238E27FC236}">
                <a16:creationId xmlns:a16="http://schemas.microsoft.com/office/drawing/2014/main" id="{9BDCE811-339B-57B2-8A4B-F2E7D8F5A704}"/>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6" name="TextBox 15">
            <a:extLst>
              <a:ext uri="{FF2B5EF4-FFF2-40B4-BE49-F238E27FC236}">
                <a16:creationId xmlns:a16="http://schemas.microsoft.com/office/drawing/2014/main" id="{C6E684F0-C6D8-A89D-2D35-1C6AE94839D2}"/>
              </a:ext>
            </a:extLst>
          </p:cNvPr>
          <p:cNvSpPr txBox="1"/>
          <p:nvPr/>
        </p:nvSpPr>
        <p:spPr>
          <a:xfrm>
            <a:off x="1123255" y="1011183"/>
            <a:ext cx="9738512" cy="830997"/>
          </a:xfrm>
          <a:prstGeom prst="rect">
            <a:avLst/>
          </a:prstGeom>
          <a:noFill/>
        </p:spPr>
        <p:txBody>
          <a:bodyPr wrap="square">
            <a:spAutoFit/>
          </a:bodyPr>
          <a:lstStyle/>
          <a:p>
            <a:r>
              <a:rPr lang="en-IN" sz="1600" dirty="0"/>
              <a:t>The analysis shows that higher education, like a Master's or Ph.D., leads to better-paying jobs. People with advanced degrees earn more on average compared to those with just a Bachelor's degree in the data science and analytics field.</a:t>
            </a:r>
          </a:p>
        </p:txBody>
      </p:sp>
    </p:spTree>
    <p:extLst>
      <p:ext uri="{BB962C8B-B14F-4D97-AF65-F5344CB8AC3E}">
        <p14:creationId xmlns:p14="http://schemas.microsoft.com/office/powerpoint/2010/main" val="180650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D8317-AA49-BE4A-3FDA-B4BF1453457D}"/>
              </a:ext>
            </a:extLst>
          </p:cNvPr>
          <p:cNvSpPr>
            <a:spLocks noGrp="1"/>
          </p:cNvSpPr>
          <p:nvPr>
            <p:ph idx="1"/>
          </p:nvPr>
        </p:nvSpPr>
        <p:spPr>
          <a:xfrm>
            <a:off x="1031360" y="1508237"/>
            <a:ext cx="10353762" cy="4298204"/>
          </a:xfrm>
        </p:spPr>
        <p:txBody>
          <a:bodyPr>
            <a:normAutofit/>
          </a:bodyPr>
          <a:lstStyle/>
          <a:p>
            <a:pPr marL="342900" indent="-342900">
              <a:buAutoNum type="arabicPeriod"/>
            </a:pPr>
            <a:r>
              <a:rPr lang="en-IN" sz="1600" dirty="0"/>
              <a:t>Focus on High-Demand States:  </a:t>
            </a:r>
            <a:r>
              <a:rPr lang="en-US" sz="1600" dirty="0"/>
              <a:t>Companies should hire more in states with lots of jobs and pay fairly based on local trends. Job seekers should look for jobs in these states for better chances.</a:t>
            </a:r>
          </a:p>
          <a:p>
            <a:pPr marL="342900" indent="-342900">
              <a:buAutoNum type="arabicPeriod"/>
            </a:pPr>
            <a:r>
              <a:rPr lang="en-IN" sz="1600" dirty="0"/>
              <a:t>Top Skills &amp; Qualifications: </a:t>
            </a:r>
            <a:r>
              <a:rPr lang="en-US" sz="1600" dirty="0"/>
              <a:t>Companies should focus on hiring people with in-demand skills like Data Science and AI, and make sure job requirements match what’s really needed. Job seekers should learn these skills to stay ahead.</a:t>
            </a:r>
          </a:p>
          <a:p>
            <a:pPr marL="342900" indent="-342900">
              <a:buAutoNum type="arabicPeriod"/>
            </a:pPr>
            <a:r>
              <a:rPr lang="en-US" sz="1600" dirty="0"/>
              <a:t>Fair Salaries: Make sure pay matches the current market rates, especially for jobs in high demand. Job seekers can use salary data to ask for higher wages.</a:t>
            </a:r>
          </a:p>
          <a:p>
            <a:pPr marL="342900" indent="-342900">
              <a:buFont typeface="Arial" panose="020B0604020202020204" pitchFamily="34" charset="0"/>
              <a:buAutoNum type="arabicPeriod"/>
            </a:pPr>
            <a:r>
              <a:rPr lang="en-US" sz="1600" dirty="0"/>
              <a:t>Hiring for High-Demand Jobs: Companies should make the hiring process faster for roles with many openings. Job seekers should focus on these jobs to increase their chances of getting hired.</a:t>
            </a:r>
          </a:p>
          <a:p>
            <a:pPr marL="342900" indent="-342900">
              <a:buFont typeface="Arial" panose="020B0604020202020204" pitchFamily="34" charset="0"/>
              <a:buAutoNum type="arabicPeriod"/>
            </a:pPr>
            <a:r>
              <a:rPr lang="en-US" sz="1600" b="1" dirty="0"/>
              <a:t>Education &amp; Salary:</a:t>
            </a:r>
            <a:r>
              <a:rPr lang="en-US" sz="1600" dirty="0"/>
              <a:t> Companies should consider education in salary decisions. Job seekers can boost earnings by pursuing relevant qualifications.</a:t>
            </a:r>
            <a:endParaRPr lang="en-IN" sz="1600" dirty="0"/>
          </a:p>
          <a:p>
            <a:pPr marL="342900" indent="-342900">
              <a:buAutoNum type="arabicPeriod"/>
            </a:pPr>
            <a:endParaRPr lang="en-US" dirty="0"/>
          </a:p>
        </p:txBody>
      </p:sp>
      <p:sp>
        <p:nvSpPr>
          <p:cNvPr id="9" name="TextBox 8">
            <a:extLst>
              <a:ext uri="{FF2B5EF4-FFF2-40B4-BE49-F238E27FC236}">
                <a16:creationId xmlns:a16="http://schemas.microsoft.com/office/drawing/2014/main" id="{A9705EA6-0D58-9A95-6588-1FAB44C59FE4}"/>
              </a:ext>
            </a:extLst>
          </p:cNvPr>
          <p:cNvSpPr txBox="1"/>
          <p:nvPr/>
        </p:nvSpPr>
        <p:spPr>
          <a:xfrm>
            <a:off x="724383" y="434589"/>
            <a:ext cx="6844937" cy="707886"/>
          </a:xfrm>
          <a:prstGeom prst="rect">
            <a:avLst/>
          </a:prstGeom>
          <a:noFill/>
        </p:spPr>
        <p:txBody>
          <a:bodyPr wrap="square" rtlCol="0">
            <a:spAutoFit/>
          </a:bodyPr>
          <a:lstStyle/>
          <a:p>
            <a:pPr marL="0" indent="0">
              <a:buNone/>
            </a:pPr>
            <a:r>
              <a:rPr lang="en-US" sz="2000" dirty="0"/>
              <a:t>Insights and suggestions based on the analysis:</a:t>
            </a:r>
          </a:p>
          <a:p>
            <a:pPr marL="0" indent="0">
              <a:buNone/>
            </a:pPr>
            <a:endParaRPr lang="en-US" sz="2000" dirty="0"/>
          </a:p>
        </p:txBody>
      </p:sp>
    </p:spTree>
    <p:extLst>
      <p:ext uri="{BB962C8B-B14F-4D97-AF65-F5344CB8AC3E}">
        <p14:creationId xmlns:p14="http://schemas.microsoft.com/office/powerpoint/2010/main" val="114535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ABD7-BFDB-C2C2-A199-BDA7EC272EDA}"/>
              </a:ext>
            </a:extLst>
          </p:cNvPr>
          <p:cNvSpPr>
            <a:spLocks noGrp="1"/>
          </p:cNvSpPr>
          <p:nvPr>
            <p:ph type="title"/>
          </p:nvPr>
        </p:nvSpPr>
        <p:spPr/>
        <p:txBody>
          <a:bodyPr/>
          <a:lstStyle/>
          <a:p>
            <a:pPr algn="l"/>
            <a:r>
              <a:rPr lang="en-IN" sz="2400" b="1" kern="100" dirty="0">
                <a:effectLst/>
                <a:latin typeface="Calibri" panose="020F0502020204030204" pitchFamily="34" charset="0"/>
                <a:ea typeface="Calibri" panose="020F0502020204030204" pitchFamily="34" charset="0"/>
                <a:cs typeface="Calibri" panose="020F0502020204030204" pitchFamily="34" charset="0"/>
              </a:rPr>
              <a:t>Introduction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C16B373A-02ED-279C-903C-4F0ABF634989}"/>
              </a:ext>
            </a:extLst>
          </p:cNvPr>
          <p:cNvSpPr>
            <a:spLocks noGrp="1"/>
          </p:cNvSpPr>
          <p:nvPr>
            <p:ph idx="1"/>
          </p:nvPr>
        </p:nvSpPr>
        <p:spPr/>
        <p:txBody>
          <a:bodyPr/>
          <a:lstStyle/>
          <a:p>
            <a:r>
              <a:rPr lang="en-IN" sz="1800" kern="100" dirty="0">
                <a:effectLst/>
                <a:ea typeface="Calibri" panose="020F0502020204030204" pitchFamily="34" charset="0"/>
                <a:cs typeface="Times New Roman" panose="02020603050405020304" pitchFamily="18" charset="0"/>
              </a:rPr>
              <a:t>This project analyses trends in the U.S. job market, focusing on data science roles. The dataset contains 742 job listings with 42 details such as job titles, salary estimates, company information, and required skills.</a:t>
            </a:r>
          </a:p>
          <a:p>
            <a:r>
              <a:rPr lang="en-IN" sz="1800" kern="100" dirty="0">
                <a:effectLst/>
                <a:ea typeface="Calibri" panose="020F0502020204030204" pitchFamily="34" charset="0"/>
                <a:cs typeface="Times New Roman" panose="02020603050405020304" pitchFamily="18" charset="0"/>
              </a:rPr>
              <a:t> The main </a:t>
            </a:r>
            <a:r>
              <a:rPr lang="en-US" sz="1800" dirty="0">
                <a:effectLst/>
                <a:ea typeface="Book Antiqua" panose="02040602050305030304" pitchFamily="18" charset="0"/>
                <a:cs typeface="Book Antiqua" panose="02040602050305030304" pitchFamily="18" charset="0"/>
              </a:rPr>
              <a:t>goal is to identify the most in-demand skills, qualifications, job responsibilities and provide insights that can inform job seekers and employers.</a:t>
            </a:r>
            <a:endParaRPr lang="en-IN" sz="1800" dirty="0">
              <a:effectLs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00181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AF35-0F89-0C2B-3BFC-50915F37C61E}"/>
              </a:ext>
            </a:extLst>
          </p:cNvPr>
          <p:cNvSpPr>
            <a:spLocks noGrp="1"/>
          </p:cNvSpPr>
          <p:nvPr>
            <p:ph type="title"/>
          </p:nvPr>
        </p:nvSpPr>
        <p:spPr>
          <a:xfrm>
            <a:off x="913795" y="609601"/>
            <a:ext cx="10353761" cy="87303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Attribute Information</a:t>
            </a:r>
            <a:br>
              <a:rPr lang="en-IN" sz="2400" dirty="0">
                <a:effectLst/>
                <a:latin typeface="Calibri" panose="020F0502020204030204" pitchFamily="34" charset="0"/>
                <a:ea typeface="Calibri" panose="020F0502020204030204" pitchFamily="34" charset="0"/>
              </a:rPr>
            </a:br>
            <a:endParaRPr lang="en-IN" sz="2400" dirty="0"/>
          </a:p>
        </p:txBody>
      </p:sp>
      <p:sp>
        <p:nvSpPr>
          <p:cNvPr id="3" name="Content Placeholder 2">
            <a:extLst>
              <a:ext uri="{FF2B5EF4-FFF2-40B4-BE49-F238E27FC236}">
                <a16:creationId xmlns:a16="http://schemas.microsoft.com/office/drawing/2014/main" id="{C214C11E-0639-D7F6-C996-ADFDDB4FEDD8}"/>
              </a:ext>
            </a:extLst>
          </p:cNvPr>
          <p:cNvSpPr>
            <a:spLocks noGrp="1"/>
          </p:cNvSpPr>
          <p:nvPr>
            <p:ph idx="1"/>
          </p:nvPr>
        </p:nvSpPr>
        <p:spPr>
          <a:xfrm>
            <a:off x="913795" y="1482635"/>
            <a:ext cx="10353762" cy="5068387"/>
          </a:xfrm>
        </p:spPr>
        <p:txBody>
          <a:bodyPr/>
          <a:lstStyle/>
          <a:p>
            <a:pPr marL="0" indent="0">
              <a:lnSpc>
                <a:spcPct val="107000"/>
              </a:lnSpc>
              <a:spcAft>
                <a:spcPts val="800"/>
              </a:spcAft>
              <a:buNone/>
            </a:pPr>
            <a:r>
              <a:rPr lang="en-IN" sz="1800" kern="100" dirty="0">
                <a:effectLst/>
                <a:ea typeface="Calibri" panose="020F0502020204030204" pitchFamily="34" charset="0"/>
                <a:cs typeface="Times New Roman" panose="02020603050405020304" pitchFamily="18" charset="0"/>
              </a:rPr>
              <a:t>The dataset includes the following information:</a:t>
            </a: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Job Title:</a:t>
            </a:r>
            <a:r>
              <a:rPr lang="en-US" sz="1800" dirty="0">
                <a:effectLst/>
                <a:ea typeface="Book Antiqua" panose="02040602050305030304" pitchFamily="18" charset="0"/>
                <a:cs typeface="Book Antiqua" panose="02040602050305030304" pitchFamily="18" charset="0"/>
              </a:rPr>
              <a:t> The title of job, </a:t>
            </a:r>
            <a:r>
              <a:rPr lang="en-US" sz="1800" dirty="0" err="1">
                <a:effectLst/>
                <a:ea typeface="Book Antiqua" panose="02040602050305030304" pitchFamily="18" charset="0"/>
                <a:cs typeface="Book Antiqua" panose="02040602050305030304" pitchFamily="18" charset="0"/>
              </a:rPr>
              <a:t>eg.</a:t>
            </a:r>
            <a:r>
              <a:rPr lang="en-US" sz="1800" dirty="0">
                <a:effectLst/>
                <a:ea typeface="Book Antiqua" panose="02040602050305030304" pitchFamily="18" charset="0"/>
                <a:cs typeface="Book Antiqua" panose="02040602050305030304" pitchFamily="18" charset="0"/>
              </a:rPr>
              <a:t> Data scientist, junior data scientist, senior data scientist etc.</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Salary Estimate:</a:t>
            </a:r>
            <a:r>
              <a:rPr lang="en-US" sz="1800" dirty="0">
                <a:effectLst/>
                <a:ea typeface="Book Antiqua" panose="02040602050305030304" pitchFamily="18" charset="0"/>
                <a:cs typeface="Book Antiqua" panose="02040602050305030304" pitchFamily="18" charset="0"/>
              </a:rPr>
              <a:t> Range of salary.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Job Description:</a:t>
            </a:r>
            <a:r>
              <a:rPr lang="en-US" sz="1800" dirty="0">
                <a:effectLst/>
                <a:ea typeface="Book Antiqua" panose="02040602050305030304" pitchFamily="18" charset="0"/>
                <a:cs typeface="Book Antiqua" panose="02040602050305030304" pitchFamily="18" charset="0"/>
              </a:rPr>
              <a:t> Tells us what is expected out of the job title.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Rating:</a:t>
            </a:r>
            <a:r>
              <a:rPr lang="en-US" sz="1800" dirty="0">
                <a:effectLst/>
                <a:ea typeface="Book Antiqua" panose="02040602050305030304" pitchFamily="18" charset="0"/>
                <a:cs typeface="Book Antiqua" panose="02040602050305030304" pitchFamily="18" charset="0"/>
              </a:rPr>
              <a:t> It gives the rating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Company Name:</a:t>
            </a:r>
            <a:r>
              <a:rPr lang="en-US" sz="1800" dirty="0">
                <a:effectLst/>
                <a:ea typeface="Book Antiqua" panose="02040602050305030304" pitchFamily="18" charset="0"/>
                <a:cs typeface="Book Antiqua" panose="02040602050305030304" pitchFamily="18" charset="0"/>
              </a:rPr>
              <a:t> Name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Location:</a:t>
            </a:r>
            <a:r>
              <a:rPr lang="en-US" sz="1800" dirty="0">
                <a:effectLst/>
                <a:ea typeface="Book Antiqua" panose="02040602050305030304" pitchFamily="18" charset="0"/>
                <a:cs typeface="Book Antiqua" panose="02040602050305030304" pitchFamily="18" charset="0"/>
              </a:rPr>
              <a:t> Location of the job</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Headquarters:</a:t>
            </a:r>
            <a:r>
              <a:rPr lang="en-US" sz="1800" dirty="0">
                <a:effectLst/>
                <a:ea typeface="Book Antiqua" panose="02040602050305030304" pitchFamily="18" charset="0"/>
                <a:cs typeface="Book Antiqua" panose="02040602050305030304" pitchFamily="18" charset="0"/>
              </a:rPr>
              <a:t> location of headquarter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Size:</a:t>
            </a:r>
            <a:r>
              <a:rPr lang="en-US" sz="1800" dirty="0">
                <a:effectLst/>
                <a:ea typeface="Book Antiqua" panose="02040602050305030304" pitchFamily="18" charset="0"/>
                <a:cs typeface="Book Antiqua" panose="02040602050305030304" pitchFamily="18" charset="0"/>
              </a:rPr>
              <a:t> Range of number of employee working in the company</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71163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51A3A-8571-4077-6588-479575EBF152}"/>
              </a:ext>
            </a:extLst>
          </p:cNvPr>
          <p:cNvSpPr>
            <a:spLocks noGrp="1"/>
          </p:cNvSpPr>
          <p:nvPr>
            <p:ph idx="1"/>
          </p:nvPr>
        </p:nvSpPr>
        <p:spPr>
          <a:xfrm>
            <a:off x="919119" y="1051557"/>
            <a:ext cx="10353762" cy="5094515"/>
          </a:xfrm>
        </p:spPr>
        <p:txBody>
          <a:bodyPr>
            <a:normAutofit/>
          </a:bodyPr>
          <a:lstStyle/>
          <a:p>
            <a:pPr>
              <a:lnSpc>
                <a:spcPct val="107000"/>
              </a:lnSpc>
              <a:spcAft>
                <a:spcPts val="800"/>
              </a:spcAft>
            </a:pPr>
            <a:r>
              <a:rPr lang="en-US" sz="1800" b="1" dirty="0">
                <a:effectLst/>
                <a:ea typeface="Book Antiqua" panose="02040602050305030304" pitchFamily="18" charset="0"/>
                <a:cs typeface="Book Antiqua" panose="02040602050305030304" pitchFamily="18" charset="0"/>
              </a:rPr>
              <a:t>Industry:</a:t>
            </a:r>
            <a:r>
              <a:rPr lang="en-US" sz="1800" dirty="0">
                <a:effectLst/>
                <a:ea typeface="Book Antiqua" panose="02040602050305030304" pitchFamily="18" charset="0"/>
                <a:cs typeface="Book Antiqua" panose="02040602050305030304" pitchFamily="18" charset="0"/>
              </a:rPr>
              <a:t> Industry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Sector:</a:t>
            </a:r>
            <a:r>
              <a:rPr lang="en-US" sz="1800" dirty="0">
                <a:effectLst/>
                <a:ea typeface="Book Antiqua" panose="02040602050305030304" pitchFamily="18" charset="0"/>
                <a:cs typeface="Book Antiqua" panose="02040602050305030304" pitchFamily="18" charset="0"/>
              </a:rPr>
              <a:t> Sector in which company works</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Revenue:</a:t>
            </a:r>
            <a:r>
              <a:rPr lang="en-US" sz="1800" dirty="0">
                <a:effectLst/>
                <a:ea typeface="Book Antiqua" panose="02040602050305030304" pitchFamily="18" charset="0"/>
                <a:cs typeface="Book Antiqua" panose="02040602050305030304" pitchFamily="18" charset="0"/>
              </a:rPr>
              <a:t> Total revenue of the company per year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Competitors:</a:t>
            </a:r>
            <a:r>
              <a:rPr lang="en-US" sz="1800" dirty="0">
                <a:effectLst/>
                <a:ea typeface="Book Antiqua" panose="02040602050305030304" pitchFamily="18" charset="0"/>
                <a:cs typeface="Book Antiqua" panose="02040602050305030304" pitchFamily="18" charset="0"/>
              </a:rPr>
              <a:t> Current competitor of the company in the same sector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Hourly:</a:t>
            </a:r>
            <a:r>
              <a:rPr lang="en-US" sz="1800" dirty="0">
                <a:effectLst/>
                <a:ea typeface="Book Antiqua" panose="02040602050305030304" pitchFamily="18" charset="0"/>
                <a:cs typeface="Book Antiqua" panose="02040602050305030304" pitchFamily="18" charset="0"/>
              </a:rPr>
              <a:t>  Tells us if the salary reported was hourly or yearly.</a:t>
            </a:r>
            <a:endParaRPr lang="en-IN" sz="1800" dirty="0">
              <a:effectLst/>
              <a:ea typeface="Calibri" panose="020F0502020204030204" pitchFamily="34" charset="0"/>
            </a:endParaRPr>
          </a:p>
          <a:p>
            <a:pPr>
              <a:lnSpc>
                <a:spcPct val="107000"/>
              </a:lnSpc>
              <a:spcAft>
                <a:spcPts val="800"/>
              </a:spcAft>
            </a:pPr>
            <a:r>
              <a:rPr lang="en-US" sz="1800" dirty="0">
                <a:effectLst/>
                <a:ea typeface="Book Antiqua" panose="02040602050305030304" pitchFamily="18" charset="0"/>
                <a:cs typeface="Book Antiqua" panose="02040602050305030304" pitchFamily="18" charset="0"/>
              </a:rPr>
              <a:t> 1: Hourly, 0: not hourly.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Employer provided:</a:t>
            </a:r>
            <a:r>
              <a:rPr lang="en-US" sz="1800" dirty="0">
                <a:effectLst/>
                <a:ea typeface="Book Antiqua" panose="02040602050305030304" pitchFamily="18" charset="0"/>
                <a:cs typeface="Book Antiqua" panose="02040602050305030304" pitchFamily="18" charset="0"/>
              </a:rPr>
              <a:t> 1: If the salary was provided by the employee of the company, 0: otherwise.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Lower Salary:</a:t>
            </a:r>
            <a:r>
              <a:rPr lang="en-US" sz="1800" dirty="0">
                <a:effectLst/>
                <a:ea typeface="Book Antiqua" panose="02040602050305030304" pitchFamily="18" charset="0"/>
                <a:cs typeface="Book Antiqua" panose="02040602050305030304" pitchFamily="18" charset="0"/>
              </a:rPr>
              <a:t> Lower salary reported for the job.</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Upper Salary:</a:t>
            </a:r>
            <a:r>
              <a:rPr lang="en-US" sz="1800" dirty="0">
                <a:effectLst/>
                <a:ea typeface="Book Antiqua" panose="02040602050305030304" pitchFamily="18" charset="0"/>
                <a:cs typeface="Book Antiqua" panose="02040602050305030304" pitchFamily="18" charset="0"/>
              </a:rPr>
              <a:t> Upper salary reported for the job.</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74640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C77A6-86C9-6026-9D3A-AEF854C9E984}"/>
              </a:ext>
            </a:extLst>
          </p:cNvPr>
          <p:cNvSpPr>
            <a:spLocks noGrp="1"/>
          </p:cNvSpPr>
          <p:nvPr>
            <p:ph idx="1"/>
          </p:nvPr>
        </p:nvSpPr>
        <p:spPr>
          <a:xfrm>
            <a:off x="913795" y="855617"/>
            <a:ext cx="10353762" cy="5392783"/>
          </a:xfrm>
        </p:spPr>
        <p:txBody>
          <a:bodyPr>
            <a:normAutofit/>
          </a:bodyPr>
          <a:lstStyle/>
          <a:p>
            <a:pPr>
              <a:lnSpc>
                <a:spcPct val="107000"/>
              </a:lnSpc>
              <a:spcAft>
                <a:spcPts val="800"/>
              </a:spcAft>
            </a:pPr>
            <a:r>
              <a:rPr lang="en-US" sz="1800" b="1" dirty="0">
                <a:effectLst/>
                <a:ea typeface="Book Antiqua" panose="02040602050305030304" pitchFamily="18" charset="0"/>
                <a:cs typeface="Book Antiqua" panose="02040602050305030304" pitchFamily="18" charset="0"/>
              </a:rPr>
              <a:t>Founded:</a:t>
            </a:r>
            <a:r>
              <a:rPr lang="en-US" sz="1800" dirty="0">
                <a:effectLst/>
                <a:ea typeface="Book Antiqua" panose="02040602050305030304" pitchFamily="18" charset="0"/>
                <a:cs typeface="Book Antiqua" panose="02040602050305030304" pitchFamily="18" charset="0"/>
              </a:rPr>
              <a:t> Company founded in Year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Type of ownership:</a:t>
            </a:r>
            <a:r>
              <a:rPr lang="en-US" sz="1800" dirty="0">
                <a:effectLst/>
                <a:ea typeface="Book Antiqua" panose="02040602050305030304" pitchFamily="18" charset="0"/>
                <a:cs typeface="Book Antiqua" panose="02040602050305030304" pitchFamily="18" charset="0"/>
              </a:rPr>
              <a:t> Tells us if the company is private, public or government owned.</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Avg Salary(K):</a:t>
            </a:r>
            <a:r>
              <a:rPr lang="en-US" sz="1800" dirty="0">
                <a:effectLst/>
                <a:ea typeface="Book Antiqua" panose="02040602050305030304" pitchFamily="18" charset="0"/>
                <a:cs typeface="Book Antiqua" panose="02040602050305030304" pitchFamily="18" charset="0"/>
              </a:rPr>
              <a:t> Average of Lower and Upper salary yearly. K is the unit of the column, it means 1000. Also, the salary is in ($) U.S. dollars.</a:t>
            </a:r>
            <a:endParaRPr lang="en-IN" sz="1800" dirty="0">
              <a:effectLst/>
              <a:ea typeface="Calibri" panose="020F0502020204030204" pitchFamily="34" charset="0"/>
            </a:endParaRPr>
          </a:p>
          <a:p>
            <a:pPr>
              <a:lnSpc>
                <a:spcPct val="107000"/>
              </a:lnSpc>
              <a:spcAft>
                <a:spcPts val="800"/>
              </a:spcAft>
            </a:pPr>
            <a:r>
              <a:rPr lang="en-US" sz="1800" b="1" dirty="0" err="1">
                <a:effectLst/>
                <a:ea typeface="Book Antiqua" panose="02040602050305030304" pitchFamily="18" charset="0"/>
                <a:cs typeface="Book Antiqua" panose="02040602050305030304" pitchFamily="18" charset="0"/>
              </a:rPr>
              <a:t>company_txt</a:t>
            </a:r>
            <a:r>
              <a:rPr lang="en-US" sz="1800" b="1" dirty="0">
                <a:effectLst/>
                <a:ea typeface="Book Antiqua" panose="02040602050305030304" pitchFamily="18" charset="0"/>
                <a:cs typeface="Book Antiqua" panose="02040602050305030304" pitchFamily="18" charset="0"/>
              </a:rPr>
              <a:t>:</a:t>
            </a:r>
            <a:r>
              <a:rPr lang="en-US" sz="1800" dirty="0">
                <a:effectLst/>
                <a:ea typeface="Book Antiqua" panose="02040602050305030304" pitchFamily="18" charset="0"/>
                <a:cs typeface="Book Antiqua" panose="02040602050305030304" pitchFamily="18" charset="0"/>
              </a:rPr>
              <a:t> It contains the name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Multiple skill columns</a:t>
            </a:r>
            <a:r>
              <a:rPr lang="en-US" sz="1800" dirty="0">
                <a:effectLst/>
                <a:ea typeface="Book Antiqua" panose="02040602050305030304" pitchFamily="18" charset="0"/>
                <a:cs typeface="Book Antiqua" panose="02040602050305030304" pitchFamily="18" charset="0"/>
              </a:rPr>
              <a:t> (python, spark, </a:t>
            </a:r>
            <a:r>
              <a:rPr lang="en-US" sz="1800" dirty="0" err="1">
                <a:effectLst/>
                <a:ea typeface="Book Antiqua" panose="02040602050305030304" pitchFamily="18" charset="0"/>
                <a:cs typeface="Book Antiqua" panose="02040602050305030304" pitchFamily="18" charset="0"/>
              </a:rPr>
              <a:t>aws</a:t>
            </a:r>
            <a:r>
              <a:rPr lang="en-US" sz="1800" dirty="0">
                <a:effectLst/>
                <a:ea typeface="Book Antiqua" panose="02040602050305030304" pitchFamily="18" charset="0"/>
                <a:cs typeface="Book Antiqua" panose="02040602050305030304" pitchFamily="18" charset="0"/>
              </a:rPr>
              <a:t>, excel </a:t>
            </a:r>
            <a:r>
              <a:rPr lang="en-US" sz="1800" dirty="0" err="1">
                <a:effectLst/>
                <a:ea typeface="Book Antiqua" panose="02040602050305030304" pitchFamily="18" charset="0"/>
                <a:cs typeface="Book Antiqua" panose="02040602050305030304" pitchFamily="18" charset="0"/>
              </a:rPr>
              <a:t>etc</a:t>
            </a:r>
            <a:r>
              <a:rPr lang="en-US" sz="1800" dirty="0">
                <a:effectLst/>
                <a:ea typeface="Book Antiqua" panose="02040602050305030304" pitchFamily="18" charset="0"/>
                <a:cs typeface="Book Antiqua" panose="02040602050305030304" pitchFamily="18" charset="0"/>
              </a:rPr>
              <a:t>): 1: Skill is required by the company, 0: It is not required.</a:t>
            </a:r>
            <a:endParaRPr lang="en-IN" sz="1800" dirty="0">
              <a:effectLst/>
              <a:ea typeface="Calibri" panose="020F0502020204030204" pitchFamily="34" charset="0"/>
            </a:endParaRPr>
          </a:p>
          <a:p>
            <a:pPr>
              <a:lnSpc>
                <a:spcPct val="107000"/>
              </a:lnSpc>
              <a:spcAft>
                <a:spcPts val="800"/>
              </a:spcAft>
            </a:pPr>
            <a:r>
              <a:rPr lang="en-US" sz="1800" b="1" dirty="0" err="1">
                <a:effectLst/>
                <a:ea typeface="Book Antiqua" panose="02040602050305030304" pitchFamily="18" charset="0"/>
                <a:cs typeface="Book Antiqua" panose="02040602050305030304" pitchFamily="18" charset="0"/>
              </a:rPr>
              <a:t>Jobtitle_sim</a:t>
            </a:r>
            <a:r>
              <a:rPr lang="en-US" sz="1800" b="1" dirty="0">
                <a:effectLst/>
                <a:ea typeface="Book Antiqua" panose="02040602050305030304" pitchFamily="18" charset="0"/>
                <a:cs typeface="Book Antiqua" panose="02040602050305030304" pitchFamily="18" charset="0"/>
              </a:rPr>
              <a:t>:</a:t>
            </a:r>
            <a:r>
              <a:rPr lang="en-US" sz="1800" dirty="0">
                <a:effectLst/>
                <a:ea typeface="Book Antiqua" panose="02040602050305030304" pitchFamily="18" charset="0"/>
                <a:cs typeface="Book Antiqua" panose="02040602050305030304" pitchFamily="18" charset="0"/>
              </a:rPr>
              <a:t> It contains the title of the job like Data scientist, ML engineer etc.</a:t>
            </a:r>
            <a:endParaRPr lang="en-IN" sz="1800" dirty="0">
              <a:effectLst/>
              <a:ea typeface="Calibri" panose="020F0502020204030204" pitchFamily="34" charset="0"/>
            </a:endParaRPr>
          </a:p>
          <a:p>
            <a:pPr>
              <a:lnSpc>
                <a:spcPct val="107000"/>
              </a:lnSpc>
              <a:spcAft>
                <a:spcPts val="800"/>
              </a:spcAft>
            </a:pPr>
            <a:r>
              <a:rPr lang="en-US" sz="1800" b="1" dirty="0" err="1">
                <a:effectLst/>
                <a:ea typeface="Book Antiqua" panose="02040602050305030304" pitchFamily="18" charset="0"/>
                <a:cs typeface="Book Antiqua" panose="02040602050305030304" pitchFamily="18" charset="0"/>
              </a:rPr>
              <a:t>seniority_by_title</a:t>
            </a:r>
            <a:r>
              <a:rPr lang="en-US" sz="1800" b="1" dirty="0">
                <a:effectLst/>
                <a:ea typeface="Book Antiqua" panose="02040602050305030304" pitchFamily="18" charset="0"/>
                <a:cs typeface="Book Antiqua" panose="02040602050305030304" pitchFamily="18" charset="0"/>
              </a:rPr>
              <a:t>:</a:t>
            </a:r>
            <a:r>
              <a:rPr lang="en-US" sz="1800" dirty="0">
                <a:effectLst/>
                <a:ea typeface="Book Antiqua" panose="02040602050305030304" pitchFamily="18" charset="0"/>
                <a:cs typeface="Book Antiqua" panose="02040602050305030304" pitchFamily="18" charset="0"/>
              </a:rPr>
              <a:t> Seniority of the position, it is extracted from the Job Title.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Degree:</a:t>
            </a:r>
            <a:r>
              <a:rPr lang="en-US" sz="1800" dirty="0">
                <a:effectLst/>
                <a:ea typeface="Book Antiqua" panose="02040602050305030304" pitchFamily="18" charset="0"/>
                <a:cs typeface="Book Antiqua" panose="02040602050305030304" pitchFamily="18" charset="0"/>
              </a:rPr>
              <a:t> If the job description mention that the company gives experience credit for a master(M) or </a:t>
            </a:r>
            <a:r>
              <a:rPr lang="en-US" sz="1800" dirty="0" err="1">
                <a:effectLst/>
                <a:ea typeface="Book Antiqua" panose="02040602050305030304" pitchFamily="18" charset="0"/>
                <a:cs typeface="Book Antiqua" panose="02040602050305030304" pitchFamily="18" charset="0"/>
              </a:rPr>
              <a:t>Ph.D</a:t>
            </a:r>
            <a:r>
              <a:rPr lang="en-US" sz="1800" dirty="0">
                <a:effectLst/>
                <a:ea typeface="Book Antiqua" panose="02040602050305030304" pitchFamily="18" charset="0"/>
                <a:cs typeface="Book Antiqua" panose="02040602050305030304" pitchFamily="18" charset="0"/>
              </a:rPr>
              <a:t> degree(P).</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290193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2524-4380-ADDA-0DDC-D7E63BD0088F}"/>
              </a:ext>
            </a:extLst>
          </p:cNvPr>
          <p:cNvSpPr>
            <a:spLocks noGrp="1"/>
          </p:cNvSpPr>
          <p:nvPr>
            <p:ph type="title"/>
          </p:nvPr>
        </p:nvSpPr>
        <p:spPr>
          <a:xfrm>
            <a:off x="913795" y="609601"/>
            <a:ext cx="10353761" cy="644434"/>
          </a:xfrm>
        </p:spPr>
        <p:txBody>
          <a:bodyPr>
            <a:normAutofit fontScale="90000"/>
          </a:bodyPr>
          <a:lstStyle/>
          <a:p>
            <a:pPr algn="l"/>
            <a:r>
              <a:rPr lang="en-IN" sz="27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700" b="1" kern="100" dirty="0">
                <a:effectLst/>
                <a:latin typeface="Calibri" panose="020F0502020204030204" pitchFamily="34" charset="0"/>
                <a:ea typeface="Calibri" panose="020F0502020204030204" pitchFamily="34" charset="0"/>
                <a:cs typeface="Calibri" panose="020F0502020204030204" pitchFamily="34" charset="0"/>
              </a:rPr>
              <a:t>Key Insights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5FE91B-76D8-2CC6-4CC3-9642B1D24390}"/>
              </a:ext>
            </a:extLst>
          </p:cNvPr>
          <p:cNvSpPr>
            <a:spLocks noGrp="1"/>
          </p:cNvSpPr>
          <p:nvPr>
            <p:ph idx="1"/>
          </p:nvPr>
        </p:nvSpPr>
        <p:spPr>
          <a:xfrm>
            <a:off x="913795" y="1365069"/>
            <a:ext cx="10353762" cy="535577"/>
          </a:xfrm>
        </p:spPr>
        <p:txBody>
          <a:bodyPr/>
          <a:lstStyle/>
          <a:p>
            <a:pPr marL="457200" indent="-457200">
              <a:buFont typeface="+mj-lt"/>
              <a:buAutoNum type="arabicPeriod"/>
            </a:pPr>
            <a:r>
              <a:rPr lang="en-IN" dirty="0"/>
              <a:t>Get data from database with the given credentials</a:t>
            </a:r>
          </a:p>
        </p:txBody>
      </p:sp>
      <p:pic>
        <p:nvPicPr>
          <p:cNvPr id="5" name="Picture 4">
            <a:extLst>
              <a:ext uri="{FF2B5EF4-FFF2-40B4-BE49-F238E27FC236}">
                <a16:creationId xmlns:a16="http://schemas.microsoft.com/office/drawing/2014/main" id="{42319579-8104-C169-BFB1-206954DD6F0D}"/>
              </a:ext>
            </a:extLst>
          </p:cNvPr>
          <p:cNvPicPr>
            <a:picLocks noChangeAspect="1"/>
          </p:cNvPicPr>
          <p:nvPr/>
        </p:nvPicPr>
        <p:blipFill>
          <a:blip r:embed="rId2">
            <a:extLst>
              <a:ext uri="{28A0092B-C50C-407E-A947-70E740481C1C}">
                <a14:useLocalDpi xmlns:a14="http://schemas.microsoft.com/office/drawing/2010/main" val="0"/>
              </a:ext>
            </a:extLst>
          </a:blip>
          <a:srcRect r="496" b="-626"/>
          <a:stretch/>
        </p:blipFill>
        <p:spPr>
          <a:xfrm>
            <a:off x="1874026" y="2913018"/>
            <a:ext cx="6140037" cy="3148149"/>
          </a:xfrm>
          <a:prstGeom prst="rect">
            <a:avLst/>
          </a:prstGeom>
        </p:spPr>
      </p:pic>
      <p:sp>
        <p:nvSpPr>
          <p:cNvPr id="9" name="TextBox 8">
            <a:extLst>
              <a:ext uri="{FF2B5EF4-FFF2-40B4-BE49-F238E27FC236}">
                <a16:creationId xmlns:a16="http://schemas.microsoft.com/office/drawing/2014/main" id="{C619A3B5-2683-B503-7E18-C35A31034870}"/>
              </a:ext>
            </a:extLst>
          </p:cNvPr>
          <p:cNvSpPr txBox="1"/>
          <p:nvPr/>
        </p:nvSpPr>
        <p:spPr>
          <a:xfrm>
            <a:off x="1357932" y="1943241"/>
            <a:ext cx="6995765" cy="646331"/>
          </a:xfrm>
          <a:prstGeom prst="rect">
            <a:avLst/>
          </a:prstGeom>
          <a:noFill/>
        </p:spPr>
        <p:txBody>
          <a:bodyPr wrap="square" rtlCol="0">
            <a:spAutoFit/>
          </a:bodyPr>
          <a:lstStyle/>
          <a:p>
            <a:r>
              <a:rPr lang="en-IN" dirty="0"/>
              <a:t>Connect the database with My SQL Workbench using the credentials provided</a:t>
            </a:r>
          </a:p>
        </p:txBody>
      </p:sp>
    </p:spTree>
    <p:extLst>
      <p:ext uri="{BB962C8B-B14F-4D97-AF65-F5344CB8AC3E}">
        <p14:creationId xmlns:p14="http://schemas.microsoft.com/office/powerpoint/2010/main" val="375689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6A55C4-3553-A66A-3C04-E5050916FB40}"/>
              </a:ext>
            </a:extLst>
          </p:cNvPr>
          <p:cNvPicPr>
            <a:picLocks noGrp="1" noChangeAspect="1"/>
          </p:cNvPicPr>
          <p:nvPr>
            <p:ph idx="1"/>
          </p:nvPr>
        </p:nvPicPr>
        <p:blipFill>
          <a:blip r:embed="rId2"/>
          <a:stretch>
            <a:fillRect/>
          </a:stretch>
        </p:blipFill>
        <p:spPr>
          <a:xfrm>
            <a:off x="1430383" y="1704704"/>
            <a:ext cx="9581606" cy="4624250"/>
          </a:xfrm>
          <a:prstGeom prst="rect">
            <a:avLst/>
          </a:prstGeom>
        </p:spPr>
      </p:pic>
      <p:sp>
        <p:nvSpPr>
          <p:cNvPr id="5" name="TextBox 4">
            <a:extLst>
              <a:ext uri="{FF2B5EF4-FFF2-40B4-BE49-F238E27FC236}">
                <a16:creationId xmlns:a16="http://schemas.microsoft.com/office/drawing/2014/main" id="{B6614490-6471-720E-0A76-3519D6E0B654}"/>
              </a:ext>
            </a:extLst>
          </p:cNvPr>
          <p:cNvSpPr txBox="1"/>
          <p:nvPr/>
        </p:nvSpPr>
        <p:spPr>
          <a:xfrm>
            <a:off x="1430383" y="746760"/>
            <a:ext cx="6407331" cy="646331"/>
          </a:xfrm>
          <a:prstGeom prst="rect">
            <a:avLst/>
          </a:prstGeom>
          <a:noFill/>
        </p:spPr>
        <p:txBody>
          <a:bodyPr wrap="square" rtlCol="0">
            <a:spAutoFit/>
          </a:bodyPr>
          <a:lstStyle/>
          <a:p>
            <a:r>
              <a:rPr lang="en-IN" dirty="0"/>
              <a:t>Now using SQL query (select * from table name) get the  data </a:t>
            </a:r>
          </a:p>
        </p:txBody>
      </p:sp>
    </p:spTree>
    <p:extLst>
      <p:ext uri="{BB962C8B-B14F-4D97-AF65-F5344CB8AC3E}">
        <p14:creationId xmlns:p14="http://schemas.microsoft.com/office/powerpoint/2010/main" val="344746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6C10F-6800-245B-B4BD-0B288A02BA91}"/>
              </a:ext>
            </a:extLst>
          </p:cNvPr>
          <p:cNvSpPr>
            <a:spLocks noGrp="1"/>
          </p:cNvSpPr>
          <p:nvPr>
            <p:ph idx="1"/>
          </p:nvPr>
        </p:nvSpPr>
        <p:spPr>
          <a:xfrm>
            <a:off x="868681" y="439492"/>
            <a:ext cx="10353762" cy="823485"/>
          </a:xfrm>
        </p:spPr>
        <p:txBody>
          <a:bodyPr/>
          <a:lstStyle/>
          <a:p>
            <a:pPr marL="0" indent="0">
              <a:buNone/>
            </a:pPr>
            <a:r>
              <a:rPr lang="en-IN" dirty="0"/>
              <a:t>2. States with most number of jobs</a:t>
            </a:r>
          </a:p>
        </p:txBody>
      </p:sp>
      <p:pic>
        <p:nvPicPr>
          <p:cNvPr id="7" name="Picture 6">
            <a:extLst>
              <a:ext uri="{FF2B5EF4-FFF2-40B4-BE49-F238E27FC236}">
                <a16:creationId xmlns:a16="http://schemas.microsoft.com/office/drawing/2014/main" id="{E3C7D269-146E-7A4C-F3B8-93C2C3039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3" y="2755247"/>
            <a:ext cx="6787965" cy="3776181"/>
          </a:xfrm>
          <a:prstGeom prst="rect">
            <a:avLst/>
          </a:prstGeom>
          <a:noFill/>
        </p:spPr>
      </p:pic>
      <p:pic>
        <p:nvPicPr>
          <p:cNvPr id="9" name="Picture 8">
            <a:extLst>
              <a:ext uri="{FF2B5EF4-FFF2-40B4-BE49-F238E27FC236}">
                <a16:creationId xmlns:a16="http://schemas.microsoft.com/office/drawing/2014/main" id="{2927CAAD-E694-A304-5008-076F6582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167" y="3735977"/>
            <a:ext cx="4781006" cy="2795451"/>
          </a:xfrm>
          <a:prstGeom prst="rect">
            <a:avLst/>
          </a:prstGeom>
        </p:spPr>
      </p:pic>
      <p:sp>
        <p:nvSpPr>
          <p:cNvPr id="10" name="Rectangle: Rounded Corners 9">
            <a:extLst>
              <a:ext uri="{FF2B5EF4-FFF2-40B4-BE49-F238E27FC236}">
                <a16:creationId xmlns:a16="http://schemas.microsoft.com/office/drawing/2014/main" id="{50BB1F9D-BBE0-F01D-5F2A-A13AE3DE83EF}"/>
              </a:ext>
            </a:extLst>
          </p:cNvPr>
          <p:cNvSpPr/>
          <p:nvPr/>
        </p:nvSpPr>
        <p:spPr>
          <a:xfrm>
            <a:off x="868681" y="1940781"/>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5" name="Rectangle: Rounded Corners 14">
            <a:extLst>
              <a:ext uri="{FF2B5EF4-FFF2-40B4-BE49-F238E27FC236}">
                <a16:creationId xmlns:a16="http://schemas.microsoft.com/office/drawing/2014/main" id="{7F8A457C-15E2-2AEE-7048-8E76D6D357FA}"/>
              </a:ext>
            </a:extLst>
          </p:cNvPr>
          <p:cNvSpPr/>
          <p:nvPr/>
        </p:nvSpPr>
        <p:spPr>
          <a:xfrm>
            <a:off x="7204167" y="2860766"/>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7" name="TextBox 16">
            <a:extLst>
              <a:ext uri="{FF2B5EF4-FFF2-40B4-BE49-F238E27FC236}">
                <a16:creationId xmlns:a16="http://schemas.microsoft.com/office/drawing/2014/main" id="{B569DCF7-8B9A-D67D-003D-31B924C2DC56}"/>
              </a:ext>
            </a:extLst>
          </p:cNvPr>
          <p:cNvSpPr txBox="1"/>
          <p:nvPr/>
        </p:nvSpPr>
        <p:spPr>
          <a:xfrm>
            <a:off x="914854" y="995967"/>
            <a:ext cx="10261415" cy="646331"/>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ea typeface="Calibri" panose="020F0502020204030204" pitchFamily="34" charset="0"/>
                <a:cs typeface="Times New Roman" panose="02020603050405020304" pitchFamily="18" charset="0"/>
              </a:rPr>
              <a:t>California, </a:t>
            </a:r>
            <a:r>
              <a:rPr lang="en-IN" b="0" i="0" dirty="0">
                <a:effectLst/>
              </a:rPr>
              <a:t>Massachusetts</a:t>
            </a:r>
            <a:r>
              <a:rPr lang="en-IN" sz="1800" kern="100" dirty="0">
                <a:effectLst/>
                <a:ea typeface="Calibri" panose="020F0502020204030204" pitchFamily="34" charset="0"/>
                <a:cs typeface="Times New Roman" panose="02020603050405020304" pitchFamily="18" charset="0"/>
              </a:rPr>
              <a:t>, and New York have the most data science job listings, showing that tech jobs are concentrated in these states.</a:t>
            </a:r>
            <a:endParaRPr lang="en-IN" dirty="0"/>
          </a:p>
        </p:txBody>
      </p:sp>
    </p:spTree>
    <p:extLst>
      <p:ext uri="{BB962C8B-B14F-4D97-AF65-F5344CB8AC3E}">
        <p14:creationId xmlns:p14="http://schemas.microsoft.com/office/powerpoint/2010/main" val="282453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32A38-6DD0-94DD-1730-B5803AAB2DC3}"/>
              </a:ext>
            </a:extLst>
          </p:cNvPr>
          <p:cNvSpPr txBox="1"/>
          <p:nvPr/>
        </p:nvSpPr>
        <p:spPr>
          <a:xfrm>
            <a:off x="840920" y="461945"/>
            <a:ext cx="7088234" cy="677108"/>
          </a:xfrm>
          <a:prstGeom prst="rect">
            <a:avLst/>
          </a:prstGeom>
          <a:noFill/>
        </p:spPr>
        <p:txBody>
          <a:bodyPr wrap="square">
            <a:spAutoFit/>
          </a:bodyPr>
          <a:lstStyle/>
          <a:p>
            <a:r>
              <a:rPr lang="en-IN" sz="2000" dirty="0"/>
              <a:t>3. Average Minimal and Maximal Salaries in Diff .States</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pic>
        <p:nvPicPr>
          <p:cNvPr id="11" name="Picture 10">
            <a:extLst>
              <a:ext uri="{FF2B5EF4-FFF2-40B4-BE49-F238E27FC236}">
                <a16:creationId xmlns:a16="http://schemas.microsoft.com/office/drawing/2014/main" id="{C8D54611-7EDA-93F9-19BF-7B8F3842A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24" y="2932610"/>
            <a:ext cx="6529873" cy="3631473"/>
          </a:xfrm>
          <a:prstGeom prst="rect">
            <a:avLst/>
          </a:prstGeom>
        </p:spPr>
      </p:pic>
      <p:pic>
        <p:nvPicPr>
          <p:cNvPr id="13" name="Picture 12">
            <a:extLst>
              <a:ext uri="{FF2B5EF4-FFF2-40B4-BE49-F238E27FC236}">
                <a16:creationId xmlns:a16="http://schemas.microsoft.com/office/drawing/2014/main" id="{C54AA350-38BE-7046-CC87-4AA220F47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753" y="3690258"/>
            <a:ext cx="4846321" cy="2873826"/>
          </a:xfrm>
          <a:prstGeom prst="rect">
            <a:avLst/>
          </a:prstGeom>
        </p:spPr>
      </p:pic>
      <p:sp>
        <p:nvSpPr>
          <p:cNvPr id="14" name="Rectangle: Rounded Corners 13">
            <a:extLst>
              <a:ext uri="{FF2B5EF4-FFF2-40B4-BE49-F238E27FC236}">
                <a16:creationId xmlns:a16="http://schemas.microsoft.com/office/drawing/2014/main" id="{820701F5-2161-1327-79C6-80467787F9EA}"/>
              </a:ext>
            </a:extLst>
          </p:cNvPr>
          <p:cNvSpPr/>
          <p:nvPr/>
        </p:nvSpPr>
        <p:spPr>
          <a:xfrm>
            <a:off x="7184573" y="2932610"/>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5" name="Rectangle: Rounded Corners 14">
            <a:extLst>
              <a:ext uri="{FF2B5EF4-FFF2-40B4-BE49-F238E27FC236}">
                <a16:creationId xmlns:a16="http://schemas.microsoft.com/office/drawing/2014/main" id="{38409E8D-ECFD-6D58-D774-2C0D1367EFF9}"/>
              </a:ext>
            </a:extLst>
          </p:cNvPr>
          <p:cNvSpPr/>
          <p:nvPr/>
        </p:nvSpPr>
        <p:spPr>
          <a:xfrm>
            <a:off x="914401" y="217591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8" name="TextBox 17">
            <a:extLst>
              <a:ext uri="{FF2B5EF4-FFF2-40B4-BE49-F238E27FC236}">
                <a16:creationId xmlns:a16="http://schemas.microsoft.com/office/drawing/2014/main" id="{98D575A4-6183-467F-D188-387700A8A5CC}"/>
              </a:ext>
            </a:extLst>
          </p:cNvPr>
          <p:cNvSpPr txBox="1"/>
          <p:nvPr/>
        </p:nvSpPr>
        <p:spPr>
          <a:xfrm>
            <a:off x="914401" y="1087380"/>
            <a:ext cx="9268096" cy="646331"/>
          </a:xfrm>
          <a:prstGeom prst="rect">
            <a:avLst/>
          </a:prstGeom>
          <a:noFill/>
        </p:spPr>
        <p:txBody>
          <a:bodyPr wrap="square" rtlCol="0">
            <a:spAutoFit/>
          </a:bodyPr>
          <a:lstStyle/>
          <a:p>
            <a:r>
              <a:rPr lang="en-US" dirty="0"/>
              <a:t>Salaries vary widely by state, with higher averages in states like California, and lower averages in states like Texas and Utah.</a:t>
            </a:r>
            <a:endParaRPr lang="en-IN" dirty="0"/>
          </a:p>
        </p:txBody>
      </p:sp>
    </p:spTree>
    <p:extLst>
      <p:ext uri="{BB962C8B-B14F-4D97-AF65-F5344CB8AC3E}">
        <p14:creationId xmlns:p14="http://schemas.microsoft.com/office/powerpoint/2010/main" val="596524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2002</TotalTime>
  <Words>1101</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Light</vt:lpstr>
      <vt:lpstr>Book Antiqua</vt:lpstr>
      <vt:lpstr>Bookman Old Style</vt:lpstr>
      <vt:lpstr>Calibri</vt:lpstr>
      <vt:lpstr>Rockwell</vt:lpstr>
      <vt:lpstr>Damask</vt:lpstr>
      <vt:lpstr>Job market analysis</vt:lpstr>
      <vt:lpstr>Introduction </vt:lpstr>
      <vt:lpstr>Attribute Information </vt:lpstr>
      <vt:lpstr>PowerPoint Presentation</vt:lpstr>
      <vt:lpstr>PowerPoint Presentation</vt:lpstr>
      <vt:lpstr> Key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Damayanthi Bodapati</dc:creator>
  <cp:lastModifiedBy>Pooja Damayanthi Bodapati</cp:lastModifiedBy>
  <cp:revision>4</cp:revision>
  <dcterms:created xsi:type="dcterms:W3CDTF">2024-09-23T08:04:59Z</dcterms:created>
  <dcterms:modified xsi:type="dcterms:W3CDTF">2024-09-24T17:27:45Z</dcterms:modified>
</cp:coreProperties>
</file>