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2" r:id="rId36"/>
    <p:sldId id="291" r:id="rId37"/>
    <p:sldId id="293" r:id="rId38"/>
    <p:sldId id="294"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73" d="100"/>
          <a:sy n="73" d="100"/>
        </p:scale>
        <p:origin x="36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B7EE91-F999-4CA6-A2DF-DD8346BED3D5}"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3C134-0755-4DEE-9F5E-C6E0DA62553F}" type="slidenum">
              <a:rPr lang="en-IN" smtClean="0"/>
              <a:t>‹#›</a:t>
            </a:fld>
            <a:endParaRPr lang="en-IN"/>
          </a:p>
        </p:txBody>
      </p:sp>
    </p:spTree>
    <p:extLst>
      <p:ext uri="{BB962C8B-B14F-4D97-AF65-F5344CB8AC3E}">
        <p14:creationId xmlns:p14="http://schemas.microsoft.com/office/powerpoint/2010/main" val="123868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B7EE91-F999-4CA6-A2DF-DD8346BED3D5}"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F3C134-0755-4DEE-9F5E-C6E0DA62553F}" type="slidenum">
              <a:rPr lang="en-IN" smtClean="0"/>
              <a:t>‹#›</a:t>
            </a:fld>
            <a:endParaRPr lang="en-IN"/>
          </a:p>
        </p:txBody>
      </p:sp>
    </p:spTree>
    <p:extLst>
      <p:ext uri="{BB962C8B-B14F-4D97-AF65-F5344CB8AC3E}">
        <p14:creationId xmlns:p14="http://schemas.microsoft.com/office/powerpoint/2010/main" val="3624315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B7EE91-F999-4CA6-A2DF-DD8346BED3D5}"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F3C134-0755-4DEE-9F5E-C6E0DA62553F}" type="slidenum">
              <a:rPr lang="en-IN" smtClean="0"/>
              <a:t>‹#›</a:t>
            </a:fld>
            <a:endParaRPr lang="en-IN"/>
          </a:p>
        </p:txBody>
      </p:sp>
    </p:spTree>
    <p:extLst>
      <p:ext uri="{BB962C8B-B14F-4D97-AF65-F5344CB8AC3E}">
        <p14:creationId xmlns:p14="http://schemas.microsoft.com/office/powerpoint/2010/main" val="633589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B7EE91-F999-4CA6-A2DF-DD8346BED3D5}"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F3C134-0755-4DEE-9F5E-C6E0DA62553F}"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6341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B7EE91-F999-4CA6-A2DF-DD8346BED3D5}"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F3C134-0755-4DEE-9F5E-C6E0DA62553F}" type="slidenum">
              <a:rPr lang="en-IN" smtClean="0"/>
              <a:t>‹#›</a:t>
            </a:fld>
            <a:endParaRPr lang="en-IN"/>
          </a:p>
        </p:txBody>
      </p:sp>
    </p:spTree>
    <p:extLst>
      <p:ext uri="{BB962C8B-B14F-4D97-AF65-F5344CB8AC3E}">
        <p14:creationId xmlns:p14="http://schemas.microsoft.com/office/powerpoint/2010/main" val="3768868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B7EE91-F999-4CA6-A2DF-DD8346BED3D5}" type="datetimeFigureOut">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F3C134-0755-4DEE-9F5E-C6E0DA62553F}" type="slidenum">
              <a:rPr lang="en-IN" smtClean="0"/>
              <a:t>‹#›</a:t>
            </a:fld>
            <a:endParaRPr lang="en-IN"/>
          </a:p>
        </p:txBody>
      </p:sp>
    </p:spTree>
    <p:extLst>
      <p:ext uri="{BB962C8B-B14F-4D97-AF65-F5344CB8AC3E}">
        <p14:creationId xmlns:p14="http://schemas.microsoft.com/office/powerpoint/2010/main" val="2513173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B7EE91-F999-4CA6-A2DF-DD8346BED3D5}" type="datetimeFigureOut">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F3C134-0755-4DEE-9F5E-C6E0DA62553F}" type="slidenum">
              <a:rPr lang="en-IN" smtClean="0"/>
              <a:t>‹#›</a:t>
            </a:fld>
            <a:endParaRPr lang="en-IN"/>
          </a:p>
        </p:txBody>
      </p:sp>
    </p:spTree>
    <p:extLst>
      <p:ext uri="{BB962C8B-B14F-4D97-AF65-F5344CB8AC3E}">
        <p14:creationId xmlns:p14="http://schemas.microsoft.com/office/powerpoint/2010/main" val="3608557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7EE91-F999-4CA6-A2DF-DD8346BED3D5}"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3C134-0755-4DEE-9F5E-C6E0DA62553F}" type="slidenum">
              <a:rPr lang="en-IN" smtClean="0"/>
              <a:t>‹#›</a:t>
            </a:fld>
            <a:endParaRPr lang="en-IN"/>
          </a:p>
        </p:txBody>
      </p:sp>
    </p:spTree>
    <p:extLst>
      <p:ext uri="{BB962C8B-B14F-4D97-AF65-F5344CB8AC3E}">
        <p14:creationId xmlns:p14="http://schemas.microsoft.com/office/powerpoint/2010/main" val="4125415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7EE91-F999-4CA6-A2DF-DD8346BED3D5}"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3C134-0755-4DEE-9F5E-C6E0DA62553F}" type="slidenum">
              <a:rPr lang="en-IN" smtClean="0"/>
              <a:t>‹#›</a:t>
            </a:fld>
            <a:endParaRPr lang="en-IN"/>
          </a:p>
        </p:txBody>
      </p:sp>
    </p:spTree>
    <p:extLst>
      <p:ext uri="{BB962C8B-B14F-4D97-AF65-F5344CB8AC3E}">
        <p14:creationId xmlns:p14="http://schemas.microsoft.com/office/powerpoint/2010/main" val="107216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7EE91-F999-4CA6-A2DF-DD8346BED3D5}"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3C134-0755-4DEE-9F5E-C6E0DA62553F}" type="slidenum">
              <a:rPr lang="en-IN" smtClean="0"/>
              <a:t>‹#›</a:t>
            </a:fld>
            <a:endParaRPr lang="en-IN"/>
          </a:p>
        </p:txBody>
      </p:sp>
    </p:spTree>
    <p:extLst>
      <p:ext uri="{BB962C8B-B14F-4D97-AF65-F5344CB8AC3E}">
        <p14:creationId xmlns:p14="http://schemas.microsoft.com/office/powerpoint/2010/main" val="2710884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7EE91-F999-4CA6-A2DF-DD8346BED3D5}"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3C134-0755-4DEE-9F5E-C6E0DA62553F}" type="slidenum">
              <a:rPr lang="en-IN" smtClean="0"/>
              <a:t>‹#›</a:t>
            </a:fld>
            <a:endParaRPr lang="en-IN"/>
          </a:p>
        </p:txBody>
      </p:sp>
    </p:spTree>
    <p:extLst>
      <p:ext uri="{BB962C8B-B14F-4D97-AF65-F5344CB8AC3E}">
        <p14:creationId xmlns:p14="http://schemas.microsoft.com/office/powerpoint/2010/main" val="87820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B7EE91-F999-4CA6-A2DF-DD8346BED3D5}"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F3C134-0755-4DEE-9F5E-C6E0DA62553F}" type="slidenum">
              <a:rPr lang="en-IN" smtClean="0"/>
              <a:t>‹#›</a:t>
            </a:fld>
            <a:endParaRPr lang="en-IN"/>
          </a:p>
        </p:txBody>
      </p:sp>
    </p:spTree>
    <p:extLst>
      <p:ext uri="{BB962C8B-B14F-4D97-AF65-F5344CB8AC3E}">
        <p14:creationId xmlns:p14="http://schemas.microsoft.com/office/powerpoint/2010/main" val="1162930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B7EE91-F999-4CA6-A2DF-DD8346BED3D5}" type="datetimeFigureOut">
              <a:rPr lang="en-IN" smtClean="0"/>
              <a:t>07-10-2024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F3C134-0755-4DEE-9F5E-C6E0DA62553F}" type="slidenum">
              <a:rPr lang="en-IN" smtClean="0"/>
              <a:t>‹#›</a:t>
            </a:fld>
            <a:endParaRPr lang="en-IN"/>
          </a:p>
        </p:txBody>
      </p:sp>
    </p:spTree>
    <p:extLst>
      <p:ext uri="{BB962C8B-B14F-4D97-AF65-F5344CB8AC3E}">
        <p14:creationId xmlns:p14="http://schemas.microsoft.com/office/powerpoint/2010/main" val="401848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B7EE91-F999-4CA6-A2DF-DD8346BED3D5}" type="datetimeFigureOut">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F3C134-0755-4DEE-9F5E-C6E0DA62553F}" type="slidenum">
              <a:rPr lang="en-IN" smtClean="0"/>
              <a:t>‹#›</a:t>
            </a:fld>
            <a:endParaRPr lang="en-IN"/>
          </a:p>
        </p:txBody>
      </p:sp>
    </p:spTree>
    <p:extLst>
      <p:ext uri="{BB962C8B-B14F-4D97-AF65-F5344CB8AC3E}">
        <p14:creationId xmlns:p14="http://schemas.microsoft.com/office/powerpoint/2010/main" val="362311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7EE91-F999-4CA6-A2DF-DD8346BED3D5}" type="datetimeFigureOut">
              <a:rPr lang="en-IN" smtClean="0"/>
              <a:t>07-10-2024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F3C134-0755-4DEE-9F5E-C6E0DA62553F}" type="slidenum">
              <a:rPr lang="en-IN" smtClean="0"/>
              <a:t>‹#›</a:t>
            </a:fld>
            <a:endParaRPr lang="en-IN"/>
          </a:p>
        </p:txBody>
      </p:sp>
    </p:spTree>
    <p:extLst>
      <p:ext uri="{BB962C8B-B14F-4D97-AF65-F5344CB8AC3E}">
        <p14:creationId xmlns:p14="http://schemas.microsoft.com/office/powerpoint/2010/main" val="3360139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B7EE91-F999-4CA6-A2DF-DD8346BED3D5}"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F3C134-0755-4DEE-9F5E-C6E0DA62553F}" type="slidenum">
              <a:rPr lang="en-IN" smtClean="0"/>
              <a:t>‹#›</a:t>
            </a:fld>
            <a:endParaRPr lang="en-IN"/>
          </a:p>
        </p:txBody>
      </p:sp>
    </p:spTree>
    <p:extLst>
      <p:ext uri="{BB962C8B-B14F-4D97-AF65-F5344CB8AC3E}">
        <p14:creationId xmlns:p14="http://schemas.microsoft.com/office/powerpoint/2010/main" val="257683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B7EE91-F999-4CA6-A2DF-DD8346BED3D5}"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F3C134-0755-4DEE-9F5E-C6E0DA62553F}" type="slidenum">
              <a:rPr lang="en-IN" smtClean="0"/>
              <a:t>‹#›</a:t>
            </a:fld>
            <a:endParaRPr lang="en-IN"/>
          </a:p>
        </p:txBody>
      </p:sp>
    </p:spTree>
    <p:extLst>
      <p:ext uri="{BB962C8B-B14F-4D97-AF65-F5344CB8AC3E}">
        <p14:creationId xmlns:p14="http://schemas.microsoft.com/office/powerpoint/2010/main" val="1589945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B7EE91-F999-4CA6-A2DF-DD8346BED3D5}" type="datetimeFigureOut">
              <a:rPr lang="en-IN" smtClean="0"/>
              <a:t>07-10-2024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3F3C134-0755-4DEE-9F5E-C6E0DA62553F}" type="slidenum">
              <a:rPr lang="en-IN" smtClean="0"/>
              <a:t>‹#›</a:t>
            </a:fld>
            <a:endParaRPr lang="en-IN"/>
          </a:p>
        </p:txBody>
      </p:sp>
    </p:spTree>
    <p:extLst>
      <p:ext uri="{BB962C8B-B14F-4D97-AF65-F5344CB8AC3E}">
        <p14:creationId xmlns:p14="http://schemas.microsoft.com/office/powerpoint/2010/main" val="22851365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0827-79E4-7449-7117-7AAC358EB30B}"/>
              </a:ext>
            </a:extLst>
          </p:cNvPr>
          <p:cNvSpPr>
            <a:spLocks noGrp="1"/>
          </p:cNvSpPr>
          <p:nvPr>
            <p:ph type="ctrTitle"/>
          </p:nvPr>
        </p:nvSpPr>
        <p:spPr/>
        <p:txBody>
          <a:bodyPr>
            <a:normAutofit/>
          </a:bodyPr>
          <a:lstStyle/>
          <a:p>
            <a:r>
              <a:rPr lang="en-IN" sz="4400" dirty="0"/>
              <a:t>MEDICAL DATA HISTORY</a:t>
            </a:r>
          </a:p>
        </p:txBody>
      </p:sp>
    </p:spTree>
    <p:extLst>
      <p:ext uri="{BB962C8B-B14F-4D97-AF65-F5344CB8AC3E}">
        <p14:creationId xmlns:p14="http://schemas.microsoft.com/office/powerpoint/2010/main" val="3943049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B7551F-47FD-D1A2-2D30-F15426485AF8}"/>
              </a:ext>
            </a:extLst>
          </p:cNvPr>
          <p:cNvSpPr>
            <a:spLocks noGrp="1"/>
          </p:cNvSpPr>
          <p:nvPr>
            <p:ph idx="1"/>
          </p:nvPr>
        </p:nvSpPr>
        <p:spPr>
          <a:xfrm>
            <a:off x="913795" y="764178"/>
            <a:ext cx="10353762" cy="842554"/>
          </a:xfrm>
        </p:spPr>
        <p:txBody>
          <a:bodyPr/>
          <a:lstStyle/>
          <a:p>
            <a:r>
              <a:rPr lang="en-US" dirty="0"/>
              <a:t>4 Show first name and last name of patients that weigh within the range of 100 to 120 (inclusive)</a:t>
            </a:r>
            <a:endParaRPr lang="en-IN" dirty="0"/>
          </a:p>
        </p:txBody>
      </p:sp>
      <p:pic>
        <p:nvPicPr>
          <p:cNvPr id="5" name="Picture 4">
            <a:extLst>
              <a:ext uri="{FF2B5EF4-FFF2-40B4-BE49-F238E27FC236}">
                <a16:creationId xmlns:a16="http://schemas.microsoft.com/office/drawing/2014/main" id="{52DC3107-2BDF-42FD-7257-5443E568D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950" y="1946366"/>
            <a:ext cx="8280044" cy="4147456"/>
          </a:xfrm>
          <a:prstGeom prst="rect">
            <a:avLst/>
          </a:prstGeom>
        </p:spPr>
      </p:pic>
    </p:spTree>
    <p:extLst>
      <p:ext uri="{BB962C8B-B14F-4D97-AF65-F5344CB8AC3E}">
        <p14:creationId xmlns:p14="http://schemas.microsoft.com/office/powerpoint/2010/main" val="161271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8484F9-D84F-DB0E-0173-FD8E96354E01}"/>
              </a:ext>
            </a:extLst>
          </p:cNvPr>
          <p:cNvSpPr>
            <a:spLocks noGrp="1"/>
          </p:cNvSpPr>
          <p:nvPr>
            <p:ph idx="1"/>
          </p:nvPr>
        </p:nvSpPr>
        <p:spPr>
          <a:xfrm>
            <a:off x="802761" y="613430"/>
            <a:ext cx="10353762" cy="862673"/>
          </a:xfrm>
        </p:spPr>
        <p:txBody>
          <a:bodyPr/>
          <a:lstStyle/>
          <a:p>
            <a:r>
              <a:rPr lang="en-US" dirty="0"/>
              <a:t>6 Show first name and last name concatenated into one column to show their full name.</a:t>
            </a:r>
            <a:endParaRPr lang="en-IN" dirty="0"/>
          </a:p>
        </p:txBody>
      </p:sp>
      <p:pic>
        <p:nvPicPr>
          <p:cNvPr id="5" name="Picture 4">
            <a:extLst>
              <a:ext uri="{FF2B5EF4-FFF2-40B4-BE49-F238E27FC236}">
                <a16:creationId xmlns:a16="http://schemas.microsoft.com/office/drawing/2014/main" id="{93882CDB-97FC-6F86-6608-CB46AF6E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244" y="1822268"/>
            <a:ext cx="7836739" cy="4376058"/>
          </a:xfrm>
          <a:prstGeom prst="rect">
            <a:avLst/>
          </a:prstGeom>
        </p:spPr>
      </p:pic>
    </p:spTree>
    <p:extLst>
      <p:ext uri="{BB962C8B-B14F-4D97-AF65-F5344CB8AC3E}">
        <p14:creationId xmlns:p14="http://schemas.microsoft.com/office/powerpoint/2010/main" val="1180308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DDDDB-8783-52DF-77FA-F8C93F506331}"/>
              </a:ext>
            </a:extLst>
          </p:cNvPr>
          <p:cNvSpPr>
            <a:spLocks noGrp="1"/>
          </p:cNvSpPr>
          <p:nvPr>
            <p:ph idx="1"/>
          </p:nvPr>
        </p:nvSpPr>
        <p:spPr>
          <a:xfrm>
            <a:off x="919119" y="881218"/>
            <a:ext cx="10353762" cy="666730"/>
          </a:xfrm>
        </p:spPr>
        <p:txBody>
          <a:bodyPr/>
          <a:lstStyle/>
          <a:p>
            <a:r>
              <a:rPr lang="en-US" dirty="0"/>
              <a:t>7 Show first name, last name, and the full province name of each patient.</a:t>
            </a:r>
            <a:endParaRPr lang="en-IN" dirty="0"/>
          </a:p>
        </p:txBody>
      </p:sp>
      <p:pic>
        <p:nvPicPr>
          <p:cNvPr id="5" name="Picture 4">
            <a:extLst>
              <a:ext uri="{FF2B5EF4-FFF2-40B4-BE49-F238E27FC236}">
                <a16:creationId xmlns:a16="http://schemas.microsoft.com/office/drawing/2014/main" id="{E665E3C7-F1F0-9C25-1706-8F140C7E4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943" y="1600200"/>
            <a:ext cx="8432074" cy="4376582"/>
          </a:xfrm>
          <a:prstGeom prst="rect">
            <a:avLst/>
          </a:prstGeom>
        </p:spPr>
      </p:pic>
    </p:spTree>
    <p:extLst>
      <p:ext uri="{BB962C8B-B14F-4D97-AF65-F5344CB8AC3E}">
        <p14:creationId xmlns:p14="http://schemas.microsoft.com/office/powerpoint/2010/main" val="3690727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7D7CE7-7C0C-86A5-CFDF-7B273131DAE2}"/>
              </a:ext>
            </a:extLst>
          </p:cNvPr>
          <p:cNvPicPr>
            <a:picLocks noGrp="1" noChangeAspect="1"/>
          </p:cNvPicPr>
          <p:nvPr>
            <p:ph idx="1"/>
          </p:nvPr>
        </p:nvPicPr>
        <p:blipFill>
          <a:blip r:embed="rId2"/>
          <a:stretch>
            <a:fillRect/>
          </a:stretch>
        </p:blipFill>
        <p:spPr>
          <a:xfrm>
            <a:off x="1508760" y="1756954"/>
            <a:ext cx="8044425" cy="4034246"/>
          </a:xfrm>
        </p:spPr>
      </p:pic>
      <p:sp>
        <p:nvSpPr>
          <p:cNvPr id="7" name="TextBox 6">
            <a:extLst>
              <a:ext uri="{FF2B5EF4-FFF2-40B4-BE49-F238E27FC236}">
                <a16:creationId xmlns:a16="http://schemas.microsoft.com/office/drawing/2014/main" id="{9F273229-1E8B-0A24-2735-48EAE02EEAD7}"/>
              </a:ext>
            </a:extLst>
          </p:cNvPr>
          <p:cNvSpPr txBox="1"/>
          <p:nvPr/>
        </p:nvSpPr>
        <p:spPr>
          <a:xfrm>
            <a:off x="1036863" y="623892"/>
            <a:ext cx="8100605" cy="369332"/>
          </a:xfrm>
          <a:prstGeom prst="rect">
            <a:avLst/>
          </a:prstGeom>
          <a:noFill/>
        </p:spPr>
        <p:txBody>
          <a:bodyPr wrap="square">
            <a:spAutoFit/>
          </a:bodyPr>
          <a:lstStyle/>
          <a:p>
            <a:r>
              <a:rPr lang="en-IN" dirty="0"/>
              <a:t>8 Show how many patients have a </a:t>
            </a:r>
            <a:r>
              <a:rPr lang="en-IN" dirty="0" err="1"/>
              <a:t>birth_date</a:t>
            </a:r>
            <a:r>
              <a:rPr lang="en-IN" dirty="0"/>
              <a:t> with 2010 as the birth year.</a:t>
            </a:r>
          </a:p>
        </p:txBody>
      </p:sp>
    </p:spTree>
    <p:extLst>
      <p:ext uri="{BB962C8B-B14F-4D97-AF65-F5344CB8AC3E}">
        <p14:creationId xmlns:p14="http://schemas.microsoft.com/office/powerpoint/2010/main" val="399072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8EBD1B-3459-96D1-2050-3CDC9031907C}"/>
              </a:ext>
            </a:extLst>
          </p:cNvPr>
          <p:cNvPicPr>
            <a:picLocks noChangeAspect="1"/>
          </p:cNvPicPr>
          <p:nvPr/>
        </p:nvPicPr>
        <p:blipFill>
          <a:blip r:embed="rId2"/>
          <a:stretch>
            <a:fillRect/>
          </a:stretch>
        </p:blipFill>
        <p:spPr>
          <a:xfrm>
            <a:off x="1652450" y="2148840"/>
            <a:ext cx="7994469" cy="4147457"/>
          </a:xfrm>
          <a:prstGeom prst="rect">
            <a:avLst/>
          </a:prstGeom>
        </p:spPr>
      </p:pic>
      <p:sp>
        <p:nvSpPr>
          <p:cNvPr id="7" name="TextBox 6">
            <a:extLst>
              <a:ext uri="{FF2B5EF4-FFF2-40B4-BE49-F238E27FC236}">
                <a16:creationId xmlns:a16="http://schemas.microsoft.com/office/drawing/2014/main" id="{67D8917B-614C-36C9-C273-C1D1B60DB5CE}"/>
              </a:ext>
            </a:extLst>
          </p:cNvPr>
          <p:cNvSpPr txBox="1"/>
          <p:nvPr/>
        </p:nvSpPr>
        <p:spPr>
          <a:xfrm>
            <a:off x="1141366" y="643487"/>
            <a:ext cx="8740685" cy="646331"/>
          </a:xfrm>
          <a:prstGeom prst="rect">
            <a:avLst/>
          </a:prstGeom>
          <a:noFill/>
        </p:spPr>
        <p:txBody>
          <a:bodyPr wrap="square">
            <a:spAutoFit/>
          </a:bodyPr>
          <a:lstStyle/>
          <a:p>
            <a:r>
              <a:rPr lang="en-IN" dirty="0"/>
              <a:t>9 . Show the </a:t>
            </a:r>
            <a:r>
              <a:rPr lang="en-IN" dirty="0" err="1"/>
              <a:t>first_name</a:t>
            </a:r>
            <a:r>
              <a:rPr lang="en-IN" dirty="0"/>
              <a:t>, </a:t>
            </a:r>
            <a:r>
              <a:rPr lang="en-IN" dirty="0" err="1"/>
              <a:t>last_name</a:t>
            </a:r>
            <a:r>
              <a:rPr lang="en-IN" dirty="0"/>
              <a:t>, and height of the patient with the greatest height</a:t>
            </a:r>
          </a:p>
        </p:txBody>
      </p:sp>
    </p:spTree>
    <p:extLst>
      <p:ext uri="{BB962C8B-B14F-4D97-AF65-F5344CB8AC3E}">
        <p14:creationId xmlns:p14="http://schemas.microsoft.com/office/powerpoint/2010/main" val="1992109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527DA2-1002-76CF-56E6-07ED94DA123B}"/>
              </a:ext>
            </a:extLst>
          </p:cNvPr>
          <p:cNvPicPr>
            <a:picLocks noChangeAspect="1"/>
          </p:cNvPicPr>
          <p:nvPr/>
        </p:nvPicPr>
        <p:blipFill>
          <a:blip r:embed="rId2"/>
          <a:stretch>
            <a:fillRect/>
          </a:stretch>
        </p:blipFill>
        <p:spPr>
          <a:xfrm>
            <a:off x="1417321" y="2096589"/>
            <a:ext cx="8987246" cy="4181525"/>
          </a:xfrm>
          <a:prstGeom prst="rect">
            <a:avLst/>
          </a:prstGeom>
        </p:spPr>
      </p:pic>
      <p:sp>
        <p:nvSpPr>
          <p:cNvPr id="7" name="TextBox 6">
            <a:extLst>
              <a:ext uri="{FF2B5EF4-FFF2-40B4-BE49-F238E27FC236}">
                <a16:creationId xmlns:a16="http://schemas.microsoft.com/office/drawing/2014/main" id="{498AF517-76A1-985E-F429-41FE941A2837}"/>
              </a:ext>
            </a:extLst>
          </p:cNvPr>
          <p:cNvSpPr txBox="1"/>
          <p:nvPr/>
        </p:nvSpPr>
        <p:spPr>
          <a:xfrm>
            <a:off x="1010739" y="676143"/>
            <a:ext cx="8721090" cy="646331"/>
          </a:xfrm>
          <a:prstGeom prst="rect">
            <a:avLst/>
          </a:prstGeom>
          <a:noFill/>
        </p:spPr>
        <p:txBody>
          <a:bodyPr wrap="square">
            <a:spAutoFit/>
          </a:bodyPr>
          <a:lstStyle/>
          <a:p>
            <a:r>
              <a:rPr lang="en-IN" dirty="0"/>
              <a:t>10. Show all columns for patients who have one of the following </a:t>
            </a:r>
            <a:r>
              <a:rPr lang="en-IN" dirty="0" err="1"/>
              <a:t>patient_ids</a:t>
            </a:r>
            <a:r>
              <a:rPr lang="en-IN" dirty="0"/>
              <a:t>: 1,45,534,879,1000</a:t>
            </a:r>
          </a:p>
        </p:txBody>
      </p:sp>
    </p:spTree>
    <p:extLst>
      <p:ext uri="{BB962C8B-B14F-4D97-AF65-F5344CB8AC3E}">
        <p14:creationId xmlns:p14="http://schemas.microsoft.com/office/powerpoint/2010/main" val="207227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47E8DE-6916-231F-A9D2-F90A1BE39BFC}"/>
              </a:ext>
            </a:extLst>
          </p:cNvPr>
          <p:cNvPicPr>
            <a:picLocks noChangeAspect="1"/>
          </p:cNvPicPr>
          <p:nvPr/>
        </p:nvPicPr>
        <p:blipFill>
          <a:blip r:embed="rId2"/>
          <a:stretch>
            <a:fillRect/>
          </a:stretch>
        </p:blipFill>
        <p:spPr>
          <a:xfrm>
            <a:off x="1084747" y="2063931"/>
            <a:ext cx="8470733" cy="4265023"/>
          </a:xfrm>
          <a:prstGeom prst="rect">
            <a:avLst/>
          </a:prstGeom>
        </p:spPr>
      </p:pic>
      <p:sp>
        <p:nvSpPr>
          <p:cNvPr id="5" name="TextBox 4">
            <a:extLst>
              <a:ext uri="{FF2B5EF4-FFF2-40B4-BE49-F238E27FC236}">
                <a16:creationId xmlns:a16="http://schemas.microsoft.com/office/drawing/2014/main" id="{CD91E7D9-B902-C51C-6ED2-7B75073E484C}"/>
              </a:ext>
            </a:extLst>
          </p:cNvPr>
          <p:cNvSpPr txBox="1"/>
          <p:nvPr/>
        </p:nvSpPr>
        <p:spPr>
          <a:xfrm>
            <a:off x="1219744" y="788517"/>
            <a:ext cx="6097088" cy="369332"/>
          </a:xfrm>
          <a:prstGeom prst="rect">
            <a:avLst/>
          </a:prstGeom>
          <a:noFill/>
        </p:spPr>
        <p:txBody>
          <a:bodyPr wrap="square">
            <a:spAutoFit/>
          </a:bodyPr>
          <a:lstStyle/>
          <a:p>
            <a:r>
              <a:rPr lang="en-IN" dirty="0"/>
              <a:t>11. Show the total number of admissions</a:t>
            </a:r>
          </a:p>
        </p:txBody>
      </p:sp>
    </p:spTree>
    <p:extLst>
      <p:ext uri="{BB962C8B-B14F-4D97-AF65-F5344CB8AC3E}">
        <p14:creationId xmlns:p14="http://schemas.microsoft.com/office/powerpoint/2010/main" val="1138732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B1AD40-C165-471A-C161-7BB9E727F6C2}"/>
              </a:ext>
            </a:extLst>
          </p:cNvPr>
          <p:cNvPicPr>
            <a:picLocks noChangeAspect="1"/>
          </p:cNvPicPr>
          <p:nvPr/>
        </p:nvPicPr>
        <p:blipFill>
          <a:blip r:embed="rId2"/>
          <a:stretch>
            <a:fillRect/>
          </a:stretch>
        </p:blipFill>
        <p:spPr>
          <a:xfrm>
            <a:off x="1306286" y="2083350"/>
            <a:ext cx="9255034" cy="4171692"/>
          </a:xfrm>
          <a:prstGeom prst="rect">
            <a:avLst/>
          </a:prstGeom>
        </p:spPr>
      </p:pic>
      <p:sp>
        <p:nvSpPr>
          <p:cNvPr id="5" name="TextBox 4">
            <a:extLst>
              <a:ext uri="{FF2B5EF4-FFF2-40B4-BE49-F238E27FC236}">
                <a16:creationId xmlns:a16="http://schemas.microsoft.com/office/drawing/2014/main" id="{7C81DE35-15AB-66D9-EBFE-4DF8C629E4A5}"/>
              </a:ext>
            </a:extLst>
          </p:cNvPr>
          <p:cNvSpPr txBox="1"/>
          <p:nvPr/>
        </p:nvSpPr>
        <p:spPr>
          <a:xfrm>
            <a:off x="1384663" y="602958"/>
            <a:ext cx="8118566" cy="646331"/>
          </a:xfrm>
          <a:prstGeom prst="rect">
            <a:avLst/>
          </a:prstGeom>
          <a:noFill/>
        </p:spPr>
        <p:txBody>
          <a:bodyPr wrap="square">
            <a:spAutoFit/>
          </a:bodyPr>
          <a:lstStyle/>
          <a:p>
            <a:r>
              <a:rPr lang="en-IN" dirty="0"/>
              <a:t>12  Show all the columns from admissions where the patient was admitted and discharged on the same day .</a:t>
            </a:r>
          </a:p>
        </p:txBody>
      </p:sp>
    </p:spTree>
    <p:extLst>
      <p:ext uri="{BB962C8B-B14F-4D97-AF65-F5344CB8AC3E}">
        <p14:creationId xmlns:p14="http://schemas.microsoft.com/office/powerpoint/2010/main" val="1263174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0E4399-99FF-07D5-B6FB-C4F9AC1625A9}"/>
              </a:ext>
            </a:extLst>
          </p:cNvPr>
          <p:cNvPicPr>
            <a:picLocks noChangeAspect="1"/>
          </p:cNvPicPr>
          <p:nvPr/>
        </p:nvPicPr>
        <p:blipFill>
          <a:blip r:embed="rId2"/>
          <a:stretch>
            <a:fillRect/>
          </a:stretch>
        </p:blipFill>
        <p:spPr>
          <a:xfrm>
            <a:off x="1391194" y="2259875"/>
            <a:ext cx="8138160" cy="3971813"/>
          </a:xfrm>
          <a:prstGeom prst="rect">
            <a:avLst/>
          </a:prstGeom>
        </p:spPr>
      </p:pic>
      <p:sp>
        <p:nvSpPr>
          <p:cNvPr id="5" name="TextBox 4">
            <a:extLst>
              <a:ext uri="{FF2B5EF4-FFF2-40B4-BE49-F238E27FC236}">
                <a16:creationId xmlns:a16="http://schemas.microsoft.com/office/drawing/2014/main" id="{9C5915ED-3C74-1055-E280-33E047E80513}"/>
              </a:ext>
            </a:extLst>
          </p:cNvPr>
          <p:cNvSpPr txBox="1"/>
          <p:nvPr/>
        </p:nvSpPr>
        <p:spPr>
          <a:xfrm>
            <a:off x="1030333" y="904744"/>
            <a:ext cx="7277644" cy="369332"/>
          </a:xfrm>
          <a:prstGeom prst="rect">
            <a:avLst/>
          </a:prstGeom>
          <a:noFill/>
        </p:spPr>
        <p:txBody>
          <a:bodyPr wrap="square">
            <a:spAutoFit/>
          </a:bodyPr>
          <a:lstStyle/>
          <a:p>
            <a:r>
              <a:rPr lang="en-IN" dirty="0"/>
              <a:t>13.  Show the total number of admissions for </a:t>
            </a:r>
            <a:r>
              <a:rPr lang="en-IN" dirty="0" err="1"/>
              <a:t>patient_id</a:t>
            </a:r>
            <a:r>
              <a:rPr lang="en-IN" dirty="0"/>
              <a:t> 579.</a:t>
            </a:r>
          </a:p>
        </p:txBody>
      </p:sp>
    </p:spTree>
    <p:extLst>
      <p:ext uri="{BB962C8B-B14F-4D97-AF65-F5344CB8AC3E}">
        <p14:creationId xmlns:p14="http://schemas.microsoft.com/office/powerpoint/2010/main" val="3283665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ADF7FA-6D41-34AF-27DD-03BF7E4406F3}"/>
              </a:ext>
            </a:extLst>
          </p:cNvPr>
          <p:cNvPicPr>
            <a:picLocks noChangeAspect="1"/>
          </p:cNvPicPr>
          <p:nvPr/>
        </p:nvPicPr>
        <p:blipFill>
          <a:blip r:embed="rId2"/>
          <a:stretch>
            <a:fillRect/>
          </a:stretch>
        </p:blipFill>
        <p:spPr>
          <a:xfrm>
            <a:off x="1174023" y="2027869"/>
            <a:ext cx="9287692" cy="4368996"/>
          </a:xfrm>
          <a:prstGeom prst="rect">
            <a:avLst/>
          </a:prstGeom>
        </p:spPr>
      </p:pic>
      <p:sp>
        <p:nvSpPr>
          <p:cNvPr id="5" name="TextBox 4">
            <a:extLst>
              <a:ext uri="{FF2B5EF4-FFF2-40B4-BE49-F238E27FC236}">
                <a16:creationId xmlns:a16="http://schemas.microsoft.com/office/drawing/2014/main" id="{D190C7C9-80E7-154C-0486-B74F0C9DD585}"/>
              </a:ext>
            </a:extLst>
          </p:cNvPr>
          <p:cNvSpPr txBox="1"/>
          <p:nvPr/>
        </p:nvSpPr>
        <p:spPr>
          <a:xfrm>
            <a:off x="1174023" y="676143"/>
            <a:ext cx="8139793" cy="646331"/>
          </a:xfrm>
          <a:prstGeom prst="rect">
            <a:avLst/>
          </a:prstGeom>
          <a:noFill/>
        </p:spPr>
        <p:txBody>
          <a:bodyPr wrap="square">
            <a:spAutoFit/>
          </a:bodyPr>
          <a:lstStyle/>
          <a:p>
            <a:r>
              <a:rPr lang="en-IN" dirty="0"/>
              <a:t>14. Based on the cities that our patients live in, show unique cities that are in </a:t>
            </a:r>
            <a:r>
              <a:rPr lang="en-IN" dirty="0" err="1"/>
              <a:t>province_id</a:t>
            </a:r>
            <a:r>
              <a:rPr lang="en-IN" dirty="0"/>
              <a:t> 'NS'</a:t>
            </a:r>
          </a:p>
        </p:txBody>
      </p:sp>
    </p:spTree>
    <p:extLst>
      <p:ext uri="{BB962C8B-B14F-4D97-AF65-F5344CB8AC3E}">
        <p14:creationId xmlns:p14="http://schemas.microsoft.com/office/powerpoint/2010/main" val="78339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9EB0-2469-C22C-A259-3FB3AF454DAB}"/>
              </a:ext>
            </a:extLst>
          </p:cNvPr>
          <p:cNvSpPr>
            <a:spLocks noGrp="1"/>
          </p:cNvSpPr>
          <p:nvPr>
            <p:ph type="title"/>
          </p:nvPr>
        </p:nvSpPr>
        <p:spPr/>
        <p:txBody>
          <a:bodyPr>
            <a:normAutofit/>
          </a:bodyPr>
          <a:lstStyle/>
          <a:p>
            <a:pPr algn="l"/>
            <a:r>
              <a:rPr lang="en-IN" sz="2400"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8234E001-4086-F845-11E7-6093F3A92F73}"/>
              </a:ext>
            </a:extLst>
          </p:cNvPr>
          <p:cNvSpPr>
            <a:spLocks noGrp="1"/>
          </p:cNvSpPr>
          <p:nvPr>
            <p:ph idx="1"/>
          </p:nvPr>
        </p:nvSpPr>
        <p:spPr/>
        <p:txBody>
          <a:bodyPr/>
          <a:lstStyle/>
          <a:p>
            <a:pPr marL="0" indent="0">
              <a:buNone/>
            </a:pPr>
            <a:r>
              <a:rPr lang="en-IN" kern="100" dirty="0">
                <a:effectLst/>
                <a:latin typeface="Calibri" panose="020F0502020204030204" pitchFamily="34" charset="0"/>
                <a:ea typeface="Calibri" panose="020F0502020204030204" pitchFamily="34" charset="0"/>
                <a:cs typeface="Times New Roman" panose="02020603050405020304" pitchFamily="18" charset="0"/>
              </a:rPr>
              <a:t>The Medical Data History project focuses on analysing the records of patients, their admissions, and the attending doctors. Using SQL, I performed a series of queries to extract valuable insights from the data, encompassing patient demographics, health conditions, and doctor-patient interactions. The analysis helped in understanding trends, patient characteristics, and identifying specific patterns in medical records.</a:t>
            </a:r>
          </a:p>
          <a:p>
            <a:endParaRPr lang="en-IN" dirty="0"/>
          </a:p>
        </p:txBody>
      </p:sp>
    </p:spTree>
    <p:extLst>
      <p:ext uri="{BB962C8B-B14F-4D97-AF65-F5344CB8AC3E}">
        <p14:creationId xmlns:p14="http://schemas.microsoft.com/office/powerpoint/2010/main" val="1634554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993089-3270-656E-0D40-2FD6872E4529}"/>
              </a:ext>
            </a:extLst>
          </p:cNvPr>
          <p:cNvPicPr>
            <a:picLocks noChangeAspect="1"/>
          </p:cNvPicPr>
          <p:nvPr/>
        </p:nvPicPr>
        <p:blipFill>
          <a:blip r:embed="rId2"/>
          <a:stretch>
            <a:fillRect/>
          </a:stretch>
        </p:blipFill>
        <p:spPr>
          <a:xfrm>
            <a:off x="1295400" y="2220686"/>
            <a:ext cx="9601200" cy="4248792"/>
          </a:xfrm>
          <a:prstGeom prst="rect">
            <a:avLst/>
          </a:prstGeom>
        </p:spPr>
      </p:pic>
      <p:sp>
        <p:nvSpPr>
          <p:cNvPr id="5" name="TextBox 4">
            <a:extLst>
              <a:ext uri="{FF2B5EF4-FFF2-40B4-BE49-F238E27FC236}">
                <a16:creationId xmlns:a16="http://schemas.microsoft.com/office/drawing/2014/main" id="{59601A39-667D-99CC-A6D9-041BE6650BE9}"/>
              </a:ext>
            </a:extLst>
          </p:cNvPr>
          <p:cNvSpPr txBox="1"/>
          <p:nvPr/>
        </p:nvSpPr>
        <p:spPr>
          <a:xfrm>
            <a:off x="1295399" y="570301"/>
            <a:ext cx="9141823" cy="646331"/>
          </a:xfrm>
          <a:prstGeom prst="rect">
            <a:avLst/>
          </a:prstGeom>
          <a:noFill/>
        </p:spPr>
        <p:txBody>
          <a:bodyPr wrap="square">
            <a:spAutoFit/>
          </a:bodyPr>
          <a:lstStyle/>
          <a:p>
            <a:r>
              <a:rPr lang="en-IN" dirty="0"/>
              <a:t>15. Write a query to find the </a:t>
            </a:r>
            <a:r>
              <a:rPr lang="en-IN" dirty="0" err="1"/>
              <a:t>first_name</a:t>
            </a:r>
            <a:r>
              <a:rPr lang="en-IN" dirty="0"/>
              <a:t>, last name and birth date of patients who have height more than 160 and weight more than 70</a:t>
            </a:r>
          </a:p>
        </p:txBody>
      </p:sp>
    </p:spTree>
    <p:extLst>
      <p:ext uri="{BB962C8B-B14F-4D97-AF65-F5344CB8AC3E}">
        <p14:creationId xmlns:p14="http://schemas.microsoft.com/office/powerpoint/2010/main" val="2776286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539B00-12E6-783E-6B05-0FF4FCFE8CE8}"/>
              </a:ext>
            </a:extLst>
          </p:cNvPr>
          <p:cNvPicPr>
            <a:picLocks noChangeAspect="1"/>
          </p:cNvPicPr>
          <p:nvPr/>
        </p:nvPicPr>
        <p:blipFill>
          <a:blip r:embed="rId2"/>
          <a:stretch>
            <a:fillRect/>
          </a:stretch>
        </p:blipFill>
        <p:spPr>
          <a:xfrm>
            <a:off x="919298" y="2103120"/>
            <a:ext cx="9908177" cy="4512835"/>
          </a:xfrm>
          <a:prstGeom prst="rect">
            <a:avLst/>
          </a:prstGeom>
        </p:spPr>
      </p:pic>
      <p:sp>
        <p:nvSpPr>
          <p:cNvPr id="5" name="TextBox 4">
            <a:extLst>
              <a:ext uri="{FF2B5EF4-FFF2-40B4-BE49-F238E27FC236}">
                <a16:creationId xmlns:a16="http://schemas.microsoft.com/office/drawing/2014/main" id="{580332D6-089F-0253-0A7F-CF51BD3FA150}"/>
              </a:ext>
            </a:extLst>
          </p:cNvPr>
          <p:cNvSpPr txBox="1"/>
          <p:nvPr/>
        </p:nvSpPr>
        <p:spPr>
          <a:xfrm>
            <a:off x="919298" y="800241"/>
            <a:ext cx="8178982" cy="369332"/>
          </a:xfrm>
          <a:prstGeom prst="rect">
            <a:avLst/>
          </a:prstGeom>
          <a:noFill/>
        </p:spPr>
        <p:txBody>
          <a:bodyPr wrap="square">
            <a:spAutoFit/>
          </a:bodyPr>
          <a:lstStyle/>
          <a:p>
            <a:r>
              <a:rPr lang="en-IN" dirty="0"/>
              <a:t>16. Show unique birth years from patients and order them by ascending.</a:t>
            </a:r>
          </a:p>
        </p:txBody>
      </p:sp>
    </p:spTree>
    <p:extLst>
      <p:ext uri="{BB962C8B-B14F-4D97-AF65-F5344CB8AC3E}">
        <p14:creationId xmlns:p14="http://schemas.microsoft.com/office/powerpoint/2010/main" val="2258234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00006F-D903-3DFB-A895-D4C42219CE53}"/>
              </a:ext>
            </a:extLst>
          </p:cNvPr>
          <p:cNvPicPr>
            <a:picLocks noChangeAspect="1"/>
          </p:cNvPicPr>
          <p:nvPr/>
        </p:nvPicPr>
        <p:blipFill>
          <a:blip r:embed="rId2"/>
          <a:stretch>
            <a:fillRect/>
          </a:stretch>
        </p:blipFill>
        <p:spPr>
          <a:xfrm>
            <a:off x="1151708" y="2031274"/>
            <a:ext cx="9888583" cy="4578005"/>
          </a:xfrm>
          <a:prstGeom prst="rect">
            <a:avLst/>
          </a:prstGeom>
        </p:spPr>
      </p:pic>
      <p:sp>
        <p:nvSpPr>
          <p:cNvPr id="5" name="TextBox 4">
            <a:extLst>
              <a:ext uri="{FF2B5EF4-FFF2-40B4-BE49-F238E27FC236}">
                <a16:creationId xmlns:a16="http://schemas.microsoft.com/office/drawing/2014/main" id="{1F6979F9-B563-F0F1-9047-92E8AE76E962}"/>
              </a:ext>
            </a:extLst>
          </p:cNvPr>
          <p:cNvSpPr txBox="1"/>
          <p:nvPr/>
        </p:nvSpPr>
        <p:spPr>
          <a:xfrm>
            <a:off x="1151708" y="669612"/>
            <a:ext cx="9226732" cy="369332"/>
          </a:xfrm>
          <a:prstGeom prst="rect">
            <a:avLst/>
          </a:prstGeom>
          <a:noFill/>
        </p:spPr>
        <p:txBody>
          <a:bodyPr wrap="square">
            <a:spAutoFit/>
          </a:bodyPr>
          <a:lstStyle/>
          <a:p>
            <a:r>
              <a:rPr lang="en-IN" dirty="0"/>
              <a:t>17. Show unique first names from the patients table which only occurs once in the list.</a:t>
            </a:r>
          </a:p>
        </p:txBody>
      </p:sp>
    </p:spTree>
    <p:extLst>
      <p:ext uri="{BB962C8B-B14F-4D97-AF65-F5344CB8AC3E}">
        <p14:creationId xmlns:p14="http://schemas.microsoft.com/office/powerpoint/2010/main" val="3992878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B59DA5-DC96-415A-9D96-F6DB490140A1}"/>
              </a:ext>
            </a:extLst>
          </p:cNvPr>
          <p:cNvPicPr>
            <a:picLocks noChangeAspect="1"/>
          </p:cNvPicPr>
          <p:nvPr/>
        </p:nvPicPr>
        <p:blipFill>
          <a:blip r:embed="rId2"/>
          <a:stretch>
            <a:fillRect/>
          </a:stretch>
        </p:blipFill>
        <p:spPr>
          <a:xfrm>
            <a:off x="1201782" y="2044337"/>
            <a:ext cx="9032966" cy="4415107"/>
          </a:xfrm>
          <a:prstGeom prst="rect">
            <a:avLst/>
          </a:prstGeom>
        </p:spPr>
      </p:pic>
      <p:sp>
        <p:nvSpPr>
          <p:cNvPr id="5" name="TextBox 4">
            <a:extLst>
              <a:ext uri="{FF2B5EF4-FFF2-40B4-BE49-F238E27FC236}">
                <a16:creationId xmlns:a16="http://schemas.microsoft.com/office/drawing/2014/main" id="{B4E76C66-A8D2-D059-7B55-DFEA34DC6AF0}"/>
              </a:ext>
            </a:extLst>
          </p:cNvPr>
          <p:cNvSpPr txBox="1"/>
          <p:nvPr/>
        </p:nvSpPr>
        <p:spPr>
          <a:xfrm>
            <a:off x="1141366" y="583364"/>
            <a:ext cx="9032966" cy="646331"/>
          </a:xfrm>
          <a:prstGeom prst="rect">
            <a:avLst/>
          </a:prstGeom>
          <a:noFill/>
        </p:spPr>
        <p:txBody>
          <a:bodyPr wrap="square">
            <a:spAutoFit/>
          </a:bodyPr>
          <a:lstStyle/>
          <a:p>
            <a:r>
              <a:rPr lang="en-IN" dirty="0"/>
              <a:t>18. Show </a:t>
            </a:r>
            <a:r>
              <a:rPr lang="en-IN" dirty="0" err="1"/>
              <a:t>patient_id</a:t>
            </a:r>
            <a:r>
              <a:rPr lang="en-IN" dirty="0"/>
              <a:t> and </a:t>
            </a:r>
            <a:r>
              <a:rPr lang="en-IN" dirty="0" err="1"/>
              <a:t>first_name</a:t>
            </a:r>
            <a:r>
              <a:rPr lang="en-IN" dirty="0"/>
              <a:t> from patients where their </a:t>
            </a:r>
            <a:r>
              <a:rPr lang="en-IN" dirty="0" err="1"/>
              <a:t>first_name</a:t>
            </a:r>
            <a:r>
              <a:rPr lang="en-IN" dirty="0"/>
              <a:t> start and ends with 's' and is at least 6 characters long.</a:t>
            </a:r>
          </a:p>
        </p:txBody>
      </p:sp>
    </p:spTree>
    <p:extLst>
      <p:ext uri="{BB962C8B-B14F-4D97-AF65-F5344CB8AC3E}">
        <p14:creationId xmlns:p14="http://schemas.microsoft.com/office/powerpoint/2010/main" val="1489737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E2C686-D272-A285-F0BD-1F12A7353AD2}"/>
              </a:ext>
            </a:extLst>
          </p:cNvPr>
          <p:cNvPicPr>
            <a:picLocks noChangeAspect="1"/>
          </p:cNvPicPr>
          <p:nvPr/>
        </p:nvPicPr>
        <p:blipFill>
          <a:blip r:embed="rId2"/>
          <a:stretch>
            <a:fillRect/>
          </a:stretch>
        </p:blipFill>
        <p:spPr>
          <a:xfrm>
            <a:off x="933995" y="2090058"/>
            <a:ext cx="9464040" cy="4497634"/>
          </a:xfrm>
          <a:prstGeom prst="rect">
            <a:avLst/>
          </a:prstGeom>
        </p:spPr>
      </p:pic>
      <p:sp>
        <p:nvSpPr>
          <p:cNvPr id="5" name="TextBox 4">
            <a:extLst>
              <a:ext uri="{FF2B5EF4-FFF2-40B4-BE49-F238E27FC236}">
                <a16:creationId xmlns:a16="http://schemas.microsoft.com/office/drawing/2014/main" id="{04AFEC02-46B6-7258-1072-3ECB1D9F4D29}"/>
              </a:ext>
            </a:extLst>
          </p:cNvPr>
          <p:cNvSpPr txBox="1"/>
          <p:nvPr/>
        </p:nvSpPr>
        <p:spPr>
          <a:xfrm>
            <a:off x="933994" y="741458"/>
            <a:ext cx="8915400" cy="646331"/>
          </a:xfrm>
          <a:prstGeom prst="rect">
            <a:avLst/>
          </a:prstGeom>
          <a:noFill/>
        </p:spPr>
        <p:txBody>
          <a:bodyPr wrap="square">
            <a:spAutoFit/>
          </a:bodyPr>
          <a:lstStyle/>
          <a:p>
            <a:r>
              <a:rPr lang="en-IN" dirty="0"/>
              <a:t>19. Show </a:t>
            </a:r>
            <a:r>
              <a:rPr lang="en-IN" dirty="0" err="1"/>
              <a:t>patient_id</a:t>
            </a:r>
            <a:r>
              <a:rPr lang="en-IN" dirty="0"/>
              <a:t>, </a:t>
            </a:r>
            <a:r>
              <a:rPr lang="en-IN" dirty="0" err="1"/>
              <a:t>first_name</a:t>
            </a:r>
            <a:r>
              <a:rPr lang="en-IN" dirty="0"/>
              <a:t>, </a:t>
            </a:r>
            <a:r>
              <a:rPr lang="en-IN" dirty="0" err="1"/>
              <a:t>last_name</a:t>
            </a:r>
            <a:r>
              <a:rPr lang="en-IN" dirty="0"/>
              <a:t> from patients </a:t>
            </a:r>
            <a:r>
              <a:rPr lang="en-IN" dirty="0" err="1"/>
              <a:t>whos</a:t>
            </a:r>
            <a:r>
              <a:rPr lang="en-IN" dirty="0"/>
              <a:t> diagnosis is 'Dementia'.</a:t>
            </a:r>
          </a:p>
        </p:txBody>
      </p:sp>
    </p:spTree>
    <p:extLst>
      <p:ext uri="{BB962C8B-B14F-4D97-AF65-F5344CB8AC3E}">
        <p14:creationId xmlns:p14="http://schemas.microsoft.com/office/powerpoint/2010/main" val="1572632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51E1D8-A1E3-90A1-9D52-FC7F43ED85DC}"/>
              </a:ext>
            </a:extLst>
          </p:cNvPr>
          <p:cNvPicPr>
            <a:picLocks noChangeAspect="1"/>
          </p:cNvPicPr>
          <p:nvPr/>
        </p:nvPicPr>
        <p:blipFill>
          <a:blip r:embed="rId2"/>
          <a:stretch>
            <a:fillRect/>
          </a:stretch>
        </p:blipFill>
        <p:spPr>
          <a:xfrm>
            <a:off x="1593668" y="1926772"/>
            <a:ext cx="9130937" cy="4376058"/>
          </a:xfrm>
          <a:prstGeom prst="rect">
            <a:avLst/>
          </a:prstGeom>
        </p:spPr>
      </p:pic>
      <p:sp>
        <p:nvSpPr>
          <p:cNvPr id="5" name="TextBox 4">
            <a:extLst>
              <a:ext uri="{FF2B5EF4-FFF2-40B4-BE49-F238E27FC236}">
                <a16:creationId xmlns:a16="http://schemas.microsoft.com/office/drawing/2014/main" id="{1DF501DC-FB45-5BEE-4420-DCF416096189}"/>
              </a:ext>
            </a:extLst>
          </p:cNvPr>
          <p:cNvSpPr txBox="1"/>
          <p:nvPr/>
        </p:nvSpPr>
        <p:spPr>
          <a:xfrm>
            <a:off x="1593667" y="669612"/>
            <a:ext cx="8334103" cy="646331"/>
          </a:xfrm>
          <a:prstGeom prst="rect">
            <a:avLst/>
          </a:prstGeom>
          <a:noFill/>
        </p:spPr>
        <p:txBody>
          <a:bodyPr wrap="square">
            <a:spAutoFit/>
          </a:bodyPr>
          <a:lstStyle/>
          <a:p>
            <a:r>
              <a:rPr lang="en-IN" dirty="0"/>
              <a:t>20. Display every patient's </a:t>
            </a:r>
            <a:r>
              <a:rPr lang="en-IN" dirty="0" err="1"/>
              <a:t>first_name</a:t>
            </a:r>
            <a:r>
              <a:rPr lang="en-IN" dirty="0"/>
              <a:t>. Order the list by the length of each name and then by </a:t>
            </a:r>
            <a:r>
              <a:rPr lang="en-IN" dirty="0" err="1"/>
              <a:t>alphbetically</a:t>
            </a:r>
            <a:r>
              <a:rPr lang="en-IN" dirty="0"/>
              <a:t>.</a:t>
            </a:r>
          </a:p>
        </p:txBody>
      </p:sp>
    </p:spTree>
    <p:extLst>
      <p:ext uri="{BB962C8B-B14F-4D97-AF65-F5344CB8AC3E}">
        <p14:creationId xmlns:p14="http://schemas.microsoft.com/office/powerpoint/2010/main" val="3214464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076A05-C547-A403-5D8E-D714A45EA160}"/>
              </a:ext>
            </a:extLst>
          </p:cNvPr>
          <p:cNvPicPr>
            <a:picLocks noChangeAspect="1"/>
          </p:cNvPicPr>
          <p:nvPr/>
        </p:nvPicPr>
        <p:blipFill>
          <a:blip r:embed="rId2"/>
          <a:stretch>
            <a:fillRect/>
          </a:stretch>
        </p:blipFill>
        <p:spPr>
          <a:xfrm>
            <a:off x="1384663" y="1939834"/>
            <a:ext cx="9692640" cy="4637718"/>
          </a:xfrm>
          <a:prstGeom prst="rect">
            <a:avLst/>
          </a:prstGeom>
        </p:spPr>
      </p:pic>
      <p:sp>
        <p:nvSpPr>
          <p:cNvPr id="5" name="TextBox 4">
            <a:extLst>
              <a:ext uri="{FF2B5EF4-FFF2-40B4-BE49-F238E27FC236}">
                <a16:creationId xmlns:a16="http://schemas.microsoft.com/office/drawing/2014/main" id="{93C27427-F9F6-8E81-30BC-D1F578DF70A1}"/>
              </a:ext>
            </a:extLst>
          </p:cNvPr>
          <p:cNvSpPr txBox="1"/>
          <p:nvPr/>
        </p:nvSpPr>
        <p:spPr>
          <a:xfrm>
            <a:off x="1384663" y="552047"/>
            <a:ext cx="8706394" cy="646331"/>
          </a:xfrm>
          <a:prstGeom prst="rect">
            <a:avLst/>
          </a:prstGeom>
          <a:noFill/>
        </p:spPr>
        <p:txBody>
          <a:bodyPr wrap="square">
            <a:spAutoFit/>
          </a:bodyPr>
          <a:lstStyle/>
          <a:p>
            <a:r>
              <a:rPr lang="en-IN" dirty="0"/>
              <a:t>21. Show the total amount of male patients and the total amount of female patients in the patients table.</a:t>
            </a:r>
          </a:p>
        </p:txBody>
      </p:sp>
    </p:spTree>
    <p:extLst>
      <p:ext uri="{BB962C8B-B14F-4D97-AF65-F5344CB8AC3E}">
        <p14:creationId xmlns:p14="http://schemas.microsoft.com/office/powerpoint/2010/main" val="3576180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89BFAB-013C-AC4C-4976-5438644FB4D4}"/>
              </a:ext>
            </a:extLst>
          </p:cNvPr>
          <p:cNvPicPr>
            <a:picLocks noChangeAspect="1"/>
          </p:cNvPicPr>
          <p:nvPr/>
        </p:nvPicPr>
        <p:blipFill>
          <a:blip r:embed="rId2"/>
          <a:stretch>
            <a:fillRect/>
          </a:stretch>
        </p:blipFill>
        <p:spPr>
          <a:xfrm>
            <a:off x="1099457" y="2083524"/>
            <a:ext cx="9993086" cy="4386013"/>
          </a:xfrm>
          <a:prstGeom prst="rect">
            <a:avLst/>
          </a:prstGeom>
        </p:spPr>
      </p:pic>
      <p:sp>
        <p:nvSpPr>
          <p:cNvPr id="5" name="TextBox 4">
            <a:extLst>
              <a:ext uri="{FF2B5EF4-FFF2-40B4-BE49-F238E27FC236}">
                <a16:creationId xmlns:a16="http://schemas.microsoft.com/office/drawing/2014/main" id="{DD7D19B6-EEA8-0E3C-E595-51143BB746B1}"/>
              </a:ext>
            </a:extLst>
          </p:cNvPr>
          <p:cNvSpPr txBox="1"/>
          <p:nvPr/>
        </p:nvSpPr>
        <p:spPr>
          <a:xfrm>
            <a:off x="1099457" y="656549"/>
            <a:ext cx="9135292" cy="646331"/>
          </a:xfrm>
          <a:prstGeom prst="rect">
            <a:avLst/>
          </a:prstGeom>
          <a:noFill/>
        </p:spPr>
        <p:txBody>
          <a:bodyPr wrap="square">
            <a:spAutoFit/>
          </a:bodyPr>
          <a:lstStyle/>
          <a:p>
            <a:r>
              <a:rPr lang="en-IN" dirty="0"/>
              <a:t>22.  Show the total amount of male patients and the total amount of female patients in the patients table. </a:t>
            </a:r>
          </a:p>
        </p:txBody>
      </p:sp>
    </p:spTree>
    <p:extLst>
      <p:ext uri="{BB962C8B-B14F-4D97-AF65-F5344CB8AC3E}">
        <p14:creationId xmlns:p14="http://schemas.microsoft.com/office/powerpoint/2010/main" val="1514818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7D9ECE-0DC9-D456-189F-F901A0C6B086}"/>
              </a:ext>
            </a:extLst>
          </p:cNvPr>
          <p:cNvPicPr>
            <a:picLocks noChangeAspect="1"/>
          </p:cNvPicPr>
          <p:nvPr/>
        </p:nvPicPr>
        <p:blipFill>
          <a:blip r:embed="rId2"/>
          <a:stretch>
            <a:fillRect/>
          </a:stretch>
        </p:blipFill>
        <p:spPr>
          <a:xfrm>
            <a:off x="1123405" y="1965959"/>
            <a:ext cx="9679577" cy="4680362"/>
          </a:xfrm>
          <a:prstGeom prst="rect">
            <a:avLst/>
          </a:prstGeom>
        </p:spPr>
      </p:pic>
      <p:sp>
        <p:nvSpPr>
          <p:cNvPr id="5" name="TextBox 4">
            <a:extLst>
              <a:ext uri="{FF2B5EF4-FFF2-40B4-BE49-F238E27FC236}">
                <a16:creationId xmlns:a16="http://schemas.microsoft.com/office/drawing/2014/main" id="{9916039E-D8AC-4B6D-B5AE-3EDF46CC0845}"/>
              </a:ext>
            </a:extLst>
          </p:cNvPr>
          <p:cNvSpPr txBox="1"/>
          <p:nvPr/>
        </p:nvSpPr>
        <p:spPr>
          <a:xfrm>
            <a:off x="1069520" y="576832"/>
            <a:ext cx="9733461" cy="646331"/>
          </a:xfrm>
          <a:prstGeom prst="rect">
            <a:avLst/>
          </a:prstGeom>
          <a:noFill/>
        </p:spPr>
        <p:txBody>
          <a:bodyPr wrap="square">
            <a:spAutoFit/>
          </a:bodyPr>
          <a:lstStyle/>
          <a:p>
            <a:r>
              <a:rPr lang="en-IN" dirty="0"/>
              <a:t>23. Show </a:t>
            </a:r>
            <a:r>
              <a:rPr lang="en-IN" dirty="0" err="1"/>
              <a:t>patient_id</a:t>
            </a:r>
            <a:r>
              <a:rPr lang="en-IN" dirty="0"/>
              <a:t>, diagnosis from admissions. Find patients admitted multiple times for the same diagnosis.</a:t>
            </a:r>
          </a:p>
        </p:txBody>
      </p:sp>
    </p:spTree>
    <p:extLst>
      <p:ext uri="{BB962C8B-B14F-4D97-AF65-F5344CB8AC3E}">
        <p14:creationId xmlns:p14="http://schemas.microsoft.com/office/powerpoint/2010/main" val="1698102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C53F79-C477-B053-5F18-4505F5547482}"/>
              </a:ext>
            </a:extLst>
          </p:cNvPr>
          <p:cNvPicPr>
            <a:picLocks noChangeAspect="1"/>
          </p:cNvPicPr>
          <p:nvPr/>
        </p:nvPicPr>
        <p:blipFill>
          <a:blip r:embed="rId2"/>
          <a:stretch>
            <a:fillRect/>
          </a:stretch>
        </p:blipFill>
        <p:spPr>
          <a:xfrm>
            <a:off x="1240971" y="2174966"/>
            <a:ext cx="10025743" cy="4238426"/>
          </a:xfrm>
          <a:prstGeom prst="rect">
            <a:avLst/>
          </a:prstGeom>
        </p:spPr>
      </p:pic>
      <p:sp>
        <p:nvSpPr>
          <p:cNvPr id="5" name="TextBox 4">
            <a:extLst>
              <a:ext uri="{FF2B5EF4-FFF2-40B4-BE49-F238E27FC236}">
                <a16:creationId xmlns:a16="http://schemas.microsoft.com/office/drawing/2014/main" id="{CED9173E-7531-6D3A-25E6-C3366B6ED8B7}"/>
              </a:ext>
            </a:extLst>
          </p:cNvPr>
          <p:cNvSpPr txBox="1"/>
          <p:nvPr/>
        </p:nvSpPr>
        <p:spPr>
          <a:xfrm>
            <a:off x="1240971" y="544175"/>
            <a:ext cx="9052560" cy="646331"/>
          </a:xfrm>
          <a:prstGeom prst="rect">
            <a:avLst/>
          </a:prstGeom>
          <a:noFill/>
        </p:spPr>
        <p:txBody>
          <a:bodyPr wrap="square">
            <a:spAutoFit/>
          </a:bodyPr>
          <a:lstStyle/>
          <a:p>
            <a:r>
              <a:rPr lang="en-IN" dirty="0"/>
              <a:t>25. Show first name, last name and role of every person that is either patient or </a:t>
            </a:r>
            <a:r>
              <a:rPr lang="en-IN" dirty="0" err="1"/>
              <a:t>doctor.The</a:t>
            </a:r>
            <a:r>
              <a:rPr lang="en-IN" dirty="0"/>
              <a:t> roles are either "Patient" or "Doctor"</a:t>
            </a:r>
          </a:p>
        </p:txBody>
      </p:sp>
    </p:spTree>
    <p:extLst>
      <p:ext uri="{BB962C8B-B14F-4D97-AF65-F5344CB8AC3E}">
        <p14:creationId xmlns:p14="http://schemas.microsoft.com/office/powerpoint/2010/main" val="417439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F357-903A-8798-D94F-7490107EDA1F}"/>
              </a:ext>
            </a:extLst>
          </p:cNvPr>
          <p:cNvSpPr>
            <a:spLocks noGrp="1"/>
          </p:cNvSpPr>
          <p:nvPr>
            <p:ph type="title"/>
          </p:nvPr>
        </p:nvSpPr>
        <p:spPr>
          <a:xfrm>
            <a:off x="913795" y="403640"/>
            <a:ext cx="10353761" cy="1163904"/>
          </a:xfrm>
        </p:spPr>
        <p:txBody>
          <a:bodyPr/>
          <a:lstStyle/>
          <a:p>
            <a:pPr algn="l"/>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Key Insights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31D2A99-5AC4-54FA-C7EC-CA26D1C5D521}"/>
              </a:ext>
            </a:extLst>
          </p:cNvPr>
          <p:cNvSpPr>
            <a:spLocks noGrp="1"/>
          </p:cNvSpPr>
          <p:nvPr>
            <p:ph idx="1"/>
          </p:nvPr>
        </p:nvSpPr>
        <p:spPr>
          <a:xfrm>
            <a:off x="913795" y="1358537"/>
            <a:ext cx="10353762" cy="4432663"/>
          </a:xfrm>
        </p:spPr>
        <p:txBody>
          <a:bodyPr>
            <a:normAutofit/>
          </a:bodyPr>
          <a:lstStyle/>
          <a:p>
            <a:pPr marL="0" indent="0">
              <a:lnSpc>
                <a:spcPct val="107000"/>
              </a:lnSpc>
              <a:spcAft>
                <a:spcPts val="800"/>
              </a:spcAft>
              <a:buNone/>
            </a:pPr>
            <a:r>
              <a:rPr lang="en-IN" sz="1800" kern="100" dirty="0">
                <a:effectLst/>
                <a:latin typeface="+mj-lt"/>
                <a:ea typeface="Calibri" panose="020F0502020204030204" pitchFamily="34" charset="0"/>
                <a:cs typeface="Times New Roman" panose="02020603050405020304" pitchFamily="18" charset="0"/>
              </a:rPr>
              <a:t>1. Patient Demographics and Health Trends:</a:t>
            </a:r>
          </a:p>
          <a:p>
            <a:pPr marL="342900" lvl="0" indent="-342900">
              <a:lnSpc>
                <a:spcPct val="107000"/>
              </a:lnSpc>
              <a:buFont typeface="Symbol" panose="05050102010706020507" pitchFamily="18" charset="2"/>
              <a:buChar char=""/>
            </a:pPr>
            <a:r>
              <a:rPr lang="en-IN" sz="1800" kern="100" dirty="0">
                <a:effectLst/>
                <a:latin typeface="+mj-lt"/>
                <a:ea typeface="Calibri" panose="020F0502020204030204" pitchFamily="34" charset="0"/>
                <a:cs typeface="Times New Roman" panose="02020603050405020304" pitchFamily="18" charset="0"/>
              </a:rPr>
              <a:t>The database contains a mix of male and female patients, with a clear breakdown of gender distribution. A targeted query revealed that the number of male and female patients is relatively balanced, helping to understand the diversity of the patient base.</a:t>
            </a:r>
          </a:p>
          <a:p>
            <a:pPr marL="342900" lvl="0" indent="-342900">
              <a:lnSpc>
                <a:spcPct val="107000"/>
              </a:lnSpc>
              <a:buFont typeface="Symbol" panose="05050102010706020507" pitchFamily="18" charset="2"/>
              <a:buChar char=""/>
            </a:pPr>
            <a:r>
              <a:rPr lang="en-IN" sz="1800" kern="100" dirty="0">
                <a:effectLst/>
                <a:latin typeface="+mj-lt"/>
                <a:ea typeface="Calibri" panose="020F0502020204030204" pitchFamily="34" charset="0"/>
                <a:cs typeface="Times New Roman" panose="02020603050405020304" pitchFamily="18" charset="0"/>
              </a:rPr>
              <a:t>The most common allergies among patients were identified, providing insights into the medical conditions that are prevalent among the population. This analysis could help doctors better prepare for common allergic reactions.</a:t>
            </a:r>
          </a:p>
          <a:p>
            <a:pPr marL="342900" lvl="0" indent="-342900">
              <a:lnSpc>
                <a:spcPct val="107000"/>
              </a:lnSpc>
              <a:buFont typeface="Symbol" panose="05050102010706020507" pitchFamily="18" charset="2"/>
              <a:buChar char=""/>
            </a:pPr>
            <a:r>
              <a:rPr lang="en-IN" sz="1800" kern="100" dirty="0">
                <a:effectLst/>
                <a:latin typeface="+mj-lt"/>
                <a:ea typeface="Calibri" panose="020F0502020204030204" pitchFamily="34" charset="0"/>
                <a:cs typeface="Times New Roman" panose="02020603050405020304" pitchFamily="18" charset="0"/>
              </a:rPr>
              <a:t>Unique cities within the 'NS' province where patients reside were listed, which could assist in region-specific healthcare planning and resource allocation.</a:t>
            </a:r>
          </a:p>
          <a:p>
            <a:pPr marL="342900" lvl="0" indent="-342900">
              <a:lnSpc>
                <a:spcPct val="107000"/>
              </a:lnSpc>
              <a:spcAft>
                <a:spcPts val="800"/>
              </a:spcAft>
              <a:buFont typeface="Symbol" panose="05050102010706020507" pitchFamily="18" charset="2"/>
              <a:buChar char=""/>
            </a:pPr>
            <a:r>
              <a:rPr lang="en-IN" sz="1800" kern="100" dirty="0">
                <a:effectLst/>
                <a:latin typeface="+mj-lt"/>
                <a:ea typeface="Calibri" panose="020F0502020204030204" pitchFamily="34" charset="0"/>
                <a:cs typeface="Times New Roman" panose="02020603050405020304" pitchFamily="18" charset="0"/>
              </a:rPr>
              <a:t>Patients born in the 1970s were analysed, sorted by birth dates, providing a snapshot of middle-aged demographics that may require targeted medical attention.</a:t>
            </a:r>
          </a:p>
          <a:p>
            <a:endParaRPr lang="en-IN" dirty="0"/>
          </a:p>
        </p:txBody>
      </p:sp>
    </p:spTree>
    <p:extLst>
      <p:ext uri="{BB962C8B-B14F-4D97-AF65-F5344CB8AC3E}">
        <p14:creationId xmlns:p14="http://schemas.microsoft.com/office/powerpoint/2010/main" val="608978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7C2885-3F9E-50FF-8B4C-022659391B9E}"/>
              </a:ext>
            </a:extLst>
          </p:cNvPr>
          <p:cNvPicPr>
            <a:picLocks noChangeAspect="1"/>
          </p:cNvPicPr>
          <p:nvPr/>
        </p:nvPicPr>
        <p:blipFill>
          <a:blip r:embed="rId2"/>
          <a:stretch>
            <a:fillRect/>
          </a:stretch>
        </p:blipFill>
        <p:spPr>
          <a:xfrm>
            <a:off x="1005841" y="2050869"/>
            <a:ext cx="9098280" cy="4208085"/>
          </a:xfrm>
          <a:prstGeom prst="rect">
            <a:avLst/>
          </a:prstGeom>
        </p:spPr>
      </p:pic>
      <p:sp>
        <p:nvSpPr>
          <p:cNvPr id="5" name="TextBox 4">
            <a:extLst>
              <a:ext uri="{FF2B5EF4-FFF2-40B4-BE49-F238E27FC236}">
                <a16:creationId xmlns:a16="http://schemas.microsoft.com/office/drawing/2014/main" id="{8055F8E2-BCDB-64A6-4BA6-C5598C42BBA5}"/>
              </a:ext>
            </a:extLst>
          </p:cNvPr>
          <p:cNvSpPr txBox="1"/>
          <p:nvPr/>
        </p:nvSpPr>
        <p:spPr>
          <a:xfrm>
            <a:off x="894806" y="806772"/>
            <a:ext cx="8523513" cy="369332"/>
          </a:xfrm>
          <a:prstGeom prst="rect">
            <a:avLst/>
          </a:prstGeom>
          <a:noFill/>
        </p:spPr>
        <p:txBody>
          <a:bodyPr wrap="square">
            <a:spAutoFit/>
          </a:bodyPr>
          <a:lstStyle/>
          <a:p>
            <a:r>
              <a:rPr lang="en-IN" dirty="0"/>
              <a:t>26. Show all allergies ordered by popularity. Remove NULL values from query.</a:t>
            </a:r>
          </a:p>
        </p:txBody>
      </p:sp>
    </p:spTree>
    <p:extLst>
      <p:ext uri="{BB962C8B-B14F-4D97-AF65-F5344CB8AC3E}">
        <p14:creationId xmlns:p14="http://schemas.microsoft.com/office/powerpoint/2010/main" val="208128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E3632E-9970-E93D-F561-7E88615C517F}"/>
              </a:ext>
            </a:extLst>
          </p:cNvPr>
          <p:cNvPicPr>
            <a:picLocks noChangeAspect="1"/>
          </p:cNvPicPr>
          <p:nvPr/>
        </p:nvPicPr>
        <p:blipFill>
          <a:blip r:embed="rId2"/>
          <a:stretch>
            <a:fillRect/>
          </a:stretch>
        </p:blipFill>
        <p:spPr>
          <a:xfrm>
            <a:off x="868680" y="2436223"/>
            <a:ext cx="9607731" cy="4081154"/>
          </a:xfrm>
          <a:prstGeom prst="rect">
            <a:avLst/>
          </a:prstGeom>
        </p:spPr>
      </p:pic>
      <p:sp>
        <p:nvSpPr>
          <p:cNvPr id="5" name="TextBox 4">
            <a:extLst>
              <a:ext uri="{FF2B5EF4-FFF2-40B4-BE49-F238E27FC236}">
                <a16:creationId xmlns:a16="http://schemas.microsoft.com/office/drawing/2014/main" id="{6809CA4E-6E6F-CE60-37AC-792035A89E96}"/>
              </a:ext>
            </a:extLst>
          </p:cNvPr>
          <p:cNvSpPr txBox="1"/>
          <p:nvPr/>
        </p:nvSpPr>
        <p:spPr>
          <a:xfrm>
            <a:off x="868679" y="491923"/>
            <a:ext cx="9516291" cy="646331"/>
          </a:xfrm>
          <a:prstGeom prst="rect">
            <a:avLst/>
          </a:prstGeom>
          <a:noFill/>
        </p:spPr>
        <p:txBody>
          <a:bodyPr wrap="square">
            <a:spAutoFit/>
          </a:bodyPr>
          <a:lstStyle/>
          <a:p>
            <a:r>
              <a:rPr lang="en-IN" dirty="0"/>
              <a:t>27. Show all patient's </a:t>
            </a:r>
            <a:r>
              <a:rPr lang="en-IN" dirty="0" err="1"/>
              <a:t>first_name</a:t>
            </a:r>
            <a:r>
              <a:rPr lang="en-IN" dirty="0"/>
              <a:t>, </a:t>
            </a:r>
            <a:r>
              <a:rPr lang="en-IN" dirty="0" err="1"/>
              <a:t>last_name</a:t>
            </a:r>
            <a:r>
              <a:rPr lang="en-IN" dirty="0"/>
              <a:t>, and </a:t>
            </a:r>
            <a:r>
              <a:rPr lang="en-IN" dirty="0" err="1"/>
              <a:t>birth_date</a:t>
            </a:r>
            <a:r>
              <a:rPr lang="en-IN" dirty="0"/>
              <a:t> who were born in the 1970s decade. Sort the list starting from the earliest </a:t>
            </a:r>
            <a:r>
              <a:rPr lang="en-IN" dirty="0" err="1"/>
              <a:t>birth_date</a:t>
            </a:r>
            <a:r>
              <a:rPr lang="en-IN" dirty="0"/>
              <a:t>.</a:t>
            </a:r>
          </a:p>
        </p:txBody>
      </p:sp>
    </p:spTree>
    <p:extLst>
      <p:ext uri="{BB962C8B-B14F-4D97-AF65-F5344CB8AC3E}">
        <p14:creationId xmlns:p14="http://schemas.microsoft.com/office/powerpoint/2010/main" val="3820958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8C75D8-0C82-11BD-358A-50A01B37377B}"/>
              </a:ext>
            </a:extLst>
          </p:cNvPr>
          <p:cNvPicPr>
            <a:picLocks noChangeAspect="1"/>
          </p:cNvPicPr>
          <p:nvPr/>
        </p:nvPicPr>
        <p:blipFill>
          <a:blip r:embed="rId2"/>
          <a:stretch>
            <a:fillRect/>
          </a:stretch>
        </p:blipFill>
        <p:spPr>
          <a:xfrm>
            <a:off x="1593669" y="2194559"/>
            <a:ext cx="9575074" cy="4411240"/>
          </a:xfrm>
          <a:prstGeom prst="rect">
            <a:avLst/>
          </a:prstGeom>
        </p:spPr>
      </p:pic>
      <p:sp>
        <p:nvSpPr>
          <p:cNvPr id="5" name="TextBox 4">
            <a:extLst>
              <a:ext uri="{FF2B5EF4-FFF2-40B4-BE49-F238E27FC236}">
                <a16:creationId xmlns:a16="http://schemas.microsoft.com/office/drawing/2014/main" id="{F6DC9547-2BDB-964F-2199-2757DFFC8293}"/>
              </a:ext>
            </a:extLst>
          </p:cNvPr>
          <p:cNvSpPr txBox="1"/>
          <p:nvPr/>
        </p:nvSpPr>
        <p:spPr>
          <a:xfrm>
            <a:off x="1716132" y="762392"/>
            <a:ext cx="6097088" cy="369332"/>
          </a:xfrm>
          <a:prstGeom prst="rect">
            <a:avLst/>
          </a:prstGeom>
          <a:noFill/>
        </p:spPr>
        <p:txBody>
          <a:bodyPr wrap="square">
            <a:spAutoFit/>
          </a:bodyPr>
          <a:lstStyle/>
          <a:p>
            <a:r>
              <a:rPr lang="en-IN" dirty="0"/>
              <a:t>28 display each patient's full name in a single column. </a:t>
            </a:r>
          </a:p>
        </p:txBody>
      </p:sp>
    </p:spTree>
    <p:extLst>
      <p:ext uri="{BB962C8B-B14F-4D97-AF65-F5344CB8AC3E}">
        <p14:creationId xmlns:p14="http://schemas.microsoft.com/office/powerpoint/2010/main" val="1776806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49DB00-14BA-CAF7-D62E-9B5DAA17C34F}"/>
              </a:ext>
            </a:extLst>
          </p:cNvPr>
          <p:cNvPicPr>
            <a:picLocks noChangeAspect="1"/>
          </p:cNvPicPr>
          <p:nvPr/>
        </p:nvPicPr>
        <p:blipFill>
          <a:blip r:embed="rId2"/>
          <a:stretch>
            <a:fillRect/>
          </a:stretch>
        </p:blipFill>
        <p:spPr>
          <a:xfrm>
            <a:off x="1071153" y="1965960"/>
            <a:ext cx="9993087" cy="4503506"/>
          </a:xfrm>
          <a:prstGeom prst="rect">
            <a:avLst/>
          </a:prstGeom>
        </p:spPr>
      </p:pic>
      <p:sp>
        <p:nvSpPr>
          <p:cNvPr id="5" name="TextBox 4">
            <a:extLst>
              <a:ext uri="{FF2B5EF4-FFF2-40B4-BE49-F238E27FC236}">
                <a16:creationId xmlns:a16="http://schemas.microsoft.com/office/drawing/2014/main" id="{F743E7B3-1B9D-0A90-D540-D1DAD331DBD9}"/>
              </a:ext>
            </a:extLst>
          </p:cNvPr>
          <p:cNvSpPr txBox="1"/>
          <p:nvPr/>
        </p:nvSpPr>
        <p:spPr>
          <a:xfrm>
            <a:off x="756012" y="465798"/>
            <a:ext cx="9576707" cy="646331"/>
          </a:xfrm>
          <a:prstGeom prst="rect">
            <a:avLst/>
          </a:prstGeom>
          <a:noFill/>
        </p:spPr>
        <p:txBody>
          <a:bodyPr wrap="square">
            <a:spAutoFit/>
          </a:bodyPr>
          <a:lstStyle/>
          <a:p>
            <a:r>
              <a:rPr lang="en-IN" dirty="0"/>
              <a:t>29 Show the </a:t>
            </a:r>
            <a:r>
              <a:rPr lang="en-IN" dirty="0" err="1"/>
              <a:t>province_id</a:t>
            </a:r>
            <a:r>
              <a:rPr lang="en-IN" dirty="0"/>
              <a:t>(s), sum of height; where the total sum of its patient's height is greater than or equal to 7,000.</a:t>
            </a:r>
          </a:p>
        </p:txBody>
      </p:sp>
    </p:spTree>
    <p:extLst>
      <p:ext uri="{BB962C8B-B14F-4D97-AF65-F5344CB8AC3E}">
        <p14:creationId xmlns:p14="http://schemas.microsoft.com/office/powerpoint/2010/main" val="7925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B20ABA-E3E3-F455-1C01-F8EF0C719A02}"/>
              </a:ext>
            </a:extLst>
          </p:cNvPr>
          <p:cNvPicPr>
            <a:picLocks noChangeAspect="1"/>
          </p:cNvPicPr>
          <p:nvPr/>
        </p:nvPicPr>
        <p:blipFill>
          <a:blip r:embed="rId2"/>
          <a:stretch>
            <a:fillRect/>
          </a:stretch>
        </p:blipFill>
        <p:spPr>
          <a:xfrm>
            <a:off x="1306286" y="2361862"/>
            <a:ext cx="9784080" cy="4067578"/>
          </a:xfrm>
          <a:prstGeom prst="rect">
            <a:avLst/>
          </a:prstGeom>
        </p:spPr>
      </p:pic>
      <p:sp>
        <p:nvSpPr>
          <p:cNvPr id="5" name="TextBox 4">
            <a:extLst>
              <a:ext uri="{FF2B5EF4-FFF2-40B4-BE49-F238E27FC236}">
                <a16:creationId xmlns:a16="http://schemas.microsoft.com/office/drawing/2014/main" id="{A1491DEB-0F52-4BA9-8770-9F811859EB6D}"/>
              </a:ext>
            </a:extLst>
          </p:cNvPr>
          <p:cNvSpPr txBox="1"/>
          <p:nvPr/>
        </p:nvSpPr>
        <p:spPr>
          <a:xfrm>
            <a:off x="1306285" y="643487"/>
            <a:ext cx="9085217" cy="646331"/>
          </a:xfrm>
          <a:prstGeom prst="rect">
            <a:avLst/>
          </a:prstGeom>
          <a:noFill/>
        </p:spPr>
        <p:txBody>
          <a:bodyPr wrap="square">
            <a:spAutoFit/>
          </a:bodyPr>
          <a:lstStyle/>
          <a:p>
            <a:r>
              <a:rPr lang="en-IN" dirty="0"/>
              <a:t>30 Show the difference between the largest weight and smallest weight for patients with the last name 'Maroni'</a:t>
            </a:r>
          </a:p>
        </p:txBody>
      </p:sp>
    </p:spTree>
    <p:extLst>
      <p:ext uri="{BB962C8B-B14F-4D97-AF65-F5344CB8AC3E}">
        <p14:creationId xmlns:p14="http://schemas.microsoft.com/office/powerpoint/2010/main" val="418072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ED5424-F362-E826-CE5E-8B4C2C4491BB}"/>
              </a:ext>
            </a:extLst>
          </p:cNvPr>
          <p:cNvPicPr>
            <a:picLocks noChangeAspect="1"/>
          </p:cNvPicPr>
          <p:nvPr/>
        </p:nvPicPr>
        <p:blipFill>
          <a:blip r:embed="rId2"/>
          <a:stretch>
            <a:fillRect/>
          </a:stretch>
        </p:blipFill>
        <p:spPr>
          <a:xfrm>
            <a:off x="1410788" y="2240281"/>
            <a:ext cx="9032966" cy="4033831"/>
          </a:xfrm>
          <a:prstGeom prst="rect">
            <a:avLst/>
          </a:prstGeom>
        </p:spPr>
      </p:pic>
      <p:sp>
        <p:nvSpPr>
          <p:cNvPr id="5" name="TextBox 4">
            <a:extLst>
              <a:ext uri="{FF2B5EF4-FFF2-40B4-BE49-F238E27FC236}">
                <a16:creationId xmlns:a16="http://schemas.microsoft.com/office/drawing/2014/main" id="{FB3B256F-5EE8-BD39-7539-ABB993BFC4C9}"/>
              </a:ext>
            </a:extLst>
          </p:cNvPr>
          <p:cNvSpPr txBox="1"/>
          <p:nvPr/>
        </p:nvSpPr>
        <p:spPr>
          <a:xfrm>
            <a:off x="1410787" y="630424"/>
            <a:ext cx="8732521" cy="646331"/>
          </a:xfrm>
          <a:prstGeom prst="rect">
            <a:avLst/>
          </a:prstGeom>
          <a:noFill/>
        </p:spPr>
        <p:txBody>
          <a:bodyPr wrap="square">
            <a:spAutoFit/>
          </a:bodyPr>
          <a:lstStyle/>
          <a:p>
            <a:r>
              <a:rPr lang="en-IN" dirty="0"/>
              <a:t>31. Show all of the days of the month (1-31) and how many </a:t>
            </a:r>
            <a:r>
              <a:rPr lang="en-IN" dirty="0" err="1"/>
              <a:t>admission_dates</a:t>
            </a:r>
            <a:r>
              <a:rPr lang="en-IN" dirty="0"/>
              <a:t> occurred on that day. </a:t>
            </a:r>
          </a:p>
        </p:txBody>
      </p:sp>
    </p:spTree>
    <p:extLst>
      <p:ext uri="{BB962C8B-B14F-4D97-AF65-F5344CB8AC3E}">
        <p14:creationId xmlns:p14="http://schemas.microsoft.com/office/powerpoint/2010/main" val="1489336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FBD315-2E21-C953-84E0-F2C5D80DDE60}"/>
              </a:ext>
            </a:extLst>
          </p:cNvPr>
          <p:cNvPicPr>
            <a:picLocks noChangeAspect="1"/>
          </p:cNvPicPr>
          <p:nvPr/>
        </p:nvPicPr>
        <p:blipFill>
          <a:blip r:embed="rId2"/>
          <a:stretch>
            <a:fillRect/>
          </a:stretch>
        </p:blipFill>
        <p:spPr>
          <a:xfrm>
            <a:off x="1384664" y="2018211"/>
            <a:ext cx="8714426" cy="4493623"/>
          </a:xfrm>
          <a:prstGeom prst="rect">
            <a:avLst/>
          </a:prstGeom>
        </p:spPr>
      </p:pic>
      <p:sp>
        <p:nvSpPr>
          <p:cNvPr id="5" name="TextBox 4">
            <a:extLst>
              <a:ext uri="{FF2B5EF4-FFF2-40B4-BE49-F238E27FC236}">
                <a16:creationId xmlns:a16="http://schemas.microsoft.com/office/drawing/2014/main" id="{7E7E7224-CF38-D823-7D92-26D94689B24D}"/>
              </a:ext>
            </a:extLst>
          </p:cNvPr>
          <p:cNvSpPr txBox="1"/>
          <p:nvPr/>
        </p:nvSpPr>
        <p:spPr>
          <a:xfrm>
            <a:off x="1384664" y="899551"/>
            <a:ext cx="6097088" cy="369332"/>
          </a:xfrm>
          <a:prstGeom prst="rect">
            <a:avLst/>
          </a:prstGeom>
          <a:noFill/>
        </p:spPr>
        <p:txBody>
          <a:bodyPr wrap="square">
            <a:spAutoFit/>
          </a:bodyPr>
          <a:lstStyle/>
          <a:p>
            <a:r>
              <a:rPr lang="en-IN" dirty="0"/>
              <a:t> 32. Show all of the patients grouped into weight groups. </a:t>
            </a:r>
          </a:p>
        </p:txBody>
      </p:sp>
    </p:spTree>
    <p:extLst>
      <p:ext uri="{BB962C8B-B14F-4D97-AF65-F5344CB8AC3E}">
        <p14:creationId xmlns:p14="http://schemas.microsoft.com/office/powerpoint/2010/main" val="2976192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12BA61-B7AE-AAE3-7A48-C4D981DF102B}"/>
              </a:ext>
            </a:extLst>
          </p:cNvPr>
          <p:cNvPicPr>
            <a:picLocks noChangeAspect="1"/>
          </p:cNvPicPr>
          <p:nvPr/>
        </p:nvPicPr>
        <p:blipFill>
          <a:blip r:embed="rId2"/>
          <a:stretch>
            <a:fillRect/>
          </a:stretch>
        </p:blipFill>
        <p:spPr>
          <a:xfrm>
            <a:off x="1436914" y="1998616"/>
            <a:ext cx="9874431" cy="4340655"/>
          </a:xfrm>
          <a:prstGeom prst="rect">
            <a:avLst/>
          </a:prstGeom>
        </p:spPr>
      </p:pic>
      <p:sp>
        <p:nvSpPr>
          <p:cNvPr id="5" name="TextBox 4">
            <a:extLst>
              <a:ext uri="{FF2B5EF4-FFF2-40B4-BE49-F238E27FC236}">
                <a16:creationId xmlns:a16="http://schemas.microsoft.com/office/drawing/2014/main" id="{B68B6AC4-8B8A-72CF-7577-5472DFE0D2E7}"/>
              </a:ext>
            </a:extLst>
          </p:cNvPr>
          <p:cNvSpPr txBox="1"/>
          <p:nvPr/>
        </p:nvSpPr>
        <p:spPr>
          <a:xfrm>
            <a:off x="951955" y="518729"/>
            <a:ext cx="9191354" cy="646331"/>
          </a:xfrm>
          <a:prstGeom prst="rect">
            <a:avLst/>
          </a:prstGeom>
          <a:noFill/>
        </p:spPr>
        <p:txBody>
          <a:bodyPr wrap="square">
            <a:spAutoFit/>
          </a:bodyPr>
          <a:lstStyle/>
          <a:p>
            <a:r>
              <a:rPr lang="en-IN" dirty="0"/>
              <a:t>33. Show </a:t>
            </a:r>
            <a:r>
              <a:rPr lang="en-IN" dirty="0" err="1"/>
              <a:t>patient_id</a:t>
            </a:r>
            <a:r>
              <a:rPr lang="en-IN" dirty="0"/>
              <a:t>, weight, height, </a:t>
            </a:r>
            <a:r>
              <a:rPr lang="en-IN" dirty="0" err="1"/>
              <a:t>isObese</a:t>
            </a:r>
            <a:r>
              <a:rPr lang="en-IN" dirty="0"/>
              <a:t> from the patients table. Display </a:t>
            </a:r>
            <a:r>
              <a:rPr lang="en-IN" dirty="0" err="1"/>
              <a:t>isObese</a:t>
            </a:r>
            <a:r>
              <a:rPr lang="en-IN" dirty="0"/>
              <a:t> as a </a:t>
            </a:r>
            <a:r>
              <a:rPr lang="en-IN" dirty="0" err="1"/>
              <a:t>boolean</a:t>
            </a:r>
            <a:r>
              <a:rPr lang="en-IN" dirty="0"/>
              <a:t> 0 or 1.</a:t>
            </a:r>
          </a:p>
        </p:txBody>
      </p:sp>
    </p:spTree>
    <p:extLst>
      <p:ext uri="{BB962C8B-B14F-4D97-AF65-F5344CB8AC3E}">
        <p14:creationId xmlns:p14="http://schemas.microsoft.com/office/powerpoint/2010/main" val="3948657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0FB8C7-400E-4DEC-58E4-B68797D02261}"/>
              </a:ext>
            </a:extLst>
          </p:cNvPr>
          <p:cNvPicPr>
            <a:picLocks noChangeAspect="1"/>
          </p:cNvPicPr>
          <p:nvPr/>
        </p:nvPicPr>
        <p:blipFill>
          <a:blip r:embed="rId2"/>
          <a:stretch>
            <a:fillRect/>
          </a:stretch>
        </p:blipFill>
        <p:spPr>
          <a:xfrm>
            <a:off x="901337" y="1756953"/>
            <a:ext cx="10541726" cy="4680263"/>
          </a:xfrm>
          <a:prstGeom prst="rect">
            <a:avLst/>
          </a:prstGeom>
        </p:spPr>
      </p:pic>
      <p:sp>
        <p:nvSpPr>
          <p:cNvPr id="5" name="TextBox 4">
            <a:extLst>
              <a:ext uri="{FF2B5EF4-FFF2-40B4-BE49-F238E27FC236}">
                <a16:creationId xmlns:a16="http://schemas.microsoft.com/office/drawing/2014/main" id="{2D3F141E-6560-BB61-6453-1A3877BE2C44}"/>
              </a:ext>
            </a:extLst>
          </p:cNvPr>
          <p:cNvSpPr txBox="1"/>
          <p:nvPr/>
        </p:nvSpPr>
        <p:spPr>
          <a:xfrm>
            <a:off x="984613" y="584704"/>
            <a:ext cx="9112976" cy="369332"/>
          </a:xfrm>
          <a:prstGeom prst="rect">
            <a:avLst/>
          </a:prstGeom>
          <a:noFill/>
        </p:spPr>
        <p:txBody>
          <a:bodyPr wrap="square">
            <a:spAutoFit/>
          </a:bodyPr>
          <a:lstStyle/>
          <a:p>
            <a:r>
              <a:rPr lang="en-IN" dirty="0"/>
              <a:t> 34. Show </a:t>
            </a:r>
            <a:r>
              <a:rPr lang="en-IN" dirty="0" err="1"/>
              <a:t>patient_id</a:t>
            </a:r>
            <a:r>
              <a:rPr lang="en-IN" dirty="0"/>
              <a:t>, </a:t>
            </a:r>
            <a:r>
              <a:rPr lang="en-IN" dirty="0" err="1"/>
              <a:t>first_name</a:t>
            </a:r>
            <a:r>
              <a:rPr lang="en-IN" dirty="0"/>
              <a:t>, </a:t>
            </a:r>
            <a:r>
              <a:rPr lang="en-IN" dirty="0" err="1"/>
              <a:t>last_name</a:t>
            </a:r>
            <a:r>
              <a:rPr lang="en-IN" dirty="0"/>
              <a:t>, and attending doctor's specialty.</a:t>
            </a:r>
          </a:p>
        </p:txBody>
      </p:sp>
    </p:spTree>
    <p:extLst>
      <p:ext uri="{BB962C8B-B14F-4D97-AF65-F5344CB8AC3E}">
        <p14:creationId xmlns:p14="http://schemas.microsoft.com/office/powerpoint/2010/main" val="8139007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9E2FD5-213E-BC19-D083-84AEFC4E1028}"/>
              </a:ext>
            </a:extLst>
          </p:cNvPr>
          <p:cNvPicPr>
            <a:picLocks noChangeAspect="1"/>
          </p:cNvPicPr>
          <p:nvPr/>
        </p:nvPicPr>
        <p:blipFill>
          <a:blip r:embed="rId2"/>
          <a:stretch>
            <a:fillRect/>
          </a:stretch>
        </p:blipFill>
        <p:spPr>
          <a:xfrm>
            <a:off x="1247502" y="2664824"/>
            <a:ext cx="9196252" cy="4071945"/>
          </a:xfrm>
          <a:prstGeom prst="rect">
            <a:avLst/>
          </a:prstGeom>
        </p:spPr>
      </p:pic>
      <p:sp>
        <p:nvSpPr>
          <p:cNvPr id="5" name="TextBox 4">
            <a:extLst>
              <a:ext uri="{FF2B5EF4-FFF2-40B4-BE49-F238E27FC236}">
                <a16:creationId xmlns:a16="http://schemas.microsoft.com/office/drawing/2014/main" id="{5EFCEED0-6828-F58D-1A65-D193BBDBBE3E}"/>
              </a:ext>
            </a:extLst>
          </p:cNvPr>
          <p:cNvSpPr txBox="1"/>
          <p:nvPr/>
        </p:nvSpPr>
        <p:spPr>
          <a:xfrm>
            <a:off x="834389" y="324454"/>
            <a:ext cx="9530988" cy="2616101"/>
          </a:xfrm>
          <a:prstGeom prst="rect">
            <a:avLst/>
          </a:prstGeom>
          <a:noFill/>
        </p:spPr>
        <p:txBody>
          <a:bodyPr wrap="square">
            <a:spAutoFit/>
          </a:bodyPr>
          <a:lstStyle/>
          <a:p>
            <a:pPr algn="just" rtl="0">
              <a:spcBef>
                <a:spcPts val="0"/>
              </a:spcBef>
              <a:spcAft>
                <a:spcPts val="0"/>
              </a:spcAft>
            </a:pPr>
            <a:r>
              <a:rPr lang="en-US" sz="1600" b="0" i="0" u="none" strike="noStrike" dirty="0">
                <a:effectLst/>
                <a:latin typeface="Book Antiqua" panose="02040602050305030304" pitchFamily="18" charset="0"/>
              </a:rPr>
              <a:t>35. All patients who have gone through admissions, can see their medical documents on our site. Those patients are given a temporary password after their first admission. Show the </a:t>
            </a:r>
            <a:r>
              <a:rPr lang="en-US" sz="1600" b="0" i="0" u="none" strike="noStrike" dirty="0" err="1">
                <a:effectLst/>
                <a:latin typeface="Book Antiqua" panose="02040602050305030304" pitchFamily="18" charset="0"/>
              </a:rPr>
              <a:t>patient_id</a:t>
            </a:r>
            <a:r>
              <a:rPr lang="en-US" sz="1600" b="0" i="0" u="none" strike="noStrike" dirty="0">
                <a:effectLst/>
                <a:latin typeface="Book Antiqua" panose="02040602050305030304" pitchFamily="18" charset="0"/>
              </a:rPr>
              <a:t> and </a:t>
            </a:r>
            <a:r>
              <a:rPr lang="en-US" sz="1600" b="0" i="0" u="none" strike="noStrike" dirty="0" err="1">
                <a:effectLst/>
                <a:latin typeface="Book Antiqua" panose="02040602050305030304" pitchFamily="18" charset="0"/>
              </a:rPr>
              <a:t>temp_password</a:t>
            </a:r>
            <a:r>
              <a:rPr lang="en-US" sz="1600" b="0" i="0" u="none" strike="noStrike" dirty="0">
                <a:effectLst/>
                <a:latin typeface="Book Antiqua" panose="02040602050305030304" pitchFamily="18" charset="0"/>
              </a:rPr>
              <a:t>.</a:t>
            </a:r>
            <a:endParaRPr lang="en-US" sz="1600" b="0" dirty="0">
              <a:effectLst/>
            </a:endParaRPr>
          </a:p>
          <a:p>
            <a:pPr algn="just" rtl="0">
              <a:spcBef>
                <a:spcPts val="0"/>
              </a:spcBef>
              <a:spcAft>
                <a:spcPts val="0"/>
              </a:spcAft>
            </a:pPr>
            <a:br>
              <a:rPr lang="en-US" sz="1600" b="0" dirty="0">
                <a:effectLst/>
              </a:rPr>
            </a:br>
            <a:r>
              <a:rPr lang="en-US" sz="1600" b="0" i="0" u="none" strike="noStrike" dirty="0">
                <a:effectLst/>
                <a:latin typeface="Book Antiqua" panose="02040602050305030304" pitchFamily="18" charset="0"/>
              </a:rPr>
              <a:t>   The password must be the following, in order:</a:t>
            </a:r>
            <a:endParaRPr lang="en-US" sz="1600" b="0" dirty="0">
              <a:effectLst/>
            </a:endParaRPr>
          </a:p>
          <a:p>
            <a:pPr algn="just" rtl="0">
              <a:spcBef>
                <a:spcPts val="0"/>
              </a:spcBef>
              <a:spcAft>
                <a:spcPts val="0"/>
              </a:spcAft>
            </a:pPr>
            <a:r>
              <a:rPr lang="en-US" sz="1600" b="0" i="0" u="none" strike="noStrike" dirty="0">
                <a:effectLst/>
                <a:latin typeface="Book Antiqua" panose="02040602050305030304" pitchFamily="18" charset="0"/>
              </a:rPr>
              <a:t>    - </a:t>
            </a:r>
            <a:r>
              <a:rPr lang="en-US" sz="1600" b="0" i="0" u="none" strike="noStrike" dirty="0" err="1">
                <a:effectLst/>
                <a:latin typeface="Book Antiqua" panose="02040602050305030304" pitchFamily="18" charset="0"/>
              </a:rPr>
              <a:t>patient_id</a:t>
            </a:r>
            <a:endParaRPr lang="en-US" sz="1600" b="0" dirty="0">
              <a:effectLst/>
            </a:endParaRPr>
          </a:p>
          <a:p>
            <a:pPr algn="just" rtl="0">
              <a:spcBef>
                <a:spcPts val="0"/>
              </a:spcBef>
              <a:spcAft>
                <a:spcPts val="0"/>
              </a:spcAft>
            </a:pPr>
            <a:r>
              <a:rPr lang="en-US" sz="1600" b="0" i="0" u="none" strike="noStrike" dirty="0">
                <a:effectLst/>
                <a:latin typeface="Book Antiqua" panose="02040602050305030304" pitchFamily="18" charset="0"/>
              </a:rPr>
              <a:t>    - the numerical length of patient's </a:t>
            </a:r>
            <a:r>
              <a:rPr lang="en-US" sz="1600" b="0" i="0" u="none" strike="noStrike" dirty="0" err="1">
                <a:effectLst/>
                <a:latin typeface="Book Antiqua" panose="02040602050305030304" pitchFamily="18" charset="0"/>
              </a:rPr>
              <a:t>last_name</a:t>
            </a:r>
            <a:endParaRPr lang="en-US" sz="1600" b="0" dirty="0">
              <a:effectLst/>
            </a:endParaRPr>
          </a:p>
          <a:p>
            <a:pPr algn="just" rtl="0">
              <a:spcBef>
                <a:spcPts val="0"/>
              </a:spcBef>
              <a:spcAft>
                <a:spcPts val="0"/>
              </a:spcAft>
            </a:pPr>
            <a:r>
              <a:rPr lang="en-US" sz="1600" b="0" i="0" u="none" strike="noStrike" dirty="0">
                <a:effectLst/>
                <a:latin typeface="Book Antiqua" panose="02040602050305030304" pitchFamily="18" charset="0"/>
              </a:rPr>
              <a:t>    - year of patient's </a:t>
            </a:r>
            <a:r>
              <a:rPr lang="en-US" sz="1600" b="0" i="0" u="none" strike="noStrike" dirty="0" err="1">
                <a:effectLst/>
                <a:latin typeface="Book Antiqua" panose="02040602050305030304" pitchFamily="18" charset="0"/>
              </a:rPr>
              <a:t>birth_date</a:t>
            </a:r>
            <a:endParaRPr lang="en-US" sz="1600" b="0" dirty="0">
              <a:effectLst/>
            </a:endParaRPr>
          </a:p>
          <a:p>
            <a:br>
              <a:rPr lang="en-US" dirty="0"/>
            </a:br>
            <a:endParaRPr lang="en-IN" dirty="0"/>
          </a:p>
        </p:txBody>
      </p:sp>
    </p:spTree>
    <p:extLst>
      <p:ext uri="{BB962C8B-B14F-4D97-AF65-F5344CB8AC3E}">
        <p14:creationId xmlns:p14="http://schemas.microsoft.com/office/powerpoint/2010/main" val="456776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ECE6C3-4769-E985-363A-160B4F6346A8}"/>
              </a:ext>
            </a:extLst>
          </p:cNvPr>
          <p:cNvSpPr>
            <a:spLocks noGrp="1"/>
          </p:cNvSpPr>
          <p:nvPr>
            <p:ph idx="1"/>
          </p:nvPr>
        </p:nvSpPr>
        <p:spPr>
          <a:xfrm>
            <a:off x="919119" y="672737"/>
            <a:ext cx="10353762" cy="5741126"/>
          </a:xfrm>
        </p:spPr>
        <p:txBody>
          <a:bodyPr>
            <a:normAutofit/>
          </a:bodyPr>
          <a:lstStyle/>
          <a:p>
            <a:pPr marL="0" indent="0">
              <a:lnSpc>
                <a:spcPct val="107000"/>
              </a:lnSpc>
              <a:spcAft>
                <a:spcPts val="800"/>
              </a:spcAft>
              <a:buNone/>
            </a:pPr>
            <a:r>
              <a:rPr lang="en-IN" sz="1600" kern="100" dirty="0">
                <a:effectLst/>
                <a:latin typeface="+mj-lt"/>
                <a:ea typeface="Calibri" panose="020F0502020204030204" pitchFamily="34" charset="0"/>
                <a:cs typeface="Times New Roman" panose="02020603050405020304" pitchFamily="18" charset="0"/>
              </a:rPr>
              <a:t>2. Medical Conditions and Diagnoses</a:t>
            </a:r>
          </a:p>
          <a:p>
            <a:pPr marL="342900" lvl="0" indent="-342900">
              <a:lnSpc>
                <a:spcPct val="107000"/>
              </a:lnSpc>
              <a:buFont typeface="Symbol" panose="05050102010706020507" pitchFamily="18" charset="2"/>
              <a:buChar char=""/>
            </a:pPr>
            <a:r>
              <a:rPr lang="en-IN" sz="1600" kern="100" dirty="0">
                <a:effectLst/>
                <a:latin typeface="+mj-lt"/>
                <a:ea typeface="Calibri" panose="020F0502020204030204" pitchFamily="34" charset="0"/>
                <a:cs typeface="Times New Roman" panose="02020603050405020304" pitchFamily="18" charset="0"/>
              </a:rPr>
              <a:t>A significant focus was placed on patients with specific diagnoses like 'Dementia' and 'Epilepsy'. The data revealed patients' details along with their attending doctors’ specialties, emphasizing the role of specialized care.</a:t>
            </a:r>
          </a:p>
          <a:p>
            <a:pPr marL="342900" lvl="0" indent="-342900">
              <a:lnSpc>
                <a:spcPct val="107000"/>
              </a:lnSpc>
              <a:buFont typeface="Symbol" panose="05050102010706020507" pitchFamily="18" charset="2"/>
              <a:buChar char=""/>
            </a:pPr>
            <a:r>
              <a:rPr lang="en-IN" sz="1600" kern="100" dirty="0">
                <a:effectLst/>
                <a:latin typeface="+mj-lt"/>
                <a:ea typeface="Calibri" panose="020F0502020204030204" pitchFamily="34" charset="0"/>
                <a:cs typeface="Times New Roman" panose="02020603050405020304" pitchFamily="18" charset="0"/>
              </a:rPr>
              <a:t>Patients with multiple admissions for the same diagnosis were highlighted, which can help identify chronic conditions that require ongoing medical care and management.</a:t>
            </a:r>
          </a:p>
          <a:p>
            <a:pPr marL="342900" lvl="0" indent="-342900">
              <a:lnSpc>
                <a:spcPct val="107000"/>
              </a:lnSpc>
              <a:spcAft>
                <a:spcPts val="800"/>
              </a:spcAft>
              <a:buFont typeface="Symbol" panose="05050102010706020507" pitchFamily="18" charset="2"/>
              <a:buChar char=""/>
            </a:pPr>
            <a:r>
              <a:rPr lang="en-IN" sz="1600" kern="100" dirty="0">
                <a:effectLst/>
                <a:latin typeface="+mj-lt"/>
                <a:ea typeface="Calibri" panose="020F0502020204030204" pitchFamily="34" charset="0"/>
                <a:cs typeface="Times New Roman" panose="02020603050405020304" pitchFamily="18" charset="0"/>
              </a:rPr>
              <a:t>The analysis of admissions occurring on the same day provided insights into short-term medical cases and emergency care trends, potentially informing hospital management about resource allocation needs.</a:t>
            </a:r>
          </a:p>
          <a:p>
            <a:pPr marL="0" indent="0">
              <a:lnSpc>
                <a:spcPct val="107000"/>
              </a:lnSpc>
              <a:spcAft>
                <a:spcPts val="800"/>
              </a:spcAft>
              <a:buNone/>
            </a:pPr>
            <a:r>
              <a:rPr lang="en-IN" sz="1600" kern="100" dirty="0">
                <a:effectLst/>
                <a:latin typeface="+mj-lt"/>
                <a:ea typeface="Calibri" panose="020F0502020204030204" pitchFamily="34" charset="0"/>
                <a:cs typeface="Times New Roman" panose="02020603050405020304" pitchFamily="18" charset="0"/>
              </a:rPr>
              <a:t>3. Physical Attributes and Health Indicators</a:t>
            </a:r>
          </a:p>
          <a:p>
            <a:pPr marL="742950" lvl="1" indent="-285750">
              <a:lnSpc>
                <a:spcPct val="107000"/>
              </a:lnSpc>
              <a:buFont typeface="Symbol" panose="05050102010706020507" pitchFamily="18" charset="2"/>
              <a:buChar char=""/>
            </a:pPr>
            <a:r>
              <a:rPr lang="en-IN" sz="1600" kern="100" dirty="0">
                <a:effectLst/>
                <a:latin typeface="+mj-lt"/>
                <a:ea typeface="Calibri" panose="020F0502020204030204" pitchFamily="34" charset="0"/>
                <a:cs typeface="Times New Roman" panose="02020603050405020304" pitchFamily="18" charset="0"/>
              </a:rPr>
              <a:t>Queries grouped patients based on their weight ranges, providing a clear understanding of different weight categories. This data can inform health initiatives aimed at addressing issues like obesity or malnutrition.</a:t>
            </a:r>
          </a:p>
          <a:p>
            <a:pPr marL="742950" lvl="1" indent="-285750">
              <a:lnSpc>
                <a:spcPct val="107000"/>
              </a:lnSpc>
              <a:buFont typeface="Symbol" panose="05050102010706020507" pitchFamily="18" charset="2"/>
              <a:buChar char=""/>
            </a:pPr>
            <a:r>
              <a:rPr lang="en-IN" sz="1600" kern="100" dirty="0">
                <a:effectLst/>
                <a:latin typeface="+mj-lt"/>
                <a:ea typeface="Calibri" panose="020F0502020204030204" pitchFamily="34" charset="0"/>
                <a:cs typeface="Times New Roman" panose="02020603050405020304" pitchFamily="18" charset="0"/>
              </a:rPr>
              <a:t>The calculation of obesity status using BMI (Body Mass Index) highlighted the proportion of the patient population that might be at risk due to high BMI values.</a:t>
            </a:r>
          </a:p>
          <a:p>
            <a:pPr marL="742950" lvl="1" indent="-285750">
              <a:lnSpc>
                <a:spcPct val="107000"/>
              </a:lnSpc>
              <a:spcAft>
                <a:spcPts val="800"/>
              </a:spcAft>
              <a:buFont typeface="Symbol" panose="05050102010706020507" pitchFamily="18" charset="2"/>
              <a:buChar char=""/>
            </a:pPr>
            <a:r>
              <a:rPr lang="en-IN" sz="1600" kern="100" dirty="0">
                <a:effectLst/>
                <a:latin typeface="+mj-lt"/>
                <a:ea typeface="Calibri" panose="020F0502020204030204" pitchFamily="34" charset="0"/>
                <a:cs typeface="Times New Roman" panose="02020603050405020304" pitchFamily="18" charset="0"/>
              </a:rPr>
              <a:t>The analysis of patient height ranges across different provinces helped identify variations in physical attributes across regions.</a:t>
            </a:r>
          </a:p>
          <a:p>
            <a:endParaRPr lang="en-IN" dirty="0"/>
          </a:p>
        </p:txBody>
      </p:sp>
    </p:spTree>
    <p:extLst>
      <p:ext uri="{BB962C8B-B14F-4D97-AF65-F5344CB8AC3E}">
        <p14:creationId xmlns:p14="http://schemas.microsoft.com/office/powerpoint/2010/main" val="4149982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BDD61C-7374-EB0C-3ECF-F98B93974793}"/>
              </a:ext>
            </a:extLst>
          </p:cNvPr>
          <p:cNvSpPr txBox="1"/>
          <p:nvPr/>
        </p:nvSpPr>
        <p:spPr>
          <a:xfrm>
            <a:off x="951955" y="657889"/>
            <a:ext cx="6097088" cy="523220"/>
          </a:xfrm>
          <a:prstGeom prst="rect">
            <a:avLst/>
          </a:prstGeom>
          <a:noFill/>
        </p:spPr>
        <p:txBody>
          <a:bodyPr wrap="square">
            <a:sp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Insights</a:t>
            </a:r>
            <a:r>
              <a:rPr lang="en-IN" sz="2800" dirty="0">
                <a:latin typeface="Calibri" panose="020F0502020204030204" pitchFamily="34" charset="0"/>
                <a:ea typeface="Calibri" panose="020F0502020204030204" pitchFamily="34" charset="0"/>
                <a:cs typeface="Calibri" panose="020F0502020204030204" pitchFamily="34" charset="0"/>
              </a:rPr>
              <a:t> </a:t>
            </a:r>
            <a:r>
              <a:rPr lang="en-IN" sz="2800" b="1" dirty="0">
                <a:latin typeface="Calibri" panose="020F0502020204030204" pitchFamily="34" charset="0"/>
                <a:ea typeface="Calibri" panose="020F0502020204030204" pitchFamily="34" charset="0"/>
                <a:cs typeface="Calibri" panose="020F0502020204030204" pitchFamily="34" charset="0"/>
              </a:rPr>
              <a:t>and</a:t>
            </a:r>
            <a:r>
              <a:rPr lang="en-IN" sz="2800" dirty="0">
                <a:latin typeface="Calibri" panose="020F0502020204030204" pitchFamily="34" charset="0"/>
                <a:ea typeface="Calibri" panose="020F0502020204030204" pitchFamily="34" charset="0"/>
                <a:cs typeface="Calibri" panose="020F0502020204030204" pitchFamily="34" charset="0"/>
              </a:rPr>
              <a:t> </a:t>
            </a:r>
            <a:r>
              <a:rPr lang="en-IN" sz="2800" b="1" dirty="0">
                <a:latin typeface="Calibri" panose="020F0502020204030204" pitchFamily="34" charset="0"/>
                <a:ea typeface="Calibri" panose="020F0502020204030204" pitchFamily="34" charset="0"/>
                <a:cs typeface="Calibri" panose="020F0502020204030204" pitchFamily="34" charset="0"/>
              </a:rPr>
              <a:t>Suggestions</a:t>
            </a:r>
          </a:p>
        </p:txBody>
      </p:sp>
      <p:sp>
        <p:nvSpPr>
          <p:cNvPr id="5" name="TextBox 4">
            <a:extLst>
              <a:ext uri="{FF2B5EF4-FFF2-40B4-BE49-F238E27FC236}">
                <a16:creationId xmlns:a16="http://schemas.microsoft.com/office/drawing/2014/main" id="{16B95BA7-8246-3BE4-2AF8-4F4135471C90}"/>
              </a:ext>
            </a:extLst>
          </p:cNvPr>
          <p:cNvSpPr txBox="1"/>
          <p:nvPr/>
        </p:nvSpPr>
        <p:spPr>
          <a:xfrm>
            <a:off x="1312818" y="1816133"/>
            <a:ext cx="9927770" cy="3366371"/>
          </a:xfrm>
          <a:prstGeom prst="rect">
            <a:avLst/>
          </a:prstGeom>
          <a:noFill/>
        </p:spPr>
        <p:txBody>
          <a:bodyPr wrap="square">
            <a:spAutoFit/>
          </a:bodyPr>
          <a:lstStyle/>
          <a:p>
            <a:pPr>
              <a:lnSpc>
                <a:spcPct val="150000"/>
              </a:lnSpc>
            </a:pPr>
            <a:r>
              <a:rPr lang="en-US" dirty="0"/>
              <a:t>The analysis of the </a:t>
            </a:r>
            <a:r>
              <a:rPr lang="en-US" i="1" dirty="0"/>
              <a:t>Medical Data History</a:t>
            </a:r>
            <a:r>
              <a:rPr lang="en-US" dirty="0"/>
              <a:t> revealed key trends, such as the balanced gender distribution among patients and common allergies like 'NKA' (No Known Allergies). Understanding the demographics, such as patients born in the 1970s and those with specific diagnoses like 'Epilepsy', can help tailor targeted healthcare services. Grouping patients by weight ranges highlighted the need for obesity management. Moreover, tracking repeated admissions for chronic conditions could improve patient care. It is suggested that hospitals utilize these insights for better resource allocation, personalized care plans, and enhanced patient engagement through secure access to medical records.</a:t>
            </a:r>
            <a:endParaRPr lang="en-IN" dirty="0"/>
          </a:p>
        </p:txBody>
      </p:sp>
    </p:spTree>
    <p:extLst>
      <p:ext uri="{BB962C8B-B14F-4D97-AF65-F5344CB8AC3E}">
        <p14:creationId xmlns:p14="http://schemas.microsoft.com/office/powerpoint/2010/main" val="30025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58CD01-6784-5645-8EA4-5F8C3BA17924}"/>
              </a:ext>
            </a:extLst>
          </p:cNvPr>
          <p:cNvSpPr>
            <a:spLocks noGrp="1"/>
          </p:cNvSpPr>
          <p:nvPr>
            <p:ph idx="1"/>
          </p:nvPr>
        </p:nvSpPr>
        <p:spPr>
          <a:xfrm>
            <a:off x="840742" y="770709"/>
            <a:ext cx="10353762" cy="5545182"/>
          </a:xfrm>
        </p:spPr>
        <p:txBody>
          <a:bodyPr>
            <a:normAutofit/>
          </a:bodyPr>
          <a:lstStyle/>
          <a:p>
            <a:pPr marL="0" indent="0">
              <a:lnSpc>
                <a:spcPct val="107000"/>
              </a:lnSpc>
              <a:spcAft>
                <a:spcPts val="800"/>
              </a:spcAft>
              <a:buNone/>
            </a:pPr>
            <a:r>
              <a:rPr lang="en-IN" sz="1600" kern="100" dirty="0">
                <a:effectLst/>
                <a:latin typeface="+mj-lt"/>
                <a:ea typeface="Calibri" panose="020F0502020204030204" pitchFamily="34" charset="0"/>
                <a:cs typeface="Times New Roman" panose="02020603050405020304" pitchFamily="18" charset="0"/>
              </a:rPr>
              <a:t>4. Access to Medical Records and Security:</a:t>
            </a:r>
          </a:p>
          <a:p>
            <a:pPr marL="742950" lvl="1" indent="-285750">
              <a:lnSpc>
                <a:spcPct val="107000"/>
              </a:lnSpc>
              <a:buFont typeface="Symbol" panose="05050102010706020507" pitchFamily="18" charset="2"/>
              <a:buChar char=""/>
            </a:pPr>
            <a:r>
              <a:rPr lang="en-IN" sz="1600" kern="100" dirty="0">
                <a:effectLst/>
                <a:latin typeface="+mj-lt"/>
                <a:ea typeface="Calibri" panose="020F0502020204030204" pitchFamily="34" charset="0"/>
                <a:cs typeface="Times New Roman" panose="02020603050405020304" pitchFamily="18" charset="0"/>
              </a:rPr>
              <a:t>A special focus was placed on patients who have gone through the admissions process, as they were assigned temporary passwords for accessing their medical documents. The passwords were created using a combination of the patient's ID, the length of their last name, and their birth year, ensuring a secure and personalized access system.</a:t>
            </a:r>
          </a:p>
          <a:p>
            <a:pPr marL="742950" lvl="1" indent="-285750">
              <a:lnSpc>
                <a:spcPct val="107000"/>
              </a:lnSpc>
              <a:spcAft>
                <a:spcPts val="800"/>
              </a:spcAft>
              <a:buFont typeface="Symbol" panose="05050102010706020507" pitchFamily="18" charset="2"/>
              <a:buChar char=""/>
            </a:pPr>
            <a:r>
              <a:rPr lang="en-IN" sz="1600" kern="100" dirty="0">
                <a:effectLst/>
                <a:latin typeface="+mj-lt"/>
                <a:ea typeface="Calibri" panose="020F0502020204030204" pitchFamily="34" charset="0"/>
                <a:cs typeface="Times New Roman" panose="02020603050405020304" pitchFamily="18" charset="0"/>
              </a:rPr>
              <a:t>The analysis included listing patients who were given access to their records, enhancing transparency and security within the medical records management system.</a:t>
            </a:r>
          </a:p>
          <a:p>
            <a:pPr marL="457200" lvl="1" indent="0">
              <a:lnSpc>
                <a:spcPct val="107000"/>
              </a:lnSpc>
              <a:spcAft>
                <a:spcPts val="800"/>
              </a:spcAft>
              <a:buNone/>
            </a:pPr>
            <a:endParaRPr lang="en-IN" sz="1600" kern="100" dirty="0">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kern="100" dirty="0">
                <a:effectLst/>
                <a:latin typeface="+mj-lt"/>
                <a:ea typeface="Calibri" panose="020F0502020204030204" pitchFamily="34" charset="0"/>
                <a:cs typeface="Times New Roman" panose="02020603050405020304" pitchFamily="18" charset="0"/>
              </a:rPr>
              <a:t>5. Data Integrity and Updates:</a:t>
            </a:r>
          </a:p>
          <a:p>
            <a:pPr marL="742950" lvl="1" indent="-285750">
              <a:lnSpc>
                <a:spcPct val="107000"/>
              </a:lnSpc>
              <a:buFont typeface="Symbol" panose="05050102010706020507" pitchFamily="18" charset="2"/>
              <a:buChar char=""/>
            </a:pPr>
            <a:r>
              <a:rPr lang="en-IN" sz="1600" kern="100" dirty="0">
                <a:effectLst/>
                <a:latin typeface="+mj-lt"/>
                <a:ea typeface="Calibri" panose="020F0502020204030204" pitchFamily="34" charset="0"/>
                <a:cs typeface="Times New Roman" panose="02020603050405020304" pitchFamily="18" charset="0"/>
              </a:rPr>
              <a:t>The project required updating certain data fields, such as replacing `NULL` values in the `allergies` column with 'NKA' (No Known Allergies). This step ensured that the data remains consistent and meaningful for further analysis.</a:t>
            </a:r>
          </a:p>
          <a:p>
            <a:pPr marL="742950" lvl="1" indent="-285750">
              <a:lnSpc>
                <a:spcPct val="107000"/>
              </a:lnSpc>
              <a:spcAft>
                <a:spcPts val="800"/>
              </a:spcAft>
              <a:buFont typeface="Symbol" panose="05050102010706020507" pitchFamily="18" charset="2"/>
              <a:buChar char=""/>
            </a:pPr>
            <a:r>
              <a:rPr lang="en-IN" sz="1600" kern="100" dirty="0">
                <a:effectLst/>
                <a:latin typeface="+mj-lt"/>
                <a:ea typeface="Calibri" panose="020F0502020204030204" pitchFamily="34" charset="0"/>
                <a:cs typeface="Times New Roman" panose="02020603050405020304" pitchFamily="18" charset="0"/>
              </a:rPr>
              <a:t>Renaming the `</a:t>
            </a:r>
            <a:r>
              <a:rPr lang="en-IN" sz="1600" kern="100" dirty="0" err="1">
                <a:effectLst/>
                <a:latin typeface="+mj-lt"/>
                <a:ea typeface="Calibri" panose="020F0502020204030204" pitchFamily="34" charset="0"/>
                <a:cs typeface="Times New Roman" panose="02020603050405020304" pitchFamily="18" charset="0"/>
              </a:rPr>
              <a:t>attending_doctor_id</a:t>
            </a:r>
            <a:r>
              <a:rPr lang="en-IN" sz="1600" kern="100" dirty="0">
                <a:effectLst/>
                <a:latin typeface="+mj-lt"/>
                <a:ea typeface="Calibri" panose="020F0502020204030204" pitchFamily="34" charset="0"/>
                <a:cs typeface="Times New Roman" panose="02020603050405020304" pitchFamily="18" charset="0"/>
              </a:rPr>
              <a:t>` column to `</a:t>
            </a:r>
            <a:r>
              <a:rPr lang="en-IN" sz="1600" kern="100" dirty="0" err="1">
                <a:effectLst/>
                <a:latin typeface="+mj-lt"/>
                <a:ea typeface="Calibri" panose="020F0502020204030204" pitchFamily="34" charset="0"/>
                <a:cs typeface="Times New Roman" panose="02020603050405020304" pitchFamily="18" charset="0"/>
              </a:rPr>
              <a:t>doctor_id</a:t>
            </a:r>
            <a:r>
              <a:rPr lang="en-IN" sz="1600" kern="100" dirty="0">
                <a:effectLst/>
                <a:latin typeface="+mj-lt"/>
                <a:ea typeface="Calibri" panose="020F0502020204030204" pitchFamily="34" charset="0"/>
                <a:cs typeface="Times New Roman" panose="02020603050405020304" pitchFamily="18" charset="0"/>
              </a:rPr>
              <a:t>` in the `admissions` table enabled smoother data merging, facilitating more accurate joins and queries.</a:t>
            </a:r>
          </a:p>
          <a:p>
            <a:pPr>
              <a:lnSpc>
                <a:spcPct val="107000"/>
              </a:lnSpc>
              <a:spcAft>
                <a:spcPts val="800"/>
              </a:spcAft>
            </a:pPr>
            <a:endParaRPr lang="en-IN" sz="1600" kern="100" dirty="0">
              <a:effectLst/>
              <a:latin typeface="+mj-lt"/>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Symbol" panose="05050102010706020507" pitchFamily="18" charset="2"/>
              <a:buChar char=""/>
            </a:pP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8960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5E18-5BE8-81BB-2F03-445830DD54D7}"/>
              </a:ext>
            </a:extLst>
          </p:cNvPr>
          <p:cNvSpPr>
            <a:spLocks noGrp="1"/>
          </p:cNvSpPr>
          <p:nvPr>
            <p:ph type="title"/>
          </p:nvPr>
        </p:nvSpPr>
        <p:spPr>
          <a:xfrm>
            <a:off x="913795" y="609601"/>
            <a:ext cx="10353761" cy="1101634"/>
          </a:xfrm>
        </p:spPr>
        <p:txBody>
          <a:bodyPr>
            <a:normAutofit/>
          </a:bodyPr>
          <a:lstStyle/>
          <a:p>
            <a:pPr algn="l"/>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Conclusion:</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E93520C8-0D40-3697-28BB-629ACA75F62A}"/>
              </a:ext>
            </a:extLst>
          </p:cNvPr>
          <p:cNvSpPr>
            <a:spLocks noGrp="1"/>
          </p:cNvSpPr>
          <p:nvPr>
            <p:ph idx="1"/>
          </p:nvPr>
        </p:nvSpPr>
        <p:spPr/>
        <p:txBody>
          <a:bodyPr/>
          <a:lstStyle/>
          <a:p>
            <a:pPr marL="0" indent="0">
              <a:buNone/>
            </a:pPr>
            <a:r>
              <a:rPr lang="en-IN" sz="1800" dirty="0">
                <a:effectLst/>
                <a:latin typeface="+mj-lt"/>
                <a:ea typeface="Calibri" panose="020F0502020204030204" pitchFamily="34" charset="0"/>
                <a:cs typeface="Times New Roman" panose="02020603050405020304" pitchFamily="18" charset="0"/>
              </a:rPr>
              <a:t>The Medical Data History project provided an in-depth analysis of patient and medical data through a series of SQL queries. The insights derived from the data can help medical professionals, hospital administrators, and healthcare planners make informed decisions regarding patient care, resource management, and health monitoring. By understanding patient demographics, common health conditions, and region-specific data, the project lays the foundation for better healthcare services and a more personalized approach to patient management</a:t>
            </a:r>
            <a:endParaRPr lang="en-IN" dirty="0">
              <a:latin typeface="+mj-lt"/>
            </a:endParaRPr>
          </a:p>
        </p:txBody>
      </p:sp>
    </p:spTree>
    <p:extLst>
      <p:ext uri="{BB962C8B-B14F-4D97-AF65-F5344CB8AC3E}">
        <p14:creationId xmlns:p14="http://schemas.microsoft.com/office/powerpoint/2010/main" val="3590617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7FDD-9CD1-F76D-2076-0A8F28D343A9}"/>
              </a:ext>
            </a:extLst>
          </p:cNvPr>
          <p:cNvSpPr>
            <a:spLocks noGrp="1"/>
          </p:cNvSpPr>
          <p:nvPr>
            <p:ph type="title"/>
          </p:nvPr>
        </p:nvSpPr>
        <p:spPr>
          <a:xfrm>
            <a:off x="913795" y="609600"/>
            <a:ext cx="10353761" cy="539931"/>
          </a:xfrm>
        </p:spPr>
        <p:txBody>
          <a:bodyPr>
            <a:normAutofit/>
          </a:bodyPr>
          <a:lstStyle/>
          <a:p>
            <a:pPr algn="l"/>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Key Insights</a:t>
            </a:r>
            <a:endParaRPr lang="en-IN" sz="2800" dirty="0"/>
          </a:p>
        </p:txBody>
      </p:sp>
      <p:sp>
        <p:nvSpPr>
          <p:cNvPr id="3" name="Content Placeholder 2">
            <a:extLst>
              <a:ext uri="{FF2B5EF4-FFF2-40B4-BE49-F238E27FC236}">
                <a16:creationId xmlns:a16="http://schemas.microsoft.com/office/drawing/2014/main" id="{24DDD600-1FB5-78D8-CE9C-DF368DE725DC}"/>
              </a:ext>
            </a:extLst>
          </p:cNvPr>
          <p:cNvSpPr>
            <a:spLocks noGrp="1"/>
          </p:cNvSpPr>
          <p:nvPr>
            <p:ph idx="1"/>
          </p:nvPr>
        </p:nvSpPr>
        <p:spPr>
          <a:xfrm>
            <a:off x="913795" y="1371600"/>
            <a:ext cx="10353762" cy="483326"/>
          </a:xfrm>
        </p:spPr>
        <p:txBody>
          <a:bodyPr/>
          <a:lstStyle/>
          <a:p>
            <a:pPr marL="0" indent="0">
              <a:buNone/>
            </a:pPr>
            <a:r>
              <a:rPr lang="en-US" dirty="0"/>
              <a:t>1 . Show first name, last name, and gender of patients who's gender is 'M'</a:t>
            </a:r>
            <a:endParaRPr lang="en-IN" dirty="0"/>
          </a:p>
        </p:txBody>
      </p:sp>
      <p:pic>
        <p:nvPicPr>
          <p:cNvPr id="7" name="Picture 6">
            <a:extLst>
              <a:ext uri="{FF2B5EF4-FFF2-40B4-BE49-F238E27FC236}">
                <a16:creationId xmlns:a16="http://schemas.microsoft.com/office/drawing/2014/main" id="{C2BD9868-E654-9D6A-98B9-3960C9782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881" y="2295633"/>
            <a:ext cx="7590183" cy="3687155"/>
          </a:xfrm>
          <a:prstGeom prst="rect">
            <a:avLst/>
          </a:prstGeom>
        </p:spPr>
      </p:pic>
    </p:spTree>
    <p:extLst>
      <p:ext uri="{BB962C8B-B14F-4D97-AF65-F5344CB8AC3E}">
        <p14:creationId xmlns:p14="http://schemas.microsoft.com/office/powerpoint/2010/main" val="391195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D45F-4D6E-7496-E4F2-137E3F19FBC0}"/>
              </a:ext>
            </a:extLst>
          </p:cNvPr>
          <p:cNvSpPr>
            <a:spLocks noGrp="1"/>
          </p:cNvSpPr>
          <p:nvPr>
            <p:ph type="title"/>
          </p:nvPr>
        </p:nvSpPr>
        <p:spPr/>
        <p:txBody>
          <a:bodyPr>
            <a:normAutofit/>
          </a:bodyPr>
          <a:lstStyle/>
          <a:p>
            <a:r>
              <a:rPr lang="en-US" dirty="0"/>
              <a:t>.</a:t>
            </a:r>
            <a:endParaRPr lang="en-IN" dirty="0"/>
          </a:p>
        </p:txBody>
      </p:sp>
      <p:sp>
        <p:nvSpPr>
          <p:cNvPr id="3" name="Content Placeholder 2">
            <a:extLst>
              <a:ext uri="{FF2B5EF4-FFF2-40B4-BE49-F238E27FC236}">
                <a16:creationId xmlns:a16="http://schemas.microsoft.com/office/drawing/2014/main" id="{F8541548-4593-584D-0EE2-478B36033583}"/>
              </a:ext>
            </a:extLst>
          </p:cNvPr>
          <p:cNvSpPr>
            <a:spLocks noGrp="1"/>
          </p:cNvSpPr>
          <p:nvPr>
            <p:ph idx="1"/>
          </p:nvPr>
        </p:nvSpPr>
        <p:spPr>
          <a:xfrm>
            <a:off x="913795" y="609600"/>
            <a:ext cx="10353762" cy="494211"/>
          </a:xfrm>
        </p:spPr>
        <p:txBody>
          <a:bodyPr/>
          <a:lstStyle/>
          <a:p>
            <a:r>
              <a:rPr lang="en-US" dirty="0"/>
              <a:t>2 Show first name and last name of patients who does not have allergies</a:t>
            </a:r>
            <a:endParaRPr lang="en-IN" dirty="0"/>
          </a:p>
        </p:txBody>
      </p:sp>
      <p:pic>
        <p:nvPicPr>
          <p:cNvPr id="5" name="Picture 4">
            <a:extLst>
              <a:ext uri="{FF2B5EF4-FFF2-40B4-BE49-F238E27FC236}">
                <a16:creationId xmlns:a16="http://schemas.microsoft.com/office/drawing/2014/main" id="{D597D07A-EF90-A14D-583C-23CBF4EEB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977" y="1632857"/>
            <a:ext cx="8098972" cy="3916680"/>
          </a:xfrm>
          <a:prstGeom prst="rect">
            <a:avLst/>
          </a:prstGeom>
        </p:spPr>
      </p:pic>
    </p:spTree>
    <p:extLst>
      <p:ext uri="{BB962C8B-B14F-4D97-AF65-F5344CB8AC3E}">
        <p14:creationId xmlns:p14="http://schemas.microsoft.com/office/powerpoint/2010/main" val="325921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41742C-B802-2E74-8AF0-BB2E5843EB97}"/>
              </a:ext>
            </a:extLst>
          </p:cNvPr>
          <p:cNvSpPr>
            <a:spLocks noGrp="1"/>
          </p:cNvSpPr>
          <p:nvPr>
            <p:ph idx="1"/>
          </p:nvPr>
        </p:nvSpPr>
        <p:spPr>
          <a:xfrm>
            <a:off x="828886" y="815904"/>
            <a:ext cx="10353762" cy="621010"/>
          </a:xfrm>
        </p:spPr>
        <p:txBody>
          <a:bodyPr/>
          <a:lstStyle/>
          <a:p>
            <a:r>
              <a:rPr lang="en-US" dirty="0"/>
              <a:t>3 Show first name of patients that start with the letter 'C'</a:t>
            </a:r>
            <a:endParaRPr lang="en-IN" dirty="0"/>
          </a:p>
        </p:txBody>
      </p:sp>
      <p:pic>
        <p:nvPicPr>
          <p:cNvPr id="5" name="Picture 4">
            <a:extLst>
              <a:ext uri="{FF2B5EF4-FFF2-40B4-BE49-F238E27FC236}">
                <a16:creationId xmlns:a16="http://schemas.microsoft.com/office/drawing/2014/main" id="{34A2A082-61A0-3E9C-707A-74F3343A1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134" y="1632857"/>
            <a:ext cx="8057437" cy="4062549"/>
          </a:xfrm>
          <a:prstGeom prst="rect">
            <a:avLst/>
          </a:prstGeom>
        </p:spPr>
      </p:pic>
    </p:spTree>
    <p:extLst>
      <p:ext uri="{BB962C8B-B14F-4D97-AF65-F5344CB8AC3E}">
        <p14:creationId xmlns:p14="http://schemas.microsoft.com/office/powerpoint/2010/main" val="1794224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2811</TotalTime>
  <Words>1494</Words>
  <Application>Microsoft Office PowerPoint</Application>
  <PresentationFormat>Widescreen</PresentationFormat>
  <Paragraphs>69</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Book Antiqua</vt:lpstr>
      <vt:lpstr>Bookman Old Style</vt:lpstr>
      <vt:lpstr>Calibri</vt:lpstr>
      <vt:lpstr>Rockwell</vt:lpstr>
      <vt:lpstr>Symbol</vt:lpstr>
      <vt:lpstr>Damask</vt:lpstr>
      <vt:lpstr>MEDICAL DATA HISTORY</vt:lpstr>
      <vt:lpstr>Introduction</vt:lpstr>
      <vt:lpstr>Key Insights </vt:lpstr>
      <vt:lpstr>PowerPoint Presentation</vt:lpstr>
      <vt:lpstr>PowerPoint Presentation</vt:lpstr>
      <vt:lpstr>Conclusion: </vt:lpstr>
      <vt:lpstr>Key Insights</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Pooja Damayanthi Bodapati</dc:creator>
  <cp:lastModifiedBy>Pooja Damayanthi Bodapati</cp:lastModifiedBy>
  <cp:revision>5</cp:revision>
  <dcterms:created xsi:type="dcterms:W3CDTF">2024-10-07T07:39:30Z</dcterms:created>
  <dcterms:modified xsi:type="dcterms:W3CDTF">2024-10-09T06:31:15Z</dcterms:modified>
</cp:coreProperties>
</file>