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3" r:id="rId1"/>
  </p:sldMasterIdLst>
  <p:sldIdLst>
    <p:sldId id="256" r:id="rId2"/>
    <p:sldId id="257" r:id="rId3"/>
    <p:sldId id="267" r:id="rId4"/>
    <p:sldId id="273" r:id="rId5"/>
    <p:sldId id="274" r:id="rId6"/>
    <p:sldId id="258" r:id="rId7"/>
    <p:sldId id="259" r:id="rId8"/>
    <p:sldId id="263" r:id="rId9"/>
    <p:sldId id="264" r:id="rId10"/>
    <p:sldId id="265" r:id="rId11"/>
    <p:sldId id="266" r:id="rId12"/>
    <p:sldId id="268" r:id="rId13"/>
    <p:sldId id="26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7" d="100"/>
          <a:sy n="67" d="100"/>
        </p:scale>
        <p:origin x="834" y="72"/>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2" y="1380070"/>
            <a:ext cx="8574623"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8" y="3996267"/>
            <a:ext cx="6987645" cy="1388534"/>
          </a:xfrm>
        </p:spPr>
        <p:txBody>
          <a:bodyPr anchor="t">
            <a:normAutofit/>
          </a:bodyPr>
          <a:lstStyle>
            <a:lvl1pPr marL="0" indent="0" algn="r">
              <a:buNone/>
              <a:defRPr sz="2100">
                <a:solidFill>
                  <a:schemeClr val="tx1"/>
                </a:solidFill>
              </a:defRPr>
            </a:lvl1pPr>
            <a:lvl2pPr marL="457189" indent="0" algn="ctr">
              <a:buNone/>
              <a:defRPr>
                <a:solidFill>
                  <a:schemeClr val="tx1">
                    <a:tint val="75000"/>
                  </a:schemeClr>
                </a:solidFill>
              </a:defRPr>
            </a:lvl2pPr>
            <a:lvl3pPr marL="914377" indent="0" algn="ctr">
              <a:buNone/>
              <a:defRPr>
                <a:solidFill>
                  <a:schemeClr val="tx1">
                    <a:tint val="75000"/>
                  </a:schemeClr>
                </a:solidFill>
              </a:defRPr>
            </a:lvl3pPr>
            <a:lvl4pPr marL="1371566" indent="0" algn="ctr">
              <a:buNone/>
              <a:defRPr>
                <a:solidFill>
                  <a:schemeClr val="tx1">
                    <a:tint val="75000"/>
                  </a:schemeClr>
                </a:solidFill>
              </a:defRPr>
            </a:lvl4pPr>
            <a:lvl5pPr marL="1828754" indent="0" algn="ctr">
              <a:buNone/>
              <a:defRPr>
                <a:solidFill>
                  <a:schemeClr val="tx1">
                    <a:tint val="75000"/>
                  </a:schemeClr>
                </a:solidFill>
              </a:defRPr>
            </a:lvl5pPr>
            <a:lvl6pPr marL="2285943" indent="0" algn="ctr">
              <a:buNone/>
              <a:defRPr>
                <a:solidFill>
                  <a:schemeClr val="tx1">
                    <a:tint val="75000"/>
                  </a:schemeClr>
                </a:solidFill>
              </a:defRPr>
            </a:lvl6pPr>
            <a:lvl7pPr marL="2743131" indent="0" algn="ctr">
              <a:buNone/>
              <a:defRPr>
                <a:solidFill>
                  <a:schemeClr val="tx1">
                    <a:tint val="75000"/>
                  </a:schemeClr>
                </a:solidFill>
              </a:defRPr>
            </a:lvl7pPr>
            <a:lvl8pPr marL="3200320" indent="0" algn="ctr">
              <a:buNone/>
              <a:defRPr>
                <a:solidFill>
                  <a:schemeClr val="tx1">
                    <a:tint val="75000"/>
                  </a:schemeClr>
                </a:solidFill>
              </a:defRPr>
            </a:lvl8pPr>
            <a:lvl9pPr marL="3657509"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a:xfrm>
            <a:off x="5332413" y="5883277"/>
            <a:ext cx="4324044" cy="365125"/>
          </a:xfrm>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6904852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2" y="5299603"/>
            <a:ext cx="10018711" cy="493712"/>
          </a:xfrm>
        </p:spPr>
        <p:txBody>
          <a:bodyPr>
            <a:normAutofit/>
          </a:bodyPr>
          <a:lstStyle>
            <a:lvl1pPr marL="0" indent="0" algn="ctr">
              <a:buNone/>
              <a:defRPr sz="14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3244031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4"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3" y="4343400"/>
            <a:ext cx="10018713" cy="1447800"/>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9229477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3" y="3428999"/>
            <a:ext cx="8532815" cy="381000"/>
          </a:xfrm>
        </p:spPr>
        <p:txBody>
          <a:bodyPr anchor="ctr">
            <a:normAutofit/>
          </a:bodyPr>
          <a:lstStyle>
            <a:lvl1pPr marL="0" indent="0">
              <a:buFontTx/>
              <a:buNone/>
              <a:defRPr sz="1800"/>
            </a:lvl1pPr>
            <a:lvl2pPr marL="457189" indent="0">
              <a:buFontTx/>
              <a:buNone/>
              <a:defRPr/>
            </a:lvl2pPr>
            <a:lvl3pPr marL="914377" indent="0">
              <a:buFontTx/>
              <a:buNone/>
              <a:defRPr/>
            </a:lvl3pPr>
            <a:lvl4pPr marL="1371566" indent="0">
              <a:buFontTx/>
              <a:buNone/>
              <a:defRPr/>
            </a:lvl4pPr>
            <a:lvl5pPr marL="1828754"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2" y="4343400"/>
            <a:ext cx="10018711" cy="1447800"/>
          </a:xfrm>
        </p:spPr>
        <p:txBody>
          <a:bodyPr anchor="ctr">
            <a:normAutofit/>
          </a:bodyPr>
          <a:lstStyle>
            <a:lvl1pPr marL="0" indent="0" algn="ct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093101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1" cy="860400"/>
          </a:xfrm>
        </p:spPr>
        <p:txBody>
          <a:bodyPr anchor="t">
            <a:normAutofit/>
          </a:bodyPr>
          <a:lstStyle>
            <a:lvl1pPr marL="0" indent="0" algn="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5954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3" y="685801"/>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4" y="3886200"/>
            <a:ext cx="10018711"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1" cy="1016000"/>
          </a:xfrm>
        </p:spPr>
        <p:txBody>
          <a:bodyPr anchor="t">
            <a:normAutofit/>
          </a:bodyPr>
          <a:lstStyle>
            <a:lvl1pPr marL="0" indent="0" algn="r">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16081015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3"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3" y="4343400"/>
            <a:ext cx="10018713" cy="1447800"/>
          </a:xfrm>
        </p:spPr>
        <p:txBody>
          <a:bodyPr anchor="t">
            <a:normAutofit/>
          </a:bodyPr>
          <a:lstStyle>
            <a:lvl1pPr marL="0" indent="0" algn="l">
              <a:buNone/>
              <a:defRPr sz="18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59773486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7567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7"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3" y="685800"/>
            <a:ext cx="8019743"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404479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951858" y="5867133"/>
            <a:ext cx="551167" cy="365125"/>
          </a:xfrm>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7553666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80"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9" y="4777381"/>
            <a:ext cx="8930748" cy="860400"/>
          </a:xfrm>
        </p:spPr>
        <p:txBody>
          <a:bodyPr anchor="t">
            <a:normAutofit/>
          </a:bodyPr>
          <a:lstStyle>
            <a:lvl1pPr marL="0" indent="0" algn="r">
              <a:buNone/>
              <a:defRPr sz="2000">
                <a:solidFill>
                  <a:schemeClr val="tx1"/>
                </a:solidFill>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2380045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2"/>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4" y="2667001"/>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305131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9" y="2667000"/>
            <a:ext cx="4622537" cy="576262"/>
          </a:xfrm>
        </p:spPr>
        <p:txBody>
          <a:bodyPr anchor="b">
            <a:noAutofit/>
          </a:bodyPr>
          <a:lstStyle>
            <a:lvl1pPr marL="0" indent="0">
              <a:buNone/>
              <a:defRPr sz="2800" b="0">
                <a:solidFill>
                  <a:schemeClr val="accent1">
                    <a:lumMod val="75000"/>
                  </a:schemeClr>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3663713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251384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60226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3"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4" y="685801"/>
            <a:ext cx="6240991"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3" y="2971800"/>
            <a:ext cx="3549121" cy="1828800"/>
          </a:xfrm>
        </p:spPr>
        <p:txBody>
          <a:bodyPr>
            <a:normAutofit/>
          </a:bodyPr>
          <a:lstStyle>
            <a:lvl1pPr marL="0" indent="0" algn="ctr">
              <a:buNone/>
              <a:defRPr sz="16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42455500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5" y="1752599"/>
            <a:ext cx="5426159"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5"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189" indent="0">
              <a:buNone/>
              <a:defRPr sz="1600"/>
            </a:lvl2pPr>
            <a:lvl3pPr marL="914377" indent="0">
              <a:buNone/>
              <a:defRPr sz="1600"/>
            </a:lvl3pPr>
            <a:lvl4pPr marL="1371566" indent="0">
              <a:buNone/>
              <a:defRPr sz="1600"/>
            </a:lvl4pPr>
            <a:lvl5pPr marL="1828754" indent="0">
              <a:buNone/>
              <a:defRPr sz="1600"/>
            </a:lvl5pPr>
            <a:lvl6pPr marL="2285943" indent="0">
              <a:buNone/>
              <a:defRPr sz="1600"/>
            </a:lvl6pPr>
            <a:lvl7pPr marL="2743131" indent="0">
              <a:buNone/>
              <a:defRPr sz="1600"/>
            </a:lvl7pPr>
            <a:lvl8pPr marL="3200320" indent="0">
              <a:buNone/>
              <a:defRPr sz="1600"/>
            </a:lvl8pPr>
            <a:lvl9pPr marL="3657509"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5" y="3124199"/>
            <a:ext cx="5426159" cy="1828800"/>
          </a:xfrm>
        </p:spPr>
        <p:txBody>
          <a:bodyPr>
            <a:normAutofit/>
          </a:bodyPr>
          <a:lstStyle>
            <a:lvl1pPr marL="0" indent="0" algn="ctr">
              <a:buNone/>
              <a:defRPr sz="1800"/>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10/3/2025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dirty="0"/>
          </a:p>
        </p:txBody>
      </p:sp>
    </p:spTree>
    <p:extLst>
      <p:ext uri="{BB962C8B-B14F-4D97-AF65-F5344CB8AC3E}">
        <p14:creationId xmlns:p14="http://schemas.microsoft.com/office/powerpoint/2010/main" val="1955179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2"/>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3" y="685802"/>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1" y="2667001"/>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7"/>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BCAD085-E8A6-8845-BD4E-CB4CCA059FC4}" type="datetimeFigureOut">
              <a:rPr lang="en-US" smtClean="0"/>
              <a:t>10/3/2025</a:t>
            </a:fld>
            <a:endParaRPr lang="en-US" dirty="0"/>
          </a:p>
        </p:txBody>
      </p:sp>
      <p:sp>
        <p:nvSpPr>
          <p:cNvPr id="5" name="Footer Placeholder 4"/>
          <p:cNvSpPr>
            <a:spLocks noGrp="1"/>
          </p:cNvSpPr>
          <p:nvPr>
            <p:ph type="ftr" sz="quarter" idx="3"/>
          </p:nvPr>
        </p:nvSpPr>
        <p:spPr>
          <a:xfrm>
            <a:off x="2572281" y="5883277"/>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951858" y="5883277"/>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C1FF6DA9-008F-8B48-92A6-B652298478BF}" type="slidenum">
              <a:rPr lang="en-US" smtClean="0"/>
              <a:t>‹#›</a:t>
            </a:fld>
            <a:endParaRPr lang="en-US" dirty="0"/>
          </a:p>
        </p:txBody>
      </p:sp>
    </p:spTree>
    <p:extLst>
      <p:ext uri="{BB962C8B-B14F-4D97-AF65-F5344CB8AC3E}">
        <p14:creationId xmlns:p14="http://schemas.microsoft.com/office/powerpoint/2010/main" val="4232111690"/>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189"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44" indent="-285744" algn="l" defTabSz="457189"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32" indent="-285744" algn="l" defTabSz="457189"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21" indent="-285744" algn="l" defTabSz="457189"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12" indent="-171446" algn="l" defTabSz="457189"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01" indent="-171446"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537"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726"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8914"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103" indent="-228594" algn="l" defTabSz="457189"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189" rtl="0" eaLnBrk="1" latinLnBrk="0" hangingPunct="1">
        <a:defRPr sz="1800" kern="1200">
          <a:solidFill>
            <a:schemeClr val="tx1"/>
          </a:solidFill>
          <a:latin typeface="+mn-lt"/>
          <a:ea typeface="+mn-ea"/>
          <a:cs typeface="+mn-cs"/>
        </a:defRPr>
      </a:lvl1pPr>
      <a:lvl2pPr marL="457189" algn="l" defTabSz="457189" rtl="0" eaLnBrk="1" latinLnBrk="0" hangingPunct="1">
        <a:defRPr sz="1800" kern="1200">
          <a:solidFill>
            <a:schemeClr val="tx1"/>
          </a:solidFill>
          <a:latin typeface="+mn-lt"/>
          <a:ea typeface="+mn-ea"/>
          <a:cs typeface="+mn-cs"/>
        </a:defRPr>
      </a:lvl2pPr>
      <a:lvl3pPr marL="914377" algn="l" defTabSz="457189" rtl="0" eaLnBrk="1" latinLnBrk="0" hangingPunct="1">
        <a:defRPr sz="1800" kern="1200">
          <a:solidFill>
            <a:schemeClr val="tx1"/>
          </a:solidFill>
          <a:latin typeface="+mn-lt"/>
          <a:ea typeface="+mn-ea"/>
          <a:cs typeface="+mn-cs"/>
        </a:defRPr>
      </a:lvl3pPr>
      <a:lvl4pPr marL="1371566" algn="l" defTabSz="457189" rtl="0" eaLnBrk="1" latinLnBrk="0" hangingPunct="1">
        <a:defRPr sz="1800" kern="1200">
          <a:solidFill>
            <a:schemeClr val="tx1"/>
          </a:solidFill>
          <a:latin typeface="+mn-lt"/>
          <a:ea typeface="+mn-ea"/>
          <a:cs typeface="+mn-cs"/>
        </a:defRPr>
      </a:lvl4pPr>
      <a:lvl5pPr marL="1828754" algn="l" defTabSz="457189" rtl="0" eaLnBrk="1" latinLnBrk="0" hangingPunct="1">
        <a:defRPr sz="1800" kern="1200">
          <a:solidFill>
            <a:schemeClr val="tx1"/>
          </a:solidFill>
          <a:latin typeface="+mn-lt"/>
          <a:ea typeface="+mn-ea"/>
          <a:cs typeface="+mn-cs"/>
        </a:defRPr>
      </a:lvl5pPr>
      <a:lvl6pPr marL="2285943" algn="l" defTabSz="457189" rtl="0" eaLnBrk="1" latinLnBrk="0" hangingPunct="1">
        <a:defRPr sz="1800" kern="1200">
          <a:solidFill>
            <a:schemeClr val="tx1"/>
          </a:solidFill>
          <a:latin typeface="+mn-lt"/>
          <a:ea typeface="+mn-ea"/>
          <a:cs typeface="+mn-cs"/>
        </a:defRPr>
      </a:lvl6pPr>
      <a:lvl7pPr marL="2743131" algn="l" defTabSz="457189" rtl="0" eaLnBrk="1" latinLnBrk="0" hangingPunct="1">
        <a:defRPr sz="1800" kern="1200">
          <a:solidFill>
            <a:schemeClr val="tx1"/>
          </a:solidFill>
          <a:latin typeface="+mn-lt"/>
          <a:ea typeface="+mn-ea"/>
          <a:cs typeface="+mn-cs"/>
        </a:defRPr>
      </a:lvl7pPr>
      <a:lvl8pPr marL="3200320" algn="l" defTabSz="457189" rtl="0" eaLnBrk="1" latinLnBrk="0" hangingPunct="1">
        <a:defRPr sz="1800" kern="1200">
          <a:solidFill>
            <a:schemeClr val="tx1"/>
          </a:solidFill>
          <a:latin typeface="+mn-lt"/>
          <a:ea typeface="+mn-ea"/>
          <a:cs typeface="+mn-cs"/>
        </a:defRPr>
      </a:lvl8pPr>
      <a:lvl9pPr marL="3657509" algn="l" defTabSz="45718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poojithachougani@gmail.com" TargetMode="External"/><Relationship Id="rId1" Type="http://schemas.openxmlformats.org/officeDocument/2006/relationships/slideLayout" Target="../slideLayouts/slideLayout1.xml"/><Relationship Id="rId6" Type="http://schemas.openxmlformats.org/officeDocument/2006/relationships/image" Target="../media/image5.jpeg"/><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60709" y="532251"/>
            <a:ext cx="8426341" cy="5573571"/>
          </a:xfrm>
        </p:spPr>
        <p:txBody>
          <a:bodyPr>
            <a:normAutofit/>
          </a:bodyPr>
          <a:lstStyle/>
          <a:p>
            <a:pPr>
              <a:lnSpc>
                <a:spcPct val="100000"/>
              </a:lnSpc>
            </a:pPr>
            <a:br>
              <a:rPr lang="en-IN" sz="5800" dirty="0">
                <a:latin typeface="Androgyne" panose="05080000000003050000" pitchFamily="82" charset="0"/>
              </a:rPr>
            </a:br>
            <a:r>
              <a:rPr lang="en-IN" sz="5800" dirty="0">
                <a:latin typeface="Androgyne" panose="05080000000003050000" pitchFamily="82" charset="0"/>
              </a:rPr>
              <a:t>Flood Prediction Data Analysis</a:t>
            </a:r>
            <a:br>
              <a:rPr lang="en-IN" dirty="0">
                <a:latin typeface="Androgyne" panose="05080000000003050000" pitchFamily="82" charset="0"/>
              </a:rPr>
            </a:br>
            <a:br>
              <a:rPr lang="en-IN" dirty="0">
                <a:latin typeface="Androgyne" panose="05080000000003050000" pitchFamily="82" charset="0"/>
              </a:rPr>
            </a:br>
            <a:r>
              <a:rPr lang="en-IN" sz="2000" dirty="0">
                <a:latin typeface="Androgyne" panose="05080000000003050000" pitchFamily="82" charset="0"/>
              </a:rPr>
              <a:t>Source: </a:t>
            </a:r>
            <a:r>
              <a:rPr lang="en-US" sz="2000" dirty="0"/>
              <a:t>: </a:t>
            </a:r>
            <a:r>
              <a:rPr lang="en-US" sz="2000" dirty="0">
                <a:latin typeface="Androgyne" panose="05080000000003050000" pitchFamily="82" charset="0"/>
              </a:rPr>
              <a:t>https://www.kaggle.com/datasets/naiyakhalid/flood-prediction</a:t>
            </a:r>
            <a:br>
              <a:rPr lang="en-US" sz="2000" dirty="0">
                <a:latin typeface="Androgyne" panose="05080000000003050000" pitchFamily="82" charset="0"/>
              </a:rPr>
            </a:br>
            <a:r>
              <a:rPr lang="en-US" sz="2000" dirty="0">
                <a:latin typeface="Androgyne" panose="05080000000003050000" pitchFamily="82" charset="0"/>
              </a:rPr>
              <a:t>-dataset</a:t>
            </a:r>
            <a:br>
              <a:rPr lang="en-IN" sz="2000" dirty="0">
                <a:latin typeface="Androgyne" panose="05080000000003050000" pitchFamily="82" charset="0"/>
              </a:rPr>
            </a:br>
            <a:r>
              <a:rPr lang="en-IN" sz="2000" dirty="0">
                <a:latin typeface="Androgyne" panose="05080000000003050000" pitchFamily="82" charset="0"/>
              </a:rPr>
              <a:t>Dataset: </a:t>
            </a:r>
            <a:r>
              <a:rPr lang="en-US" sz="2000" dirty="0">
                <a:latin typeface="Androgyne" panose="05080000000003050000" pitchFamily="82" charset="0"/>
              </a:rPr>
              <a:t>Flood Dataset</a:t>
            </a:r>
            <a:br>
              <a:rPr lang="en-US" sz="2000" dirty="0">
                <a:latin typeface="Androgyne" panose="05080000000003050000" pitchFamily="82" charset="0"/>
              </a:rPr>
            </a:br>
            <a:r>
              <a:rPr lang="en-US" sz="2000" dirty="0">
                <a:latin typeface="Androgyne" panose="05080000000003050000" pitchFamily="82" charset="0"/>
              </a:rPr>
              <a:t>Email: </a:t>
            </a:r>
            <a:r>
              <a:rPr lang="en-US" sz="2000" dirty="0">
                <a:latin typeface="Androgyne" panose="05080000000003050000" pitchFamily="82" charset="0"/>
                <a:hlinkClick r:id="rId2"/>
              </a:rPr>
              <a:t>poojithachougani@gmail.com</a:t>
            </a:r>
            <a:br>
              <a:rPr lang="en-US" sz="2000" dirty="0">
                <a:latin typeface="Androgyne" panose="05080000000003050000" pitchFamily="82" charset="0"/>
              </a:rPr>
            </a:br>
            <a:r>
              <a:rPr lang="en-US" sz="2000" dirty="0">
                <a:latin typeface="Androgyne" panose="05080000000003050000" pitchFamily="82" charset="0"/>
              </a:rPr>
              <a:t>Phone : 9177987616</a:t>
            </a:r>
            <a:br>
              <a:rPr lang="en-US" sz="2000" dirty="0">
                <a:latin typeface="Androgyne" panose="05080000000003050000" pitchFamily="82" charset="0"/>
              </a:rPr>
            </a:br>
            <a:r>
              <a:rPr lang="en-US" sz="2000" dirty="0">
                <a:latin typeface="Androgyne" panose="05080000000003050000" pitchFamily="82" charset="0"/>
              </a:rPr>
              <a:t>LinkedIn : www.linkedin.com/in/poojitha-chougani-554991291</a:t>
            </a:r>
            <a:endParaRPr sz="2000" dirty="0">
              <a:latin typeface="Androgyne" panose="05080000000003050000" pitchFamily="82" charset="0"/>
            </a:endParaRPr>
          </a:p>
        </p:txBody>
      </p:sp>
      <p:sp>
        <p:nvSpPr>
          <p:cNvPr id="5" name="TextBox 4">
            <a:extLst>
              <a:ext uri="{FF2B5EF4-FFF2-40B4-BE49-F238E27FC236}">
                <a16:creationId xmlns:a16="http://schemas.microsoft.com/office/drawing/2014/main" id="{AEE9355D-33DA-744E-1135-38EE6892A2E5}"/>
              </a:ext>
            </a:extLst>
          </p:cNvPr>
          <p:cNvSpPr txBox="1"/>
          <p:nvPr/>
        </p:nvSpPr>
        <p:spPr>
          <a:xfrm>
            <a:off x="5123721" y="430470"/>
            <a:ext cx="7297995" cy="461665"/>
          </a:xfrm>
          <a:prstGeom prst="rect">
            <a:avLst/>
          </a:prstGeom>
          <a:noFill/>
        </p:spPr>
        <p:txBody>
          <a:bodyPr wrap="square" rtlCol="0">
            <a:spAutoFit/>
          </a:bodyPr>
          <a:lstStyle/>
          <a:p>
            <a:r>
              <a:rPr lang="en-IN" sz="2400" dirty="0">
                <a:solidFill>
                  <a:schemeClr val="accent1"/>
                </a:solidFill>
                <a:latin typeface="Androgyne" panose="05080000000003050000" pitchFamily="82" charset="0"/>
              </a:rPr>
              <a:t>Flood Data Analysis Using </a:t>
            </a:r>
            <a:r>
              <a:rPr lang="en-IN" sz="2400" dirty="0" err="1">
                <a:solidFill>
                  <a:schemeClr val="accent1"/>
                </a:solidFill>
                <a:latin typeface="Androgyne" panose="05080000000003050000" pitchFamily="82" charset="0"/>
              </a:rPr>
              <a:t>PySpark</a:t>
            </a:r>
            <a:endParaRPr lang="en-IN" sz="2400" dirty="0">
              <a:solidFill>
                <a:schemeClr val="accent1"/>
              </a:solidFill>
              <a:latin typeface="Androgyne" panose="05080000000003050000" pitchFamily="82" charset="0"/>
            </a:endParaRPr>
          </a:p>
        </p:txBody>
      </p:sp>
      <p:pic>
        <p:nvPicPr>
          <p:cNvPr id="2050" name="Picture 2" descr="Linkedin icons for free download | Freepik">
            <a:extLst>
              <a:ext uri="{FF2B5EF4-FFF2-40B4-BE49-F238E27FC236}">
                <a16:creationId xmlns:a16="http://schemas.microsoft.com/office/drawing/2014/main" id="{1044F920-CD54-DBAF-79AC-B3D522BC8DB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1789" y="5778922"/>
            <a:ext cx="258796" cy="24357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a:extLst>
              <a:ext uri="{FF2B5EF4-FFF2-40B4-BE49-F238E27FC236}">
                <a16:creationId xmlns:a16="http://schemas.microsoft.com/office/drawing/2014/main" id="{5F6C179C-5EA5-894E-26BA-73D917CBEFE2}"/>
              </a:ext>
            </a:extLst>
          </p:cNvPr>
          <p:cNvPicPr>
            <a:picLocks noChangeAspect="1"/>
          </p:cNvPicPr>
          <p:nvPr/>
        </p:nvPicPr>
        <p:blipFill>
          <a:blip r:embed="rId4"/>
          <a:stretch>
            <a:fillRect/>
          </a:stretch>
        </p:blipFill>
        <p:spPr>
          <a:xfrm>
            <a:off x="6473879" y="5221375"/>
            <a:ext cx="261835" cy="140599"/>
          </a:xfrm>
          <a:prstGeom prst="rect">
            <a:avLst/>
          </a:prstGeom>
        </p:spPr>
      </p:pic>
      <p:pic>
        <p:nvPicPr>
          <p:cNvPr id="10" name="Picture 9">
            <a:extLst>
              <a:ext uri="{FF2B5EF4-FFF2-40B4-BE49-F238E27FC236}">
                <a16:creationId xmlns:a16="http://schemas.microsoft.com/office/drawing/2014/main" id="{1C23C557-4C9C-D4E3-2816-46D3B8FAD83C}"/>
              </a:ext>
            </a:extLst>
          </p:cNvPr>
          <p:cNvPicPr>
            <a:picLocks noChangeAspect="1"/>
          </p:cNvPicPr>
          <p:nvPr/>
        </p:nvPicPr>
        <p:blipFill>
          <a:blip r:embed="rId5"/>
          <a:stretch>
            <a:fillRect/>
          </a:stretch>
        </p:blipFill>
        <p:spPr>
          <a:xfrm>
            <a:off x="8181229" y="5530975"/>
            <a:ext cx="252565" cy="243575"/>
          </a:xfrm>
          <a:prstGeom prst="rect">
            <a:avLst/>
          </a:prstGeom>
        </p:spPr>
      </p:pic>
      <p:sp>
        <p:nvSpPr>
          <p:cNvPr id="14" name="Rectangle 6">
            <a:extLst>
              <a:ext uri="{FF2B5EF4-FFF2-40B4-BE49-F238E27FC236}">
                <a16:creationId xmlns:a16="http://schemas.microsoft.com/office/drawing/2014/main" id="{0FDD7A44-16BE-6D10-DF78-3C9218B04DE0}"/>
              </a:ext>
            </a:extLst>
          </p:cNvPr>
          <p:cNvSpPr>
            <a:spLocks noChangeArrowheads="1"/>
          </p:cNvSpPr>
          <p:nvPr/>
        </p:nvSpPr>
        <p:spPr bwMode="auto">
          <a:xfrm>
            <a:off x="1524001" y="-184665"/>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IN"/>
          </a:p>
        </p:txBody>
      </p:sp>
      <p:pic>
        <p:nvPicPr>
          <p:cNvPr id="1026" name="Picture 2" descr="GitHub Logo Computer File PNG">
            <a:extLst>
              <a:ext uri="{FF2B5EF4-FFF2-40B4-BE49-F238E27FC236}">
                <a16:creationId xmlns:a16="http://schemas.microsoft.com/office/drawing/2014/main" id="{918F51DA-84A7-7451-C0B4-67C8D8D6504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672439" y="441459"/>
            <a:ext cx="451285" cy="4396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906FC1AD-160B-49FC-3FF6-B26373ECE1BE}"/>
              </a:ext>
            </a:extLst>
          </p:cNvPr>
          <p:cNvSpPr txBox="1"/>
          <p:nvPr/>
        </p:nvSpPr>
        <p:spPr>
          <a:xfrm flipH="1">
            <a:off x="9225079" y="6480614"/>
            <a:ext cx="2059933" cy="369332"/>
          </a:xfrm>
          <a:prstGeom prst="rect">
            <a:avLst/>
          </a:prstGeom>
          <a:noFill/>
        </p:spPr>
        <p:txBody>
          <a:bodyPr wrap="square" rtlCol="0">
            <a:spAutoFit/>
          </a:bodyPr>
          <a:lstStyle/>
          <a:p>
            <a:r>
              <a:rPr lang="en-US" dirty="0"/>
              <a:t>Chougani Poojitha</a:t>
            </a:r>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6B9F86-ACB3-7FCE-53CB-96505D6499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FFC2CB-7EFE-5848-E355-AA2270B34ADB}"/>
              </a:ext>
            </a:extLst>
          </p:cNvPr>
          <p:cNvSpPr>
            <a:spLocks noGrp="1"/>
          </p:cNvSpPr>
          <p:nvPr>
            <p:ph type="title"/>
          </p:nvPr>
        </p:nvSpPr>
        <p:spPr>
          <a:xfrm>
            <a:off x="1484313" y="-111779"/>
            <a:ext cx="10018713" cy="1752599"/>
          </a:xfrm>
        </p:spPr>
        <p:txBody>
          <a:bodyPr>
            <a:normAutofit/>
          </a:bodyPr>
          <a:lstStyle/>
          <a:p>
            <a:r>
              <a:rPr lang="en-IN" dirty="0">
                <a:latin typeface="Androgyne" panose="05080000000003050000" pitchFamily="82" charset="0"/>
              </a:rPr>
              <a:t>Deforestation Distribution</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5A7DE8AE-99CC-58ED-2BDD-B149B45134E4}"/>
              </a:ext>
            </a:extLst>
          </p:cNvPr>
          <p:cNvSpPr>
            <a:spLocks noChangeArrowheads="1"/>
          </p:cNvSpPr>
          <p:nvPr/>
        </p:nvSpPr>
        <p:spPr bwMode="auto">
          <a:xfrm>
            <a:off x="2322655" y="5217180"/>
            <a:ext cx="7546693"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377" eaLnBrk="0" fontAlgn="base" hangingPunct="0">
              <a:spcBef>
                <a:spcPct val="0"/>
              </a:spcBef>
              <a:spcAft>
                <a:spcPct val="0"/>
              </a:spcAft>
              <a:buFontTx/>
              <a:buChar char="•"/>
            </a:pPr>
            <a:r>
              <a:rPr lang="en-US" dirty="0">
                <a:latin typeface="Androgyne" panose="05080000000003050000" pitchFamily="82" charset="0"/>
              </a:rPr>
              <a:t>The histogram shows that most cases in the dataset have moderate deforestation levels, centered around values of 4 to 7. Extreme deforestation (both very low and very high) is rare, resulting in a bell-shaped distribution. Frequency drops quickly as deforestation increases beyond the mid-range. </a:t>
            </a:r>
            <a:endParaRPr lang="en-US" altLang="en-US" dirty="0">
              <a:latin typeface="Androgyne" panose="05080000000003050000" pitchFamily="82" charset="0"/>
            </a:endParaRPr>
          </a:p>
        </p:txBody>
      </p:sp>
      <p:pic>
        <p:nvPicPr>
          <p:cNvPr id="5" name="Picture 4">
            <a:extLst>
              <a:ext uri="{FF2B5EF4-FFF2-40B4-BE49-F238E27FC236}">
                <a16:creationId xmlns:a16="http://schemas.microsoft.com/office/drawing/2014/main" id="{B4F3C03A-9D04-9A59-AF0F-5F58D19B3040}"/>
              </a:ext>
            </a:extLst>
          </p:cNvPr>
          <p:cNvPicPr>
            <a:picLocks noChangeAspect="1"/>
          </p:cNvPicPr>
          <p:nvPr/>
        </p:nvPicPr>
        <p:blipFill>
          <a:blip r:embed="rId2"/>
          <a:stretch>
            <a:fillRect/>
          </a:stretch>
        </p:blipFill>
        <p:spPr>
          <a:xfrm>
            <a:off x="3381138" y="1136888"/>
            <a:ext cx="6225061" cy="4080292"/>
          </a:xfrm>
          <a:prstGeom prst="rect">
            <a:avLst/>
          </a:prstGeom>
        </p:spPr>
      </p:pic>
    </p:spTree>
    <p:extLst>
      <p:ext uri="{BB962C8B-B14F-4D97-AF65-F5344CB8AC3E}">
        <p14:creationId xmlns:p14="http://schemas.microsoft.com/office/powerpoint/2010/main" val="30006734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7C4A0F-2190-ABCF-045D-4F6373DEB8A6}"/>
              </a:ext>
            </a:extLst>
          </p:cNvPr>
          <p:cNvSpPr>
            <a:spLocks noGrp="1"/>
          </p:cNvSpPr>
          <p:nvPr>
            <p:ph type="title"/>
          </p:nvPr>
        </p:nvSpPr>
        <p:spPr>
          <a:xfrm>
            <a:off x="1981200" y="447687"/>
            <a:ext cx="8229600" cy="1143000"/>
          </a:xfrm>
        </p:spPr>
        <p:txBody>
          <a:bodyPr/>
          <a:lstStyle/>
          <a:p>
            <a:r>
              <a:rPr lang="en-IN" dirty="0">
                <a:latin typeface="Androgyne" panose="05080000000003050000" pitchFamily="82" charset="0"/>
              </a:rPr>
              <a:t>Dataset Observation</a:t>
            </a:r>
          </a:p>
        </p:txBody>
      </p:sp>
      <p:sp>
        <p:nvSpPr>
          <p:cNvPr id="5" name="Rectangle 2">
            <a:extLst>
              <a:ext uri="{FF2B5EF4-FFF2-40B4-BE49-F238E27FC236}">
                <a16:creationId xmlns:a16="http://schemas.microsoft.com/office/drawing/2014/main" id="{04D08A81-C303-6061-B318-77AAE787114F}"/>
              </a:ext>
            </a:extLst>
          </p:cNvPr>
          <p:cNvSpPr>
            <a:spLocks noChangeArrowheads="1"/>
          </p:cNvSpPr>
          <p:nvPr/>
        </p:nvSpPr>
        <p:spPr bwMode="auto">
          <a:xfrm>
            <a:off x="2074607" y="2350984"/>
            <a:ext cx="7924800" cy="3139321"/>
          </a:xfrm>
          <a:prstGeom prst="rect">
            <a:avLst/>
          </a:prstGeom>
        </p:spPr>
        <p:txBody>
          <a:bodyPr vert="horz" wrap="square" lIns="91440" tIns="45720" rIns="91440" bIns="45720" numCol="1" anchor="ctr" anchorCtr="0" compatLnSpc="1">
            <a:prstTxWarp prst="textNoShape">
              <a:avLst/>
            </a:prstTxWarp>
            <a:spAutoFit/>
          </a:bodyPr>
          <a:lstStyle/>
          <a:p>
            <a:pPr algn="just" defTabSz="914377" eaLnBrk="0" fontAlgn="base" hangingPunct="0">
              <a:spcBef>
                <a:spcPct val="0"/>
              </a:spcBef>
              <a:spcAft>
                <a:spcPct val="0"/>
              </a:spcAft>
            </a:pPr>
            <a:r>
              <a:rPr lang="en-US" altLang="en-US" b="1" u="sng" dirty="0">
                <a:latin typeface="Androgyne" panose="05080000000003050000" pitchFamily="82" charset="0"/>
              </a:rPr>
              <a:t>Deforestation Distribution</a:t>
            </a:r>
            <a:endParaRPr lang="en-US" altLang="en-US" u="sng" dirty="0">
              <a:latin typeface="Androgyne" panose="05080000000003050000" pitchFamily="82" charset="0"/>
            </a:endParaRPr>
          </a:p>
          <a:p>
            <a:pPr marL="285744" indent="-285744" algn="just" defTabSz="914377"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The majority of cases have moderate deforestation values, with most scenarios falling within the 4–7 range, indicating a common but not extreme risk factor.</a:t>
            </a:r>
          </a:p>
          <a:p>
            <a:pPr marL="285744" indent="-285744" algn="just" defTabSz="914377"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Very low and very high deforestation are rare, suggesting most environments are neither pristine nor severely impacted.</a:t>
            </a:r>
          </a:p>
          <a:p>
            <a:pPr marL="285744" indent="-285744" algn="just" defTabSz="914377" eaLnBrk="0" fontAlgn="base" hangingPunct="0">
              <a:spcBef>
                <a:spcPct val="0"/>
              </a:spcBef>
              <a:spcAft>
                <a:spcPct val="0"/>
              </a:spcAft>
              <a:buFont typeface="Arial" panose="020B0604020202020204" pitchFamily="34" charset="0"/>
              <a:buChar char="•"/>
            </a:pPr>
            <a:r>
              <a:rPr lang="en-US" altLang="en-US" b="1" u="sng" dirty="0">
                <a:latin typeface="Androgyne" panose="05080000000003050000" pitchFamily="82" charset="0"/>
              </a:rPr>
              <a:t>Flood Probability Insights</a:t>
            </a:r>
            <a:endParaRPr lang="en-US" altLang="en-US" u="sng" dirty="0">
              <a:latin typeface="Androgyne" panose="05080000000003050000" pitchFamily="82" charset="0"/>
            </a:endParaRPr>
          </a:p>
          <a:p>
            <a:pPr marL="285744" indent="-285744" algn="just" defTabSz="914377"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Flood probabilities are most often centered around 0.5, with extreme high and low risks much less frequent.</a:t>
            </a:r>
          </a:p>
          <a:p>
            <a:pPr marL="285744" indent="-285744" algn="just" defTabSz="914377"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This distribution points to the dataset’s balance, representing a wide spectrum of typical risk scenarios rather than focusing solely on high-stress or low-risk environments.</a:t>
            </a:r>
          </a:p>
        </p:txBody>
      </p:sp>
    </p:spTree>
    <p:extLst>
      <p:ext uri="{BB962C8B-B14F-4D97-AF65-F5344CB8AC3E}">
        <p14:creationId xmlns:p14="http://schemas.microsoft.com/office/powerpoint/2010/main" val="17906615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9974F9-EB62-6D1C-B6B6-E7DC10458D5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68D448-C101-8884-4EC5-0B38A632B216}"/>
              </a:ext>
            </a:extLst>
          </p:cNvPr>
          <p:cNvSpPr>
            <a:spLocks noGrp="1"/>
          </p:cNvSpPr>
          <p:nvPr>
            <p:ph type="title"/>
          </p:nvPr>
        </p:nvSpPr>
        <p:spPr>
          <a:xfrm>
            <a:off x="1981200" y="447687"/>
            <a:ext cx="8229600" cy="1143000"/>
          </a:xfrm>
        </p:spPr>
        <p:txBody>
          <a:bodyPr/>
          <a:lstStyle/>
          <a:p>
            <a:r>
              <a:rPr lang="en-IN" dirty="0">
                <a:latin typeface="Androgyne" panose="05080000000003050000" pitchFamily="82" charset="0"/>
              </a:rPr>
              <a:t>Dataset Observation</a:t>
            </a:r>
          </a:p>
        </p:txBody>
      </p:sp>
      <p:sp>
        <p:nvSpPr>
          <p:cNvPr id="6" name="TextBox 5">
            <a:extLst>
              <a:ext uri="{FF2B5EF4-FFF2-40B4-BE49-F238E27FC236}">
                <a16:creationId xmlns:a16="http://schemas.microsoft.com/office/drawing/2014/main" id="{67F47EC6-BFA3-9FA2-8433-4473C9F1A70B}"/>
              </a:ext>
            </a:extLst>
          </p:cNvPr>
          <p:cNvSpPr txBox="1"/>
          <p:nvPr/>
        </p:nvSpPr>
        <p:spPr>
          <a:xfrm>
            <a:off x="2099189" y="1828913"/>
            <a:ext cx="8018207" cy="3693319"/>
          </a:xfrm>
          <a:prstGeom prst="rect">
            <a:avLst/>
          </a:prstGeom>
          <a:noFill/>
        </p:spPr>
        <p:txBody>
          <a:bodyPr wrap="square">
            <a:spAutoFit/>
          </a:bodyPr>
          <a:lstStyle/>
          <a:p>
            <a:pPr algn="just" defTabSz="914377" eaLnBrk="0" fontAlgn="base" hangingPunct="0">
              <a:spcBef>
                <a:spcPct val="0"/>
              </a:spcBef>
              <a:spcAft>
                <a:spcPct val="0"/>
              </a:spcAft>
            </a:pPr>
            <a:r>
              <a:rPr lang="en-US" altLang="en-US" b="1" u="sng" dirty="0">
                <a:latin typeface="Androgyne" panose="05080000000003050000" pitchFamily="82" charset="0"/>
              </a:rPr>
              <a:t>Flood Probability Distribution</a:t>
            </a:r>
            <a:endParaRPr lang="en-US" altLang="en-US" u="sng" dirty="0">
              <a:latin typeface="Androgyne" panose="05080000000003050000" pitchFamily="82" charset="0"/>
            </a:endParaRPr>
          </a:p>
          <a:p>
            <a:pPr marL="285744" indent="-285744" algn="just" defTabSz="914377"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Flood probabilities in the dataset vary widely, with the majority of values clustering around moderate risk levels.</a:t>
            </a:r>
          </a:p>
          <a:p>
            <a:pPr marL="285744" indent="-285744" algn="just" defTabSz="914377"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Most records represent typical flood risk scenarios, while some cases show significantly higher probabilities, reflecting severe vulnerability due to compounding risk factors.</a:t>
            </a:r>
          </a:p>
          <a:p>
            <a:pPr algn="just" defTabSz="914377" eaLnBrk="0" fontAlgn="base" hangingPunct="0">
              <a:spcBef>
                <a:spcPct val="0"/>
              </a:spcBef>
              <a:spcAft>
                <a:spcPct val="0"/>
              </a:spcAft>
            </a:pPr>
            <a:r>
              <a:rPr lang="en-US" altLang="en-US" b="1" u="sng" dirty="0">
                <a:latin typeface="Androgyne" panose="05080000000003050000" pitchFamily="82" charset="0"/>
              </a:rPr>
              <a:t>Environmental and Anthropogenic Trends</a:t>
            </a:r>
          </a:p>
          <a:p>
            <a:pPr marL="285744" indent="-285744" algn="just" defTabSz="914377" eaLnBrk="0" fontAlgn="base" hangingPunct="0">
              <a:spcBef>
                <a:spcPct val="0"/>
              </a:spcBef>
              <a:spcAft>
                <a:spcPct val="0"/>
              </a:spcAft>
              <a:buFont typeface="Arial" panose="020B0604020202020204" pitchFamily="34" charset="0"/>
              <a:buChar char="•"/>
            </a:pPr>
            <a:r>
              <a:rPr lang="en-US" altLang="en-US" dirty="0">
                <a:latin typeface="Androgyne" panose="05080000000003050000" pitchFamily="82" charset="0"/>
              </a:rPr>
              <a:t>Certain environmental features, such as monsoon intensity and drainage quality, consistently influence risk across scenarios, while human activities like urbanization and deforestation lead to pronounced variation.</a:t>
            </a:r>
          </a:p>
          <a:p>
            <a:pPr algn="just" defTabSz="914377" eaLnBrk="0" fontAlgn="base" hangingPunct="0">
              <a:spcBef>
                <a:spcPct val="0"/>
              </a:spcBef>
              <a:spcAft>
                <a:spcPct val="0"/>
              </a:spcAft>
            </a:pPr>
            <a:r>
              <a:rPr lang="en-US" b="1" u="sng" dirty="0">
                <a:latin typeface="Androgyne" panose="05080000000003050000" pitchFamily="82" charset="0"/>
              </a:rPr>
              <a:t>Scenario Clustering and Diversity</a:t>
            </a:r>
          </a:p>
          <a:p>
            <a:pPr marL="285744" indent="-285744" algn="just">
              <a:buFont typeface="Arial" panose="020B0604020202020204" pitchFamily="34" charset="0"/>
              <a:buChar char="•"/>
            </a:pPr>
            <a:r>
              <a:rPr lang="en-US" dirty="0">
                <a:latin typeface="Androgyne" panose="05080000000003050000" pitchFamily="82" charset="0"/>
              </a:rPr>
              <a:t>Scenario representation is uneven, with some types of risk scenarios (e.g., highly urbanized, poorly managed sites) appearing more frequently as analytic clusters.</a:t>
            </a:r>
            <a:endParaRPr lang="en-US" altLang="en-US" dirty="0">
              <a:latin typeface="Androgyne" panose="05080000000003050000" pitchFamily="82" charset="0"/>
            </a:endParaRPr>
          </a:p>
        </p:txBody>
      </p:sp>
    </p:spTree>
    <p:extLst>
      <p:ext uri="{BB962C8B-B14F-4D97-AF65-F5344CB8AC3E}">
        <p14:creationId xmlns:p14="http://schemas.microsoft.com/office/powerpoint/2010/main" val="24576817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4313" y="442914"/>
            <a:ext cx="10018713" cy="1752599"/>
          </a:xfrm>
        </p:spPr>
        <p:txBody>
          <a:bodyPr/>
          <a:lstStyle/>
          <a:p>
            <a:r>
              <a:rPr dirty="0">
                <a:latin typeface="Androgyne" panose="05080000000003050000" pitchFamily="82" charset="0"/>
              </a:rPr>
              <a:t>Conclusion</a:t>
            </a:r>
          </a:p>
        </p:txBody>
      </p:sp>
      <p:sp>
        <p:nvSpPr>
          <p:cNvPr id="3" name="Content Placeholder 2"/>
          <p:cNvSpPr>
            <a:spLocks noGrp="1"/>
          </p:cNvSpPr>
          <p:nvPr>
            <p:ph idx="1"/>
          </p:nvPr>
        </p:nvSpPr>
        <p:spPr>
          <a:xfrm>
            <a:off x="2346962" y="1964015"/>
            <a:ext cx="7543801" cy="4023360"/>
          </a:xfrm>
        </p:spPr>
        <p:txBody>
          <a:bodyPr>
            <a:normAutofit fontScale="92500" lnSpcReduction="10000"/>
          </a:bodyPr>
          <a:lstStyle/>
          <a:p>
            <a:pPr algn="just">
              <a:buFont typeface="Arial" panose="020B0604020202020204" pitchFamily="34" charset="0"/>
              <a:buChar char="•"/>
            </a:pPr>
            <a:r>
              <a:rPr lang="en-US" dirty="0">
                <a:latin typeface="Androgyne" panose="05080000000003050000" pitchFamily="82" charset="0"/>
              </a:rPr>
              <a:t>This dataset paints a picture of a diverse and multifactorial flood risk landscape shaped by both environmental and human-driven influences. Flood probabilities show structured variation, with most scenarios reflecting moderate risk but key outliers signaling severely vulnerable locations. Consistent representation of variables like monsoon intensity, drainage quality, deforestation, and urbanization ensures a balanced profile with both common and extreme risk settings. Further analysis can identify critical hotspots and explore intervention effectiveness, allowing for targeted disaster mitigation and resource allocation. The dataset is well-suited for comprehensive flood risk modeling, environmental impact studies, and planning resilient communities.</a:t>
            </a:r>
            <a:endParaRPr dirty="0">
              <a:latin typeface="Androgyne" panose="05080000000003050000" pitchFamily="82"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dirty="0">
                <a:latin typeface="Androgyne" panose="05080000000003050000" pitchFamily="82" charset="0"/>
              </a:rPr>
              <a:t>Introduction</a:t>
            </a:r>
          </a:p>
        </p:txBody>
      </p:sp>
      <p:sp>
        <p:nvSpPr>
          <p:cNvPr id="3" name="Content Placeholder 2"/>
          <p:cNvSpPr>
            <a:spLocks noGrp="1"/>
          </p:cNvSpPr>
          <p:nvPr>
            <p:ph idx="1"/>
          </p:nvPr>
        </p:nvSpPr>
        <p:spPr>
          <a:xfrm>
            <a:off x="2238808" y="2002831"/>
            <a:ext cx="7543801" cy="4023360"/>
          </a:xfrm>
        </p:spPr>
        <p:txBody>
          <a:bodyPr>
            <a:normAutofit fontScale="92500" lnSpcReduction="10000"/>
          </a:bodyPr>
          <a:lstStyle/>
          <a:p>
            <a:r>
              <a:rPr dirty="0">
                <a:latin typeface="Androgyne" panose="05080000000003050000" pitchFamily="82" charset="0"/>
              </a:rPr>
              <a:t>This presentation provides an analysis of the</a:t>
            </a:r>
            <a:r>
              <a:rPr lang="en-IN" dirty="0">
                <a:latin typeface="Androgyne" panose="05080000000003050000" pitchFamily="82" charset="0"/>
              </a:rPr>
              <a:t> Office Employees data</a:t>
            </a:r>
            <a:r>
              <a:rPr dirty="0">
                <a:latin typeface="Androgyne" panose="05080000000003050000" pitchFamily="82" charset="0"/>
              </a:rPr>
              <a:t>, covering:</a:t>
            </a:r>
          </a:p>
          <a:p>
            <a:r>
              <a:rPr dirty="0">
                <a:latin typeface="Androgyne" panose="05080000000003050000" pitchFamily="82" charset="0"/>
              </a:rPr>
              <a:t>- </a:t>
            </a:r>
            <a:r>
              <a:rPr lang="en-IN" dirty="0">
                <a:latin typeface="Androgyne" panose="05080000000003050000"/>
              </a:rPr>
              <a:t>Structure and Uniqueness</a:t>
            </a:r>
          </a:p>
          <a:p>
            <a:r>
              <a:rPr dirty="0">
                <a:latin typeface="Androgyne" panose="05080000000003050000"/>
              </a:rPr>
              <a:t>- </a:t>
            </a:r>
            <a:r>
              <a:rPr lang="en-US" dirty="0">
                <a:latin typeface="Androgyne" panose="05080000000003050000"/>
              </a:rPr>
              <a:t>Environmental and Anthropogenic Factor Distribution</a:t>
            </a:r>
            <a:endParaRPr dirty="0">
              <a:latin typeface="Androgyne" panose="05080000000003050000"/>
            </a:endParaRPr>
          </a:p>
          <a:p>
            <a:r>
              <a:rPr dirty="0">
                <a:latin typeface="Androgyne" panose="05080000000003050000"/>
              </a:rPr>
              <a:t>- </a:t>
            </a:r>
            <a:r>
              <a:rPr lang="en-IN" dirty="0">
                <a:latin typeface="Androgyne" panose="05080000000003050000"/>
              </a:rPr>
              <a:t>Spatial and Scenario Representation</a:t>
            </a:r>
          </a:p>
          <a:p>
            <a:r>
              <a:rPr lang="en-US" dirty="0">
                <a:latin typeface="Androgyne" panose="05080000000003050000"/>
              </a:rPr>
              <a:t>- </a:t>
            </a:r>
            <a:r>
              <a:rPr lang="en-IN" dirty="0">
                <a:latin typeface="Androgyne" panose="05080000000003050000"/>
              </a:rPr>
              <a:t>Flood Probability Insights</a:t>
            </a:r>
          </a:p>
          <a:p>
            <a:r>
              <a:rPr dirty="0">
                <a:latin typeface="Androgyne" panose="05080000000003050000"/>
              </a:rPr>
              <a:t>- </a:t>
            </a:r>
            <a:r>
              <a:rPr lang="en-US" dirty="0">
                <a:latin typeface="Androgyne" panose="05080000000003050000"/>
              </a:rPr>
              <a:t>Climate and Land Use Patterns</a:t>
            </a:r>
            <a:endParaRPr lang="en-IN" dirty="0">
              <a:latin typeface="Androgyne" panose="05080000000003050000"/>
            </a:endParaRPr>
          </a:p>
          <a:p>
            <a:r>
              <a:rPr lang="en-IN" dirty="0">
                <a:latin typeface="Androgyne" panose="05080000000003050000"/>
              </a:rPr>
              <a:t>- Vulnerability and Risk Hotspots</a:t>
            </a:r>
          </a:p>
          <a:p>
            <a:r>
              <a:rPr lang="en-IN" dirty="0">
                <a:latin typeface="Androgyne" panose="05080000000003050000"/>
              </a:rPr>
              <a:t>- Predictive Feature Characteristics</a:t>
            </a:r>
            <a:endParaRPr dirty="0">
              <a:latin typeface="Androgyne" panose="0508000000000305000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547F37-A788-E3A2-382A-4683D1F598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8831816-6322-04F2-D978-479ABDBF7633}"/>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F0EBDD3-AE09-E3EA-514C-5A64899CEE2F}"/>
              </a:ext>
            </a:extLst>
          </p:cNvPr>
          <p:cNvSpPr>
            <a:spLocks noGrp="1"/>
          </p:cNvSpPr>
          <p:nvPr>
            <p:ph idx="1"/>
          </p:nvPr>
        </p:nvSpPr>
        <p:spPr>
          <a:xfrm>
            <a:off x="2346962" y="1728788"/>
            <a:ext cx="7543801" cy="4957763"/>
          </a:xfrm>
        </p:spPr>
        <p:txBody>
          <a:bodyPr>
            <a:noAutofit/>
          </a:bodyPr>
          <a:lstStyle/>
          <a:p>
            <a:pPr algn="just"/>
            <a:r>
              <a:rPr lang="en-US" sz="1400" dirty="0">
                <a:latin typeface="Androgyne" panose="05080000000003050000" pitchFamily="82" charset="0"/>
              </a:rPr>
              <a:t>The flood prediction dataset contains detailed environmental and human-impact factors influencing flood risk across multiple locations and scenarios. The dataset includes variables such as </a:t>
            </a:r>
            <a:r>
              <a:rPr lang="en-US" sz="1400" dirty="0" err="1">
                <a:latin typeface="Androgyne" panose="05080000000003050000" pitchFamily="82" charset="0"/>
              </a:rPr>
              <a:t>MonsoonIntensity</a:t>
            </a:r>
            <a:r>
              <a:rPr lang="en-US" sz="1400" dirty="0">
                <a:latin typeface="Androgyne" panose="05080000000003050000" pitchFamily="82" charset="0"/>
              </a:rPr>
              <a:t>, Topography, Drainage, </a:t>
            </a:r>
            <a:r>
              <a:rPr lang="en-US" sz="1400" dirty="0" err="1">
                <a:latin typeface="Androgyne" panose="05080000000003050000" pitchFamily="82" charset="0"/>
              </a:rPr>
              <a:t>RiverManagement</a:t>
            </a:r>
            <a:r>
              <a:rPr lang="en-US" sz="1400" dirty="0">
                <a:latin typeface="Androgyne" panose="05080000000003050000" pitchFamily="82" charset="0"/>
              </a:rPr>
              <a:t>, Deforestation, Urbanization, </a:t>
            </a:r>
            <a:r>
              <a:rPr lang="en-US" sz="1400" dirty="0" err="1">
                <a:latin typeface="Androgyne" panose="05080000000003050000" pitchFamily="82" charset="0"/>
              </a:rPr>
              <a:t>ClimateChange</a:t>
            </a:r>
            <a:r>
              <a:rPr lang="en-US" sz="1400" dirty="0">
                <a:latin typeface="Androgyne" panose="05080000000003050000" pitchFamily="82" charset="0"/>
              </a:rPr>
              <a:t>, and a continuous </a:t>
            </a:r>
            <a:r>
              <a:rPr lang="en-US" sz="1400" dirty="0" err="1">
                <a:latin typeface="Androgyne" panose="05080000000003050000" pitchFamily="82" charset="0"/>
              </a:rPr>
              <a:t>FloodProbability</a:t>
            </a:r>
            <a:r>
              <a:rPr lang="en-US" sz="1400" dirty="0">
                <a:latin typeface="Androgyne" panose="05080000000003050000" pitchFamily="82" charset="0"/>
              </a:rPr>
              <a:t> score. There are no missing values, ensuring data consistency and completeness, which is an advantage for analysis. Below are the detailed insights:</a:t>
            </a:r>
          </a:p>
          <a:p>
            <a:pPr algn="just"/>
            <a:r>
              <a:rPr lang="en-US" sz="1400" b="1" dirty="0">
                <a:latin typeface="Androgyne" panose="05080000000003050000" pitchFamily="82" charset="0"/>
              </a:rPr>
              <a:t>1. Structure and Uniqueness</a:t>
            </a:r>
          </a:p>
          <a:p>
            <a:pPr algn="just"/>
            <a:r>
              <a:rPr lang="en-US" sz="1400" dirty="0">
                <a:latin typeface="Androgyne" panose="05080000000003050000" pitchFamily="82" charset="0"/>
              </a:rPr>
              <a:t>The dataset comprises thousands of rows and 21 columns. Each entry represents a unique location or scenario characterized by measured and estimated values for environmental, infrastructural, and socio-economic variables. Many feature columns include a wide spread of values, reflecting the diversity of flood risk factors. The comprehensive set of predictors ensures both inter-record uniqueness and a high-resolution description of flood-prone scenarios. This diversity allows for robust machine learning and statistical analyses.</a:t>
            </a:r>
          </a:p>
          <a:p>
            <a:pPr algn="just"/>
            <a:r>
              <a:rPr lang="en-US" sz="1400" b="1" dirty="0">
                <a:latin typeface="Androgyne" panose="05080000000003050000" pitchFamily="82" charset="0"/>
              </a:rPr>
              <a:t>2. Departmental Distribution</a:t>
            </a:r>
          </a:p>
          <a:p>
            <a:pPr algn="just"/>
            <a:r>
              <a:rPr lang="en-US" sz="1400" dirty="0">
                <a:latin typeface="Androgyne" panose="05080000000003050000" pitchFamily="82" charset="0"/>
              </a:rPr>
              <a:t>The dataset encompasses factors spanning meteorological events, land use, infrastructure, and administrative/policy effectiveness. There is significant variation in features related to Urbanization and Deforestation, and their combination with natural factors like </a:t>
            </a:r>
            <a:r>
              <a:rPr lang="en-US" sz="1400" dirty="0" err="1">
                <a:latin typeface="Androgyne" panose="05080000000003050000" pitchFamily="82" charset="0"/>
              </a:rPr>
              <a:t>MonsoonIntensity</a:t>
            </a:r>
            <a:r>
              <a:rPr lang="en-US" sz="1400" dirty="0">
                <a:latin typeface="Androgyne" panose="05080000000003050000" pitchFamily="82" charset="0"/>
              </a:rPr>
              <a:t> or Topography results in a balanced yet diverse risk landscape. This variation positions the dataset as an excellent resource for both predictive modeling and detailed environmental risk assessment.</a:t>
            </a:r>
          </a:p>
        </p:txBody>
      </p:sp>
    </p:spTree>
    <p:extLst>
      <p:ext uri="{BB962C8B-B14F-4D97-AF65-F5344CB8AC3E}">
        <p14:creationId xmlns:p14="http://schemas.microsoft.com/office/powerpoint/2010/main" val="12117375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B3104-A8BA-5F8E-B469-A974BC283E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F4BCAE-8943-7F7B-1206-7A1687BF7C78}"/>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7D7F9A5A-2AD0-1E3F-ACDE-60424AA4FEA0}"/>
              </a:ext>
            </a:extLst>
          </p:cNvPr>
          <p:cNvSpPr>
            <a:spLocks noGrp="1"/>
          </p:cNvSpPr>
          <p:nvPr>
            <p:ph idx="1"/>
          </p:nvPr>
        </p:nvSpPr>
        <p:spPr>
          <a:xfrm>
            <a:off x="2346962" y="2003051"/>
            <a:ext cx="7543801" cy="4023360"/>
          </a:xfrm>
        </p:spPr>
        <p:txBody>
          <a:bodyPr>
            <a:noAutofit/>
          </a:bodyPr>
          <a:lstStyle/>
          <a:p>
            <a:pPr algn="just"/>
            <a:r>
              <a:rPr lang="en-US" sz="1400" b="1" dirty="0">
                <a:latin typeface="Androgyne" panose="05080000000003050000" pitchFamily="82" charset="0"/>
              </a:rPr>
              <a:t>3. State-wise Representation</a:t>
            </a:r>
          </a:p>
          <a:p>
            <a:pPr algn="just"/>
            <a:r>
              <a:rPr lang="en-US" sz="1400" dirty="0">
                <a:latin typeface="Androgyne" panose="05080000000003050000" pitchFamily="82" charset="0"/>
              </a:rPr>
              <a:t>Environmental factors include natural attributes like monsoon intensity, topography, drainage characteristics, river management practices, and soil types. In the dataset: Features such as </a:t>
            </a:r>
            <a:r>
              <a:rPr lang="en-US" sz="1400" dirty="0" err="1">
                <a:latin typeface="Androgyne" panose="05080000000003050000" pitchFamily="82" charset="0"/>
              </a:rPr>
              <a:t>MonsoonIntensity</a:t>
            </a:r>
            <a:r>
              <a:rPr lang="en-US" sz="1400" dirty="0">
                <a:latin typeface="Androgyne" panose="05080000000003050000" pitchFamily="82" charset="0"/>
              </a:rPr>
              <a:t> and Topography represent variations in rainfall severity and terrain, both of which influence water runoff, accumulation, and potential flooding. Drainage and </a:t>
            </a:r>
            <a:r>
              <a:rPr lang="en-US" sz="1400" dirty="0" err="1">
                <a:latin typeface="Androgyne" panose="05080000000003050000" pitchFamily="82" charset="0"/>
              </a:rPr>
              <a:t>RiverManagement</a:t>
            </a:r>
            <a:r>
              <a:rPr lang="en-US" sz="1400" dirty="0">
                <a:latin typeface="Androgyne" panose="05080000000003050000" pitchFamily="82" charset="0"/>
              </a:rPr>
              <a:t> indicate how efficiently a region’s natural and engineered systems can channel excess water.</a:t>
            </a:r>
          </a:p>
          <a:p>
            <a:pPr algn="just"/>
            <a:r>
              <a:rPr lang="en-US" sz="1400" b="1" dirty="0">
                <a:latin typeface="Androgyne" panose="05080000000003050000" pitchFamily="82" charset="0"/>
              </a:rPr>
              <a:t>4. Anthropogenic Factor Distribution</a:t>
            </a:r>
          </a:p>
          <a:p>
            <a:pPr algn="just"/>
            <a:r>
              <a:rPr lang="en-US" sz="1400" dirty="0">
                <a:latin typeface="Androgyne" panose="05080000000003050000" pitchFamily="82" charset="0"/>
              </a:rPr>
              <a:t>Anthropogenic factors are captured through features like Deforestation, Urbanization, </a:t>
            </a:r>
            <a:r>
              <a:rPr lang="en-US" sz="1400" dirty="0" err="1">
                <a:latin typeface="Androgyne" panose="05080000000003050000" pitchFamily="82" charset="0"/>
              </a:rPr>
              <a:t>AgriculturalPractices</a:t>
            </a:r>
            <a:r>
              <a:rPr lang="en-US" sz="1400" dirty="0">
                <a:latin typeface="Androgyne" panose="05080000000003050000" pitchFamily="82" charset="0"/>
              </a:rPr>
              <a:t>, Encroachments, </a:t>
            </a:r>
            <a:r>
              <a:rPr lang="en-US" sz="1400" dirty="0" err="1">
                <a:latin typeface="Androgyne" panose="05080000000003050000" pitchFamily="82" charset="0"/>
              </a:rPr>
              <a:t>DamsQuality</a:t>
            </a:r>
            <a:r>
              <a:rPr lang="en-US" sz="1400" dirty="0">
                <a:latin typeface="Androgyne" panose="05080000000003050000" pitchFamily="82" charset="0"/>
              </a:rPr>
              <a:t>, </a:t>
            </a:r>
            <a:r>
              <a:rPr lang="en-US" sz="1400" dirty="0" err="1">
                <a:latin typeface="Androgyne" panose="05080000000003050000" pitchFamily="82" charset="0"/>
              </a:rPr>
              <a:t>IneffectiveDisasterPreparedness</a:t>
            </a:r>
            <a:r>
              <a:rPr lang="en-US" sz="1400" dirty="0">
                <a:latin typeface="Androgyne" panose="05080000000003050000" pitchFamily="82" charset="0"/>
              </a:rPr>
              <a:t>, </a:t>
            </a:r>
            <a:r>
              <a:rPr lang="en-US" sz="1400" dirty="0" err="1">
                <a:latin typeface="Androgyne" panose="05080000000003050000" pitchFamily="82" charset="0"/>
              </a:rPr>
              <a:t>PopulationScore</a:t>
            </a:r>
            <a:r>
              <a:rPr lang="en-US" sz="1400" dirty="0">
                <a:latin typeface="Androgyne" panose="05080000000003050000" pitchFamily="82" charset="0"/>
              </a:rPr>
              <a:t>, and </a:t>
            </a:r>
            <a:r>
              <a:rPr lang="en-US" sz="1400" dirty="0" err="1">
                <a:latin typeface="Androgyne" panose="05080000000003050000" pitchFamily="82" charset="0"/>
              </a:rPr>
              <a:t>InadequatePlanning</a:t>
            </a:r>
            <a:r>
              <a:rPr lang="en-US" sz="1400" dirty="0">
                <a:latin typeface="Androgyne" panose="05080000000003050000" pitchFamily="82" charset="0"/>
              </a:rPr>
              <a:t>. In the dataset: Urbanization and Deforestation vary considerably, highlighting the impact of unplanned development and loss of vegetative cover, both known to increase flood susceptibility by reducing natural water absorption and increasing runoff. </a:t>
            </a:r>
            <a:r>
              <a:rPr lang="en-US" sz="1400" dirty="0" err="1">
                <a:latin typeface="Androgyne" panose="05080000000003050000" pitchFamily="82" charset="0"/>
              </a:rPr>
              <a:t>DrainageSystems</a:t>
            </a:r>
            <a:r>
              <a:rPr lang="en-US" sz="1400" dirty="0">
                <a:latin typeface="Androgyne" panose="05080000000003050000" pitchFamily="82" charset="0"/>
              </a:rPr>
              <a:t> and </a:t>
            </a:r>
            <a:r>
              <a:rPr lang="en-US" sz="1400" dirty="0" err="1">
                <a:latin typeface="Androgyne" panose="05080000000003050000" pitchFamily="82" charset="0"/>
              </a:rPr>
              <a:t>DamsQuality</a:t>
            </a:r>
            <a:r>
              <a:rPr lang="en-US" sz="1400" dirty="0">
                <a:latin typeface="Androgyne" panose="05080000000003050000" pitchFamily="82" charset="0"/>
              </a:rPr>
              <a:t> report the state of infrastructure, with low values signaling greater human-made flood risk.</a:t>
            </a:r>
          </a:p>
        </p:txBody>
      </p:sp>
    </p:spTree>
    <p:extLst>
      <p:ext uri="{BB962C8B-B14F-4D97-AF65-F5344CB8AC3E}">
        <p14:creationId xmlns:p14="http://schemas.microsoft.com/office/powerpoint/2010/main" val="12363960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3C0532-D6C8-8A56-B5C0-05792400CCE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D082BE-172D-1967-C41F-71E3CC07B340}"/>
              </a:ext>
            </a:extLst>
          </p:cNvPr>
          <p:cNvSpPr>
            <a:spLocks noGrp="1"/>
          </p:cNvSpPr>
          <p:nvPr>
            <p:ph type="title"/>
          </p:nvPr>
        </p:nvSpPr>
        <p:spPr/>
        <p:txBody>
          <a:bodyPr/>
          <a:lstStyle/>
          <a:p>
            <a:pPr algn="just">
              <a:buNone/>
            </a:pPr>
            <a:r>
              <a:rPr lang="en-US" b="1" dirty="0">
                <a:latin typeface="Androgyne" panose="05080000000003050000" pitchFamily="82" charset="0"/>
              </a:rPr>
              <a:t>Initial Analysis of the Dataset</a:t>
            </a:r>
          </a:p>
        </p:txBody>
      </p:sp>
      <p:sp>
        <p:nvSpPr>
          <p:cNvPr id="3" name="Content Placeholder 2">
            <a:extLst>
              <a:ext uri="{FF2B5EF4-FFF2-40B4-BE49-F238E27FC236}">
                <a16:creationId xmlns:a16="http://schemas.microsoft.com/office/drawing/2014/main" id="{49C49BF6-7843-FB89-74AF-5935B9A674B8}"/>
              </a:ext>
            </a:extLst>
          </p:cNvPr>
          <p:cNvSpPr>
            <a:spLocks noGrp="1"/>
          </p:cNvSpPr>
          <p:nvPr>
            <p:ph idx="1"/>
          </p:nvPr>
        </p:nvSpPr>
        <p:spPr>
          <a:xfrm>
            <a:off x="2346962" y="2003051"/>
            <a:ext cx="7543801" cy="4023360"/>
          </a:xfrm>
        </p:spPr>
        <p:txBody>
          <a:bodyPr>
            <a:noAutofit/>
          </a:bodyPr>
          <a:lstStyle/>
          <a:p>
            <a:pPr algn="just"/>
            <a:r>
              <a:rPr lang="en-US" sz="1400" b="1" dirty="0">
                <a:latin typeface="Androgyne" panose="05080000000003050000" pitchFamily="82" charset="0"/>
              </a:rPr>
              <a:t>5. Spatial Representation</a:t>
            </a:r>
          </a:p>
          <a:p>
            <a:pPr algn="just"/>
            <a:r>
              <a:rPr lang="en-US" sz="1400" dirty="0">
                <a:latin typeface="Androgyne" panose="05080000000003050000" pitchFamily="82" charset="0"/>
              </a:rPr>
              <a:t>The flood prediction dataset provides implicit spatial diversity by capturing a wide spectrum of environmental, hydrological, and land-use conditions, each corresponding to a distinct regional or local setting. Although the dataset may lack explicit geographic coordinates, its combination of features like monsoon intensity, topography, drainage, and urbanization patterns ensures that both flood-prone urban areas and less vulnerable rural landscapes are captured. </a:t>
            </a:r>
          </a:p>
          <a:p>
            <a:pPr algn="just"/>
            <a:r>
              <a:rPr lang="en-US" sz="1400" b="1" dirty="0">
                <a:latin typeface="Androgyne" panose="05080000000003050000" pitchFamily="82" charset="0"/>
              </a:rPr>
              <a:t>6. Scenario Representation </a:t>
            </a:r>
          </a:p>
          <a:p>
            <a:pPr algn="just"/>
            <a:r>
              <a:rPr lang="en-US" sz="1400" dirty="0">
                <a:latin typeface="Androgyne" panose="05080000000003050000" pitchFamily="82" charset="0"/>
              </a:rPr>
              <a:t>Each row in the flood prediction dataset represents a unique flood risk scenario constructed from the interplay of natural and anthropogenic factors. Scenarios range from high-risk cases, where multiple vulnerabilities—such as high deforestation, poor drainage, and inadequate disaster preparedness—converge, to low-risk settings characterized by robust infrastructure and effective environmental management. By sampling diverse combinations of these variables, the dataset encapsulates not just static locations, but dynamic situations that resemble evolving patterns of land use, development, and climate impacts. </a:t>
            </a:r>
          </a:p>
        </p:txBody>
      </p:sp>
    </p:spTree>
    <p:extLst>
      <p:ext uri="{BB962C8B-B14F-4D97-AF65-F5344CB8AC3E}">
        <p14:creationId xmlns:p14="http://schemas.microsoft.com/office/powerpoint/2010/main" val="1509257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77961" y="210203"/>
            <a:ext cx="8701548" cy="1094425"/>
          </a:xfrm>
        </p:spPr>
        <p:txBody>
          <a:bodyPr>
            <a:normAutofit/>
          </a:bodyPr>
          <a:lstStyle/>
          <a:p>
            <a:r>
              <a:rPr lang="en-IN" dirty="0" err="1">
                <a:latin typeface="Androgyne" panose="05080000000003050000" pitchFamily="82" charset="0"/>
              </a:rPr>
              <a:t>DamsQuality</a:t>
            </a:r>
            <a:r>
              <a:rPr lang="en-IN" dirty="0">
                <a:latin typeface="Androgyne" panose="05080000000003050000" pitchFamily="82" charset="0"/>
              </a:rPr>
              <a:t> Spread by Landslides</a:t>
            </a:r>
            <a:endParaRPr dirty="0">
              <a:latin typeface="Androgyne" panose="05080000000003050000" pitchFamily="82" charset="0"/>
            </a:endParaRPr>
          </a:p>
        </p:txBody>
      </p:sp>
      <p:sp>
        <p:nvSpPr>
          <p:cNvPr id="4" name="TextBox 3"/>
          <p:cNvSpPr txBox="1"/>
          <p:nvPr/>
        </p:nvSpPr>
        <p:spPr>
          <a:xfrm>
            <a:off x="1877961" y="5371455"/>
            <a:ext cx="8622891" cy="1477328"/>
          </a:xfrm>
          <a:prstGeom prst="rect">
            <a:avLst/>
          </a:prstGeom>
          <a:noFill/>
        </p:spPr>
        <p:txBody>
          <a:bodyPr wrap="square">
            <a:spAutoFit/>
          </a:bodyPr>
          <a:lstStyle/>
          <a:p>
            <a:pPr marL="285744" indent="-285744" algn="just">
              <a:buFont typeface="Arial" panose="020B0604020202020204" pitchFamily="34" charset="0"/>
              <a:buChar char="•"/>
            </a:pPr>
            <a:r>
              <a:rPr lang="en-US" dirty="0">
                <a:latin typeface="Androgyne" panose="05080000000003050000" pitchFamily="82" charset="0"/>
              </a:rPr>
              <a:t>This boxplot displays the spread of </a:t>
            </a:r>
            <a:r>
              <a:rPr lang="en-US" dirty="0" err="1">
                <a:latin typeface="Androgyne" panose="05080000000003050000" pitchFamily="82" charset="0"/>
              </a:rPr>
              <a:t>DamsQuality</a:t>
            </a:r>
            <a:r>
              <a:rPr lang="en-US" dirty="0">
                <a:latin typeface="Androgyne" panose="05080000000003050000" pitchFamily="82" charset="0"/>
              </a:rPr>
              <a:t> scores for each Landslides category, allowing comparison of dam conditions across different landslide frequencies. The median </a:t>
            </a:r>
            <a:r>
              <a:rPr lang="en-US" dirty="0" err="1">
                <a:latin typeface="Androgyne" panose="05080000000003050000" pitchFamily="82" charset="0"/>
              </a:rPr>
              <a:t>DamsQuality</a:t>
            </a:r>
            <a:r>
              <a:rPr lang="en-US" dirty="0">
                <a:latin typeface="Androgyne" panose="05080000000003050000" pitchFamily="82" charset="0"/>
              </a:rPr>
              <a:t> remains fairly consistent, typically around the mid-range, regardless of landslide count. Most categories show wide variability, with some extreme outliers, especially when Landslides equals 6 or 15.</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76ED7127-AD3E-EEF6-A2D3-DC5BC69B1C9D}"/>
              </a:ext>
            </a:extLst>
          </p:cNvPr>
          <p:cNvPicPr>
            <a:picLocks noChangeAspect="1"/>
          </p:cNvPicPr>
          <p:nvPr/>
        </p:nvPicPr>
        <p:blipFill>
          <a:blip r:embed="rId2"/>
          <a:stretch>
            <a:fillRect/>
          </a:stretch>
        </p:blipFill>
        <p:spPr>
          <a:xfrm>
            <a:off x="3271838" y="1107366"/>
            <a:ext cx="5772150" cy="412682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22324" y="0"/>
            <a:ext cx="9045677" cy="1450757"/>
          </a:xfrm>
        </p:spPr>
        <p:txBody>
          <a:bodyPr>
            <a:normAutofit/>
          </a:bodyPr>
          <a:lstStyle/>
          <a:p>
            <a:r>
              <a:rPr lang="en-IN" dirty="0">
                <a:latin typeface="Androgyne" panose="05080000000003050000" pitchFamily="82" charset="0"/>
              </a:rPr>
              <a:t>Monsoon Probability Distribution</a:t>
            </a:r>
            <a:endParaRPr dirty="0">
              <a:latin typeface="Androgyne" panose="05080000000003050000" pitchFamily="82" charset="0"/>
            </a:endParaRPr>
          </a:p>
        </p:txBody>
      </p:sp>
      <p:sp>
        <p:nvSpPr>
          <p:cNvPr id="4" name="TextBox 3"/>
          <p:cNvSpPr txBox="1"/>
          <p:nvPr/>
        </p:nvSpPr>
        <p:spPr>
          <a:xfrm>
            <a:off x="1838633" y="5508675"/>
            <a:ext cx="8829368" cy="1200329"/>
          </a:xfrm>
          <a:prstGeom prst="rect">
            <a:avLst/>
          </a:prstGeom>
          <a:noFill/>
        </p:spPr>
        <p:txBody>
          <a:bodyPr wrap="square">
            <a:spAutoFit/>
          </a:bodyPr>
          <a:lstStyle/>
          <a:p>
            <a:pPr marL="285744" indent="-285744" algn="just">
              <a:buFont typeface="Arial" panose="020B0604020202020204" pitchFamily="34" charset="0"/>
              <a:buChar char="•"/>
            </a:pPr>
            <a:r>
              <a:rPr lang="en-US" dirty="0">
                <a:latin typeface="Androgyne" panose="05080000000003050000" pitchFamily="82" charset="0"/>
              </a:rPr>
              <a:t>The histogram displays the distribution of Monsoon Intensity values in the dataset, showing most records have moderate monsoon intensity between 3 and 7. The frequency drops sharply at higher intensity values, indicating that extreme monsoons are relatively rare. </a:t>
            </a:r>
            <a:endParaRPr dirty="0">
              <a:latin typeface="Androgyne" panose="05080000000003050000" pitchFamily="82" charset="0"/>
            </a:endParaRPr>
          </a:p>
        </p:txBody>
      </p:sp>
      <p:pic>
        <p:nvPicPr>
          <p:cNvPr id="5" name="Picture 4">
            <a:extLst>
              <a:ext uri="{FF2B5EF4-FFF2-40B4-BE49-F238E27FC236}">
                <a16:creationId xmlns:a16="http://schemas.microsoft.com/office/drawing/2014/main" id="{9853E36C-6BE9-AC0A-0B16-87FAE44BE925}"/>
              </a:ext>
            </a:extLst>
          </p:cNvPr>
          <p:cNvPicPr>
            <a:picLocks noChangeAspect="1"/>
          </p:cNvPicPr>
          <p:nvPr/>
        </p:nvPicPr>
        <p:blipFill>
          <a:blip r:embed="rId2"/>
          <a:stretch>
            <a:fillRect/>
          </a:stretch>
        </p:blipFill>
        <p:spPr>
          <a:xfrm>
            <a:off x="2943225" y="1078932"/>
            <a:ext cx="6548911" cy="4271029"/>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A4A82-0035-FD11-7605-7C35300A1CD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7508CE6-0314-B88A-FEDC-61005D19144C}"/>
              </a:ext>
            </a:extLst>
          </p:cNvPr>
          <p:cNvSpPr>
            <a:spLocks noGrp="1"/>
          </p:cNvSpPr>
          <p:nvPr>
            <p:ph type="title"/>
          </p:nvPr>
        </p:nvSpPr>
        <p:spPr>
          <a:xfrm>
            <a:off x="1828801" y="-13432"/>
            <a:ext cx="8608292" cy="1450757"/>
          </a:xfrm>
        </p:spPr>
        <p:txBody>
          <a:bodyPr>
            <a:normAutofit/>
          </a:bodyPr>
          <a:lstStyle/>
          <a:p>
            <a:r>
              <a:rPr lang="en-US" dirty="0">
                <a:latin typeface="Androgyne" panose="05080000000003050000" pitchFamily="82" charset="0"/>
              </a:rPr>
              <a:t>Average </a:t>
            </a:r>
            <a:r>
              <a:rPr lang="en-US" dirty="0" err="1">
                <a:latin typeface="Androgyne" panose="05080000000003050000" pitchFamily="82" charset="0"/>
              </a:rPr>
              <a:t>WetlandLoss</a:t>
            </a:r>
            <a:r>
              <a:rPr lang="en-US" dirty="0">
                <a:latin typeface="Androgyne" panose="05080000000003050000" pitchFamily="82" charset="0"/>
              </a:rPr>
              <a:t> by Department</a:t>
            </a:r>
            <a:endParaRPr dirty="0">
              <a:latin typeface="Androgyne" panose="05080000000003050000" pitchFamily="82" charset="0"/>
            </a:endParaRPr>
          </a:p>
        </p:txBody>
      </p:sp>
      <p:sp>
        <p:nvSpPr>
          <p:cNvPr id="8" name="Rectangle 1">
            <a:extLst>
              <a:ext uri="{FF2B5EF4-FFF2-40B4-BE49-F238E27FC236}">
                <a16:creationId xmlns:a16="http://schemas.microsoft.com/office/drawing/2014/main" id="{B6707F36-EE9B-4882-9C8C-E56E1FC2A886}"/>
              </a:ext>
            </a:extLst>
          </p:cNvPr>
          <p:cNvSpPr>
            <a:spLocks noChangeArrowheads="1"/>
          </p:cNvSpPr>
          <p:nvPr/>
        </p:nvSpPr>
        <p:spPr bwMode="auto">
          <a:xfrm>
            <a:off x="1604284" y="5449888"/>
            <a:ext cx="8983431"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377" eaLnBrk="0" fontAlgn="base" hangingPunct="0">
              <a:spcBef>
                <a:spcPct val="0"/>
              </a:spcBef>
              <a:spcAft>
                <a:spcPct val="0"/>
              </a:spcAft>
              <a:buFontTx/>
              <a:buChar char="•"/>
            </a:pPr>
            <a:r>
              <a:rPr lang="en-US" dirty="0">
                <a:latin typeface="Androgyne" panose="05080000000003050000" pitchFamily="82" charset="0"/>
              </a:rPr>
              <a:t>The line plot displays the average </a:t>
            </a:r>
            <a:r>
              <a:rPr lang="en-US" dirty="0" err="1">
                <a:latin typeface="Androgyne" panose="05080000000003050000" pitchFamily="82" charset="0"/>
              </a:rPr>
              <a:t>WetlandLoss</a:t>
            </a:r>
            <a:r>
              <a:rPr lang="en-US" dirty="0">
                <a:latin typeface="Androgyne" panose="05080000000003050000" pitchFamily="82" charset="0"/>
              </a:rPr>
              <a:t> for each level of </a:t>
            </a:r>
            <a:r>
              <a:rPr lang="en-US" dirty="0" err="1">
                <a:latin typeface="Androgyne" panose="05080000000003050000" pitchFamily="82" charset="0"/>
              </a:rPr>
              <a:t>PoliticalFactors</a:t>
            </a:r>
            <a:r>
              <a:rPr lang="en-US" dirty="0">
                <a:latin typeface="Androgyne" panose="05080000000003050000" pitchFamily="82" charset="0"/>
              </a:rPr>
              <a:t>, highlighting how policy and governance may impact wetland conservation. A sharp rise and then a steep decline are observed at higher </a:t>
            </a:r>
            <a:r>
              <a:rPr lang="en-US" dirty="0" err="1">
                <a:latin typeface="Androgyne" panose="05080000000003050000" pitchFamily="82" charset="0"/>
              </a:rPr>
              <a:t>PoliticalFactors</a:t>
            </a:r>
            <a:r>
              <a:rPr lang="en-US" dirty="0">
                <a:latin typeface="Androgyne" panose="05080000000003050000" pitchFamily="82" charset="0"/>
              </a:rPr>
              <a:t> values, indicating instances where wetland loss may dramatically increase or decrease under certain political conditions. </a:t>
            </a:r>
            <a:endParaRPr lang="en-US" altLang="en-US" dirty="0">
              <a:latin typeface="Androgyne" panose="05080000000003050000" pitchFamily="82" charset="0"/>
            </a:endParaRPr>
          </a:p>
        </p:txBody>
      </p:sp>
      <p:pic>
        <p:nvPicPr>
          <p:cNvPr id="5" name="Picture 4">
            <a:extLst>
              <a:ext uri="{FF2B5EF4-FFF2-40B4-BE49-F238E27FC236}">
                <a16:creationId xmlns:a16="http://schemas.microsoft.com/office/drawing/2014/main" id="{8F7F4C6A-7A67-3972-C824-D73209402FC4}"/>
              </a:ext>
            </a:extLst>
          </p:cNvPr>
          <p:cNvPicPr>
            <a:picLocks noChangeAspect="1"/>
          </p:cNvPicPr>
          <p:nvPr/>
        </p:nvPicPr>
        <p:blipFill>
          <a:blip r:embed="rId2"/>
          <a:stretch>
            <a:fillRect/>
          </a:stretch>
        </p:blipFill>
        <p:spPr>
          <a:xfrm>
            <a:off x="3061505" y="1178949"/>
            <a:ext cx="6142883" cy="4270939"/>
          </a:xfrm>
          <a:prstGeom prst="rect">
            <a:avLst/>
          </a:prstGeom>
        </p:spPr>
      </p:pic>
    </p:spTree>
    <p:extLst>
      <p:ext uri="{BB962C8B-B14F-4D97-AF65-F5344CB8AC3E}">
        <p14:creationId xmlns:p14="http://schemas.microsoft.com/office/powerpoint/2010/main" val="32374826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C96CDF-D504-6BE8-3D6B-93E0C69B67E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B196BB-D380-FF89-323A-AFB9FA5035E7}"/>
              </a:ext>
            </a:extLst>
          </p:cNvPr>
          <p:cNvSpPr>
            <a:spLocks noGrp="1"/>
          </p:cNvSpPr>
          <p:nvPr>
            <p:ph type="title"/>
          </p:nvPr>
        </p:nvSpPr>
        <p:spPr>
          <a:xfrm>
            <a:off x="1966453" y="286606"/>
            <a:ext cx="8465575" cy="1450757"/>
          </a:xfrm>
        </p:spPr>
        <p:txBody>
          <a:bodyPr>
            <a:normAutofit/>
          </a:bodyPr>
          <a:lstStyle/>
          <a:p>
            <a:r>
              <a:rPr lang="en-IN" dirty="0">
                <a:latin typeface="Androgyne" panose="05080000000003050000" pitchFamily="82" charset="0"/>
              </a:rPr>
              <a:t>Employee Count By Department</a:t>
            </a:r>
            <a:endParaRPr dirty="0">
              <a:latin typeface="Androgyne" panose="05080000000003050000" pitchFamily="82" charset="0"/>
            </a:endParaRPr>
          </a:p>
        </p:txBody>
      </p:sp>
      <p:sp>
        <p:nvSpPr>
          <p:cNvPr id="6" name="Rectangle 1">
            <a:extLst>
              <a:ext uri="{FF2B5EF4-FFF2-40B4-BE49-F238E27FC236}">
                <a16:creationId xmlns:a16="http://schemas.microsoft.com/office/drawing/2014/main" id="{2B3F93EA-53EB-56AC-8846-A71BB200571C}"/>
              </a:ext>
            </a:extLst>
          </p:cNvPr>
          <p:cNvSpPr>
            <a:spLocks noChangeArrowheads="1"/>
          </p:cNvSpPr>
          <p:nvPr/>
        </p:nvSpPr>
        <p:spPr bwMode="auto">
          <a:xfrm rot="10800000" flipV="1">
            <a:off x="2305665" y="5149800"/>
            <a:ext cx="8009910"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defTabSz="914377" eaLnBrk="0" fontAlgn="base" hangingPunct="0">
              <a:spcBef>
                <a:spcPct val="0"/>
              </a:spcBef>
              <a:spcAft>
                <a:spcPct val="0"/>
              </a:spcAft>
            </a:pPr>
            <a:r>
              <a:rPr lang="en-US" dirty="0">
                <a:latin typeface="Androgyne" panose="05080000000003050000" pitchFamily="82" charset="0"/>
              </a:rPr>
              <a:t>The histogram shows flood probability is distributed nearly symmetrically, with most cases centered around a probability of 0.5. Both lower and higher probabilities are less common, resulting in a pronounced peak and tapered tails. The plot suggests flood risk in the dataset usually falls in the moderate range, with relatively few locations or scenarios at either extreme low or high risk.</a:t>
            </a:r>
            <a:endParaRPr lang="en-US" altLang="en-US" dirty="0">
              <a:latin typeface="Androgyne" panose="05080000000003050000" pitchFamily="82" charset="0"/>
            </a:endParaRPr>
          </a:p>
        </p:txBody>
      </p:sp>
      <p:pic>
        <p:nvPicPr>
          <p:cNvPr id="4" name="Picture 3">
            <a:extLst>
              <a:ext uri="{FF2B5EF4-FFF2-40B4-BE49-F238E27FC236}">
                <a16:creationId xmlns:a16="http://schemas.microsoft.com/office/drawing/2014/main" id="{3E3547FF-5327-9AC0-E07C-46873D01CBC9}"/>
              </a:ext>
            </a:extLst>
          </p:cNvPr>
          <p:cNvPicPr>
            <a:picLocks noChangeAspect="1"/>
          </p:cNvPicPr>
          <p:nvPr/>
        </p:nvPicPr>
        <p:blipFill>
          <a:blip r:embed="rId2"/>
          <a:stretch>
            <a:fillRect/>
          </a:stretch>
        </p:blipFill>
        <p:spPr>
          <a:xfrm>
            <a:off x="2974655" y="1310310"/>
            <a:ext cx="6242690" cy="3834152"/>
          </a:xfrm>
          <a:prstGeom prst="rect">
            <a:avLst/>
          </a:prstGeom>
        </p:spPr>
      </p:pic>
    </p:spTree>
    <p:extLst>
      <p:ext uri="{BB962C8B-B14F-4D97-AF65-F5344CB8AC3E}">
        <p14:creationId xmlns:p14="http://schemas.microsoft.com/office/powerpoint/2010/main" val="60513140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Parallax</Template>
  <TotalTime>534</TotalTime>
  <Words>1293</Words>
  <Application>Microsoft Office PowerPoint</Application>
  <PresentationFormat>Widescreen</PresentationFormat>
  <Paragraphs>55</Paragraphs>
  <Slides>13</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Androgyne</vt:lpstr>
      <vt:lpstr>Arial</vt:lpstr>
      <vt:lpstr>Corbel</vt:lpstr>
      <vt:lpstr>Parallax</vt:lpstr>
      <vt:lpstr> Flood Prediction Data Analysis  Source: : https://www.kaggle.com/datasets/naiyakhalid/flood-prediction -dataset Dataset: Flood Dataset Email: poojithachougani@gmail.com Phone : 9177987616 LinkedIn : www.linkedin.com/in/poojitha-chougani-554991291</vt:lpstr>
      <vt:lpstr>Introduction</vt:lpstr>
      <vt:lpstr>Initial Analysis of the Dataset</vt:lpstr>
      <vt:lpstr>Initial Analysis of the Dataset</vt:lpstr>
      <vt:lpstr>Initial Analysis of the Dataset</vt:lpstr>
      <vt:lpstr>DamsQuality Spread by Landslides</vt:lpstr>
      <vt:lpstr>Monsoon Probability Distribution</vt:lpstr>
      <vt:lpstr>Average WetlandLoss by Department</vt:lpstr>
      <vt:lpstr>Employee Count By Department</vt:lpstr>
      <vt:lpstr>Deforestation Distribution</vt:lpstr>
      <vt:lpstr>Dataset Observation</vt:lpstr>
      <vt:lpstr>Dataset Observation</vt:lpstr>
      <vt:lpstr>Conclusion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HANU SATYA BHARADWAJ KOLLEPARA</dc:creator>
  <cp:keywords/>
  <dc:description>generated using python-pptx</dc:description>
  <cp:lastModifiedBy>Poojitha chougani</cp:lastModifiedBy>
  <cp:revision>32</cp:revision>
  <dcterms:created xsi:type="dcterms:W3CDTF">2013-01-27T09:14:16Z</dcterms:created>
  <dcterms:modified xsi:type="dcterms:W3CDTF">2025-10-03T02:16:39Z</dcterms:modified>
  <cp:category/>
</cp:coreProperties>
</file>