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322" r:id="rId5"/>
    <p:sldId id="321" r:id="rId6"/>
    <p:sldId id="320" r:id="rId7"/>
    <p:sldId id="324" r:id="rId8"/>
    <p:sldId id="323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  <p:sldId id="338" r:id="rId22"/>
    <p:sldId id="337" r:id="rId23"/>
    <p:sldId id="31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7/16/2025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7/16/2025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E9F5D75-1D8F-F695-81F8-4A6D0C6782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luciancloud.com/" TargetMode="External"/><Relationship Id="rId2" Type="http://schemas.openxmlformats.org/officeDocument/2006/relationships/hyperlink" Target="https://github.com/ellucianEthos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5" y="690511"/>
            <a:ext cx="5185821" cy="5253089"/>
          </a:xfrm>
        </p:spPr>
        <p:txBody>
          <a:bodyPr/>
          <a:lstStyle/>
          <a:p>
            <a:r>
              <a:rPr lang="en-US" dirty="0"/>
              <a:t>Ellucian</a:t>
            </a:r>
            <a:br>
              <a:rPr lang="en-US" dirty="0"/>
            </a:br>
            <a:r>
              <a:rPr lang="en-US" dirty="0"/>
              <a:t>Ethos</a:t>
            </a:r>
          </a:p>
        </p:txBody>
      </p:sp>
      <p:pic>
        <p:nvPicPr>
          <p:cNvPr id="1026" name="Picture 2" descr="Ellucian Experience Platform Now Available Globally">
            <a:extLst>
              <a:ext uri="{FF2B5EF4-FFF2-40B4-BE49-F238E27FC236}">
                <a16:creationId xmlns:a16="http://schemas.microsoft.com/office/drawing/2014/main" id="{2BFCC74D-B2C3-07E8-F7A2-1781E326B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0004" y="137433"/>
            <a:ext cx="1484540" cy="77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E778-D938-9D86-D93D-23EE497C9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3"/>
            <a:ext cx="9150675" cy="639148"/>
          </a:xfrm>
        </p:spPr>
        <p:txBody>
          <a:bodyPr>
            <a:noAutofit/>
          </a:bodyPr>
          <a:lstStyle/>
          <a:p>
            <a:r>
              <a:rPr lang="en-US" sz="3300" dirty="0"/>
              <a:t>Ethos Identity Federation Service (EIFS)</a:t>
            </a:r>
            <a:br>
              <a:rPr lang="en-US" sz="3300" dirty="0"/>
            </a:br>
            <a:endParaRPr lang="en-US" sz="3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3490F-DDE3-9C6C-8086-78B5D4CCB93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5AEBF5-D7EB-A4F9-9AAA-B4656D138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19" y="3318234"/>
            <a:ext cx="6118527" cy="28539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3750B7-04E0-EC83-142E-888867AC4927}"/>
              </a:ext>
            </a:extLst>
          </p:cNvPr>
          <p:cNvSpPr txBox="1"/>
          <p:nvPr/>
        </p:nvSpPr>
        <p:spPr>
          <a:xfrm>
            <a:off x="7571490" y="3318234"/>
            <a:ext cx="4620510" cy="272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/>
              <a:t>Benefits: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One login</a:t>
            </a:r>
            <a:r>
              <a:rPr lang="en-US" dirty="0"/>
              <a:t> for all Ellucian applications (Banner, Colleague,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Supports </a:t>
            </a:r>
            <a:r>
              <a:rPr lang="en-US" b="1" dirty="0"/>
              <a:t>multi-tenant and cloud-native</a:t>
            </a:r>
            <a:r>
              <a:rPr lang="en-US" dirty="0"/>
              <a:t> environments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Reduces IT overhead by eliminating the need for local identity 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Replaces legacy </a:t>
            </a:r>
            <a:r>
              <a:rPr lang="en-US" b="1" dirty="0"/>
              <a:t>EEID</a:t>
            </a:r>
            <a:r>
              <a:rPr lang="en-US" dirty="0"/>
              <a:t> (Ellucian Enterprise Identity) system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4EBDF8-3018-3DBB-E82E-960C9E63CA38}"/>
              </a:ext>
            </a:extLst>
          </p:cNvPr>
          <p:cNvSpPr txBox="1"/>
          <p:nvPr/>
        </p:nvSpPr>
        <p:spPr>
          <a:xfrm>
            <a:off x="1266825" y="914399"/>
            <a:ext cx="9658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Ethos Identity Federation Service (EIFS) is a </a:t>
            </a:r>
            <a:r>
              <a:rPr lang="en-US" b="1" dirty="0"/>
              <a:t>cloud-based Single Sign-On (SSO)</a:t>
            </a:r>
            <a:r>
              <a:rPr lang="en-US" dirty="0"/>
              <a:t> solution that enables secure, unified access to all Ellucian applications using modern identity standards.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4A66BC-87EC-2DF5-3A20-2A8CAEF8CE57}"/>
              </a:ext>
            </a:extLst>
          </p:cNvPr>
          <p:cNvSpPr txBox="1"/>
          <p:nvPr/>
        </p:nvSpPr>
        <p:spPr>
          <a:xfrm>
            <a:off x="1266825" y="1839317"/>
            <a:ext cx="96583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Key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Uses </a:t>
            </a:r>
            <a:r>
              <a:rPr lang="en-US" b="1" dirty="0"/>
              <a:t>SAML 2.0</a:t>
            </a:r>
            <a:r>
              <a:rPr lang="en-US" dirty="0"/>
              <a:t> protocol for authentication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Connects to institutional </a:t>
            </a:r>
            <a:r>
              <a:rPr lang="en-US" b="1" dirty="0"/>
              <a:t>Identity Providers (IdPs)</a:t>
            </a:r>
            <a:r>
              <a:rPr lang="en-US" dirty="0"/>
              <a:t> (e.g., Azure AD, Okta)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Acts as a </a:t>
            </a:r>
            <a:r>
              <a:rPr lang="en-US" b="1" dirty="0"/>
              <a:t>trusted gateway</a:t>
            </a:r>
            <a:r>
              <a:rPr lang="en-US" dirty="0"/>
              <a:t> between users and apps</a:t>
            </a:r>
          </a:p>
        </p:txBody>
      </p:sp>
      <p:pic>
        <p:nvPicPr>
          <p:cNvPr id="21" name="Picture 2" descr="Ellucian Experience Platform Now Available Globally">
            <a:extLst>
              <a:ext uri="{FF2B5EF4-FFF2-40B4-BE49-F238E27FC236}">
                <a16:creationId xmlns:a16="http://schemas.microsoft.com/office/drawing/2014/main" id="{BF2F370A-0A07-EAC3-8DF6-15320C5C9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0632" y="159952"/>
            <a:ext cx="1484540" cy="77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753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798C6-569B-BF52-D359-CD8C1E53E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612811"/>
            <a:ext cx="9150675" cy="508519"/>
          </a:xfrm>
        </p:spPr>
        <p:txBody>
          <a:bodyPr>
            <a:noAutofit/>
          </a:bodyPr>
          <a:lstStyle/>
          <a:p>
            <a:r>
              <a:rPr lang="en-US" sz="3300" dirty="0"/>
              <a:t>Ethos User Provisioning (EUP)</a:t>
            </a:r>
            <a:br>
              <a:rPr lang="en-US" sz="3300" dirty="0"/>
            </a:br>
            <a:endParaRPr lang="en-US" sz="3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3D2D0-A263-9509-07AF-1A4AFA397CA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C7D58A-B5CB-B48C-F5D7-7DA86672475E}"/>
              </a:ext>
            </a:extLst>
          </p:cNvPr>
          <p:cNvSpPr txBox="1"/>
          <p:nvPr/>
        </p:nvSpPr>
        <p:spPr>
          <a:xfrm>
            <a:off x="1381119" y="1314024"/>
            <a:ext cx="102339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Ethos User Provisioning (EUP) is a </a:t>
            </a:r>
            <a:r>
              <a:rPr lang="en-US" b="1" dirty="0"/>
              <a:t>cloud-based service</a:t>
            </a:r>
            <a:r>
              <a:rPr lang="en-US" dirty="0"/>
              <a:t> that connects </a:t>
            </a:r>
            <a:r>
              <a:rPr lang="en-US" b="1" dirty="0"/>
              <a:t>ERPs like Banner/Colleague</a:t>
            </a:r>
            <a:r>
              <a:rPr lang="en-US" dirty="0"/>
              <a:t> to </a:t>
            </a:r>
            <a:r>
              <a:rPr lang="en-US" b="1" dirty="0"/>
              <a:t>Identity Providers (IdPs)</a:t>
            </a:r>
            <a:r>
              <a:rPr lang="en-US" dirty="0"/>
              <a:t> such as Azure AD, Okta, or LDAP.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792A44-D480-E54A-9836-722BF2DB01FB}"/>
              </a:ext>
            </a:extLst>
          </p:cNvPr>
          <p:cNvSpPr txBox="1"/>
          <p:nvPr/>
        </p:nvSpPr>
        <p:spPr>
          <a:xfrm>
            <a:off x="1381119" y="2407308"/>
            <a:ext cx="8458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Key Functions: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Automates user account provisioning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Syncs data in bulk or real-time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Keeps Identity Providers updated with user roles, credentials, and statuses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30D3FE-624B-E519-F8AE-2BC670A4B608}"/>
              </a:ext>
            </a:extLst>
          </p:cNvPr>
          <p:cNvSpPr txBox="1"/>
          <p:nvPr/>
        </p:nvSpPr>
        <p:spPr>
          <a:xfrm>
            <a:off x="1381119" y="4174969"/>
            <a:ext cx="8741985" cy="874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flowchart:</a:t>
            </a:r>
          </a:p>
          <a:p>
            <a:pPr>
              <a:lnSpc>
                <a:spcPct val="150000"/>
              </a:lnSpc>
            </a:pPr>
            <a:r>
              <a:rPr lang="en-US" dirty="0"/>
              <a:t>ERP (Banner/Colleague) → EUP → Identity Provider (Azure AD, Okta)</a:t>
            </a:r>
          </a:p>
        </p:txBody>
      </p:sp>
      <p:pic>
        <p:nvPicPr>
          <p:cNvPr id="11" name="Picture 2" descr="Ellucian Experience Platform Now Available Globally">
            <a:extLst>
              <a:ext uri="{FF2B5EF4-FFF2-40B4-BE49-F238E27FC236}">
                <a16:creationId xmlns:a16="http://schemas.microsoft.com/office/drawing/2014/main" id="{170AD25D-77DC-DAB9-52DC-38D6D232C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1794" y="165858"/>
            <a:ext cx="1484540" cy="77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417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3146D-805D-81E5-07BE-423E73022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530291"/>
          </a:xfrm>
        </p:spPr>
        <p:txBody>
          <a:bodyPr>
            <a:noAutofit/>
          </a:bodyPr>
          <a:lstStyle/>
          <a:p>
            <a:r>
              <a:rPr lang="en-US" sz="3300" dirty="0"/>
              <a:t>Ethos Data Access</a:t>
            </a:r>
            <a:br>
              <a:rPr lang="en-US" sz="3300" dirty="0"/>
            </a:br>
            <a:endParaRPr lang="en-US" sz="3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8FABC-4C58-7FF9-82C7-E96B17890A4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951A44-059B-41E7-5D34-C6041FDFB9DC}"/>
              </a:ext>
            </a:extLst>
          </p:cNvPr>
          <p:cNvSpPr txBox="1"/>
          <p:nvPr/>
        </p:nvSpPr>
        <p:spPr>
          <a:xfrm>
            <a:off x="1468815" y="1034143"/>
            <a:ext cx="86323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Ethos Data Access provides </a:t>
            </a:r>
            <a:r>
              <a:rPr lang="en-US" b="1"/>
              <a:t>centralized, cloud-based storage</a:t>
            </a:r>
            <a:r>
              <a:rPr lang="en-US"/>
              <a:t> of institutional data from multiple tenants. It ensures </a:t>
            </a:r>
            <a:r>
              <a:rPr lang="en-US" b="1"/>
              <a:t>real-time data sync</a:t>
            </a:r>
            <a:r>
              <a:rPr lang="en-US"/>
              <a:t>, scalability, and fast access for apps and reports.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77D528-AF46-419D-FBC2-969B6D30C772}"/>
              </a:ext>
            </a:extLst>
          </p:cNvPr>
          <p:cNvSpPr txBox="1"/>
          <p:nvPr/>
        </p:nvSpPr>
        <p:spPr>
          <a:xfrm>
            <a:off x="1468815" y="2144209"/>
            <a:ext cx="795745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Key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Cloud storage</a:t>
            </a:r>
            <a:r>
              <a:rPr lang="en-US" dirty="0"/>
              <a:t> for data from ERPs (e.g., Banner, Colleague)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Supports: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Initial data loads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Real-time </a:t>
            </a:r>
            <a:r>
              <a:rPr lang="en-US" b="1" dirty="0"/>
              <a:t>change notifications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Full </a:t>
            </a:r>
            <a:r>
              <a:rPr lang="en-US" b="1" dirty="0"/>
              <a:t>reloads</a:t>
            </a:r>
            <a:r>
              <a:rPr lang="en-US" dirty="0"/>
              <a:t> after major system updates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Uses </a:t>
            </a:r>
            <a:r>
              <a:rPr lang="en-US" b="1" dirty="0" err="1"/>
              <a:t>GraphQL</a:t>
            </a:r>
            <a:r>
              <a:rPr lang="en-US" dirty="0"/>
              <a:t> for efficient, flexible data querying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49618-977F-939F-359E-78D7C33FEC31}"/>
              </a:ext>
            </a:extLst>
          </p:cNvPr>
          <p:cNvSpPr txBox="1"/>
          <p:nvPr/>
        </p:nvSpPr>
        <p:spPr>
          <a:xfrm>
            <a:off x="1468815" y="4492898"/>
            <a:ext cx="86323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Example Use Cases: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report pulls real-time student data from Ethos via </a:t>
            </a:r>
            <a:r>
              <a:rPr lang="en-US" dirty="0" err="1"/>
              <a:t>GraphQL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third-party app queries updated course or enrollment data </a:t>
            </a:r>
          </a:p>
          <a:p>
            <a:r>
              <a:rPr lang="en-US" dirty="0"/>
              <a:t> instantly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department reloads all program data after a system migration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30F238-8F8D-B1EE-8534-3481FBFFB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429" y="1572793"/>
            <a:ext cx="4136571" cy="4120434"/>
          </a:xfrm>
          <a:prstGeom prst="rect">
            <a:avLst/>
          </a:prstGeom>
        </p:spPr>
      </p:pic>
      <p:pic>
        <p:nvPicPr>
          <p:cNvPr id="15" name="Picture 2" descr="Ellucian Experience Platform Now Available Globally">
            <a:extLst>
              <a:ext uri="{FF2B5EF4-FFF2-40B4-BE49-F238E27FC236}">
                <a16:creationId xmlns:a16="http://schemas.microsoft.com/office/drawing/2014/main" id="{C18E909F-647A-9A40-13B1-6E2F9A9F7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9747" y="136693"/>
            <a:ext cx="1484540" cy="77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544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3DB3C-1167-B428-A047-06DA04007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606491"/>
          </a:xfrm>
        </p:spPr>
        <p:txBody>
          <a:bodyPr>
            <a:noAutofit/>
          </a:bodyPr>
          <a:lstStyle/>
          <a:p>
            <a:r>
              <a:rPr lang="en-US" sz="3300" dirty="0"/>
              <a:t>Ethos Extend</a:t>
            </a:r>
            <a:br>
              <a:rPr lang="en-US" sz="3300" dirty="0"/>
            </a:br>
            <a:endParaRPr lang="en-US" sz="3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E1F2D-655A-CD99-3B13-8F670E485EE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35E238-A380-E373-274E-2B4C815CBB5F}"/>
              </a:ext>
            </a:extLst>
          </p:cNvPr>
          <p:cNvSpPr txBox="1"/>
          <p:nvPr/>
        </p:nvSpPr>
        <p:spPr>
          <a:xfrm>
            <a:off x="1381119" y="986135"/>
            <a:ext cx="81098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Ethos Extend allows institutions to </a:t>
            </a:r>
            <a:r>
              <a:rPr lang="en-US" b="1" dirty="0"/>
              <a:t>customize data models</a:t>
            </a:r>
            <a:r>
              <a:rPr lang="en-US" dirty="0"/>
              <a:t> without altering the core Ethos Data Model — offering </a:t>
            </a:r>
            <a:r>
              <a:rPr lang="en-US" b="1" dirty="0"/>
              <a:t>flexibility without sacrificing standards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E73613-D018-E11A-C6C5-991429962120}"/>
              </a:ext>
            </a:extLst>
          </p:cNvPr>
          <p:cNvSpPr txBox="1"/>
          <p:nvPr/>
        </p:nvSpPr>
        <p:spPr>
          <a:xfrm>
            <a:off x="1381119" y="1923480"/>
            <a:ext cx="77832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Capabilities: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custom fields to existing models</a:t>
            </a:r>
          </a:p>
          <a:p>
            <a:r>
              <a:rPr lang="en-US" dirty="0"/>
              <a:t>        - Example: Add “</a:t>
            </a:r>
            <a:r>
              <a:rPr lang="en-US" dirty="0" err="1"/>
              <a:t>preferredPronouns</a:t>
            </a:r>
            <a:r>
              <a:rPr lang="en-US" dirty="0"/>
              <a:t>” to the Person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entirely new models</a:t>
            </a:r>
          </a:p>
          <a:p>
            <a:r>
              <a:rPr lang="en-US" dirty="0"/>
              <a:t>        - Example: Define a new Parking Permit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extensions are accessible via </a:t>
            </a:r>
            <a:r>
              <a:rPr lang="en-US" dirty="0" err="1"/>
              <a:t>GraphQL</a:t>
            </a:r>
            <a:r>
              <a:rPr lang="en-US" dirty="0"/>
              <a:t>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Changes are non-destructive and safe across systems</a:t>
            </a:r>
          </a:p>
        </p:txBody>
      </p:sp>
      <p:pic>
        <p:nvPicPr>
          <p:cNvPr id="11" name="Picture 2" descr="Ellucian Experience Platform Now Available Globally">
            <a:extLst>
              <a:ext uri="{FF2B5EF4-FFF2-40B4-BE49-F238E27FC236}">
                <a16:creationId xmlns:a16="http://schemas.microsoft.com/office/drawing/2014/main" id="{FC69C50F-0964-8318-3135-5B2218EE3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975" y="136699"/>
            <a:ext cx="1484540" cy="77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555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E6998-F26A-B34F-EFDD-219514BE9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617377"/>
          </a:xfrm>
        </p:spPr>
        <p:txBody>
          <a:bodyPr>
            <a:noAutofit/>
          </a:bodyPr>
          <a:lstStyle/>
          <a:p>
            <a:r>
              <a:rPr lang="en-US" sz="3300" dirty="0"/>
              <a:t>Managing Applications in Ethos</a:t>
            </a:r>
            <a:br>
              <a:rPr lang="en-US" sz="3300" dirty="0"/>
            </a:br>
            <a:endParaRPr lang="en-US" sz="3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8EBB0-F52F-2347-F200-9DD338C5193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D100CE-B230-AC91-8CA9-5F10CC14874E}"/>
              </a:ext>
            </a:extLst>
          </p:cNvPr>
          <p:cNvSpPr txBox="1"/>
          <p:nvPr/>
        </p:nvSpPr>
        <p:spPr>
          <a:xfrm>
            <a:off x="1381119" y="1203849"/>
            <a:ext cx="84364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Ethos Integration dashboard</a:t>
            </a:r>
            <a:r>
              <a:rPr lang="en-US" dirty="0"/>
              <a:t> allows administrators to manage, configure, and monitor institutional applications connected to the Ethos hub.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C9EBDC-CC58-ECA6-28D6-265B6FD680CB}"/>
              </a:ext>
            </a:extLst>
          </p:cNvPr>
          <p:cNvSpPr txBox="1"/>
          <p:nvPr/>
        </p:nvSpPr>
        <p:spPr>
          <a:xfrm>
            <a:off x="1564680" y="2050231"/>
            <a:ext cx="895894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Key Tabs &amp; Their Functions: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API Keys: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Used to authenticate applications securely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Includes options for restricted and unrestricted access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Owned Resources: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Specifies what data an app is </a:t>
            </a:r>
            <a:r>
              <a:rPr lang="en-US" b="1" dirty="0"/>
              <a:t>authoritative for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Ensures consistent ownership and data flow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Resource Subscriptions: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Define which apps </a:t>
            </a:r>
            <a:r>
              <a:rPr lang="en-US" b="1" dirty="0"/>
              <a:t>subscribe to changes</a:t>
            </a:r>
            <a:r>
              <a:rPr lang="en-US" dirty="0"/>
              <a:t> in specific resources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Supports Publish/Subscribe messaging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Monitoring Dashboard: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Tracks </a:t>
            </a:r>
            <a:r>
              <a:rPr lang="en-US" b="1" dirty="0"/>
              <a:t>app activity</a:t>
            </a:r>
            <a:r>
              <a:rPr lang="en-US" dirty="0"/>
              <a:t>, connection status, and recent data events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Helps with troubleshooting and performance monitoring</a:t>
            </a:r>
          </a:p>
        </p:txBody>
      </p:sp>
      <p:pic>
        <p:nvPicPr>
          <p:cNvPr id="9" name="Picture 2" descr="Ellucian Experience Platform Now Available Globally">
            <a:extLst>
              <a:ext uri="{FF2B5EF4-FFF2-40B4-BE49-F238E27FC236}">
                <a16:creationId xmlns:a16="http://schemas.microsoft.com/office/drawing/2014/main" id="{B87538AE-CBF8-4EE1-BC30-E9A193067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5319" y="125813"/>
            <a:ext cx="1484540" cy="77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977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B0474-18F1-4850-4332-2CDA74ADF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617377"/>
          </a:xfrm>
        </p:spPr>
        <p:txBody>
          <a:bodyPr>
            <a:noAutofit/>
          </a:bodyPr>
          <a:lstStyle/>
          <a:p>
            <a:r>
              <a:rPr lang="en-US" sz="3300" dirty="0"/>
              <a:t>Multi-Owner Support</a:t>
            </a:r>
            <a:br>
              <a:rPr lang="en-US" sz="3300" dirty="0"/>
            </a:br>
            <a:endParaRPr lang="en-US" sz="3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6423E-D550-C649-7C70-FD3AE5BA80F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157974-921C-C6F8-C56D-432BB21A0AAB}"/>
              </a:ext>
            </a:extLst>
          </p:cNvPr>
          <p:cNvSpPr txBox="1"/>
          <p:nvPr/>
        </p:nvSpPr>
        <p:spPr>
          <a:xfrm>
            <a:off x="1381119" y="1121229"/>
            <a:ext cx="90351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Ethos allows </a:t>
            </a:r>
            <a:r>
              <a:rPr lang="en-US" b="1" dirty="0"/>
              <a:t>multiple applications</a:t>
            </a:r>
            <a:r>
              <a:rPr lang="en-US" dirty="0"/>
              <a:t> to be marked as </a:t>
            </a:r>
            <a:r>
              <a:rPr lang="en-US" b="1" dirty="0"/>
              <a:t>owners</a:t>
            </a:r>
            <a:r>
              <a:rPr lang="en-US" dirty="0"/>
              <a:t> of the same resource type. This provides </a:t>
            </a:r>
            <a:r>
              <a:rPr lang="en-US" b="1" dirty="0"/>
              <a:t>flexibility and isolation</a:t>
            </a:r>
            <a:r>
              <a:rPr lang="en-US" dirty="0"/>
              <a:t> in multi-vendor or multi-campus environments.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A204F9-A670-7E66-9D43-93B80ED8827A}"/>
              </a:ext>
            </a:extLst>
          </p:cNvPr>
          <p:cNvSpPr txBox="1"/>
          <p:nvPr/>
        </p:nvSpPr>
        <p:spPr>
          <a:xfrm>
            <a:off x="1381119" y="2068285"/>
            <a:ext cx="96352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Common Use Cases: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Multiple Campus Instances </a:t>
            </a:r>
          </a:p>
          <a:p>
            <a:r>
              <a:rPr lang="en-US" dirty="0"/>
              <a:t>        - (e.g., Campus A and Campus B each manage their own email-types)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Multiple Vendors</a:t>
            </a:r>
          </a:p>
          <a:p>
            <a:r>
              <a:rPr lang="en-US" dirty="0"/>
              <a:t>        - (e.g., Two different apps updating phone-types independently)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Banner Multi-Entity Processing (MEP)</a:t>
            </a:r>
          </a:p>
          <a:p>
            <a:r>
              <a:rPr lang="en-US" dirty="0"/>
              <a:t>        - Allows multiple entities (schools, departments) to share one ERP system</a:t>
            </a:r>
          </a:p>
          <a:p>
            <a:r>
              <a:rPr lang="en-US" dirty="0"/>
              <a:t>        - Each entity acts as a separate owner for its own data</a:t>
            </a:r>
          </a:p>
        </p:txBody>
      </p:sp>
      <p:pic>
        <p:nvPicPr>
          <p:cNvPr id="9" name="Picture 2" descr="Ellucian Experience Platform Now Available Globally">
            <a:extLst>
              <a:ext uri="{FF2B5EF4-FFF2-40B4-BE49-F238E27FC236}">
                <a16:creationId xmlns:a16="http://schemas.microsoft.com/office/drawing/2014/main" id="{EE23DF57-D057-2726-E7A9-F35CF8059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8921" y="123254"/>
            <a:ext cx="1484540" cy="77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045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0C9B-23FF-4CA4-DA2A-2B9B3F1BD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377891"/>
          </a:xfrm>
        </p:spPr>
        <p:txBody>
          <a:bodyPr>
            <a:noAutofit/>
          </a:bodyPr>
          <a:lstStyle/>
          <a:p>
            <a:r>
              <a:rPr lang="en-US" sz="3300" dirty="0"/>
              <a:t>API Keys and Security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D9937-D4FC-03F6-4731-6253C244760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7E1971-CC2B-9515-296C-F20AFFCDBA7E}"/>
              </a:ext>
            </a:extLst>
          </p:cNvPr>
          <p:cNvSpPr txBox="1"/>
          <p:nvPr/>
        </p:nvSpPr>
        <p:spPr>
          <a:xfrm>
            <a:off x="1273629" y="1255125"/>
            <a:ext cx="66838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/>
              <a:t>Types of API Keys: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 Unrestricted: </a:t>
            </a:r>
            <a:r>
              <a:rPr lang="en-US" dirty="0"/>
              <a:t>Broad access, flexible for most integrations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Restricted: </a:t>
            </a:r>
            <a:r>
              <a:rPr lang="en-US" dirty="0"/>
              <a:t>Tied to specific IP addresses for </a:t>
            </a:r>
            <a:r>
              <a:rPr lang="en-US" b="1" dirty="0"/>
              <a:t>enhanced security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3FE4CF-61CD-3A0B-855F-DF017BC4FA82}"/>
              </a:ext>
            </a:extLst>
          </p:cNvPr>
          <p:cNvSpPr txBox="1"/>
          <p:nvPr/>
        </p:nvSpPr>
        <p:spPr>
          <a:xfrm>
            <a:off x="1273629" y="271997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Authentication Flow:</a:t>
            </a:r>
          </a:p>
          <a:p>
            <a:pPr>
              <a:buFont typeface="+mj-lt"/>
              <a:buAutoNum type="arabicPeriod"/>
            </a:pPr>
            <a:r>
              <a:rPr lang="en-US" dirty="0"/>
              <a:t>Application sends </a:t>
            </a:r>
            <a:r>
              <a:rPr lang="en-US" b="1" dirty="0"/>
              <a:t>API Key</a:t>
            </a:r>
            <a:r>
              <a:rPr lang="en-US" dirty="0"/>
              <a:t> to Ethos</a:t>
            </a:r>
          </a:p>
          <a:p>
            <a:pPr>
              <a:buFont typeface="+mj-lt"/>
              <a:buAutoNum type="arabicPeriod"/>
            </a:pPr>
            <a:r>
              <a:rPr lang="en-US" dirty="0"/>
              <a:t>Ethos returns a </a:t>
            </a:r>
            <a:r>
              <a:rPr lang="en-US" b="1" dirty="0"/>
              <a:t>JWT (JSON Web Token)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JWT is used to authenticate </a:t>
            </a:r>
            <a:r>
              <a:rPr lang="en-US" b="1" dirty="0"/>
              <a:t>subsequent API calls</a:t>
            </a:r>
            <a:endParaRPr lang="en-US" dirty="0"/>
          </a:p>
        </p:txBody>
      </p:sp>
      <p:pic>
        <p:nvPicPr>
          <p:cNvPr id="9" name="Picture 2" descr="Ellucian Experience Platform Now Available Globally">
            <a:extLst>
              <a:ext uri="{FF2B5EF4-FFF2-40B4-BE49-F238E27FC236}">
                <a16:creationId xmlns:a16="http://schemas.microsoft.com/office/drawing/2014/main" id="{EA5B6BC8-D686-28DC-7997-A2ED09725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5319" y="170089"/>
            <a:ext cx="1484540" cy="77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3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32FEF-B548-F8B5-E949-B9B72049F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617377"/>
          </a:xfrm>
        </p:spPr>
        <p:txBody>
          <a:bodyPr>
            <a:noAutofit/>
          </a:bodyPr>
          <a:lstStyle/>
          <a:p>
            <a:r>
              <a:rPr lang="en-US" sz="3300" dirty="0"/>
              <a:t>Practical Example – Campus Card System</a:t>
            </a:r>
            <a:br>
              <a:rPr lang="en-US" sz="3300" dirty="0"/>
            </a:br>
            <a:endParaRPr lang="en-US" sz="3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36F68-2ADD-5B07-1DBB-7BC5C990069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4BF94-CC14-607B-99C0-4A600CACE28F}"/>
              </a:ext>
            </a:extLst>
          </p:cNvPr>
          <p:cNvSpPr txBox="1"/>
          <p:nvPr/>
        </p:nvSpPr>
        <p:spPr>
          <a:xfrm>
            <a:off x="1197429" y="1121229"/>
            <a:ext cx="9067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Campus Card System</a:t>
            </a:r>
            <a:r>
              <a:rPr lang="en-US" dirty="0"/>
              <a:t> needs to integrate with </a:t>
            </a:r>
            <a:r>
              <a:rPr lang="en-US" b="1" dirty="0"/>
              <a:t>Banner MEP (Multi-Entity Processing)</a:t>
            </a:r>
            <a:r>
              <a:rPr lang="en-US" dirty="0"/>
              <a:t> to manage services like housing, dining, and access control across multiple campuses.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535D57-8BA4-BA80-5275-7E766ADCAA4A}"/>
              </a:ext>
            </a:extLst>
          </p:cNvPr>
          <p:cNvSpPr txBox="1"/>
          <p:nvPr/>
        </p:nvSpPr>
        <p:spPr>
          <a:xfrm>
            <a:off x="1197429" y="1932525"/>
            <a:ext cx="9067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/>
              <a:t>Integration Models: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/>
              <a:t>1. One-to-One Integration</a:t>
            </a:r>
            <a:endParaRPr lang="en-US" dirty="0"/>
          </a:p>
          <a:p>
            <a:r>
              <a:rPr lang="en-US" dirty="0"/>
              <a:t>         - Each </a:t>
            </a:r>
            <a:r>
              <a:rPr lang="en-US" b="1" dirty="0"/>
              <a:t>campus card system</a:t>
            </a:r>
            <a:r>
              <a:rPr lang="en-US" dirty="0"/>
              <a:t> connects directly to </a:t>
            </a:r>
            <a:r>
              <a:rPr lang="en-US" b="1" dirty="0"/>
              <a:t>its own Banner instance</a:t>
            </a:r>
            <a:endParaRPr lang="en-US" dirty="0"/>
          </a:p>
          <a:p>
            <a:r>
              <a:rPr lang="en-US" dirty="0"/>
              <a:t>         - Ideal for </a:t>
            </a:r>
            <a:r>
              <a:rPr lang="en-US" b="1" dirty="0"/>
              <a:t>independent campuses</a:t>
            </a:r>
            <a:r>
              <a:rPr lang="en-US" dirty="0"/>
              <a:t> with separate data ownership</a:t>
            </a:r>
          </a:p>
        </p:txBody>
      </p:sp>
      <p:pic>
        <p:nvPicPr>
          <p:cNvPr id="11" name="Picture 2" descr="Ellucian Experience Platform Now Available Globally">
            <a:extLst>
              <a:ext uri="{FF2B5EF4-FFF2-40B4-BE49-F238E27FC236}">
                <a16:creationId xmlns:a16="http://schemas.microsoft.com/office/drawing/2014/main" id="{0F99ED76-28F3-1555-844B-23209C8C1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287" y="125813"/>
            <a:ext cx="1484540" cy="77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A35045-22EB-4166-D35E-7B54A2784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815" y="3574818"/>
            <a:ext cx="10064054" cy="277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07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2F1FF-3AB0-5D8E-D70A-AFF009583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377891"/>
          </a:xfrm>
        </p:spPr>
        <p:txBody>
          <a:bodyPr>
            <a:noAutofit/>
          </a:bodyPr>
          <a:lstStyle/>
          <a:p>
            <a:r>
              <a:rPr lang="en-US" sz="3300" dirty="0"/>
              <a:t>Practical Example – Campus Card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FDBFB-F72B-65C4-C474-E8CDB7E0E4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9F781-17C7-060D-9B55-19B006E7EBF9}"/>
              </a:ext>
            </a:extLst>
          </p:cNvPr>
          <p:cNvSpPr txBox="1"/>
          <p:nvPr/>
        </p:nvSpPr>
        <p:spPr>
          <a:xfrm>
            <a:off x="1381119" y="1163322"/>
            <a:ext cx="84146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2. Many-to-One Integration</a:t>
            </a:r>
            <a:endParaRPr lang="en-US" dirty="0"/>
          </a:p>
          <a:p>
            <a:r>
              <a:rPr lang="en-US" dirty="0"/>
              <a:t>         - A </a:t>
            </a:r>
            <a:r>
              <a:rPr lang="en-US" b="1" dirty="0"/>
              <a:t>central card system</a:t>
            </a:r>
            <a:r>
              <a:rPr lang="en-US" dirty="0"/>
              <a:t> connects to </a:t>
            </a:r>
            <a:r>
              <a:rPr lang="en-US" b="1" dirty="0"/>
              <a:t>multiple Banner instances</a:t>
            </a:r>
            <a:endParaRPr lang="en-US" dirty="0"/>
          </a:p>
          <a:p>
            <a:r>
              <a:rPr lang="en-US" dirty="0"/>
              <a:t>         - Requires Ethos to manage </a:t>
            </a:r>
            <a:r>
              <a:rPr lang="en-US" b="1" dirty="0"/>
              <a:t>routing and isolation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0B0656-FBE9-365A-58BD-52C5D267F838}"/>
              </a:ext>
            </a:extLst>
          </p:cNvPr>
          <p:cNvSpPr txBox="1"/>
          <p:nvPr/>
        </p:nvSpPr>
        <p:spPr>
          <a:xfrm>
            <a:off x="1379546" y="4945245"/>
            <a:ext cx="84146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Ethos Benefits: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Supports </a:t>
            </a:r>
            <a:r>
              <a:rPr lang="en-US" b="1" dirty="0"/>
              <a:t>multi-entity routing</a:t>
            </a:r>
            <a:r>
              <a:rPr lang="en-US" dirty="0"/>
              <a:t> using </a:t>
            </a:r>
            <a:r>
              <a:rPr lang="en-US" b="1" dirty="0"/>
              <a:t>ownership context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Maintains </a:t>
            </a:r>
            <a:r>
              <a:rPr lang="en-US" b="1" dirty="0"/>
              <a:t>data separation</a:t>
            </a:r>
            <a:r>
              <a:rPr lang="en-US" dirty="0"/>
              <a:t> between campuses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Allows flexible integration, regardless of system architecture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E597BD-5ACB-A28F-78B0-DD43DE95E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366" y="2086652"/>
            <a:ext cx="9341515" cy="285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999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0A26-0078-E8E1-0E56-750444DB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3"/>
            <a:ext cx="9150675" cy="345234"/>
          </a:xfrm>
        </p:spPr>
        <p:txBody>
          <a:bodyPr>
            <a:noAutofit/>
          </a:bodyPr>
          <a:lstStyle/>
          <a:p>
            <a:r>
              <a:rPr lang="en-US" sz="3300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77CCE-93FE-84C4-FC70-380BE317F88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A9238-911C-B600-9563-290A89A19696}"/>
              </a:ext>
            </a:extLst>
          </p:cNvPr>
          <p:cNvSpPr txBox="1"/>
          <p:nvPr/>
        </p:nvSpPr>
        <p:spPr>
          <a:xfrm>
            <a:off x="1295400" y="1221549"/>
            <a:ext cx="1073181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Key Takeaways: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Centralized Hub: </a:t>
            </a:r>
            <a:r>
              <a:rPr lang="en-US" dirty="0"/>
              <a:t>Ethos simplifies system integrations by replacing point-to-point connections with a unified hub.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Standardized Data Model: </a:t>
            </a:r>
            <a:r>
              <a:rPr lang="en-US" dirty="0"/>
              <a:t>Promotes consistency and clarity across apps using EEDM.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Secure &amp; Scalable: </a:t>
            </a:r>
            <a:r>
              <a:rPr lang="en-US" dirty="0"/>
              <a:t>Supports Single Sign-On (EIFS), user provisioning (EUP), and multi-campus environments.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Customizable: </a:t>
            </a:r>
            <a:r>
              <a:rPr lang="en-US" dirty="0"/>
              <a:t>Easily extended with Ethos Extend — no need to modify core systems.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6346B1-998A-65A1-2460-36C7073525C6}"/>
              </a:ext>
            </a:extLst>
          </p:cNvPr>
          <p:cNvSpPr txBox="1"/>
          <p:nvPr/>
        </p:nvSpPr>
        <p:spPr>
          <a:xfrm>
            <a:off x="1381119" y="379872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Helpful Resources: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🔗 </a:t>
            </a:r>
            <a:r>
              <a:rPr lang="en-US" dirty="0">
                <a:hlinkClick r:id="rId2"/>
              </a:rPr>
              <a:t>github.com/</a:t>
            </a:r>
            <a:r>
              <a:rPr lang="en-US" dirty="0" err="1">
                <a:hlinkClick r:id="rId2"/>
              </a:rPr>
              <a:t>ellucianEthos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🔗 </a:t>
            </a:r>
            <a:r>
              <a:rPr lang="en-US" dirty="0">
                <a:hlinkClick r:id="rId3"/>
              </a:rPr>
              <a:t>elluciancloud.com</a:t>
            </a:r>
            <a:endParaRPr lang="en-US" dirty="0"/>
          </a:p>
        </p:txBody>
      </p:sp>
      <p:pic>
        <p:nvPicPr>
          <p:cNvPr id="9" name="Picture 2" descr="Ellucian Experience Platform Now Available Globally">
            <a:extLst>
              <a:ext uri="{FF2B5EF4-FFF2-40B4-BE49-F238E27FC236}">
                <a16:creationId xmlns:a16="http://schemas.microsoft.com/office/drawing/2014/main" id="{5DC949DE-4041-2C7A-18DE-D08A4893B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679" y="125814"/>
            <a:ext cx="1484540" cy="77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688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583" y="737115"/>
            <a:ext cx="4640418" cy="5407091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562600" y="1111573"/>
            <a:ext cx="5660571" cy="601857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What is Ellucian Ethos?</a:t>
            </a:r>
          </a:p>
          <a:p>
            <a:r>
              <a:rPr lang="en-US" dirty="0"/>
              <a:t>Why Ethos? Point-to-Point vs. Ethos Integration</a:t>
            </a:r>
          </a:p>
          <a:p>
            <a:r>
              <a:rPr lang="en-US" dirty="0"/>
              <a:t>Ethos Integration Architecture</a:t>
            </a:r>
          </a:p>
          <a:p>
            <a:r>
              <a:rPr lang="en-US" dirty="0"/>
              <a:t>Ethos Data Model (EEDM)</a:t>
            </a:r>
          </a:p>
          <a:p>
            <a:r>
              <a:rPr lang="en-US" dirty="0"/>
              <a:t>Messaging Patterns</a:t>
            </a:r>
          </a:p>
          <a:p>
            <a:r>
              <a:rPr lang="en-US" dirty="0"/>
              <a:t>Ethos Identity Federation Service (EIFS)</a:t>
            </a:r>
          </a:p>
          <a:p>
            <a:r>
              <a:rPr lang="en-US" dirty="0"/>
              <a:t>Ethos User Provisioning (EUP)</a:t>
            </a:r>
          </a:p>
          <a:p>
            <a:r>
              <a:rPr lang="en-US" dirty="0"/>
              <a:t>Ethos Data Access</a:t>
            </a:r>
          </a:p>
          <a:p>
            <a:r>
              <a:rPr lang="en-US" dirty="0"/>
              <a:t>Ethos Extend</a:t>
            </a:r>
          </a:p>
          <a:p>
            <a:r>
              <a:rPr lang="en-US" dirty="0"/>
              <a:t>Managing Applications in Ethos</a:t>
            </a:r>
          </a:p>
          <a:p>
            <a:r>
              <a:rPr lang="en-US" dirty="0"/>
              <a:t>Multi-Owner Support</a:t>
            </a:r>
          </a:p>
          <a:p>
            <a:r>
              <a:rPr lang="en-US" dirty="0"/>
              <a:t>API Keys and Security</a:t>
            </a:r>
          </a:p>
          <a:p>
            <a:r>
              <a:rPr lang="en-US" dirty="0"/>
              <a:t>Practical Example – Campus Card System</a:t>
            </a:r>
          </a:p>
          <a:p>
            <a:r>
              <a:rPr lang="en-US" dirty="0"/>
              <a:t>Conclusion</a:t>
            </a:r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2" descr="Ellucian Experience Platform Now Available Globally">
            <a:extLst>
              <a:ext uri="{FF2B5EF4-FFF2-40B4-BE49-F238E27FC236}">
                <a16:creationId xmlns:a16="http://schemas.microsoft.com/office/drawing/2014/main" id="{0F88DCED-C70B-494A-4786-5DE5B5206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1775" y="146494"/>
            <a:ext cx="1484540" cy="77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455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01732C-7338-DBA0-BD19-1FA8830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4" y="690511"/>
            <a:ext cx="4964671" cy="5253089"/>
          </a:xfrm>
        </p:spPr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pic>
        <p:nvPicPr>
          <p:cNvPr id="4" name="Picture 2" descr="Ellucian Experience Platform Now Available Globally">
            <a:extLst>
              <a:ext uri="{FF2B5EF4-FFF2-40B4-BE49-F238E27FC236}">
                <a16:creationId xmlns:a16="http://schemas.microsoft.com/office/drawing/2014/main" id="{573576E2-D186-A15E-F54D-9FEE73B33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362" y="136596"/>
            <a:ext cx="1484540" cy="77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370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D0E47E-D228-15EB-5886-33E9AA18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681" y="363895"/>
            <a:ext cx="8255147" cy="692019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Ellucian Ethos Integration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306DE1-2774-F3C8-ADD9-B381DB8DEDB8}"/>
              </a:ext>
            </a:extLst>
          </p:cNvPr>
          <p:cNvSpPr txBox="1"/>
          <p:nvPr/>
        </p:nvSpPr>
        <p:spPr>
          <a:xfrm>
            <a:off x="1469571" y="13811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Unifying Data and Applications in Higher Education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C25C22-8465-EE54-E2BC-0E2CA368E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429" y="1903738"/>
            <a:ext cx="8120742" cy="40575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C8F8D1-214D-737D-42FC-8E0641EB0891}"/>
              </a:ext>
            </a:extLst>
          </p:cNvPr>
          <p:cNvSpPr txBox="1"/>
          <p:nvPr/>
        </p:nvSpPr>
        <p:spPr>
          <a:xfrm>
            <a:off x="9808028" y="5361125"/>
            <a:ext cx="27214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Presented by:</a:t>
            </a:r>
            <a:br>
              <a:rPr lang="en-US" dirty="0"/>
            </a:br>
            <a:r>
              <a:rPr lang="en-US" dirty="0"/>
              <a:t>Pooja Chaudhari &amp; Saksham Dubey</a:t>
            </a:r>
          </a:p>
          <a:p>
            <a:r>
              <a:rPr lang="en-US" b="1" dirty="0"/>
              <a:t>Date:</a:t>
            </a:r>
            <a:r>
              <a:rPr lang="en-US" dirty="0"/>
              <a:t> July 16, 2025</a:t>
            </a:r>
          </a:p>
        </p:txBody>
      </p:sp>
      <p:pic>
        <p:nvPicPr>
          <p:cNvPr id="12" name="Picture 2" descr="Ellucian Experience Platform Now Available Globally">
            <a:extLst>
              <a:ext uri="{FF2B5EF4-FFF2-40B4-BE49-F238E27FC236}">
                <a16:creationId xmlns:a16="http://schemas.microsoft.com/office/drawing/2014/main" id="{B478CBEA-256F-1597-82B5-B0561A125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472" y="148319"/>
            <a:ext cx="1484540" cy="77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11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9134-D133-EA4B-81B2-1EC27060C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513" y="374781"/>
            <a:ext cx="5000318" cy="942392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Ellucian Ethos?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7F295-AB67-9E46-7835-DEE89E844763}"/>
              </a:ext>
            </a:extLst>
          </p:cNvPr>
          <p:cNvSpPr txBox="1"/>
          <p:nvPr/>
        </p:nvSpPr>
        <p:spPr>
          <a:xfrm>
            <a:off x="1288513" y="1152435"/>
            <a:ext cx="10250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Ellucian Ethos is a </a:t>
            </a:r>
            <a:r>
              <a:rPr lang="en-US" b="1" dirty="0"/>
              <a:t>suite of cloud-based products</a:t>
            </a:r>
            <a:r>
              <a:rPr lang="en-US" dirty="0"/>
              <a:t> that simplify </a:t>
            </a:r>
            <a:r>
              <a:rPr lang="en-US" b="1" dirty="0"/>
              <a:t>data integration across campus systems</a:t>
            </a:r>
            <a:r>
              <a:rPr lang="en-US" dirty="0"/>
              <a:t>, providing a unified platform for seamless data flow and interoperability.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567F32-5628-613C-FE3B-61DCC025D2E8}"/>
              </a:ext>
            </a:extLst>
          </p:cNvPr>
          <p:cNvSpPr txBox="1"/>
          <p:nvPr/>
        </p:nvSpPr>
        <p:spPr>
          <a:xfrm>
            <a:off x="1208312" y="1947392"/>
            <a:ext cx="5080519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u="sng" dirty="0"/>
              <a:t>Key Components: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Ethos Integration (EI): </a:t>
            </a:r>
            <a:r>
              <a:rPr lang="en-US" dirty="0"/>
              <a:t>Acts as a central hub that connects and manages data flow between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Ethos Data Model (EEDM): </a:t>
            </a:r>
            <a:r>
              <a:rPr lang="en-US" dirty="0"/>
              <a:t>A standardized data structure that ensures consistency and shared understanding across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Ethos Extend: </a:t>
            </a:r>
            <a:r>
              <a:rPr lang="en-US" dirty="0"/>
              <a:t>Enables customization of data models without affecting the core schema.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Ethos Data Access: </a:t>
            </a:r>
            <a:r>
              <a:rPr lang="en-US" dirty="0"/>
              <a:t>Offers secure, cloud-based access to institutional data through APIs and services.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7E711F8-1E68-886F-D726-6679BB734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659" y="2057401"/>
            <a:ext cx="5397742" cy="4539342"/>
          </a:xfrm>
          <a:prstGeom prst="rect">
            <a:avLst/>
          </a:prstGeom>
        </p:spPr>
      </p:pic>
      <p:pic>
        <p:nvPicPr>
          <p:cNvPr id="14" name="Picture 2" descr="Ellucian Experience Platform Now Available Globally">
            <a:extLst>
              <a:ext uri="{FF2B5EF4-FFF2-40B4-BE49-F238E27FC236}">
                <a16:creationId xmlns:a16="http://schemas.microsoft.com/office/drawing/2014/main" id="{EB9DC01D-B39C-16C2-05C8-0EF5E4343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0861" y="115950"/>
            <a:ext cx="1484540" cy="77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446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FCEB-E7F0-6E9A-70CC-A26EFC2CE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262487"/>
            <a:ext cx="9150675" cy="1427585"/>
          </a:xfrm>
        </p:spPr>
        <p:txBody>
          <a:bodyPr anchor="ctr">
            <a:normAutofit/>
          </a:bodyPr>
          <a:lstStyle/>
          <a:p>
            <a:r>
              <a:rPr lang="en-US" sz="3300" dirty="0"/>
              <a:t>Why Ethos? Point-to-Point vs. Ethos Integration</a:t>
            </a:r>
            <a:br>
              <a:rPr lang="en-US" sz="3300" dirty="0"/>
            </a:br>
            <a:endParaRPr lang="en-US" sz="3300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32D0614-177E-7E15-6867-3CF87FE7B9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933B04-EE15-BFCF-642F-A66456C8E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761101"/>
              </p:ext>
            </p:extLst>
          </p:nvPr>
        </p:nvGraphicFramePr>
        <p:xfrm>
          <a:off x="1660205" y="1443591"/>
          <a:ext cx="9660937" cy="4935437"/>
        </p:xfrm>
        <a:graphic>
          <a:graphicData uri="http://schemas.openxmlformats.org/drawingml/2006/table">
            <a:tbl>
              <a:tblPr/>
              <a:tblGrid>
                <a:gridCol w="2730131">
                  <a:extLst>
                    <a:ext uri="{9D8B030D-6E8A-4147-A177-3AD203B41FA5}">
                      <a16:colId xmlns:a16="http://schemas.microsoft.com/office/drawing/2014/main" val="1659464750"/>
                    </a:ext>
                  </a:extLst>
                </a:gridCol>
                <a:gridCol w="3429369">
                  <a:extLst>
                    <a:ext uri="{9D8B030D-6E8A-4147-A177-3AD203B41FA5}">
                      <a16:colId xmlns:a16="http://schemas.microsoft.com/office/drawing/2014/main" val="4145708647"/>
                    </a:ext>
                  </a:extLst>
                </a:gridCol>
                <a:gridCol w="3501437">
                  <a:extLst>
                    <a:ext uri="{9D8B030D-6E8A-4147-A177-3AD203B41FA5}">
                      <a16:colId xmlns:a16="http://schemas.microsoft.com/office/drawing/2014/main" val="2620013002"/>
                    </a:ext>
                  </a:extLst>
                </a:gridCol>
              </a:tblGrid>
              <a:tr h="47414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i="0" u="none" strike="noStrike">
                          <a:effectLst/>
                          <a:latin typeface="Arial" panose="020B0604020202020204" pitchFamily="34" charset="0"/>
                        </a:rPr>
                        <a:t>Aspect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195" marR="79195" marT="39598" marB="39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i="0" u="none" strike="noStrike">
                          <a:effectLst/>
                          <a:latin typeface="Arial" panose="020B0604020202020204" pitchFamily="34" charset="0"/>
                        </a:rPr>
                        <a:t>Point-to-Point (P2P)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195" marR="79195" marT="39598" marB="39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i="0" u="none" strike="noStrike">
                          <a:effectLst/>
                          <a:latin typeface="Arial" panose="020B0604020202020204" pitchFamily="34" charset="0"/>
                        </a:rPr>
                        <a:t>Ethos Integration (Hub Model)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195" marR="79195" marT="39598" marB="39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3839296"/>
                  </a:ext>
                </a:extLst>
              </a:tr>
              <a:tr h="797429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i="0" u="none" strike="noStrike">
                          <a:effectLst/>
                          <a:latin typeface="Arial" panose="020B0604020202020204" pitchFamily="34" charset="0"/>
                        </a:rPr>
                        <a:t>Architecture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195" marR="79195" marT="39598" marB="39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Direct connections between systems</a:t>
                      </a:r>
                    </a:p>
                  </a:txBody>
                  <a:tcPr marL="79195" marR="79195" marT="39598" marB="39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Single connection to a central hub</a:t>
                      </a:r>
                    </a:p>
                  </a:txBody>
                  <a:tcPr marL="79195" marR="79195" marT="39598" marB="39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00340"/>
                  </a:ext>
                </a:extLst>
              </a:tr>
              <a:tr h="797429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i="0" u="none" strike="noStrike" dirty="0">
                          <a:effectLst/>
                          <a:latin typeface="Arial" panose="020B0604020202020204" pitchFamily="34" charset="0"/>
                        </a:rPr>
                        <a:t>Scalability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195" marR="79195" marT="39598" marB="39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Poor — connections grow rapidly </a:t>
                      </a:r>
                    </a:p>
                  </a:txBody>
                  <a:tcPr marL="79195" marR="79195" marT="39598" marB="39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Excellent — add one system with one connection</a:t>
                      </a:r>
                    </a:p>
                  </a:txBody>
                  <a:tcPr marL="79195" marR="79195" marT="39598" marB="39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596781"/>
                  </a:ext>
                </a:extLst>
              </a:tr>
              <a:tr h="797429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i="0" u="none" strike="noStrike">
                          <a:effectLst/>
                          <a:latin typeface="Arial" panose="020B0604020202020204" pitchFamily="34" charset="0"/>
                        </a:rPr>
                        <a:t>Example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195" marR="79195" marT="39598" marB="39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10 systems = 45 individual connections</a:t>
                      </a:r>
                    </a:p>
                  </a:txBody>
                  <a:tcPr marL="79195" marR="79195" marT="39598" marB="39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10 systems = 10 hub connections</a:t>
                      </a:r>
                    </a:p>
                  </a:txBody>
                  <a:tcPr marL="79195" marR="79195" marT="39598" marB="39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7523003"/>
                  </a:ext>
                </a:extLst>
              </a:tr>
              <a:tr h="797429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i="0" u="none" strike="noStrike">
                          <a:effectLst/>
                          <a:latin typeface="Arial" panose="020B0604020202020204" pitchFamily="34" charset="0"/>
                        </a:rPr>
                        <a:t>Maintenance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195" marR="79195" marT="39598" marB="39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High — changes affect multiple connections</a:t>
                      </a:r>
                    </a:p>
                  </a:txBody>
                  <a:tcPr marL="79195" marR="79195" marT="39598" marB="39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Low — changes isolated through the hub</a:t>
                      </a:r>
                    </a:p>
                  </a:txBody>
                  <a:tcPr marL="79195" marR="79195" marT="39598" marB="39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2550381"/>
                  </a:ext>
                </a:extLst>
              </a:tr>
              <a:tr h="47414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i="0" u="none" strike="noStrike">
                          <a:effectLst/>
                          <a:latin typeface="Arial" panose="020B0604020202020204" pitchFamily="34" charset="0"/>
                        </a:rPr>
                        <a:t>Cost &amp; Effort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195" marR="79195" marT="39598" marB="39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Expensive and complex</a:t>
                      </a:r>
                    </a:p>
                  </a:txBody>
                  <a:tcPr marL="79195" marR="79195" marT="39598" marB="39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>
                          <a:effectLst/>
                          <a:latin typeface="Arial" panose="020B0604020202020204" pitchFamily="34" charset="0"/>
                        </a:rPr>
                        <a:t>Simpler and cheaper</a:t>
                      </a:r>
                    </a:p>
                  </a:txBody>
                  <a:tcPr marL="79195" marR="79195" marT="39598" marB="39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943999"/>
                  </a:ext>
                </a:extLst>
              </a:tr>
              <a:tr h="797429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1" i="0" u="none" strike="noStrike">
                          <a:effectLst/>
                          <a:latin typeface="Arial" panose="020B0604020202020204" pitchFamily="34" charset="0"/>
                        </a:rPr>
                        <a:t>Risk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195" marR="79195" marT="39598" marB="39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Fragile — tightly coupled systems</a:t>
                      </a:r>
                    </a:p>
                  </a:txBody>
                  <a:tcPr marL="79195" marR="79195" marT="39598" marB="39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b="0" i="0" u="none" strike="noStrike" dirty="0">
                          <a:effectLst/>
                          <a:latin typeface="Arial" panose="020B0604020202020204" pitchFamily="34" charset="0"/>
                        </a:rPr>
                        <a:t>Robust — loosely coupled through the hub</a:t>
                      </a:r>
                    </a:p>
                  </a:txBody>
                  <a:tcPr marL="79195" marR="79195" marT="39598" marB="395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640003"/>
                  </a:ext>
                </a:extLst>
              </a:tr>
            </a:tbl>
          </a:graphicData>
        </a:graphic>
      </p:graphicFrame>
      <p:pic>
        <p:nvPicPr>
          <p:cNvPr id="5" name="Picture 2" descr="Ellucian Experience Platform Now Available Globally">
            <a:extLst>
              <a:ext uri="{FF2B5EF4-FFF2-40B4-BE49-F238E27FC236}">
                <a16:creationId xmlns:a16="http://schemas.microsoft.com/office/drawing/2014/main" id="{9AB8274C-1957-5E44-DB88-2D2CFDCCB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5318" y="198429"/>
            <a:ext cx="1484540" cy="77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449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F4121-F8ED-DDB0-C267-48F301AD6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758891"/>
          </a:xfrm>
        </p:spPr>
        <p:txBody>
          <a:bodyPr>
            <a:normAutofit fontScale="90000"/>
          </a:bodyPr>
          <a:lstStyle/>
          <a:p>
            <a:r>
              <a:rPr lang="en-US" sz="3700" dirty="0"/>
              <a:t>Ethos Integration Architecture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ECFA7-88F9-0373-EF31-8C44B69461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91E5F8-DBB0-BDF0-EEE1-B5F61F751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286" y="2383971"/>
            <a:ext cx="10510578" cy="37932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11DDF8-D1AF-EF31-4EB4-2423259E0886}"/>
              </a:ext>
            </a:extLst>
          </p:cNvPr>
          <p:cNvSpPr txBox="1"/>
          <p:nvPr/>
        </p:nvSpPr>
        <p:spPr>
          <a:xfrm>
            <a:off x="1381119" y="1068365"/>
            <a:ext cx="107020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Authoritative Application: </a:t>
            </a:r>
            <a:r>
              <a:rPr lang="en-US" dirty="0"/>
              <a:t>Owns and publishes data (e.g., Banner, Colleague)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Ethos Hub:</a:t>
            </a:r>
            <a:r>
              <a:rPr lang="en-US" dirty="0"/>
              <a:t> Routes data via REST APIs and message queues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Non-Authoritative (Subscribing) Application: </a:t>
            </a:r>
            <a:r>
              <a:rPr lang="en-US" dirty="0"/>
              <a:t>Consumes data through notifications or API calls (e.g., LMS, Bookstore)</a:t>
            </a:r>
          </a:p>
        </p:txBody>
      </p:sp>
      <p:pic>
        <p:nvPicPr>
          <p:cNvPr id="12" name="Picture 2" descr="Ellucian Experience Platform Now Available Globally">
            <a:extLst>
              <a:ext uri="{FF2B5EF4-FFF2-40B4-BE49-F238E27FC236}">
                <a16:creationId xmlns:a16="http://schemas.microsoft.com/office/drawing/2014/main" id="{CF3A0FB8-C0F2-F550-EE7C-DB3BD6743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089" y="175238"/>
            <a:ext cx="1484540" cy="77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508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13935-6603-D6AB-6391-2413DD397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3"/>
            <a:ext cx="9150675" cy="628261"/>
          </a:xfrm>
        </p:spPr>
        <p:txBody>
          <a:bodyPr>
            <a:normAutofit fontScale="90000"/>
          </a:bodyPr>
          <a:lstStyle/>
          <a:p>
            <a:r>
              <a:rPr lang="en-US" sz="3700" dirty="0"/>
              <a:t>Ethos Data Model (EEDM)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FBD30-7448-7E4C-58BD-96095A46FC8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 descr="A diagram of a diagram of a server&#10;&#10;AI-generated content may be incorrect.">
            <a:extLst>
              <a:ext uri="{FF2B5EF4-FFF2-40B4-BE49-F238E27FC236}">
                <a16:creationId xmlns:a16="http://schemas.microsoft.com/office/drawing/2014/main" id="{EA0DD6BC-2959-B5BE-5FC5-A25024FBB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71" y="1009261"/>
            <a:ext cx="9710057" cy="341811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D0EEBB8-10AC-A22F-9F36-1FD3975E850F}"/>
              </a:ext>
            </a:extLst>
          </p:cNvPr>
          <p:cNvSpPr txBox="1"/>
          <p:nvPr/>
        </p:nvSpPr>
        <p:spPr>
          <a:xfrm>
            <a:off x="1381119" y="4743272"/>
            <a:ext cx="100488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Common Language: </a:t>
            </a:r>
            <a:r>
              <a:rPr lang="en-US" dirty="0"/>
              <a:t>Standard terms shared across all institutions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Single Source of Truth: </a:t>
            </a:r>
            <a:r>
              <a:rPr lang="en-US" dirty="0"/>
              <a:t>Unified student record accessible to all departments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Open Platform: </a:t>
            </a:r>
            <a:r>
              <a:rPr lang="en-US" dirty="0"/>
              <a:t>Community-driven, built on open standards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Extensible: </a:t>
            </a:r>
            <a:r>
              <a:rPr lang="en-US" dirty="0"/>
              <a:t>Easily customizable without altering core systems</a:t>
            </a:r>
          </a:p>
        </p:txBody>
      </p:sp>
      <p:pic>
        <p:nvPicPr>
          <p:cNvPr id="23" name="Picture 2" descr="Ellucian Experience Platform Now Available Globally">
            <a:extLst>
              <a:ext uri="{FF2B5EF4-FFF2-40B4-BE49-F238E27FC236}">
                <a16:creationId xmlns:a16="http://schemas.microsoft.com/office/drawing/2014/main" id="{11E992D7-B8DA-4923-F4E2-522FC5F70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8860" y="136549"/>
            <a:ext cx="1484540" cy="77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783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34E4C-1929-5BDF-52E1-06D231F6F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595605"/>
          </a:xfrm>
        </p:spPr>
        <p:txBody>
          <a:bodyPr>
            <a:noAutofit/>
          </a:bodyPr>
          <a:lstStyle/>
          <a:p>
            <a:r>
              <a:rPr lang="en-US" sz="3300" dirty="0"/>
              <a:t>Messaging Patterns</a:t>
            </a:r>
            <a:br>
              <a:rPr lang="en-US" sz="3300" dirty="0"/>
            </a:br>
            <a:endParaRPr lang="en-US" sz="3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9B42E-6C35-FDB8-137B-F539847644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01459E-BC3B-5AC9-FC7A-82F02B417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12" y="2805180"/>
            <a:ext cx="8394407" cy="36293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FC4009-4B71-8D10-F41E-9132906F8D69}"/>
              </a:ext>
            </a:extLst>
          </p:cNvPr>
          <p:cNvSpPr txBox="1"/>
          <p:nvPr/>
        </p:nvSpPr>
        <p:spPr>
          <a:xfrm>
            <a:off x="1381119" y="1099457"/>
            <a:ext cx="8208585" cy="1705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/>
              <a:t> Publish/Subscribe (Async)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Event-based messaging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Systems publish events, others subscribe to receive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Example:</a:t>
            </a:r>
            <a:r>
              <a:rPr lang="en-US" dirty="0"/>
              <a:t> </a:t>
            </a:r>
            <a:r>
              <a:rPr lang="en-US" i="1" dirty="0"/>
              <a:t>Banner publishes new course info → Bookstore receives update</a:t>
            </a:r>
            <a:endParaRPr lang="en-US" dirty="0"/>
          </a:p>
        </p:txBody>
      </p:sp>
      <p:pic>
        <p:nvPicPr>
          <p:cNvPr id="9" name="Picture 2" descr="Ellucian Experience Platform Now Available Globally">
            <a:extLst>
              <a:ext uri="{FF2B5EF4-FFF2-40B4-BE49-F238E27FC236}">
                <a16:creationId xmlns:a16="http://schemas.microsoft.com/office/drawing/2014/main" id="{113538AE-13DC-CC62-C33B-2BD0ED92E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089" y="114927"/>
            <a:ext cx="1484540" cy="77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358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EC242-F925-8CF9-BD05-BABB96BA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3"/>
            <a:ext cx="9150675" cy="399662"/>
          </a:xfrm>
        </p:spPr>
        <p:txBody>
          <a:bodyPr>
            <a:noAutofit/>
          </a:bodyPr>
          <a:lstStyle/>
          <a:p>
            <a:r>
              <a:rPr lang="en-US" sz="3300" dirty="0"/>
              <a:t>Messaging Patterns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68588D-AA50-94AC-0D1A-C288DEDA1DB0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600576" y="2736162"/>
            <a:ext cx="9555364" cy="353339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46BB2-C327-C625-F057-A9C93890AA7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B2A079-FDC2-C51E-820D-DDA3C9985785}"/>
              </a:ext>
            </a:extLst>
          </p:cNvPr>
          <p:cNvSpPr txBox="1"/>
          <p:nvPr/>
        </p:nvSpPr>
        <p:spPr>
          <a:xfrm>
            <a:off x="1468815" y="1052621"/>
            <a:ext cx="7805814" cy="1706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/>
              <a:t>Request/Reply (Sync)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Real-time API request/response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Caller system waits for a reply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Example:</a:t>
            </a:r>
            <a:r>
              <a:rPr lang="en-US" dirty="0"/>
              <a:t> </a:t>
            </a:r>
            <a:r>
              <a:rPr lang="en-US" i="1" dirty="0"/>
              <a:t>Elevate sends course creation request via Ethos Proxy API</a:t>
            </a:r>
            <a:endParaRPr lang="en-US" dirty="0"/>
          </a:p>
        </p:txBody>
      </p:sp>
      <p:pic>
        <p:nvPicPr>
          <p:cNvPr id="9" name="Picture 2" descr="Ellucian Experience Platform Now Available Globally">
            <a:extLst>
              <a:ext uri="{FF2B5EF4-FFF2-40B4-BE49-F238E27FC236}">
                <a16:creationId xmlns:a16="http://schemas.microsoft.com/office/drawing/2014/main" id="{39CD1AED-EB9B-A7D6-B066-7B9A3C6A5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289" y="125665"/>
            <a:ext cx="1484540" cy="77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72111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DB7358-0BCB-4DEB-B717-C1D7CC555F0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69E9DE5-EFFE-4262-A023-32732F0B66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DE3707C-8CAB-4302-B7E1-D32E1543E05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{38C0D12F-4D31-44A1-BFC2-CB5A78CA5705}TF3977e381-cba5-49b1-ba43-b5d865517af907ebbda9_win32-372d4d6ae720</Template>
  <TotalTime>129</TotalTime>
  <Words>1325</Words>
  <Application>Microsoft Office PowerPoint</Application>
  <PresentationFormat>Widescreen</PresentationFormat>
  <Paragraphs>185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Tisa Offc Serif Pro</vt:lpstr>
      <vt:lpstr>Univers Light</vt:lpstr>
      <vt:lpstr>Custom</vt:lpstr>
      <vt:lpstr>Ellucian Ethos</vt:lpstr>
      <vt:lpstr>Agenda</vt:lpstr>
      <vt:lpstr>Introduction to Ellucian Ethos Integration</vt:lpstr>
      <vt:lpstr>What is Ellucian Ethos? </vt:lpstr>
      <vt:lpstr>Why Ethos? Point-to-Point vs. Ethos Integration </vt:lpstr>
      <vt:lpstr>Ethos Integration Architecture </vt:lpstr>
      <vt:lpstr>Ethos Data Model (EEDM) </vt:lpstr>
      <vt:lpstr>Messaging Patterns </vt:lpstr>
      <vt:lpstr>Messaging Patterns</vt:lpstr>
      <vt:lpstr>Ethos Identity Federation Service (EIFS) </vt:lpstr>
      <vt:lpstr>Ethos User Provisioning (EUP) </vt:lpstr>
      <vt:lpstr>Ethos Data Access </vt:lpstr>
      <vt:lpstr>Ethos Extend </vt:lpstr>
      <vt:lpstr>Managing Applications in Ethos </vt:lpstr>
      <vt:lpstr>Multi-Owner Support </vt:lpstr>
      <vt:lpstr>API Keys and Security</vt:lpstr>
      <vt:lpstr>Practical Example – Campus Card System </vt:lpstr>
      <vt:lpstr>Practical Example – Campus Card System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Pooja Ravindra Chaudhari</dc:creator>
  <cp:lastModifiedBy>Pooja Ravindra Chaudhari</cp:lastModifiedBy>
  <cp:revision>2</cp:revision>
  <dcterms:created xsi:type="dcterms:W3CDTF">2025-07-16T07:14:31Z</dcterms:created>
  <dcterms:modified xsi:type="dcterms:W3CDTF">2025-07-16T09:32:41Z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