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8" r:id="rId3"/>
    <p:sldId id="259" r:id="rId4"/>
    <p:sldId id="260" r:id="rId5"/>
    <p:sldId id="274"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ontserrat" panose="020B0604020202020204" charset="0"/>
      <p:regular r:id="rId26"/>
      <p:bold r:id="rId27"/>
      <p:italic r:id="rId28"/>
      <p:boldItalic r:id="rId29"/>
    </p:embeddedFont>
    <p:embeddedFont>
      <p:font typeface="Calibri Light" panose="020F030202020403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15909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4064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46CE7D5-CF57-46EF-B807-FDD0502418D4}" type="datetimeFigureOut">
              <a:rPr lang="en-GB" smtClean="0"/>
              <a:t>08/06/2022</a:t>
            </a:fld>
            <a:endParaRPr lang="en-GB"/>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3618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65508" y="1202836"/>
            <a:ext cx="8512500" cy="3784800"/>
          </a:xfrm>
          <a:prstGeom prst="rect">
            <a:avLst/>
          </a:prstGeom>
          <a:noFill/>
          <a:ln>
            <a:noFill/>
          </a:ln>
        </p:spPr>
        <p:txBody>
          <a:bodyPr spcFirstLastPara="1" wrap="square" lIns="91425" tIns="91425" rIns="91425" bIns="91425" anchor="b" anchorCtr="0">
            <a:noAutofit/>
          </a:bodyPr>
          <a:lstStyle/>
          <a:p>
            <a:r>
              <a:rPr lang="en-GB" sz="4200" b="1" dirty="0" smtClean="0">
                <a:solidFill>
                  <a:srgbClr val="CC0000"/>
                </a:solidFill>
                <a:latin typeface="Montserrat"/>
                <a:ea typeface="Montserrat"/>
                <a:cs typeface="Montserrat"/>
                <a:sym typeface="Montserrat"/>
              </a:rPr>
              <a:t>Capstone Project-2</a:t>
            </a:r>
            <a:br>
              <a:rPr lang="en-GB" sz="4200" b="1" dirty="0" smtClean="0">
                <a:solidFill>
                  <a:srgbClr val="CC0000"/>
                </a:solidFill>
                <a:latin typeface="Montserrat"/>
                <a:ea typeface="Montserrat"/>
                <a:cs typeface="Montserrat"/>
                <a:sym typeface="Montserrat"/>
              </a:rPr>
            </a:br>
            <a:r>
              <a:rPr lang="en-GB" sz="2800" dirty="0">
                <a:latin typeface="Times New Roman"/>
                <a:ea typeface="+mn-lt"/>
                <a:cs typeface="+mn-lt"/>
              </a:rPr>
              <a:t>Supervised ML (Regression) - Capstone Project</a:t>
            </a:r>
            <a:r>
              <a:rPr lang="en-GB" sz="4400" dirty="0">
                <a:latin typeface="Times New Roman"/>
                <a:ea typeface="+mn-lt"/>
                <a:cs typeface="+mn-lt"/>
              </a:rPr>
              <a:t/>
            </a:r>
            <a:br>
              <a:rPr lang="en-GB" sz="4400" dirty="0">
                <a:latin typeface="Times New Roman"/>
                <a:ea typeface="+mn-lt"/>
                <a:cs typeface="+mn-lt"/>
              </a:rPr>
            </a:br>
            <a:endParaRPr sz="4200" b="1" dirty="0">
              <a:solidFill>
                <a:srgbClr val="CC0000"/>
              </a:solidFill>
              <a:latin typeface="Montserrat"/>
              <a:ea typeface="Montserrat"/>
              <a:cs typeface="Montserrat"/>
              <a:sym typeface="Montserrat"/>
            </a:endParaRPr>
          </a:p>
          <a:p>
            <a:r>
              <a:rPr lang="en-IN" sz="2800" b="1" dirty="0" smtClean="0">
                <a:solidFill>
                  <a:schemeClr val="lt1"/>
                </a:solidFill>
                <a:latin typeface="Montserrat"/>
                <a:ea typeface="Montserrat"/>
                <a:cs typeface="Montserrat"/>
                <a:sym typeface="Montserrat"/>
              </a:rPr>
              <a:t>Ds Chargers: </a:t>
            </a:r>
            <a:r>
              <a:rPr lang="en-GB" sz="2800" b="1" dirty="0">
                <a:solidFill>
                  <a:schemeClr val="bg1"/>
                </a:solidFill>
              </a:rPr>
              <a:t>Bike Sharing Demand Prediction</a:t>
            </a:r>
            <a:r>
              <a:rPr lang="en-GB" sz="3200" dirty="0">
                <a:cs typeface="Calibri"/>
              </a:rPr>
              <a:t/>
            </a:r>
            <a:br>
              <a:rPr lang="en-GB" sz="3200" dirty="0">
                <a:cs typeface="Calibri"/>
              </a:rPr>
            </a:br>
            <a:r>
              <a:rPr lang="en-IN" sz="3200" b="1" dirty="0" smtClean="0">
                <a:solidFill>
                  <a:schemeClr val="lt1"/>
                </a:solidFill>
                <a:latin typeface="Montserrat"/>
                <a:ea typeface="Montserrat"/>
                <a:cs typeface="Montserrat"/>
                <a:sym typeface="Montserrat"/>
              </a:rPr>
              <a:t>Team </a:t>
            </a:r>
            <a:r>
              <a:rPr lang="en-IN" sz="3200" b="1" dirty="0" smtClean="0">
                <a:solidFill>
                  <a:schemeClr val="lt1"/>
                </a:solidFill>
                <a:latin typeface="Montserrat"/>
                <a:ea typeface="Montserrat"/>
                <a:cs typeface="Montserrat"/>
                <a:sym typeface="Montserrat"/>
              </a:rPr>
              <a:t>Member</a:t>
            </a:r>
            <a:br>
              <a:rPr lang="en-IN" sz="3200" b="1" dirty="0" smtClean="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
            </a:r>
            <a:br>
              <a:rPr lang="en-IN" sz="2000" b="1" dirty="0" smtClean="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Chetan </a:t>
            </a:r>
            <a:r>
              <a:rPr lang="en-IN" sz="2000" b="1" dirty="0" smtClean="0">
                <a:solidFill>
                  <a:schemeClr val="lt1"/>
                </a:solidFill>
                <a:latin typeface="Montserrat"/>
                <a:ea typeface="Montserrat"/>
                <a:cs typeface="Montserrat"/>
                <a:sym typeface="Montserrat"/>
              </a:rPr>
              <a:t>Jadhav</a:t>
            </a:r>
            <a:br>
              <a:rPr lang="en-IN" sz="2000" b="1" dirty="0" smtClean="0">
                <a:solidFill>
                  <a:schemeClr val="lt1"/>
                </a:solidFill>
                <a:latin typeface="Montserrat"/>
                <a:ea typeface="Montserrat"/>
                <a:cs typeface="Montserrat"/>
                <a:sym typeface="Montserrat"/>
              </a:rPr>
            </a:br>
            <a:r>
              <a:rPr lang="en-IN" sz="2000" b="1" dirty="0" err="1" smtClean="0">
                <a:solidFill>
                  <a:schemeClr val="lt1"/>
                </a:solidFill>
                <a:latin typeface="Montserrat"/>
                <a:ea typeface="Montserrat"/>
                <a:cs typeface="Montserrat"/>
                <a:sym typeface="Montserrat"/>
              </a:rPr>
              <a:t>Meghana</a:t>
            </a:r>
            <a:r>
              <a:rPr lang="en-IN" sz="2000" b="1" dirty="0" smtClean="0">
                <a:solidFill>
                  <a:schemeClr val="lt1"/>
                </a:solidFill>
                <a:latin typeface="Montserrat"/>
                <a:ea typeface="Montserrat"/>
                <a:cs typeface="Montserrat"/>
                <a:sym typeface="Montserrat"/>
              </a:rPr>
              <a:t> </a:t>
            </a:r>
            <a:r>
              <a:rPr lang="en-IN" sz="2000" b="1" dirty="0" err="1" smtClean="0">
                <a:solidFill>
                  <a:schemeClr val="lt1"/>
                </a:solidFill>
                <a:latin typeface="Montserrat"/>
                <a:ea typeface="Montserrat"/>
                <a:cs typeface="Montserrat"/>
                <a:sym typeface="Montserrat"/>
              </a:rPr>
              <a:t>Rs</a:t>
            </a:r>
            <a:r>
              <a:rPr lang="en-IN" sz="2000" b="1" dirty="0" smtClean="0">
                <a:solidFill>
                  <a:schemeClr val="lt1"/>
                </a:solidFill>
                <a:latin typeface="Montserrat"/>
                <a:ea typeface="Montserrat"/>
                <a:cs typeface="Montserrat"/>
                <a:sym typeface="Montserrat"/>
              </a:rPr>
              <a:t/>
            </a:r>
            <a:br>
              <a:rPr lang="en-IN" sz="2000" b="1" dirty="0" smtClean="0">
                <a:solidFill>
                  <a:schemeClr val="lt1"/>
                </a:solidFill>
                <a:latin typeface="Montserrat"/>
                <a:ea typeface="Montserrat"/>
                <a:cs typeface="Montserrat"/>
                <a:sym typeface="Montserrat"/>
              </a:rPr>
            </a:br>
            <a:r>
              <a:rPr lang="en-IN" sz="2000" b="1" dirty="0" err="1">
                <a:solidFill>
                  <a:schemeClr val="lt1"/>
                </a:solidFill>
                <a:latin typeface="Montserrat"/>
                <a:ea typeface="Montserrat"/>
                <a:cs typeface="Montserrat"/>
                <a:sym typeface="Montserrat"/>
              </a:rPr>
              <a:t>Pooja</a:t>
            </a:r>
            <a:r>
              <a:rPr lang="en-IN" sz="2000" b="1" dirty="0">
                <a:solidFill>
                  <a:schemeClr val="lt1"/>
                </a:solidFill>
                <a:latin typeface="Montserrat"/>
                <a:ea typeface="Montserrat"/>
                <a:cs typeface="Montserrat"/>
                <a:sym typeface="Montserrat"/>
              </a:rPr>
              <a:t> </a:t>
            </a:r>
            <a:r>
              <a:rPr lang="en-IN" sz="2000" b="1" dirty="0" err="1">
                <a:solidFill>
                  <a:schemeClr val="lt1"/>
                </a:solidFill>
                <a:latin typeface="Montserrat"/>
                <a:ea typeface="Montserrat"/>
                <a:cs typeface="Montserrat"/>
                <a:sym typeface="Montserrat"/>
              </a:rPr>
              <a:t>Parsana</a:t>
            </a:r>
            <a:r>
              <a:rPr lang="en-IN" sz="2000" b="1" dirty="0">
                <a:solidFill>
                  <a:schemeClr val="lt1"/>
                </a:solidFill>
                <a:latin typeface="Montserrat"/>
                <a:ea typeface="Montserrat"/>
                <a:cs typeface="Montserrat"/>
                <a:sym typeface="Montserrat"/>
              </a:rPr>
              <a:t/>
            </a:r>
            <a:br>
              <a:rPr lang="en-IN" sz="2000" b="1" dirty="0">
                <a:solidFill>
                  <a:schemeClr val="lt1"/>
                </a:solidFill>
                <a:latin typeface="Montserrat"/>
                <a:ea typeface="Montserrat"/>
                <a:cs typeface="Montserrat"/>
                <a:sym typeface="Montserrat"/>
              </a:rPr>
            </a:br>
            <a:r>
              <a:rPr lang="en-IN" sz="2000" b="1" dirty="0">
                <a:solidFill>
                  <a:schemeClr val="lt1"/>
                </a:solidFill>
                <a:latin typeface="Montserrat"/>
                <a:ea typeface="Montserrat"/>
                <a:cs typeface="Montserrat"/>
                <a:sym typeface="Montserrat"/>
              </a:rPr>
              <a:t>Robin </a:t>
            </a:r>
            <a:r>
              <a:rPr lang="en-IN" sz="2000" b="1" dirty="0" err="1">
                <a:solidFill>
                  <a:schemeClr val="lt1"/>
                </a:solidFill>
                <a:latin typeface="Montserrat"/>
                <a:ea typeface="Montserrat"/>
                <a:cs typeface="Montserrat"/>
                <a:sym typeface="Montserrat"/>
              </a:rPr>
              <a:t>Rego</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17867" y="-38863"/>
            <a:ext cx="7886700" cy="994172"/>
          </a:xfrm>
        </p:spPr>
        <p:txBody>
          <a:bodyPr>
            <a:normAutofit/>
          </a:bodyPr>
          <a:lstStyle/>
          <a:p>
            <a:pPr algn="ctr"/>
            <a:r>
              <a:rPr lang="en-GB" sz="1800" b="1">
                <a:solidFill>
                  <a:srgbClr val="960606"/>
                </a:solidFill>
                <a:latin typeface="Times New Roman"/>
                <a:cs typeface="Times New Roman"/>
              </a:rPr>
              <a:t>Analysis Of Season Variable</a:t>
            </a:r>
            <a:endParaRPr lang="en-US" sz="1800" b="1">
              <a:latin typeface="Times New Roman"/>
              <a:cs typeface="Calibri Light"/>
            </a:endParaRPr>
          </a:p>
        </p:txBody>
      </p:sp>
      <p:pic>
        <p:nvPicPr>
          <p:cNvPr id="8" name="Picture 8" descr="Chart, bar chart&#10;&#10;Description automatically generated">
            <a:extLst>
              <a:ext uri="{FF2B5EF4-FFF2-40B4-BE49-F238E27FC236}">
                <a16:creationId xmlns:a16="http://schemas.microsoft.com/office/drawing/2014/main" xmlns="" id="{DBA6AB96-3379-2181-338E-512595F6186A}"/>
              </a:ext>
            </a:extLst>
          </p:cNvPr>
          <p:cNvPicPr>
            <a:picLocks noGrp="1" noChangeAspect="1"/>
          </p:cNvPicPr>
          <p:nvPr>
            <p:ph idx="1"/>
          </p:nvPr>
        </p:nvPicPr>
        <p:blipFill>
          <a:blip r:embed="rId2"/>
          <a:stretch>
            <a:fillRect/>
          </a:stretch>
        </p:blipFill>
        <p:spPr>
          <a:xfrm>
            <a:off x="2897449" y="776153"/>
            <a:ext cx="3349103" cy="3263504"/>
          </a:xfrm>
        </p:spPr>
      </p:pic>
    </p:spTree>
    <p:extLst>
      <p:ext uri="{BB962C8B-B14F-4D97-AF65-F5344CB8AC3E}">
        <p14:creationId xmlns:p14="http://schemas.microsoft.com/office/powerpoint/2010/main" val="374596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36618"/>
            <a:ext cx="7886700" cy="994172"/>
          </a:xfrm>
        </p:spPr>
        <p:txBody>
          <a:bodyPr>
            <a:normAutofit/>
          </a:bodyPr>
          <a:lstStyle/>
          <a:p>
            <a:pPr algn="ctr"/>
            <a:r>
              <a:rPr lang="en-GB" sz="2100" b="1">
                <a:solidFill>
                  <a:srgbClr val="960606"/>
                </a:solidFill>
                <a:latin typeface="Times New Roman"/>
                <a:cs typeface="Times New Roman"/>
              </a:rPr>
              <a:t>Analysis of Holiday Variable</a:t>
            </a:r>
            <a:endParaRPr lang="en-GB" sz="2100" err="1">
              <a:ea typeface="+mj-lt"/>
              <a:cs typeface="+mj-lt"/>
            </a:endParaRPr>
          </a:p>
        </p:txBody>
      </p:sp>
      <p:pic>
        <p:nvPicPr>
          <p:cNvPr id="4" name="Picture 4" descr="Chart, box and whisker chart&#10;&#10;Description automatically generated">
            <a:extLst>
              <a:ext uri="{FF2B5EF4-FFF2-40B4-BE49-F238E27FC236}">
                <a16:creationId xmlns:a16="http://schemas.microsoft.com/office/drawing/2014/main" xmlns="" id="{80B6037E-A022-3CBA-433B-C7CB87E14BC2}"/>
              </a:ext>
            </a:extLst>
          </p:cNvPr>
          <p:cNvPicPr>
            <a:picLocks noGrp="1" noChangeAspect="1"/>
          </p:cNvPicPr>
          <p:nvPr>
            <p:ph idx="1"/>
          </p:nvPr>
        </p:nvPicPr>
        <p:blipFill>
          <a:blip r:embed="rId2"/>
          <a:stretch>
            <a:fillRect/>
          </a:stretch>
        </p:blipFill>
        <p:spPr>
          <a:xfrm>
            <a:off x="2851475" y="776152"/>
            <a:ext cx="3311654" cy="3263504"/>
          </a:xfrm>
        </p:spPr>
      </p:pic>
    </p:spTree>
    <p:extLst>
      <p:ext uri="{BB962C8B-B14F-4D97-AF65-F5344CB8AC3E}">
        <p14:creationId xmlns:p14="http://schemas.microsoft.com/office/powerpoint/2010/main" val="162305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4269"/>
            <a:ext cx="7886700" cy="573634"/>
          </a:xfrm>
        </p:spPr>
        <p:txBody>
          <a:bodyPr>
            <a:normAutofit/>
          </a:bodyPr>
          <a:lstStyle/>
          <a:p>
            <a:pPr algn="ctr"/>
            <a:r>
              <a:rPr lang="en-GB" sz="2100" b="1">
                <a:solidFill>
                  <a:srgbClr val="960606"/>
                </a:solidFill>
                <a:latin typeface="Times New Roman"/>
                <a:ea typeface="+mj-lt"/>
                <a:cs typeface="Times New Roman"/>
              </a:rPr>
              <a:t>Snowfall vs Rented Bike Count</a:t>
            </a:r>
            <a:endParaRPr lang="en-GB" sz="2100">
              <a:solidFill>
                <a:srgbClr val="000000"/>
              </a:solidFill>
              <a:latin typeface="Calibri Light" panose="020F0302020204030204"/>
              <a:cs typeface="Calibri Light"/>
            </a:endParaRPr>
          </a:p>
        </p:txBody>
      </p:sp>
      <p:pic>
        <p:nvPicPr>
          <p:cNvPr id="6" name="Picture 6" descr="Chart, line chart&#10;&#10;Description automatically generated">
            <a:extLst>
              <a:ext uri="{FF2B5EF4-FFF2-40B4-BE49-F238E27FC236}">
                <a16:creationId xmlns:a16="http://schemas.microsoft.com/office/drawing/2014/main" xmlns="" id="{2CF24FC8-A13C-287D-3458-F4BAACEE389F}"/>
              </a:ext>
            </a:extLst>
          </p:cNvPr>
          <p:cNvPicPr>
            <a:picLocks noGrp="1" noChangeAspect="1"/>
          </p:cNvPicPr>
          <p:nvPr>
            <p:ph idx="1"/>
          </p:nvPr>
        </p:nvPicPr>
        <p:blipFill>
          <a:blip r:embed="rId2"/>
          <a:stretch>
            <a:fillRect/>
          </a:stretch>
        </p:blipFill>
        <p:spPr>
          <a:xfrm>
            <a:off x="1978213" y="480170"/>
            <a:ext cx="5187575" cy="3650591"/>
          </a:xfrm>
        </p:spPr>
      </p:pic>
    </p:spTree>
    <p:extLst>
      <p:ext uri="{BB962C8B-B14F-4D97-AF65-F5344CB8AC3E}">
        <p14:creationId xmlns:p14="http://schemas.microsoft.com/office/powerpoint/2010/main" val="157472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4269"/>
            <a:ext cx="7886700" cy="573634"/>
          </a:xfrm>
        </p:spPr>
        <p:txBody>
          <a:bodyPr>
            <a:normAutofit/>
          </a:bodyPr>
          <a:lstStyle/>
          <a:p>
            <a:pPr algn="ctr"/>
            <a:r>
              <a:rPr lang="en-GB" sz="2100" b="1">
                <a:solidFill>
                  <a:srgbClr val="960606"/>
                </a:solidFill>
                <a:latin typeface="Times New Roman"/>
                <a:ea typeface="+mj-lt"/>
                <a:cs typeface="Times New Roman"/>
              </a:rPr>
              <a:t>Rainfall vs Rented Bike Count</a:t>
            </a:r>
            <a:endParaRPr lang="en-GB" sz="2100">
              <a:solidFill>
                <a:srgbClr val="000000"/>
              </a:solidFill>
              <a:latin typeface="Calibri Light" panose="020F0302020204030204"/>
              <a:cs typeface="Calibri Light"/>
            </a:endParaRPr>
          </a:p>
        </p:txBody>
      </p:sp>
      <p:pic>
        <p:nvPicPr>
          <p:cNvPr id="5" name="Picture 7" descr="Chart, line chart, histogram&#10;&#10;Description automatically generated">
            <a:extLst>
              <a:ext uri="{FF2B5EF4-FFF2-40B4-BE49-F238E27FC236}">
                <a16:creationId xmlns:a16="http://schemas.microsoft.com/office/drawing/2014/main" xmlns="" id="{A5999372-50FF-D2EC-AA84-4700FC3B3060}"/>
              </a:ext>
            </a:extLst>
          </p:cNvPr>
          <p:cNvPicPr>
            <a:picLocks noGrp="1" noChangeAspect="1"/>
          </p:cNvPicPr>
          <p:nvPr>
            <p:ph idx="1"/>
          </p:nvPr>
        </p:nvPicPr>
        <p:blipFill>
          <a:blip r:embed="rId2"/>
          <a:stretch>
            <a:fillRect/>
          </a:stretch>
        </p:blipFill>
        <p:spPr>
          <a:xfrm>
            <a:off x="1956646" y="447889"/>
            <a:ext cx="5219924" cy="3715154"/>
          </a:xfrm>
        </p:spPr>
      </p:pic>
    </p:spTree>
    <p:extLst>
      <p:ext uri="{BB962C8B-B14F-4D97-AF65-F5344CB8AC3E}">
        <p14:creationId xmlns:p14="http://schemas.microsoft.com/office/powerpoint/2010/main" val="391835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4269"/>
            <a:ext cx="7886700" cy="573634"/>
          </a:xfrm>
        </p:spPr>
        <p:txBody>
          <a:bodyPr>
            <a:normAutofit/>
          </a:bodyPr>
          <a:lstStyle/>
          <a:p>
            <a:pPr algn="ctr"/>
            <a:r>
              <a:rPr lang="en-GB" sz="2100" b="1">
                <a:solidFill>
                  <a:srgbClr val="960606"/>
                </a:solidFill>
                <a:latin typeface="Times New Roman"/>
                <a:ea typeface="+mj-lt"/>
                <a:cs typeface="Times New Roman"/>
              </a:rPr>
              <a:t>Windspeed  vs Rented Bike Count</a:t>
            </a:r>
            <a:endParaRPr lang="en-GB" sz="2100">
              <a:solidFill>
                <a:srgbClr val="000000"/>
              </a:solidFill>
              <a:latin typeface="Calibri Light" panose="020F0302020204030204"/>
              <a:cs typeface="Calibri Light"/>
            </a:endParaRPr>
          </a:p>
        </p:txBody>
      </p:sp>
      <p:pic>
        <p:nvPicPr>
          <p:cNvPr id="6" name="Picture 7" descr="Chart, line chart&#10;&#10;Description automatically generated">
            <a:extLst>
              <a:ext uri="{FF2B5EF4-FFF2-40B4-BE49-F238E27FC236}">
                <a16:creationId xmlns:a16="http://schemas.microsoft.com/office/drawing/2014/main" xmlns="" id="{54C1657B-DC1C-9FDD-6F42-1724FB8155D5}"/>
              </a:ext>
            </a:extLst>
          </p:cNvPr>
          <p:cNvPicPr>
            <a:picLocks noGrp="1" noChangeAspect="1"/>
          </p:cNvPicPr>
          <p:nvPr>
            <p:ph idx="1"/>
          </p:nvPr>
        </p:nvPicPr>
        <p:blipFill>
          <a:blip r:embed="rId2"/>
          <a:stretch>
            <a:fillRect/>
          </a:stretch>
        </p:blipFill>
        <p:spPr>
          <a:xfrm>
            <a:off x="2071822" y="490954"/>
            <a:ext cx="4687649" cy="3251619"/>
          </a:xfrm>
        </p:spPr>
      </p:pic>
    </p:spTree>
    <p:extLst>
      <p:ext uri="{BB962C8B-B14F-4D97-AF65-F5344CB8AC3E}">
        <p14:creationId xmlns:p14="http://schemas.microsoft.com/office/powerpoint/2010/main" val="371062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4269"/>
            <a:ext cx="7886700" cy="401107"/>
          </a:xfrm>
        </p:spPr>
        <p:txBody>
          <a:bodyPr/>
          <a:lstStyle/>
          <a:p>
            <a:pPr algn="ctr"/>
            <a:r>
              <a:rPr lang="en-GB" sz="2100" b="1">
                <a:solidFill>
                  <a:srgbClr val="960606"/>
                </a:solidFill>
                <a:latin typeface="Times New Roman"/>
                <a:cs typeface="Times New Roman"/>
              </a:rPr>
              <a:t>Regression plots for numerical variable</a:t>
            </a:r>
            <a:endParaRPr lang="en-US"/>
          </a:p>
        </p:txBody>
      </p:sp>
      <p:pic>
        <p:nvPicPr>
          <p:cNvPr id="6" name="Picture 6" descr="Chart, scatter chart&#10;&#10;Description automatically generated">
            <a:extLst>
              <a:ext uri="{FF2B5EF4-FFF2-40B4-BE49-F238E27FC236}">
                <a16:creationId xmlns:a16="http://schemas.microsoft.com/office/drawing/2014/main" xmlns="" id="{A4991B75-A743-7C93-96F0-152AF056777E}"/>
              </a:ext>
            </a:extLst>
          </p:cNvPr>
          <p:cNvPicPr>
            <a:picLocks noChangeAspect="1"/>
          </p:cNvPicPr>
          <p:nvPr/>
        </p:nvPicPr>
        <p:blipFill>
          <a:blip r:embed="rId2"/>
          <a:stretch>
            <a:fillRect/>
          </a:stretch>
        </p:blipFill>
        <p:spPr>
          <a:xfrm>
            <a:off x="254480" y="2825655"/>
            <a:ext cx="3901295" cy="2317343"/>
          </a:xfrm>
          <a:prstGeom prst="rect">
            <a:avLst/>
          </a:prstGeom>
        </p:spPr>
      </p:pic>
      <p:pic>
        <p:nvPicPr>
          <p:cNvPr id="7" name="Picture 7" descr="Chart, scatter chart&#10;&#10;Description automatically generated">
            <a:extLst>
              <a:ext uri="{FF2B5EF4-FFF2-40B4-BE49-F238E27FC236}">
                <a16:creationId xmlns:a16="http://schemas.microsoft.com/office/drawing/2014/main" xmlns="" id="{779CFD63-046A-D194-B92B-4609E0F12A08}"/>
              </a:ext>
            </a:extLst>
          </p:cNvPr>
          <p:cNvPicPr>
            <a:picLocks noChangeAspect="1"/>
          </p:cNvPicPr>
          <p:nvPr/>
        </p:nvPicPr>
        <p:blipFill>
          <a:blip r:embed="rId3"/>
          <a:stretch>
            <a:fillRect/>
          </a:stretch>
        </p:blipFill>
        <p:spPr>
          <a:xfrm>
            <a:off x="4535338" y="410260"/>
            <a:ext cx="3868947" cy="2360474"/>
          </a:xfrm>
          <a:prstGeom prst="rect">
            <a:avLst/>
          </a:prstGeom>
        </p:spPr>
      </p:pic>
      <p:pic>
        <p:nvPicPr>
          <p:cNvPr id="11" name="Picture 11" descr="Chart, scatter chart&#10;&#10;Description automatically generated">
            <a:extLst>
              <a:ext uri="{FF2B5EF4-FFF2-40B4-BE49-F238E27FC236}">
                <a16:creationId xmlns:a16="http://schemas.microsoft.com/office/drawing/2014/main" xmlns="" id="{5C0B5240-5932-D361-40C1-8AF2BDDDE9B9}"/>
              </a:ext>
            </a:extLst>
          </p:cNvPr>
          <p:cNvPicPr>
            <a:picLocks noChangeAspect="1"/>
          </p:cNvPicPr>
          <p:nvPr/>
        </p:nvPicPr>
        <p:blipFill>
          <a:blip r:embed="rId4"/>
          <a:stretch>
            <a:fillRect/>
          </a:stretch>
        </p:blipFill>
        <p:spPr>
          <a:xfrm>
            <a:off x="254480" y="410258"/>
            <a:ext cx="3901296" cy="2360475"/>
          </a:xfrm>
          <a:prstGeom prst="rect">
            <a:avLst/>
          </a:prstGeom>
        </p:spPr>
      </p:pic>
      <p:pic>
        <p:nvPicPr>
          <p:cNvPr id="12" name="Picture 12" descr="Chart, scatter chart&#10;&#10;Description automatically generated">
            <a:extLst>
              <a:ext uri="{FF2B5EF4-FFF2-40B4-BE49-F238E27FC236}">
                <a16:creationId xmlns:a16="http://schemas.microsoft.com/office/drawing/2014/main" xmlns="" id="{D179AA41-FD3D-2B8C-20F1-6816764ECE1B}"/>
              </a:ext>
            </a:extLst>
          </p:cNvPr>
          <p:cNvPicPr>
            <a:picLocks noChangeAspect="1"/>
          </p:cNvPicPr>
          <p:nvPr/>
        </p:nvPicPr>
        <p:blipFill>
          <a:blip r:embed="rId5"/>
          <a:stretch>
            <a:fillRect/>
          </a:stretch>
        </p:blipFill>
        <p:spPr>
          <a:xfrm>
            <a:off x="4459857" y="2824612"/>
            <a:ext cx="3944428" cy="2373342"/>
          </a:xfrm>
          <a:prstGeom prst="rect">
            <a:avLst/>
          </a:prstGeom>
        </p:spPr>
      </p:pic>
    </p:spTree>
    <p:extLst>
      <p:ext uri="{BB962C8B-B14F-4D97-AF65-F5344CB8AC3E}">
        <p14:creationId xmlns:p14="http://schemas.microsoft.com/office/powerpoint/2010/main" val="158910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xmlns="" id="{3BC7B906-3D03-4D43-D185-0D3A8CCDBCBD}"/>
              </a:ext>
            </a:extLst>
          </p:cNvPr>
          <p:cNvPicPr>
            <a:picLocks noChangeAspect="1"/>
          </p:cNvPicPr>
          <p:nvPr/>
        </p:nvPicPr>
        <p:blipFill>
          <a:blip r:embed="rId2"/>
          <a:stretch>
            <a:fillRect/>
          </a:stretch>
        </p:blipFill>
        <p:spPr>
          <a:xfrm>
            <a:off x="232914" y="162250"/>
            <a:ext cx="4116956" cy="2479088"/>
          </a:xfrm>
          <a:prstGeom prst="rect">
            <a:avLst/>
          </a:prstGeom>
        </p:spPr>
      </p:pic>
      <p:pic>
        <p:nvPicPr>
          <p:cNvPr id="5" name="Picture 5" descr="Chart, scatter chart&#10;&#10;Description automatically generated">
            <a:extLst>
              <a:ext uri="{FF2B5EF4-FFF2-40B4-BE49-F238E27FC236}">
                <a16:creationId xmlns:a16="http://schemas.microsoft.com/office/drawing/2014/main" xmlns="" id="{9CBF69E0-C860-38A1-E670-7C72913B7A10}"/>
              </a:ext>
            </a:extLst>
          </p:cNvPr>
          <p:cNvPicPr>
            <a:picLocks noChangeAspect="1"/>
          </p:cNvPicPr>
          <p:nvPr/>
        </p:nvPicPr>
        <p:blipFill>
          <a:blip r:embed="rId3"/>
          <a:stretch>
            <a:fillRect/>
          </a:stretch>
        </p:blipFill>
        <p:spPr>
          <a:xfrm>
            <a:off x="4567687" y="162248"/>
            <a:ext cx="4116956" cy="2479088"/>
          </a:xfrm>
          <a:prstGeom prst="rect">
            <a:avLst/>
          </a:prstGeom>
        </p:spPr>
      </p:pic>
      <p:pic>
        <p:nvPicPr>
          <p:cNvPr id="6" name="Picture 6" descr="Chart, scatter chart&#10;&#10;Description automatically generated">
            <a:extLst>
              <a:ext uri="{FF2B5EF4-FFF2-40B4-BE49-F238E27FC236}">
                <a16:creationId xmlns:a16="http://schemas.microsoft.com/office/drawing/2014/main" xmlns="" id="{F474FBB6-0A58-550F-56DD-4B41F502E66E}"/>
              </a:ext>
            </a:extLst>
          </p:cNvPr>
          <p:cNvPicPr>
            <a:picLocks noChangeAspect="1"/>
          </p:cNvPicPr>
          <p:nvPr/>
        </p:nvPicPr>
        <p:blipFill>
          <a:blip r:embed="rId4"/>
          <a:stretch>
            <a:fillRect/>
          </a:stretch>
        </p:blipFill>
        <p:spPr>
          <a:xfrm>
            <a:off x="232913" y="2638410"/>
            <a:ext cx="4160088" cy="2486952"/>
          </a:xfrm>
          <a:prstGeom prst="rect">
            <a:avLst/>
          </a:prstGeom>
        </p:spPr>
      </p:pic>
      <p:pic>
        <p:nvPicPr>
          <p:cNvPr id="7" name="Picture 7" descr="Chart, scatter chart&#10;&#10;Description automatically generated">
            <a:extLst>
              <a:ext uri="{FF2B5EF4-FFF2-40B4-BE49-F238E27FC236}">
                <a16:creationId xmlns:a16="http://schemas.microsoft.com/office/drawing/2014/main" xmlns="" id="{A3AB520A-DA53-1C0A-7E60-EDC6437A5710}"/>
              </a:ext>
            </a:extLst>
          </p:cNvPr>
          <p:cNvPicPr>
            <a:picLocks noChangeAspect="1"/>
          </p:cNvPicPr>
          <p:nvPr/>
        </p:nvPicPr>
        <p:blipFill>
          <a:blip r:embed="rId5"/>
          <a:stretch>
            <a:fillRect/>
          </a:stretch>
        </p:blipFill>
        <p:spPr>
          <a:xfrm>
            <a:off x="4470640" y="2641301"/>
            <a:ext cx="4214003" cy="2481172"/>
          </a:xfrm>
          <a:prstGeom prst="rect">
            <a:avLst/>
          </a:prstGeom>
        </p:spPr>
      </p:pic>
    </p:spTree>
    <p:extLst>
      <p:ext uri="{BB962C8B-B14F-4D97-AF65-F5344CB8AC3E}">
        <p14:creationId xmlns:p14="http://schemas.microsoft.com/office/powerpoint/2010/main" val="428724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D8EF1-0BB1-5F95-D150-8B4999DF1D67}"/>
              </a:ext>
            </a:extLst>
          </p:cNvPr>
          <p:cNvSpPr>
            <a:spLocks noGrp="1"/>
          </p:cNvSpPr>
          <p:nvPr>
            <p:ph type="title"/>
          </p:nvPr>
        </p:nvSpPr>
        <p:spPr>
          <a:xfrm>
            <a:off x="563952" y="4269"/>
            <a:ext cx="7886700" cy="465805"/>
          </a:xfrm>
        </p:spPr>
        <p:txBody>
          <a:bodyPr>
            <a:normAutofit fontScale="90000"/>
          </a:bodyPr>
          <a:lstStyle/>
          <a:p>
            <a:pPr algn="ctr"/>
            <a:r>
              <a:rPr lang="en-GB" b="1" dirty="0">
                <a:solidFill>
                  <a:srgbClr val="960606"/>
                </a:solidFill>
                <a:cs typeface="Calibri Light"/>
              </a:rPr>
              <a:t>Model Conclusion</a:t>
            </a:r>
            <a:endParaRPr lang="en-US" dirty="0"/>
          </a:p>
        </p:txBody>
      </p:sp>
      <p:graphicFrame>
        <p:nvGraphicFramePr>
          <p:cNvPr id="10" name="Table 9">
            <a:extLst>
              <a:ext uri="{FF2B5EF4-FFF2-40B4-BE49-F238E27FC236}">
                <a16:creationId xmlns:a16="http://schemas.microsoft.com/office/drawing/2014/main" xmlns="" id="{6D2502E9-1949-A3EF-DFAA-BDA49C0FDAD3}"/>
              </a:ext>
            </a:extLst>
          </p:cNvPr>
          <p:cNvGraphicFramePr>
            <a:graphicFrameLocks noGrp="1"/>
          </p:cNvGraphicFramePr>
          <p:nvPr>
            <p:extLst>
              <p:ext uri="{D42A27DB-BD31-4B8C-83A1-F6EECF244321}">
                <p14:modId xmlns:p14="http://schemas.microsoft.com/office/powerpoint/2010/main" val="179434864"/>
              </p:ext>
            </p:extLst>
          </p:nvPr>
        </p:nvGraphicFramePr>
        <p:xfrm>
          <a:off x="258792" y="582283"/>
          <a:ext cx="8720021" cy="3991132"/>
        </p:xfrm>
        <a:graphic>
          <a:graphicData uri="http://schemas.openxmlformats.org/drawingml/2006/table">
            <a:tbl>
              <a:tblPr firstRow="1" bandRow="1">
                <a:tableStyleId>{5C22544A-7EE6-4342-B048-85BDC9FD1C3A}</a:tableStyleId>
              </a:tblPr>
              <a:tblGrid>
                <a:gridCol w="988218">
                  <a:extLst>
                    <a:ext uri="{9D8B030D-6E8A-4147-A177-3AD203B41FA5}">
                      <a16:colId xmlns:a16="http://schemas.microsoft.com/office/drawing/2014/main" xmlns="" val="3886692419"/>
                    </a:ext>
                  </a:extLst>
                </a:gridCol>
                <a:gridCol w="650724">
                  <a:extLst>
                    <a:ext uri="{9D8B030D-6E8A-4147-A177-3AD203B41FA5}">
                      <a16:colId xmlns:a16="http://schemas.microsoft.com/office/drawing/2014/main" xmlns="" val="1610995514"/>
                    </a:ext>
                  </a:extLst>
                </a:gridCol>
                <a:gridCol w="2464594">
                  <a:extLst>
                    <a:ext uri="{9D8B030D-6E8A-4147-A177-3AD203B41FA5}">
                      <a16:colId xmlns:a16="http://schemas.microsoft.com/office/drawing/2014/main" xmlns="" val="3999659685"/>
                    </a:ext>
                  </a:extLst>
                </a:gridCol>
                <a:gridCol w="750089">
                  <a:extLst>
                    <a:ext uri="{9D8B030D-6E8A-4147-A177-3AD203B41FA5}">
                      <a16:colId xmlns:a16="http://schemas.microsoft.com/office/drawing/2014/main" xmlns="" val="356060593"/>
                    </a:ext>
                  </a:extLst>
                </a:gridCol>
                <a:gridCol w="869156">
                  <a:extLst>
                    <a:ext uri="{9D8B030D-6E8A-4147-A177-3AD203B41FA5}">
                      <a16:colId xmlns:a16="http://schemas.microsoft.com/office/drawing/2014/main" xmlns="" val="4071927905"/>
                    </a:ext>
                  </a:extLst>
                </a:gridCol>
                <a:gridCol w="833438">
                  <a:extLst>
                    <a:ext uri="{9D8B030D-6E8A-4147-A177-3AD203B41FA5}">
                      <a16:colId xmlns:a16="http://schemas.microsoft.com/office/drawing/2014/main" xmlns="" val="2008747801"/>
                    </a:ext>
                  </a:extLst>
                </a:gridCol>
                <a:gridCol w="1007822">
                  <a:extLst>
                    <a:ext uri="{9D8B030D-6E8A-4147-A177-3AD203B41FA5}">
                      <a16:colId xmlns:a16="http://schemas.microsoft.com/office/drawing/2014/main" xmlns="" val="1005779379"/>
                    </a:ext>
                  </a:extLst>
                </a:gridCol>
                <a:gridCol w="1155980">
                  <a:extLst>
                    <a:ext uri="{9D8B030D-6E8A-4147-A177-3AD203B41FA5}">
                      <a16:colId xmlns:a16="http://schemas.microsoft.com/office/drawing/2014/main" xmlns="" val="3518582918"/>
                    </a:ext>
                  </a:extLst>
                </a:gridCol>
              </a:tblGrid>
              <a:tr h="198933">
                <a:tc>
                  <a:txBody>
                    <a:bodyPr/>
                    <a:lstStyle/>
                    <a:p>
                      <a:r>
                        <a:rPr lang="en-GB" sz="1100" dirty="0">
                          <a:effectLst/>
                        </a:rPr>
                        <a:t>level_0</a:t>
                      </a:r>
                    </a:p>
                  </a:txBody>
                  <a:tcPr marL="68580" marR="68580" marT="14288" marB="14288" anchor="ctr"/>
                </a:tc>
                <a:tc>
                  <a:txBody>
                    <a:bodyPr/>
                    <a:lstStyle/>
                    <a:p>
                      <a:r>
                        <a:rPr lang="en-GB" sz="1100">
                          <a:effectLst/>
                        </a:rPr>
                        <a:t>level_1</a:t>
                      </a:r>
                    </a:p>
                  </a:txBody>
                  <a:tcPr marL="68580" marR="68580" marT="14288" marB="14288" anchor="ctr"/>
                </a:tc>
                <a:tc>
                  <a:txBody>
                    <a:bodyPr/>
                    <a:lstStyle/>
                    <a:p>
                      <a:r>
                        <a:rPr lang="en-GB" sz="1100">
                          <a:effectLst/>
                        </a:rPr>
                        <a:t>Model</a:t>
                      </a:r>
                    </a:p>
                  </a:txBody>
                  <a:tcPr marL="68580" marR="68580" marT="14288" marB="14288" anchor="ctr"/>
                </a:tc>
                <a:tc>
                  <a:txBody>
                    <a:bodyPr/>
                    <a:lstStyle/>
                    <a:p>
                      <a:r>
                        <a:rPr lang="en-GB" sz="1100">
                          <a:effectLst/>
                        </a:rPr>
                        <a:t>MAE</a:t>
                      </a:r>
                    </a:p>
                  </a:txBody>
                  <a:tcPr marL="68580" marR="68580" marT="14288" marB="14288" anchor="ctr"/>
                </a:tc>
                <a:tc>
                  <a:txBody>
                    <a:bodyPr/>
                    <a:lstStyle/>
                    <a:p>
                      <a:r>
                        <a:rPr lang="en-GB" sz="1100">
                          <a:effectLst/>
                        </a:rPr>
                        <a:t>MSE</a:t>
                      </a:r>
                    </a:p>
                  </a:txBody>
                  <a:tcPr marL="68580" marR="68580" marT="14288" marB="14288" anchor="ctr"/>
                </a:tc>
                <a:tc>
                  <a:txBody>
                    <a:bodyPr/>
                    <a:lstStyle/>
                    <a:p>
                      <a:r>
                        <a:rPr lang="en-GB" sz="1100">
                          <a:effectLst/>
                        </a:rPr>
                        <a:t>RMSE</a:t>
                      </a:r>
                    </a:p>
                  </a:txBody>
                  <a:tcPr marL="68580" marR="68580" marT="14288" marB="14288" anchor="ctr"/>
                </a:tc>
                <a:tc>
                  <a:txBody>
                    <a:bodyPr/>
                    <a:lstStyle/>
                    <a:p>
                      <a:r>
                        <a:rPr lang="en-GB" sz="1100">
                          <a:effectLst/>
                        </a:rPr>
                        <a:t>R2_score</a:t>
                      </a:r>
                    </a:p>
                  </a:txBody>
                  <a:tcPr marL="68580" marR="68580" marT="14288" marB="14288" anchor="ctr"/>
                </a:tc>
                <a:tc>
                  <a:txBody>
                    <a:bodyPr/>
                    <a:lstStyle/>
                    <a:p>
                      <a:r>
                        <a:rPr lang="en-GB" sz="1100">
                          <a:effectLst/>
                        </a:rPr>
                        <a:t>Adjusted R2</a:t>
                      </a:r>
                    </a:p>
                  </a:txBody>
                  <a:tcPr marL="68580" marR="68580" marT="14288" marB="14288" anchor="ctr"/>
                </a:tc>
                <a:extLst>
                  <a:ext uri="{0D108BD9-81ED-4DB2-BD59-A6C34878D82A}">
                    <a16:rowId xmlns:a16="http://schemas.microsoft.com/office/drawing/2014/main" xmlns="" val="812941442"/>
                  </a:ext>
                </a:extLst>
              </a:tr>
              <a:tr h="335045">
                <a:tc>
                  <a:txBody>
                    <a:bodyPr/>
                    <a:lstStyle/>
                    <a:p>
                      <a:r>
                        <a:rPr lang="en-GB" sz="1100" dirty="0">
                          <a:solidFill>
                            <a:schemeClr val="bg1"/>
                          </a:solidFill>
                          <a:effectLst/>
                        </a:rPr>
                        <a:t>Training set</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a:solidFill>
                            <a:schemeClr val="bg1"/>
                          </a:solidFill>
                          <a:effectLst/>
                        </a:rPr>
                        <a:t>Linear regression</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5.609</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53.397</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7.307</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0.657</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0.65</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3188682108"/>
                  </a:ext>
                </a:extLst>
              </a:tr>
              <a:tr h="314105">
                <a:tc>
                  <a:txBody>
                    <a:bodyPr/>
                    <a:lstStyle/>
                    <a:p>
                      <a:r>
                        <a:rPr lang="en-GB" sz="1100">
                          <a:solidFill>
                            <a:schemeClr val="bg1"/>
                          </a:solidFill>
                          <a:effectLst/>
                        </a:rPr>
                        <a:t>Training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dirty="0">
                          <a:solidFill>
                            <a:schemeClr val="bg1"/>
                          </a:solidFill>
                          <a:effectLst/>
                        </a:rPr>
                        <a:t>1</a:t>
                      </a:r>
                      <a:endParaRPr lang="en-GB" sz="1100" b="1" dirty="0">
                        <a:solidFill>
                          <a:schemeClr val="bg1"/>
                        </a:solidFill>
                        <a:effectLst/>
                      </a:endParaRPr>
                    </a:p>
                  </a:txBody>
                  <a:tcPr marL="68580" marR="68580" marT="14288" marB="14288" anchor="ctr">
                    <a:solidFill>
                      <a:schemeClr val="bg2"/>
                    </a:solidFill>
                  </a:tcPr>
                </a:tc>
                <a:tc>
                  <a:txBody>
                    <a:bodyPr/>
                    <a:lstStyle/>
                    <a:p>
                      <a:r>
                        <a:rPr lang="en-GB" sz="1100">
                          <a:solidFill>
                            <a:schemeClr val="bg1"/>
                          </a:solidFill>
                          <a:effectLst/>
                        </a:rPr>
                        <a:t>Lasso regression</a:t>
                      </a:r>
                    </a:p>
                  </a:txBody>
                  <a:tcPr marL="68580" marR="68580" marT="14288" marB="14288" anchor="ctr">
                    <a:solidFill>
                      <a:schemeClr val="bg2"/>
                    </a:solidFill>
                  </a:tcPr>
                </a:tc>
                <a:tc>
                  <a:txBody>
                    <a:bodyPr/>
                    <a:lstStyle/>
                    <a:p>
                      <a:pPr algn="r"/>
                      <a:r>
                        <a:rPr lang="en-GB" sz="1100">
                          <a:solidFill>
                            <a:schemeClr val="bg1"/>
                          </a:solidFill>
                          <a:effectLst/>
                        </a:rPr>
                        <a:t>6.714</a:t>
                      </a:r>
                    </a:p>
                  </a:txBody>
                  <a:tcPr marL="68580" marR="68580" marT="14288" marB="14288" anchor="ctr">
                    <a:solidFill>
                      <a:schemeClr val="bg2"/>
                    </a:solidFill>
                  </a:tcPr>
                </a:tc>
                <a:tc>
                  <a:txBody>
                    <a:bodyPr/>
                    <a:lstStyle/>
                    <a:p>
                      <a:pPr algn="r"/>
                      <a:r>
                        <a:rPr lang="en-GB" sz="1100">
                          <a:solidFill>
                            <a:schemeClr val="bg1"/>
                          </a:solidFill>
                          <a:effectLst/>
                        </a:rPr>
                        <a:t>81.671</a:t>
                      </a:r>
                    </a:p>
                  </a:txBody>
                  <a:tcPr marL="68580" marR="68580" marT="14288" marB="14288" anchor="ctr">
                    <a:solidFill>
                      <a:schemeClr val="bg2"/>
                    </a:solidFill>
                  </a:tcPr>
                </a:tc>
                <a:tc>
                  <a:txBody>
                    <a:bodyPr/>
                    <a:lstStyle/>
                    <a:p>
                      <a:pPr algn="r"/>
                      <a:r>
                        <a:rPr lang="en-GB" sz="1100">
                          <a:solidFill>
                            <a:schemeClr val="bg1"/>
                          </a:solidFill>
                          <a:effectLst/>
                        </a:rPr>
                        <a:t>9.037</a:t>
                      </a:r>
                    </a:p>
                  </a:txBody>
                  <a:tcPr marL="68580" marR="68580" marT="14288" marB="14288" anchor="ctr">
                    <a:solidFill>
                      <a:schemeClr val="bg2"/>
                    </a:solidFill>
                  </a:tcPr>
                </a:tc>
                <a:tc>
                  <a:txBody>
                    <a:bodyPr/>
                    <a:lstStyle/>
                    <a:p>
                      <a:pPr algn="r"/>
                      <a:r>
                        <a:rPr lang="en-GB" sz="1100">
                          <a:solidFill>
                            <a:schemeClr val="bg1"/>
                          </a:solidFill>
                          <a:effectLst/>
                        </a:rPr>
                        <a:t>0.475</a:t>
                      </a:r>
                    </a:p>
                  </a:txBody>
                  <a:tcPr marL="68580" marR="68580" marT="14288" marB="14288" anchor="ctr">
                    <a:solidFill>
                      <a:schemeClr val="bg2"/>
                    </a:solidFill>
                  </a:tcPr>
                </a:tc>
                <a:tc>
                  <a:txBody>
                    <a:bodyPr/>
                    <a:lstStyle/>
                    <a:p>
                      <a:pPr algn="r"/>
                      <a:r>
                        <a:rPr lang="en-GB" sz="1100" dirty="0">
                          <a:solidFill>
                            <a:schemeClr val="bg1"/>
                          </a:solidFill>
                          <a:effectLst/>
                        </a:rPr>
                        <a:t>0.47</a:t>
                      </a:r>
                    </a:p>
                  </a:txBody>
                  <a:tcPr marL="68580" marR="68580" marT="14288" marB="14288" anchor="ctr">
                    <a:solidFill>
                      <a:schemeClr val="bg2"/>
                    </a:solidFill>
                  </a:tcPr>
                </a:tc>
                <a:extLst>
                  <a:ext uri="{0D108BD9-81ED-4DB2-BD59-A6C34878D82A}">
                    <a16:rowId xmlns:a16="http://schemas.microsoft.com/office/drawing/2014/main" xmlns="" val="3849499342"/>
                  </a:ext>
                </a:extLst>
              </a:tr>
              <a:tr h="324575">
                <a:tc>
                  <a:txBody>
                    <a:bodyPr/>
                    <a:lstStyle/>
                    <a:p>
                      <a:r>
                        <a:rPr lang="en-GB" sz="1100">
                          <a:solidFill>
                            <a:schemeClr val="bg1"/>
                          </a:solidFill>
                          <a:effectLst/>
                        </a:rPr>
                        <a:t>Training set</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2</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dirty="0">
                          <a:solidFill>
                            <a:schemeClr val="bg1"/>
                          </a:solidFill>
                          <a:effectLst/>
                        </a:rPr>
                        <a:t>Ridge regression</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5.609</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53.397</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7.307</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0.657</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0.65</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4152864907"/>
                  </a:ext>
                </a:extLst>
              </a:tr>
              <a:tr h="314105">
                <a:tc>
                  <a:txBody>
                    <a:bodyPr/>
                    <a:lstStyle/>
                    <a:p>
                      <a:r>
                        <a:rPr lang="en-GB" sz="1100">
                          <a:solidFill>
                            <a:schemeClr val="bg1"/>
                          </a:solidFill>
                          <a:effectLst/>
                        </a:rPr>
                        <a:t>Training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3</a:t>
                      </a:r>
                      <a:endParaRPr lang="en-GB" sz="1100" b="1">
                        <a:solidFill>
                          <a:schemeClr val="bg1"/>
                        </a:solidFill>
                        <a:effectLst/>
                      </a:endParaRPr>
                    </a:p>
                  </a:txBody>
                  <a:tcPr marL="68580" marR="68580" marT="14288" marB="14288" anchor="ctr">
                    <a:solidFill>
                      <a:schemeClr val="bg2"/>
                    </a:solidFill>
                  </a:tcPr>
                </a:tc>
                <a:tc>
                  <a:txBody>
                    <a:bodyPr/>
                    <a:lstStyle/>
                    <a:p>
                      <a:r>
                        <a:rPr lang="en-GB" sz="1100" dirty="0">
                          <a:solidFill>
                            <a:schemeClr val="bg1"/>
                          </a:solidFill>
                          <a:effectLst/>
                        </a:rPr>
                        <a:t>Decision tree regression</a:t>
                      </a:r>
                    </a:p>
                  </a:txBody>
                  <a:tcPr marL="68580" marR="68580" marT="14288" marB="14288" anchor="ctr">
                    <a:solidFill>
                      <a:schemeClr val="bg2"/>
                    </a:solidFill>
                  </a:tcPr>
                </a:tc>
                <a:tc>
                  <a:txBody>
                    <a:bodyPr/>
                    <a:lstStyle/>
                    <a:p>
                      <a:pPr algn="r"/>
                      <a:r>
                        <a:rPr lang="en-GB" sz="1100">
                          <a:solidFill>
                            <a:schemeClr val="bg1"/>
                          </a:solidFill>
                          <a:effectLst/>
                        </a:rPr>
                        <a:t>3.502</a:t>
                      </a:r>
                    </a:p>
                  </a:txBody>
                  <a:tcPr marL="68580" marR="68580" marT="14288" marB="14288" anchor="ctr">
                    <a:solidFill>
                      <a:schemeClr val="bg2"/>
                    </a:solidFill>
                  </a:tcPr>
                </a:tc>
                <a:tc>
                  <a:txBody>
                    <a:bodyPr/>
                    <a:lstStyle/>
                    <a:p>
                      <a:pPr algn="r"/>
                      <a:r>
                        <a:rPr lang="en-GB" sz="1100">
                          <a:solidFill>
                            <a:schemeClr val="bg1"/>
                          </a:solidFill>
                          <a:effectLst/>
                        </a:rPr>
                        <a:t>23.668</a:t>
                      </a:r>
                    </a:p>
                  </a:txBody>
                  <a:tcPr marL="68580" marR="68580" marT="14288" marB="14288" anchor="ctr">
                    <a:solidFill>
                      <a:schemeClr val="bg2"/>
                    </a:solidFill>
                  </a:tcPr>
                </a:tc>
                <a:tc>
                  <a:txBody>
                    <a:bodyPr/>
                    <a:lstStyle/>
                    <a:p>
                      <a:pPr algn="r"/>
                      <a:r>
                        <a:rPr lang="en-GB" sz="1100">
                          <a:solidFill>
                            <a:schemeClr val="bg1"/>
                          </a:solidFill>
                          <a:effectLst/>
                        </a:rPr>
                        <a:t>4.865</a:t>
                      </a:r>
                    </a:p>
                  </a:txBody>
                  <a:tcPr marL="68580" marR="68580" marT="14288" marB="14288" anchor="ctr">
                    <a:solidFill>
                      <a:schemeClr val="bg2"/>
                    </a:solidFill>
                  </a:tcPr>
                </a:tc>
                <a:tc>
                  <a:txBody>
                    <a:bodyPr/>
                    <a:lstStyle/>
                    <a:p>
                      <a:pPr algn="r"/>
                      <a:r>
                        <a:rPr lang="en-GB" sz="1100">
                          <a:solidFill>
                            <a:schemeClr val="bg1"/>
                          </a:solidFill>
                          <a:effectLst/>
                        </a:rPr>
                        <a:t>0.848</a:t>
                      </a:r>
                    </a:p>
                  </a:txBody>
                  <a:tcPr marL="68580" marR="68580" marT="14288" marB="14288" anchor="ctr">
                    <a:solidFill>
                      <a:schemeClr val="bg2"/>
                    </a:solidFill>
                  </a:tcPr>
                </a:tc>
                <a:tc>
                  <a:txBody>
                    <a:bodyPr/>
                    <a:lstStyle/>
                    <a:p>
                      <a:pPr algn="r"/>
                      <a:r>
                        <a:rPr lang="en-GB" sz="1100" dirty="0">
                          <a:solidFill>
                            <a:schemeClr val="bg1"/>
                          </a:solidFill>
                          <a:effectLst/>
                        </a:rPr>
                        <a:t>0.85</a:t>
                      </a:r>
                    </a:p>
                  </a:txBody>
                  <a:tcPr marL="68580" marR="68580" marT="14288" marB="14288" anchor="ctr">
                    <a:solidFill>
                      <a:schemeClr val="bg2"/>
                    </a:solidFill>
                  </a:tcPr>
                </a:tc>
                <a:extLst>
                  <a:ext uri="{0D108BD9-81ED-4DB2-BD59-A6C34878D82A}">
                    <a16:rowId xmlns:a16="http://schemas.microsoft.com/office/drawing/2014/main" xmlns="" val="1016907084"/>
                  </a:ext>
                </a:extLst>
              </a:tr>
              <a:tr h="314105">
                <a:tc>
                  <a:txBody>
                    <a:bodyPr/>
                    <a:lstStyle/>
                    <a:p>
                      <a:r>
                        <a:rPr lang="en-GB" sz="1100">
                          <a:solidFill>
                            <a:schemeClr val="bg1"/>
                          </a:solidFill>
                          <a:effectLst/>
                        </a:rPr>
                        <a:t>Training set</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4</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a:solidFill>
                            <a:schemeClr val="bg1"/>
                          </a:solidFill>
                          <a:effectLst/>
                        </a:rPr>
                        <a:t>Elastic net regression</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6.095</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64.433</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8.027</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0.586</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0.58</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2454715529"/>
                  </a:ext>
                </a:extLst>
              </a:tr>
              <a:tr h="324575">
                <a:tc>
                  <a:txBody>
                    <a:bodyPr/>
                    <a:lstStyle/>
                    <a:p>
                      <a:r>
                        <a:rPr lang="en-GB" sz="1100">
                          <a:solidFill>
                            <a:schemeClr val="bg1"/>
                          </a:solidFill>
                          <a:effectLst/>
                        </a:rPr>
                        <a:t>Training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5</a:t>
                      </a:r>
                      <a:endParaRPr lang="en-GB" sz="1100" b="1">
                        <a:solidFill>
                          <a:schemeClr val="bg1"/>
                        </a:solidFill>
                        <a:effectLst/>
                      </a:endParaRPr>
                    </a:p>
                  </a:txBody>
                  <a:tcPr marL="68580" marR="68580" marT="14288" marB="14288" anchor="ctr">
                    <a:solidFill>
                      <a:schemeClr val="bg2"/>
                    </a:solidFill>
                  </a:tcPr>
                </a:tc>
                <a:tc>
                  <a:txBody>
                    <a:bodyPr/>
                    <a:lstStyle/>
                    <a:p>
                      <a:r>
                        <a:rPr lang="en-GB" sz="1100">
                          <a:solidFill>
                            <a:schemeClr val="bg1"/>
                          </a:solidFill>
                          <a:effectLst/>
                        </a:rPr>
                        <a:t>Gradient boosting regression</a:t>
                      </a:r>
                    </a:p>
                  </a:txBody>
                  <a:tcPr marL="68580" marR="68580" marT="14288" marB="14288" anchor="ctr">
                    <a:solidFill>
                      <a:schemeClr val="bg2"/>
                    </a:solidFill>
                  </a:tcPr>
                </a:tc>
                <a:tc>
                  <a:txBody>
                    <a:bodyPr/>
                    <a:lstStyle/>
                    <a:p>
                      <a:pPr algn="r"/>
                      <a:r>
                        <a:rPr lang="en-GB" sz="1100">
                          <a:solidFill>
                            <a:schemeClr val="bg1"/>
                          </a:solidFill>
                          <a:effectLst/>
                        </a:rPr>
                        <a:t>2.821</a:t>
                      </a:r>
                    </a:p>
                  </a:txBody>
                  <a:tcPr marL="68580" marR="68580" marT="14288" marB="14288" anchor="ctr">
                    <a:solidFill>
                      <a:schemeClr val="bg2"/>
                    </a:solidFill>
                  </a:tcPr>
                </a:tc>
                <a:tc>
                  <a:txBody>
                    <a:bodyPr/>
                    <a:lstStyle/>
                    <a:p>
                      <a:pPr algn="r"/>
                      <a:r>
                        <a:rPr lang="en-GB" sz="1100">
                          <a:solidFill>
                            <a:schemeClr val="bg1"/>
                          </a:solidFill>
                          <a:effectLst/>
                        </a:rPr>
                        <a:t>15.54</a:t>
                      </a:r>
                    </a:p>
                  </a:txBody>
                  <a:tcPr marL="68580" marR="68580" marT="14288" marB="14288" anchor="ctr">
                    <a:solidFill>
                      <a:schemeClr val="bg2"/>
                    </a:solidFill>
                  </a:tcPr>
                </a:tc>
                <a:tc>
                  <a:txBody>
                    <a:bodyPr/>
                    <a:lstStyle/>
                    <a:p>
                      <a:pPr algn="r"/>
                      <a:r>
                        <a:rPr lang="en-GB" sz="1100">
                          <a:solidFill>
                            <a:schemeClr val="bg1"/>
                          </a:solidFill>
                          <a:effectLst/>
                        </a:rPr>
                        <a:t>3.942</a:t>
                      </a:r>
                    </a:p>
                  </a:txBody>
                  <a:tcPr marL="68580" marR="68580" marT="14288" marB="14288" anchor="ctr">
                    <a:solidFill>
                      <a:schemeClr val="bg2"/>
                    </a:solidFill>
                  </a:tcPr>
                </a:tc>
                <a:tc>
                  <a:txBody>
                    <a:bodyPr/>
                    <a:lstStyle/>
                    <a:p>
                      <a:pPr algn="r"/>
                      <a:r>
                        <a:rPr lang="en-GB" sz="1100">
                          <a:solidFill>
                            <a:schemeClr val="bg1"/>
                          </a:solidFill>
                          <a:effectLst/>
                        </a:rPr>
                        <a:t>0.9</a:t>
                      </a:r>
                    </a:p>
                  </a:txBody>
                  <a:tcPr marL="68580" marR="68580" marT="14288" marB="14288" anchor="ctr">
                    <a:solidFill>
                      <a:schemeClr val="bg2"/>
                    </a:solidFill>
                  </a:tcPr>
                </a:tc>
                <a:tc>
                  <a:txBody>
                    <a:bodyPr/>
                    <a:lstStyle/>
                    <a:p>
                      <a:pPr algn="r"/>
                      <a:r>
                        <a:rPr lang="en-GB" sz="1100" dirty="0">
                          <a:solidFill>
                            <a:schemeClr val="bg1"/>
                          </a:solidFill>
                          <a:effectLst/>
                        </a:rPr>
                        <a:t>0.9</a:t>
                      </a:r>
                    </a:p>
                  </a:txBody>
                  <a:tcPr marL="68580" marR="68580" marT="14288" marB="14288" anchor="ctr">
                    <a:solidFill>
                      <a:schemeClr val="bg2"/>
                    </a:solidFill>
                  </a:tcPr>
                </a:tc>
                <a:extLst>
                  <a:ext uri="{0D108BD9-81ED-4DB2-BD59-A6C34878D82A}">
                    <a16:rowId xmlns:a16="http://schemas.microsoft.com/office/drawing/2014/main" xmlns="" val="1889105340"/>
                  </a:ext>
                </a:extLst>
              </a:tr>
              <a:tr h="314105">
                <a:tc>
                  <a:txBody>
                    <a:bodyPr/>
                    <a:lstStyle/>
                    <a:p>
                      <a:r>
                        <a:rPr lang="en-GB" sz="1100" dirty="0">
                          <a:solidFill>
                            <a:schemeClr val="bg1"/>
                          </a:solidFill>
                          <a:effectLst/>
                        </a:rPr>
                        <a:t>Training set</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6</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dirty="0">
                          <a:solidFill>
                            <a:schemeClr val="bg1"/>
                          </a:solidFill>
                          <a:effectLst/>
                        </a:rPr>
                        <a:t>Gradient Boosting grid search cv</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1.452</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4.687</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2.165</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0.97</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0.97</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1542269363"/>
                  </a:ext>
                </a:extLst>
              </a:tr>
              <a:tr h="198933">
                <a:tc>
                  <a:txBody>
                    <a:bodyPr/>
                    <a:lstStyle/>
                    <a:p>
                      <a:r>
                        <a:rPr lang="en-GB" sz="1100">
                          <a:solidFill>
                            <a:schemeClr val="bg1"/>
                          </a:solidFill>
                          <a:effectLst/>
                        </a:rPr>
                        <a:t>Test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dirty="0">
                          <a:solidFill>
                            <a:schemeClr val="bg1"/>
                          </a:solidFill>
                          <a:effectLst/>
                        </a:rPr>
                        <a:t>0</a:t>
                      </a:r>
                      <a:endParaRPr lang="en-GB" sz="1100" b="1" dirty="0">
                        <a:solidFill>
                          <a:schemeClr val="bg1"/>
                        </a:solidFill>
                        <a:effectLst/>
                      </a:endParaRPr>
                    </a:p>
                  </a:txBody>
                  <a:tcPr marL="68580" marR="68580" marT="14288" marB="14288" anchor="ctr">
                    <a:solidFill>
                      <a:schemeClr val="bg2"/>
                    </a:solidFill>
                  </a:tcPr>
                </a:tc>
                <a:tc>
                  <a:txBody>
                    <a:bodyPr/>
                    <a:lstStyle/>
                    <a:p>
                      <a:r>
                        <a:rPr lang="en-GB" sz="1100" dirty="0">
                          <a:solidFill>
                            <a:schemeClr val="bg1"/>
                          </a:solidFill>
                          <a:effectLst/>
                        </a:rPr>
                        <a:t>Linear regression</a:t>
                      </a:r>
                    </a:p>
                  </a:txBody>
                  <a:tcPr marL="68580" marR="68580" marT="14288" marB="14288" anchor="ctr">
                    <a:solidFill>
                      <a:schemeClr val="bg2"/>
                    </a:solidFill>
                  </a:tcPr>
                </a:tc>
                <a:tc>
                  <a:txBody>
                    <a:bodyPr/>
                    <a:lstStyle/>
                    <a:p>
                      <a:pPr algn="r"/>
                      <a:r>
                        <a:rPr lang="en-GB" sz="1100" dirty="0">
                          <a:solidFill>
                            <a:schemeClr val="bg1"/>
                          </a:solidFill>
                          <a:effectLst/>
                        </a:rPr>
                        <a:t>5.545</a:t>
                      </a:r>
                    </a:p>
                  </a:txBody>
                  <a:tcPr marL="68580" marR="68580" marT="14288" marB="14288" anchor="ctr">
                    <a:solidFill>
                      <a:schemeClr val="bg2"/>
                    </a:solidFill>
                  </a:tcPr>
                </a:tc>
                <a:tc>
                  <a:txBody>
                    <a:bodyPr/>
                    <a:lstStyle/>
                    <a:p>
                      <a:pPr algn="r"/>
                      <a:r>
                        <a:rPr lang="en-GB" sz="1100" dirty="0">
                          <a:solidFill>
                            <a:schemeClr val="bg1"/>
                          </a:solidFill>
                          <a:effectLst/>
                        </a:rPr>
                        <a:t>51.969</a:t>
                      </a:r>
                    </a:p>
                  </a:txBody>
                  <a:tcPr marL="68580" marR="68580" marT="14288" marB="14288" anchor="ctr">
                    <a:solidFill>
                      <a:schemeClr val="bg2"/>
                    </a:solidFill>
                  </a:tcPr>
                </a:tc>
                <a:tc>
                  <a:txBody>
                    <a:bodyPr/>
                    <a:lstStyle/>
                    <a:p>
                      <a:pPr algn="r"/>
                      <a:r>
                        <a:rPr lang="en-GB" sz="1100" dirty="0">
                          <a:solidFill>
                            <a:schemeClr val="bg1"/>
                          </a:solidFill>
                          <a:effectLst/>
                        </a:rPr>
                        <a:t>7.209</a:t>
                      </a:r>
                    </a:p>
                  </a:txBody>
                  <a:tcPr marL="68580" marR="68580" marT="14288" marB="14288" anchor="ctr">
                    <a:solidFill>
                      <a:schemeClr val="bg2"/>
                    </a:solidFill>
                  </a:tcPr>
                </a:tc>
                <a:tc>
                  <a:txBody>
                    <a:bodyPr/>
                    <a:lstStyle/>
                    <a:p>
                      <a:pPr algn="r"/>
                      <a:r>
                        <a:rPr lang="en-GB" sz="1100">
                          <a:solidFill>
                            <a:schemeClr val="bg1"/>
                          </a:solidFill>
                          <a:effectLst/>
                        </a:rPr>
                        <a:t>0.661</a:t>
                      </a:r>
                    </a:p>
                  </a:txBody>
                  <a:tcPr marL="68580" marR="68580" marT="14288" marB="14288" anchor="ctr">
                    <a:solidFill>
                      <a:schemeClr val="bg2"/>
                    </a:solidFill>
                  </a:tcPr>
                </a:tc>
                <a:tc>
                  <a:txBody>
                    <a:bodyPr/>
                    <a:lstStyle/>
                    <a:p>
                      <a:pPr algn="r"/>
                      <a:r>
                        <a:rPr lang="en-GB" sz="1100" dirty="0">
                          <a:solidFill>
                            <a:schemeClr val="bg1"/>
                          </a:solidFill>
                          <a:effectLst/>
                        </a:rPr>
                        <a:t>0.66</a:t>
                      </a:r>
                    </a:p>
                  </a:txBody>
                  <a:tcPr marL="68580" marR="68580" marT="14288" marB="14288" anchor="ctr">
                    <a:solidFill>
                      <a:schemeClr val="bg2"/>
                    </a:solidFill>
                  </a:tcPr>
                </a:tc>
                <a:extLst>
                  <a:ext uri="{0D108BD9-81ED-4DB2-BD59-A6C34878D82A}">
                    <a16:rowId xmlns:a16="http://schemas.microsoft.com/office/drawing/2014/main" xmlns="" val="54770184"/>
                  </a:ext>
                </a:extLst>
              </a:tr>
              <a:tr h="198933">
                <a:tc>
                  <a:txBody>
                    <a:bodyPr/>
                    <a:lstStyle/>
                    <a:p>
                      <a:r>
                        <a:rPr lang="en-GB" sz="1100" dirty="0">
                          <a:solidFill>
                            <a:schemeClr val="bg1"/>
                          </a:solidFill>
                          <a:effectLst/>
                        </a:rPr>
                        <a:t>Test set</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1</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dirty="0">
                          <a:solidFill>
                            <a:schemeClr val="bg1"/>
                          </a:solidFill>
                          <a:effectLst/>
                        </a:rPr>
                        <a:t>Lasso regression</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6.695</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82.832</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9.101</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0.459</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0.46</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2521758949"/>
                  </a:ext>
                </a:extLst>
              </a:tr>
              <a:tr h="209403">
                <a:tc>
                  <a:txBody>
                    <a:bodyPr/>
                    <a:lstStyle/>
                    <a:p>
                      <a:r>
                        <a:rPr lang="en-GB" sz="1100">
                          <a:solidFill>
                            <a:schemeClr val="bg1"/>
                          </a:solidFill>
                          <a:effectLst/>
                        </a:rPr>
                        <a:t>Test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2</a:t>
                      </a:r>
                      <a:endParaRPr lang="en-GB" sz="1100" b="1">
                        <a:solidFill>
                          <a:schemeClr val="bg1"/>
                        </a:solidFill>
                        <a:effectLst/>
                      </a:endParaRPr>
                    </a:p>
                  </a:txBody>
                  <a:tcPr marL="68580" marR="68580" marT="14288" marB="14288" anchor="ctr">
                    <a:solidFill>
                      <a:schemeClr val="bg2"/>
                    </a:solidFill>
                  </a:tcPr>
                </a:tc>
                <a:tc>
                  <a:txBody>
                    <a:bodyPr/>
                    <a:lstStyle/>
                    <a:p>
                      <a:r>
                        <a:rPr lang="en-GB" sz="1100">
                          <a:solidFill>
                            <a:schemeClr val="bg1"/>
                          </a:solidFill>
                          <a:effectLst/>
                        </a:rPr>
                        <a:t>Ridge regression</a:t>
                      </a:r>
                    </a:p>
                  </a:txBody>
                  <a:tcPr marL="68580" marR="68580" marT="14288" marB="14288" anchor="ctr">
                    <a:solidFill>
                      <a:schemeClr val="bg2"/>
                    </a:solidFill>
                  </a:tcPr>
                </a:tc>
                <a:tc>
                  <a:txBody>
                    <a:bodyPr/>
                    <a:lstStyle/>
                    <a:p>
                      <a:pPr algn="r"/>
                      <a:r>
                        <a:rPr lang="en-GB" sz="1100">
                          <a:solidFill>
                            <a:schemeClr val="bg1"/>
                          </a:solidFill>
                          <a:effectLst/>
                        </a:rPr>
                        <a:t>5.545</a:t>
                      </a:r>
                    </a:p>
                  </a:txBody>
                  <a:tcPr marL="68580" marR="68580" marT="14288" marB="14288" anchor="ctr">
                    <a:solidFill>
                      <a:schemeClr val="bg2"/>
                    </a:solidFill>
                  </a:tcPr>
                </a:tc>
                <a:tc>
                  <a:txBody>
                    <a:bodyPr/>
                    <a:lstStyle/>
                    <a:p>
                      <a:pPr algn="r"/>
                      <a:r>
                        <a:rPr lang="en-GB" sz="1100">
                          <a:solidFill>
                            <a:schemeClr val="bg1"/>
                          </a:solidFill>
                          <a:effectLst/>
                        </a:rPr>
                        <a:t>51.97</a:t>
                      </a:r>
                    </a:p>
                  </a:txBody>
                  <a:tcPr marL="68580" marR="68580" marT="14288" marB="14288" anchor="ctr">
                    <a:solidFill>
                      <a:schemeClr val="bg2"/>
                    </a:solidFill>
                  </a:tcPr>
                </a:tc>
                <a:tc>
                  <a:txBody>
                    <a:bodyPr/>
                    <a:lstStyle/>
                    <a:p>
                      <a:pPr algn="r"/>
                      <a:r>
                        <a:rPr lang="en-GB" sz="1100">
                          <a:solidFill>
                            <a:schemeClr val="bg1"/>
                          </a:solidFill>
                          <a:effectLst/>
                        </a:rPr>
                        <a:t>7.209</a:t>
                      </a:r>
                    </a:p>
                  </a:txBody>
                  <a:tcPr marL="68580" marR="68580" marT="14288" marB="14288" anchor="ctr">
                    <a:solidFill>
                      <a:schemeClr val="bg2"/>
                    </a:solidFill>
                  </a:tcPr>
                </a:tc>
                <a:tc>
                  <a:txBody>
                    <a:bodyPr/>
                    <a:lstStyle/>
                    <a:p>
                      <a:pPr algn="r"/>
                      <a:r>
                        <a:rPr lang="en-GB" sz="1100">
                          <a:solidFill>
                            <a:schemeClr val="bg1"/>
                          </a:solidFill>
                          <a:effectLst/>
                        </a:rPr>
                        <a:t>0.661</a:t>
                      </a:r>
                    </a:p>
                  </a:txBody>
                  <a:tcPr marL="68580" marR="68580" marT="14288" marB="14288" anchor="ctr">
                    <a:solidFill>
                      <a:schemeClr val="bg2"/>
                    </a:solidFill>
                  </a:tcPr>
                </a:tc>
                <a:tc>
                  <a:txBody>
                    <a:bodyPr/>
                    <a:lstStyle/>
                    <a:p>
                      <a:pPr algn="r"/>
                      <a:r>
                        <a:rPr lang="en-GB" sz="1100" dirty="0">
                          <a:solidFill>
                            <a:schemeClr val="bg1"/>
                          </a:solidFill>
                          <a:effectLst/>
                        </a:rPr>
                        <a:t>0.66</a:t>
                      </a:r>
                    </a:p>
                  </a:txBody>
                  <a:tcPr marL="68580" marR="68580" marT="14288" marB="14288" anchor="ctr">
                    <a:solidFill>
                      <a:schemeClr val="bg2"/>
                    </a:solidFill>
                  </a:tcPr>
                </a:tc>
                <a:extLst>
                  <a:ext uri="{0D108BD9-81ED-4DB2-BD59-A6C34878D82A}">
                    <a16:rowId xmlns:a16="http://schemas.microsoft.com/office/drawing/2014/main" xmlns="" val="3187286552"/>
                  </a:ext>
                </a:extLst>
              </a:tr>
              <a:tr h="198933">
                <a:tc>
                  <a:txBody>
                    <a:bodyPr/>
                    <a:lstStyle/>
                    <a:p>
                      <a:r>
                        <a:rPr lang="en-GB" sz="1100" dirty="0">
                          <a:solidFill>
                            <a:schemeClr val="bg1"/>
                          </a:solidFill>
                          <a:effectLst/>
                        </a:rPr>
                        <a:t>Test set</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3</a:t>
                      </a:r>
                      <a:endParaRPr lang="en-GB" sz="1100" b="1" dirty="0">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dirty="0">
                          <a:solidFill>
                            <a:schemeClr val="bg1"/>
                          </a:solidFill>
                          <a:effectLst/>
                        </a:rPr>
                        <a:t>Decision tree regression</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3.721</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27.205</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5.216</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0.822</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0.82</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1171584002"/>
                  </a:ext>
                </a:extLst>
              </a:tr>
              <a:tr h="211404">
                <a:tc>
                  <a:txBody>
                    <a:bodyPr/>
                    <a:lstStyle/>
                    <a:p>
                      <a:r>
                        <a:rPr lang="en-GB" sz="1100">
                          <a:solidFill>
                            <a:schemeClr val="bg1"/>
                          </a:solidFill>
                          <a:effectLst/>
                        </a:rPr>
                        <a:t>Test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4</a:t>
                      </a:r>
                      <a:endParaRPr lang="en-GB" sz="1100" b="1">
                        <a:solidFill>
                          <a:schemeClr val="bg1"/>
                        </a:solidFill>
                        <a:effectLst/>
                      </a:endParaRPr>
                    </a:p>
                  </a:txBody>
                  <a:tcPr marL="68580" marR="68580" marT="14288" marB="14288" anchor="ctr">
                    <a:solidFill>
                      <a:schemeClr val="bg2"/>
                    </a:solidFill>
                  </a:tcPr>
                </a:tc>
                <a:tc>
                  <a:txBody>
                    <a:bodyPr/>
                    <a:lstStyle/>
                    <a:p>
                      <a:r>
                        <a:rPr lang="en-GB" sz="1100">
                          <a:solidFill>
                            <a:schemeClr val="bg1"/>
                          </a:solidFill>
                          <a:effectLst/>
                        </a:rPr>
                        <a:t>Elastic net regression Test</a:t>
                      </a:r>
                    </a:p>
                  </a:txBody>
                  <a:tcPr marL="68580" marR="68580" marT="14288" marB="14288" anchor="ctr">
                    <a:solidFill>
                      <a:schemeClr val="bg2"/>
                    </a:solidFill>
                  </a:tcPr>
                </a:tc>
                <a:tc>
                  <a:txBody>
                    <a:bodyPr/>
                    <a:lstStyle/>
                    <a:p>
                      <a:pPr algn="r"/>
                      <a:r>
                        <a:rPr lang="en-GB" sz="1100">
                          <a:solidFill>
                            <a:schemeClr val="bg1"/>
                          </a:solidFill>
                          <a:effectLst/>
                        </a:rPr>
                        <a:t>6.079</a:t>
                      </a:r>
                    </a:p>
                  </a:txBody>
                  <a:tcPr marL="68580" marR="68580" marT="14288" marB="14288" anchor="ctr">
                    <a:solidFill>
                      <a:schemeClr val="bg2"/>
                    </a:solidFill>
                  </a:tcPr>
                </a:tc>
                <a:tc>
                  <a:txBody>
                    <a:bodyPr/>
                    <a:lstStyle/>
                    <a:p>
                      <a:pPr algn="r"/>
                      <a:r>
                        <a:rPr lang="en-GB" sz="1100">
                          <a:solidFill>
                            <a:schemeClr val="bg1"/>
                          </a:solidFill>
                          <a:effectLst/>
                        </a:rPr>
                        <a:t>64.581</a:t>
                      </a:r>
                    </a:p>
                  </a:txBody>
                  <a:tcPr marL="68580" marR="68580" marT="14288" marB="14288" anchor="ctr">
                    <a:solidFill>
                      <a:schemeClr val="bg2"/>
                    </a:solidFill>
                  </a:tcPr>
                </a:tc>
                <a:tc>
                  <a:txBody>
                    <a:bodyPr/>
                    <a:lstStyle/>
                    <a:p>
                      <a:pPr algn="r"/>
                      <a:r>
                        <a:rPr lang="en-GB" sz="1100">
                          <a:solidFill>
                            <a:schemeClr val="bg1"/>
                          </a:solidFill>
                          <a:effectLst/>
                        </a:rPr>
                        <a:t>8.036</a:t>
                      </a:r>
                    </a:p>
                  </a:txBody>
                  <a:tcPr marL="68580" marR="68580" marT="14288" marB="14288" anchor="ctr">
                    <a:solidFill>
                      <a:schemeClr val="bg2"/>
                    </a:solidFill>
                  </a:tcPr>
                </a:tc>
                <a:tc>
                  <a:txBody>
                    <a:bodyPr/>
                    <a:lstStyle/>
                    <a:p>
                      <a:pPr algn="r"/>
                      <a:r>
                        <a:rPr lang="en-GB" sz="1100">
                          <a:solidFill>
                            <a:schemeClr val="bg1"/>
                          </a:solidFill>
                          <a:effectLst/>
                        </a:rPr>
                        <a:t>0.578</a:t>
                      </a:r>
                    </a:p>
                  </a:txBody>
                  <a:tcPr marL="68580" marR="68580" marT="14288" marB="14288" anchor="ctr">
                    <a:solidFill>
                      <a:schemeClr val="bg2"/>
                    </a:solidFill>
                  </a:tcPr>
                </a:tc>
                <a:tc>
                  <a:txBody>
                    <a:bodyPr/>
                    <a:lstStyle/>
                    <a:p>
                      <a:pPr algn="r"/>
                      <a:r>
                        <a:rPr lang="en-GB" sz="1100" dirty="0">
                          <a:solidFill>
                            <a:schemeClr val="bg1"/>
                          </a:solidFill>
                          <a:effectLst/>
                        </a:rPr>
                        <a:t>0.58</a:t>
                      </a:r>
                    </a:p>
                  </a:txBody>
                  <a:tcPr marL="68580" marR="68580" marT="14288" marB="14288" anchor="ctr">
                    <a:solidFill>
                      <a:schemeClr val="bg2"/>
                    </a:solidFill>
                  </a:tcPr>
                </a:tc>
                <a:extLst>
                  <a:ext uri="{0D108BD9-81ED-4DB2-BD59-A6C34878D82A}">
                    <a16:rowId xmlns:a16="http://schemas.microsoft.com/office/drawing/2014/main" xmlns="" val="1102591312"/>
                  </a:ext>
                </a:extLst>
              </a:tr>
              <a:tr h="209403">
                <a:tc>
                  <a:txBody>
                    <a:bodyPr/>
                    <a:lstStyle/>
                    <a:p>
                      <a:r>
                        <a:rPr lang="en-GB" sz="1100">
                          <a:solidFill>
                            <a:schemeClr val="bg1"/>
                          </a:solidFill>
                          <a:effectLst/>
                        </a:rPr>
                        <a:t>Test set</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5</a:t>
                      </a:r>
                      <a:endParaRPr lang="en-GB" sz="1100" b="1">
                        <a:solidFill>
                          <a:schemeClr val="bg1"/>
                        </a:solidFill>
                        <a:effectLst/>
                      </a:endParaRPr>
                    </a:p>
                  </a:txBody>
                  <a:tcPr marL="68580" marR="68580" marT="14288" marB="14288" anchor="ctr">
                    <a:solidFill>
                      <a:schemeClr val="bg1">
                        <a:lumMod val="20000"/>
                        <a:lumOff val="80000"/>
                      </a:schemeClr>
                    </a:solidFill>
                  </a:tcPr>
                </a:tc>
                <a:tc>
                  <a:txBody>
                    <a:bodyPr/>
                    <a:lstStyle/>
                    <a:p>
                      <a:r>
                        <a:rPr lang="en-GB" sz="1100">
                          <a:solidFill>
                            <a:schemeClr val="bg1"/>
                          </a:solidFill>
                          <a:effectLst/>
                        </a:rPr>
                        <a:t>Gradient boosting regression</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2.945</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17.071</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4.132</a:t>
                      </a:r>
                    </a:p>
                  </a:txBody>
                  <a:tcPr marL="68580" marR="68580" marT="14288" marB="14288" anchor="ctr">
                    <a:solidFill>
                      <a:schemeClr val="bg1">
                        <a:lumMod val="20000"/>
                        <a:lumOff val="80000"/>
                      </a:schemeClr>
                    </a:solidFill>
                  </a:tcPr>
                </a:tc>
                <a:tc>
                  <a:txBody>
                    <a:bodyPr/>
                    <a:lstStyle/>
                    <a:p>
                      <a:pPr algn="r"/>
                      <a:r>
                        <a:rPr lang="en-GB" sz="1100">
                          <a:solidFill>
                            <a:schemeClr val="bg1"/>
                          </a:solidFill>
                          <a:effectLst/>
                        </a:rPr>
                        <a:t>0.889</a:t>
                      </a:r>
                    </a:p>
                  </a:txBody>
                  <a:tcPr marL="68580" marR="68580" marT="14288" marB="14288" anchor="ctr">
                    <a:solidFill>
                      <a:schemeClr val="bg1">
                        <a:lumMod val="20000"/>
                        <a:lumOff val="80000"/>
                      </a:schemeClr>
                    </a:solidFill>
                  </a:tcPr>
                </a:tc>
                <a:tc>
                  <a:txBody>
                    <a:bodyPr/>
                    <a:lstStyle/>
                    <a:p>
                      <a:pPr algn="r"/>
                      <a:r>
                        <a:rPr lang="en-GB" sz="1100" dirty="0">
                          <a:solidFill>
                            <a:schemeClr val="bg1"/>
                          </a:solidFill>
                          <a:effectLst/>
                        </a:rPr>
                        <a:t>0.89</a:t>
                      </a:r>
                    </a:p>
                  </a:txBody>
                  <a:tcPr marL="68580" marR="68580" marT="14288" marB="14288" anchor="ctr">
                    <a:solidFill>
                      <a:schemeClr val="bg1">
                        <a:lumMod val="20000"/>
                        <a:lumOff val="80000"/>
                      </a:schemeClr>
                    </a:solidFill>
                  </a:tcPr>
                </a:tc>
                <a:extLst>
                  <a:ext uri="{0D108BD9-81ED-4DB2-BD59-A6C34878D82A}">
                    <a16:rowId xmlns:a16="http://schemas.microsoft.com/office/drawing/2014/main" xmlns="" val="4002394763"/>
                  </a:ext>
                </a:extLst>
              </a:tr>
              <a:tr h="324575">
                <a:tc>
                  <a:txBody>
                    <a:bodyPr/>
                    <a:lstStyle/>
                    <a:p>
                      <a:r>
                        <a:rPr lang="en-GB" sz="1100">
                          <a:solidFill>
                            <a:schemeClr val="bg1"/>
                          </a:solidFill>
                          <a:effectLst/>
                        </a:rPr>
                        <a:t>Test set</a:t>
                      </a:r>
                      <a:endParaRPr lang="en-GB" sz="1100" b="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6</a:t>
                      </a:r>
                      <a:endParaRPr lang="en-GB" sz="1100" b="1">
                        <a:solidFill>
                          <a:schemeClr val="bg1"/>
                        </a:solidFill>
                        <a:effectLst/>
                      </a:endParaRPr>
                    </a:p>
                  </a:txBody>
                  <a:tcPr marL="68580" marR="68580" marT="14288" marB="14288" anchor="ctr">
                    <a:solidFill>
                      <a:schemeClr val="bg2"/>
                    </a:solidFill>
                  </a:tcPr>
                </a:tc>
                <a:tc>
                  <a:txBody>
                    <a:bodyPr/>
                    <a:lstStyle/>
                    <a:p>
                      <a:r>
                        <a:rPr lang="en-GB" sz="1100">
                          <a:solidFill>
                            <a:schemeClr val="bg1"/>
                          </a:solidFill>
                          <a:effectLst/>
                        </a:rPr>
                        <a:t>Gradient Boosting grid search cv</a:t>
                      </a:r>
                      <a:endParaRPr lang="en-GB" sz="1100" err="1">
                        <a:solidFill>
                          <a:schemeClr val="bg1"/>
                        </a:solidFill>
                        <a:effectLst/>
                      </a:endParaRPr>
                    </a:p>
                  </a:txBody>
                  <a:tcPr marL="68580" marR="68580" marT="14288" marB="14288" anchor="ctr">
                    <a:solidFill>
                      <a:schemeClr val="bg2"/>
                    </a:solidFill>
                  </a:tcPr>
                </a:tc>
                <a:tc>
                  <a:txBody>
                    <a:bodyPr/>
                    <a:lstStyle/>
                    <a:p>
                      <a:pPr algn="r"/>
                      <a:r>
                        <a:rPr lang="en-GB" sz="1100">
                          <a:solidFill>
                            <a:schemeClr val="bg1"/>
                          </a:solidFill>
                          <a:effectLst/>
                        </a:rPr>
                        <a:t>1.872</a:t>
                      </a:r>
                    </a:p>
                  </a:txBody>
                  <a:tcPr marL="68580" marR="68580" marT="14288" marB="14288" anchor="ctr">
                    <a:solidFill>
                      <a:schemeClr val="bg2"/>
                    </a:solidFill>
                  </a:tcPr>
                </a:tc>
                <a:tc>
                  <a:txBody>
                    <a:bodyPr/>
                    <a:lstStyle/>
                    <a:p>
                      <a:pPr algn="r"/>
                      <a:r>
                        <a:rPr lang="en-GB" sz="1100">
                          <a:solidFill>
                            <a:schemeClr val="bg1"/>
                          </a:solidFill>
                          <a:effectLst/>
                        </a:rPr>
                        <a:t>9.003</a:t>
                      </a:r>
                    </a:p>
                  </a:txBody>
                  <a:tcPr marL="68580" marR="68580" marT="14288" marB="14288" anchor="ctr">
                    <a:solidFill>
                      <a:schemeClr val="bg2"/>
                    </a:solidFill>
                  </a:tcPr>
                </a:tc>
                <a:tc>
                  <a:txBody>
                    <a:bodyPr/>
                    <a:lstStyle/>
                    <a:p>
                      <a:pPr algn="r"/>
                      <a:r>
                        <a:rPr lang="en-GB" sz="1100">
                          <a:solidFill>
                            <a:schemeClr val="bg1"/>
                          </a:solidFill>
                          <a:effectLst/>
                        </a:rPr>
                        <a:t>3.0</a:t>
                      </a:r>
                    </a:p>
                  </a:txBody>
                  <a:tcPr marL="68580" marR="68580" marT="14288" marB="14288" anchor="ctr">
                    <a:solidFill>
                      <a:schemeClr val="bg2"/>
                    </a:solidFill>
                  </a:tcPr>
                </a:tc>
                <a:tc>
                  <a:txBody>
                    <a:bodyPr/>
                    <a:lstStyle/>
                    <a:p>
                      <a:pPr algn="r"/>
                      <a:r>
                        <a:rPr lang="en-GB" sz="1100">
                          <a:solidFill>
                            <a:schemeClr val="bg1"/>
                          </a:solidFill>
                          <a:effectLst/>
                        </a:rPr>
                        <a:t>0.941</a:t>
                      </a:r>
                    </a:p>
                  </a:txBody>
                  <a:tcPr marL="68580" marR="68580" marT="14288" marB="14288" anchor="ctr">
                    <a:solidFill>
                      <a:schemeClr val="bg2"/>
                    </a:solidFill>
                  </a:tcPr>
                </a:tc>
                <a:tc>
                  <a:txBody>
                    <a:bodyPr/>
                    <a:lstStyle/>
                    <a:p>
                      <a:pPr algn="r"/>
                      <a:r>
                        <a:rPr lang="en-GB" sz="1100" dirty="0">
                          <a:solidFill>
                            <a:schemeClr val="bg1"/>
                          </a:solidFill>
                          <a:effectLst/>
                        </a:rPr>
                        <a:t>0.94</a:t>
                      </a:r>
                    </a:p>
                  </a:txBody>
                  <a:tcPr marL="68580" marR="68580" marT="14288" marB="14288" anchor="ctr">
                    <a:solidFill>
                      <a:schemeClr val="bg2"/>
                    </a:solidFill>
                  </a:tcPr>
                </a:tc>
                <a:extLst>
                  <a:ext uri="{0D108BD9-81ED-4DB2-BD59-A6C34878D82A}">
                    <a16:rowId xmlns:a16="http://schemas.microsoft.com/office/drawing/2014/main" xmlns="" val="2518869390"/>
                  </a:ext>
                </a:extLst>
              </a:tr>
            </a:tbl>
          </a:graphicData>
        </a:graphic>
      </p:graphicFrame>
    </p:spTree>
    <p:extLst>
      <p:ext uri="{BB962C8B-B14F-4D97-AF65-F5344CB8AC3E}">
        <p14:creationId xmlns:p14="http://schemas.microsoft.com/office/powerpoint/2010/main" val="193858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F4126-0CF3-6A08-48AE-C9D79BA65B41}"/>
              </a:ext>
            </a:extLst>
          </p:cNvPr>
          <p:cNvSpPr>
            <a:spLocks noGrp="1"/>
          </p:cNvSpPr>
          <p:nvPr>
            <p:ph type="title"/>
          </p:nvPr>
        </p:nvSpPr>
        <p:spPr>
          <a:xfrm>
            <a:off x="553169" y="79749"/>
            <a:ext cx="7886700" cy="562852"/>
          </a:xfrm>
        </p:spPr>
        <p:txBody>
          <a:bodyPr/>
          <a:lstStyle/>
          <a:p>
            <a:pPr algn="ctr"/>
            <a:r>
              <a:rPr lang="en-GB" b="1">
                <a:solidFill>
                  <a:srgbClr val="960606"/>
                </a:solidFill>
                <a:ea typeface="+mj-lt"/>
                <a:cs typeface="+mj-lt"/>
              </a:rPr>
              <a:t>Conclusion</a:t>
            </a:r>
            <a:endParaRPr lang="en-US">
              <a:cs typeface="Calibri Light" panose="020F0302020204030204"/>
            </a:endParaRPr>
          </a:p>
        </p:txBody>
      </p:sp>
      <p:sp>
        <p:nvSpPr>
          <p:cNvPr id="3" name="Content Placeholder 2">
            <a:extLst>
              <a:ext uri="{FF2B5EF4-FFF2-40B4-BE49-F238E27FC236}">
                <a16:creationId xmlns:a16="http://schemas.microsoft.com/office/drawing/2014/main" xmlns="" id="{760E5F54-9463-751E-565D-5B0F1BB87C82}"/>
              </a:ext>
            </a:extLst>
          </p:cNvPr>
          <p:cNvSpPr>
            <a:spLocks noGrp="1"/>
          </p:cNvSpPr>
          <p:nvPr>
            <p:ph idx="1"/>
          </p:nvPr>
        </p:nvSpPr>
        <p:spPr>
          <a:xfrm>
            <a:off x="628650" y="743804"/>
            <a:ext cx="7886700" cy="3888918"/>
          </a:xfrm>
        </p:spPr>
        <p:txBody>
          <a:bodyPr spcFirstLastPara="1" vert="horz" wrap="square" lIns="68580" tIns="34290" rIns="68580" bIns="34290" rtlCol="0" anchor="t" anchorCtr="0">
            <a:noAutofit/>
          </a:bodyPr>
          <a:lstStyle/>
          <a:p>
            <a:pPr>
              <a:buFont typeface="Courier New" panose="02070309020205020404" pitchFamily="49" charset="0"/>
              <a:buChar char="o"/>
            </a:pPr>
            <a:r>
              <a:rPr lang="en-GB" dirty="0">
                <a:solidFill>
                  <a:schemeClr val="accent2"/>
                </a:solidFill>
                <a:ea typeface="+mn-lt"/>
                <a:cs typeface="+mn-lt"/>
              </a:rPr>
              <a:t>We analysis that Hour is the most important feature.</a:t>
            </a:r>
          </a:p>
          <a:p>
            <a:pPr>
              <a:buFont typeface="Courier New" panose="02070309020205020404" pitchFamily="49" charset="0"/>
              <a:buChar char="o"/>
            </a:pPr>
            <a:r>
              <a:rPr lang="en-GB" dirty="0">
                <a:solidFill>
                  <a:schemeClr val="accent2"/>
                </a:solidFill>
                <a:ea typeface="+mn-lt"/>
                <a:cs typeface="+mn-lt"/>
              </a:rPr>
              <a:t>Rented bike count is  mostly related with the time of the day as it is peak at 10 am and 8pm.</a:t>
            </a:r>
          </a:p>
          <a:p>
            <a:pPr>
              <a:buFont typeface="Courier New" panose="02070309020205020404" pitchFamily="49" charset="0"/>
              <a:buChar char="o"/>
            </a:pPr>
            <a:r>
              <a:rPr lang="en-GB" dirty="0">
                <a:solidFill>
                  <a:schemeClr val="accent2"/>
                </a:solidFill>
                <a:ea typeface="+mn-lt"/>
                <a:cs typeface="+mn-lt"/>
              </a:rPr>
              <a:t>Also we observed that rented bike count is high during working days compared to nonworking days.</a:t>
            </a:r>
          </a:p>
          <a:p>
            <a:pPr>
              <a:buFont typeface="Courier New" panose="02070309020205020404" pitchFamily="49" charset="0"/>
              <a:buChar char="o"/>
            </a:pPr>
            <a:r>
              <a:rPr lang="en-GB" dirty="0">
                <a:solidFill>
                  <a:schemeClr val="accent2"/>
                </a:solidFill>
                <a:ea typeface="+mn-lt"/>
                <a:cs typeface="+mn-lt"/>
              </a:rPr>
              <a:t>We see that people generally prefer to bike at moderate to high temperatures, and when little windy.</a:t>
            </a:r>
            <a:endParaRPr lang="en-GB" dirty="0">
              <a:solidFill>
                <a:schemeClr val="accent2"/>
              </a:solidFill>
              <a:cs typeface="Calibri" panose="020F0502020204030204"/>
            </a:endParaRPr>
          </a:p>
          <a:p>
            <a:pPr>
              <a:buFont typeface="Courier New" panose="02070309020205020404" pitchFamily="49" charset="0"/>
              <a:buChar char="o"/>
            </a:pPr>
            <a:r>
              <a:rPr lang="en-GB" dirty="0">
                <a:solidFill>
                  <a:schemeClr val="accent2"/>
                </a:solidFill>
                <a:ea typeface="+mn-lt"/>
                <a:cs typeface="+mn-lt"/>
              </a:rPr>
              <a:t>It is observed that highest number bike rentals counts in Autumn &amp; Summer seasons &amp; the lowest in winter season. We observed that the highest number of bike rentals on a clear day and the lowest on a snowy or rainy day. We observed that with increasing humidity, the number of bike rental counts decreases.</a:t>
            </a:r>
            <a:endParaRPr lang="en-GB" dirty="0">
              <a:solidFill>
                <a:schemeClr val="accent2"/>
              </a:solidFill>
              <a:cs typeface="Calibri"/>
            </a:endParaRPr>
          </a:p>
        </p:txBody>
      </p:sp>
    </p:spTree>
    <p:extLst>
      <p:ext uri="{BB962C8B-B14F-4D97-AF65-F5344CB8AC3E}">
        <p14:creationId xmlns:p14="http://schemas.microsoft.com/office/powerpoint/2010/main" val="387729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41857A-3184-3D1D-B3EA-DB499400ACAD}"/>
              </a:ext>
            </a:extLst>
          </p:cNvPr>
          <p:cNvSpPr>
            <a:spLocks noGrp="1"/>
          </p:cNvSpPr>
          <p:nvPr>
            <p:ph idx="1"/>
          </p:nvPr>
        </p:nvSpPr>
        <p:spPr>
          <a:xfrm>
            <a:off x="412990" y="161521"/>
            <a:ext cx="8393501" cy="4622164"/>
          </a:xfrm>
        </p:spPr>
        <p:txBody>
          <a:bodyPr spcFirstLastPara="1" vert="horz" wrap="square" lIns="68580" tIns="34290" rIns="68580" bIns="34290" rtlCol="0" anchor="t" anchorCtr="0">
            <a:normAutofit/>
          </a:bodyPr>
          <a:lstStyle/>
          <a:p>
            <a:pPr marL="514350" indent="-400050">
              <a:buFont typeface="+mj-lt"/>
              <a:buAutoNum type="romanUcPeriod"/>
            </a:pPr>
            <a:r>
              <a:rPr lang="en-GB" dirty="0">
                <a:solidFill>
                  <a:schemeClr val="accent2"/>
                </a:solidFill>
                <a:ea typeface="+mn-lt"/>
                <a:cs typeface="+mn-lt"/>
              </a:rPr>
              <a:t>All metrics were evaluated for each model, MSE(Mean Squared Error), MAE (Mean Absolute Error), RMSE(Root Mean squared Error),R2 Score, Adjusted R2 Score.</a:t>
            </a:r>
          </a:p>
          <a:p>
            <a:pPr marL="514350" indent="-400050">
              <a:buFont typeface="+mj-lt"/>
              <a:buAutoNum type="romanUcPeriod"/>
            </a:pPr>
            <a:r>
              <a:rPr lang="en-GB" dirty="0">
                <a:solidFill>
                  <a:schemeClr val="accent2"/>
                </a:solidFill>
                <a:ea typeface="+mn-lt"/>
                <a:cs typeface="+mn-lt"/>
              </a:rPr>
              <a:t>At the end, comparison of models stated that some models showed improvement or were able to handle the </a:t>
            </a:r>
            <a:r>
              <a:rPr lang="en-GB" dirty="0" err="1">
                <a:solidFill>
                  <a:schemeClr val="accent2"/>
                </a:solidFill>
                <a:ea typeface="+mn-lt"/>
                <a:cs typeface="+mn-lt"/>
              </a:rPr>
              <a:t>overfitting</a:t>
            </a:r>
            <a:r>
              <a:rPr lang="en-GB" dirty="0">
                <a:solidFill>
                  <a:schemeClr val="accent2"/>
                </a:solidFill>
                <a:ea typeface="+mn-lt"/>
                <a:cs typeface="+mn-lt"/>
              </a:rPr>
              <a:t> issues when </a:t>
            </a:r>
            <a:r>
              <a:rPr lang="en-GB" dirty="0" err="1">
                <a:solidFill>
                  <a:schemeClr val="accent2"/>
                </a:solidFill>
                <a:ea typeface="+mn-lt"/>
                <a:cs typeface="+mn-lt"/>
              </a:rPr>
              <a:t>hyperparameter</a:t>
            </a:r>
            <a:r>
              <a:rPr lang="en-GB" dirty="0">
                <a:solidFill>
                  <a:schemeClr val="accent2"/>
                </a:solidFill>
                <a:ea typeface="+mn-lt"/>
                <a:cs typeface="+mn-lt"/>
              </a:rPr>
              <a:t> tuning was performed. </a:t>
            </a:r>
            <a:endParaRPr lang="en-US" dirty="0">
              <a:solidFill>
                <a:schemeClr val="accent2"/>
              </a:solidFill>
              <a:ea typeface="+mn-lt"/>
              <a:cs typeface="+mn-lt"/>
            </a:endParaRPr>
          </a:p>
          <a:p>
            <a:pPr marL="514350" indent="-400050">
              <a:lnSpc>
                <a:spcPct val="100000"/>
              </a:lnSpc>
              <a:buFont typeface="+mj-lt"/>
              <a:buAutoNum type="romanUcPeriod"/>
            </a:pPr>
            <a:r>
              <a:rPr lang="en-GB" dirty="0">
                <a:solidFill>
                  <a:schemeClr val="accent2"/>
                </a:solidFill>
                <a:ea typeface="+mn-lt"/>
                <a:cs typeface="+mn-lt"/>
              </a:rPr>
              <a:t>Adjusted R2 score was used to compare models as it is a special form of R2 score. Adjusted R2 indicates how well terms fit a curve or line, and also adjusts for the number of terms in a model. </a:t>
            </a:r>
            <a:endParaRPr lang="en-US" dirty="0">
              <a:solidFill>
                <a:schemeClr val="accent2"/>
              </a:solidFill>
              <a:ea typeface="+mn-lt"/>
              <a:cs typeface="+mn-lt"/>
            </a:endParaRPr>
          </a:p>
          <a:p>
            <a:pPr marL="0" indent="0">
              <a:buNone/>
            </a:pPr>
            <a:endParaRPr lang="en-GB" dirty="0">
              <a:solidFill>
                <a:schemeClr val="accent2"/>
              </a:solidFill>
              <a:cs typeface="Calibri"/>
            </a:endParaRPr>
          </a:p>
          <a:p>
            <a:pPr marL="0" indent="0">
              <a:buNone/>
            </a:pPr>
            <a:endParaRPr lang="en-GB" dirty="0">
              <a:solidFill>
                <a:schemeClr val="accent2"/>
              </a:solidFill>
              <a:cs typeface="Calibri"/>
            </a:endParaRPr>
          </a:p>
        </p:txBody>
      </p:sp>
    </p:spTree>
    <p:extLst>
      <p:ext uri="{BB962C8B-B14F-4D97-AF65-F5344CB8AC3E}">
        <p14:creationId xmlns:p14="http://schemas.microsoft.com/office/powerpoint/2010/main" val="277456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t>Outline</a:t>
            </a:r>
            <a:endParaRPr lang="en-IN" sz="3600" b="1" dirty="0"/>
          </a:p>
        </p:txBody>
      </p:sp>
      <p:sp>
        <p:nvSpPr>
          <p:cNvPr id="8" name="Rectangle 7"/>
          <p:cNvSpPr/>
          <p:nvPr/>
        </p:nvSpPr>
        <p:spPr>
          <a:xfrm>
            <a:off x="924448" y="2150347"/>
            <a:ext cx="1678075" cy="15675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371599" y="2270927"/>
            <a:ext cx="783771" cy="211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a:t>
            </a:r>
            <a:endParaRPr lang="en-IN" dirty="0"/>
          </a:p>
        </p:txBody>
      </p:sp>
      <p:sp>
        <p:nvSpPr>
          <p:cNvPr id="10" name="Rectangle 9"/>
          <p:cNvSpPr/>
          <p:nvPr/>
        </p:nvSpPr>
        <p:spPr>
          <a:xfrm rot="16200000">
            <a:off x="751116" y="3019196"/>
            <a:ext cx="964641" cy="276327"/>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Selection</a:t>
            </a:r>
            <a:endParaRPr lang="en-IN" dirty="0"/>
          </a:p>
        </p:txBody>
      </p:sp>
      <p:sp>
        <p:nvSpPr>
          <p:cNvPr id="11" name="Rectangle 10"/>
          <p:cNvSpPr/>
          <p:nvPr/>
        </p:nvSpPr>
        <p:spPr>
          <a:xfrm rot="16200000">
            <a:off x="1249929" y="3012751"/>
            <a:ext cx="964641" cy="289222"/>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Sourcing</a:t>
            </a:r>
            <a:endParaRPr lang="en-IN" dirty="0"/>
          </a:p>
        </p:txBody>
      </p:sp>
      <p:sp>
        <p:nvSpPr>
          <p:cNvPr id="12" name="Rectangle 11"/>
          <p:cNvSpPr/>
          <p:nvPr/>
        </p:nvSpPr>
        <p:spPr>
          <a:xfrm rot="16200000">
            <a:off x="1811215" y="3019196"/>
            <a:ext cx="964641" cy="276331"/>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Synthesis</a:t>
            </a:r>
            <a:endParaRPr lang="en-IN" dirty="0"/>
          </a:p>
        </p:txBody>
      </p:sp>
      <p:sp>
        <p:nvSpPr>
          <p:cNvPr id="18" name="Right Arrow 17"/>
          <p:cNvSpPr/>
          <p:nvPr/>
        </p:nvSpPr>
        <p:spPr>
          <a:xfrm>
            <a:off x="2759363" y="2758272"/>
            <a:ext cx="411982" cy="351692"/>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3358488" y="2095206"/>
            <a:ext cx="1715930" cy="20295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3518092" y="2270927"/>
            <a:ext cx="1396721" cy="22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PROCESSING</a:t>
            </a:r>
            <a:endParaRPr lang="en-IN" dirty="0"/>
          </a:p>
        </p:txBody>
      </p:sp>
      <p:sp>
        <p:nvSpPr>
          <p:cNvPr id="23" name="Rectangle 22"/>
          <p:cNvSpPr/>
          <p:nvPr/>
        </p:nvSpPr>
        <p:spPr>
          <a:xfrm rot="16200000">
            <a:off x="3016888" y="3188551"/>
            <a:ext cx="1344052" cy="31702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Cleaning</a:t>
            </a:r>
            <a:endParaRPr lang="en-IN" dirty="0"/>
          </a:p>
        </p:txBody>
      </p:sp>
      <p:sp>
        <p:nvSpPr>
          <p:cNvPr id="25" name="Rectangle 24"/>
          <p:cNvSpPr/>
          <p:nvPr/>
        </p:nvSpPr>
        <p:spPr>
          <a:xfrm rot="16200000">
            <a:off x="3564753" y="3188550"/>
            <a:ext cx="1344053" cy="31702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Visualization</a:t>
            </a:r>
            <a:endParaRPr lang="en-IN" dirty="0"/>
          </a:p>
        </p:txBody>
      </p:sp>
      <p:sp>
        <p:nvSpPr>
          <p:cNvPr id="26" name="Rectangle 25"/>
          <p:cNvSpPr/>
          <p:nvPr/>
        </p:nvSpPr>
        <p:spPr>
          <a:xfrm rot="16200000">
            <a:off x="4089876" y="3188550"/>
            <a:ext cx="1344054" cy="31702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Preprocessing</a:t>
            </a:r>
            <a:endParaRPr lang="en-IN" dirty="0"/>
          </a:p>
        </p:txBody>
      </p:sp>
      <p:sp>
        <p:nvSpPr>
          <p:cNvPr id="27" name="Right Arrow 26"/>
          <p:cNvSpPr/>
          <p:nvPr/>
        </p:nvSpPr>
        <p:spPr>
          <a:xfrm>
            <a:off x="5214096" y="2675035"/>
            <a:ext cx="411982" cy="351692"/>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rot="16200000">
            <a:off x="5095103" y="2723686"/>
            <a:ext cx="1567542" cy="4208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rot="16200000">
            <a:off x="5177927" y="2823584"/>
            <a:ext cx="1396721" cy="22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Modeling</a:t>
            </a:r>
            <a:endParaRPr lang="en-IN" dirty="0"/>
          </a:p>
        </p:txBody>
      </p:sp>
      <p:sp>
        <p:nvSpPr>
          <p:cNvPr id="31" name="Right Arrow 30"/>
          <p:cNvSpPr/>
          <p:nvPr/>
        </p:nvSpPr>
        <p:spPr>
          <a:xfrm>
            <a:off x="6330542" y="2675035"/>
            <a:ext cx="411982" cy="351692"/>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6914945" y="2025534"/>
            <a:ext cx="1004835" cy="20991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7025476" y="2155494"/>
            <a:ext cx="783771" cy="211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VALUE</a:t>
            </a:r>
            <a:endParaRPr lang="en-IN" dirty="0"/>
          </a:p>
        </p:txBody>
      </p:sp>
      <p:sp>
        <p:nvSpPr>
          <p:cNvPr id="34" name="Rectangle 33"/>
          <p:cNvSpPr/>
          <p:nvPr/>
        </p:nvSpPr>
        <p:spPr>
          <a:xfrm rot="16200000">
            <a:off x="6657657" y="3093508"/>
            <a:ext cx="1476021" cy="3449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Operationalizing</a:t>
            </a:r>
            <a:endParaRPr lang="en-IN" dirty="0"/>
          </a:p>
        </p:txBody>
      </p:sp>
    </p:spTree>
    <p:extLst>
      <p:ext uri="{BB962C8B-B14F-4D97-AF65-F5344CB8AC3E}">
        <p14:creationId xmlns:p14="http://schemas.microsoft.com/office/powerpoint/2010/main" val="234682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pic>
        <p:nvPicPr>
          <p:cNvPr id="4" name="Picture 5" descr="A picture containing outdoor, ground, bicycle, blue&#10;&#10;Description automatically generated">
            <a:extLst>
              <a:ext uri="{FF2B5EF4-FFF2-40B4-BE49-F238E27FC236}">
                <a16:creationId xmlns:a16="http://schemas.microsoft.com/office/drawing/2014/main" xmlns="" id="{A0078D94-B600-CFE3-6353-67207A4923C5}"/>
              </a:ext>
            </a:extLst>
          </p:cNvPr>
          <p:cNvPicPr>
            <a:picLocks noChangeAspect="1"/>
          </p:cNvPicPr>
          <p:nvPr/>
        </p:nvPicPr>
        <p:blipFill>
          <a:blip r:embed="rId2"/>
          <a:stretch>
            <a:fillRect/>
          </a:stretch>
        </p:blipFill>
        <p:spPr>
          <a:xfrm>
            <a:off x="3262745" y="3365039"/>
            <a:ext cx="2618509" cy="1560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p:cNvSpPr>
            <a:spLocks noGrp="1"/>
          </p:cNvSpPr>
          <p:nvPr>
            <p:ph type="body" idx="1"/>
          </p:nvPr>
        </p:nvSpPr>
        <p:spPr/>
        <p:txBody>
          <a:bodyPr/>
          <a:lstStyle/>
          <a:p>
            <a:pPr algn="just"/>
            <a:r>
              <a:rPr lang="en-GB" dirty="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GB" dirty="0">
              <a:solidFill>
                <a:schemeClr val="accent2"/>
              </a:solidFill>
              <a:cs typeface="Calibri"/>
            </a:endParaRPr>
          </a:p>
          <a:p>
            <a:pPr algn="just"/>
            <a:endParaRPr lang="en-IN" dirty="0"/>
          </a:p>
        </p:txBody>
      </p:sp>
    </p:spTree>
    <p:extLst>
      <p:ext uri="{BB962C8B-B14F-4D97-AF65-F5344CB8AC3E}">
        <p14:creationId xmlns:p14="http://schemas.microsoft.com/office/powerpoint/2010/main" val="217092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a:ea typeface="+mj-lt"/>
                <a:cs typeface="Times New Roman"/>
              </a:rPr>
              <a:t>Feature</a:t>
            </a:r>
            <a:r>
              <a:rPr lang="en-GB" b="1" dirty="0" smtClean="0">
                <a:solidFill>
                  <a:schemeClr val="tx1"/>
                </a:solidFill>
                <a:latin typeface="Montserrat"/>
                <a:ea typeface="Montserrat"/>
                <a:cs typeface="Montserrat"/>
                <a:sym typeface="Montserrat"/>
              </a:rPr>
              <a:t/>
            </a:r>
            <a:br>
              <a:rPr lang="en-GB" b="1" dirty="0" smtClean="0">
                <a:solidFill>
                  <a:schemeClr val="tx1"/>
                </a:solidFill>
                <a:latin typeface="Montserrat"/>
                <a:ea typeface="Montserrat"/>
                <a:cs typeface="Montserrat"/>
                <a:sym typeface="Montserrat"/>
              </a:rPr>
            </a:br>
            <a:endParaRPr lang="en-IN" dirty="0">
              <a:solidFill>
                <a:schemeClr val="tx1"/>
              </a:solidFill>
            </a:endParaRPr>
          </a:p>
        </p:txBody>
      </p:sp>
      <p:sp>
        <p:nvSpPr>
          <p:cNvPr id="3" name="Text Placeholder 2"/>
          <p:cNvSpPr>
            <a:spLocks noGrp="1"/>
          </p:cNvSpPr>
          <p:nvPr>
            <p:ph type="body" idx="1"/>
          </p:nvPr>
        </p:nvSpPr>
        <p:spPr>
          <a:noFill/>
          <a:ln>
            <a:noFill/>
          </a:ln>
        </p:spPr>
        <p:txBody>
          <a:bodyPr/>
          <a:lstStyle/>
          <a:p>
            <a:pPr marL="468000" lvl="1" indent="0">
              <a:lnSpc>
                <a:spcPct val="100000"/>
              </a:lnSpc>
              <a:spcBef>
                <a:spcPts val="600"/>
              </a:spcBef>
            </a:pPr>
            <a:r>
              <a:rPr lang="en-GB" sz="1000" dirty="0">
                <a:solidFill>
                  <a:schemeClr val="bg1"/>
                </a:solidFill>
                <a:ea typeface="+mn-lt"/>
                <a:cs typeface="+mn-lt"/>
              </a:rPr>
              <a:t>Date: year-month-day     </a:t>
            </a:r>
          </a:p>
          <a:p>
            <a:pPr marL="468000" lvl="1" indent="0">
              <a:lnSpc>
                <a:spcPct val="100000"/>
              </a:lnSpc>
              <a:spcBef>
                <a:spcPts val="600"/>
              </a:spcBef>
            </a:pPr>
            <a:r>
              <a:rPr lang="en-GB" sz="1000" dirty="0">
                <a:solidFill>
                  <a:schemeClr val="bg1"/>
                </a:solidFill>
                <a:ea typeface="+mn-lt"/>
                <a:cs typeface="+mn-lt"/>
              </a:rPr>
              <a:t>Rented Bike Count -Count of bikes rented at each hour                                                     </a:t>
            </a:r>
            <a:endParaRPr lang="en-GB" sz="1000" dirty="0">
              <a:solidFill>
                <a:schemeClr val="bg1"/>
              </a:solidFill>
              <a:cs typeface="Calibri"/>
            </a:endParaRPr>
          </a:p>
          <a:p>
            <a:pPr marL="468000" lvl="1" indent="0">
              <a:lnSpc>
                <a:spcPct val="100000"/>
              </a:lnSpc>
              <a:spcBef>
                <a:spcPts val="600"/>
              </a:spcBef>
            </a:pPr>
            <a:r>
              <a:rPr lang="en-GB" sz="1000" dirty="0">
                <a:solidFill>
                  <a:schemeClr val="bg1"/>
                </a:solidFill>
                <a:ea typeface="+mn-lt"/>
                <a:cs typeface="+mn-lt"/>
              </a:rPr>
              <a:t>Hour: Hour of the day</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Temperature: (in Celsius)</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Humidity: (in %)</a:t>
            </a:r>
            <a:endParaRPr lang="en-GB" sz="1000" dirty="0">
              <a:solidFill>
                <a:schemeClr val="bg1"/>
              </a:solidFill>
              <a:cs typeface="Calibri" panose="020F0502020204030204"/>
            </a:endParaRPr>
          </a:p>
          <a:p>
            <a:pPr marL="468000" lvl="1" indent="0">
              <a:lnSpc>
                <a:spcPct val="100000"/>
              </a:lnSpc>
              <a:spcBef>
                <a:spcPts val="600"/>
              </a:spcBef>
            </a:pPr>
            <a:r>
              <a:rPr lang="en-GB" sz="1000" dirty="0" err="1">
                <a:solidFill>
                  <a:schemeClr val="bg1"/>
                </a:solidFill>
                <a:ea typeface="+mn-lt"/>
                <a:cs typeface="+mn-lt"/>
              </a:rPr>
              <a:t>Windspeed</a:t>
            </a:r>
            <a:r>
              <a:rPr lang="en-GB" sz="1000" dirty="0">
                <a:solidFill>
                  <a:schemeClr val="bg1"/>
                </a:solidFill>
                <a:ea typeface="+mn-lt"/>
                <a:cs typeface="+mn-lt"/>
              </a:rPr>
              <a:t>: m/s</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Visibility: 10m</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Dew Point Temperature (in </a:t>
            </a:r>
            <a:r>
              <a:rPr lang="en-GB" sz="1000" dirty="0" err="1">
                <a:solidFill>
                  <a:schemeClr val="bg1"/>
                </a:solidFill>
                <a:ea typeface="+mn-lt"/>
                <a:cs typeface="+mn-lt"/>
              </a:rPr>
              <a:t>celsius</a:t>
            </a:r>
            <a:r>
              <a:rPr lang="en-GB" sz="1000" dirty="0">
                <a:solidFill>
                  <a:schemeClr val="bg1"/>
                </a:solidFill>
                <a:ea typeface="+mn-lt"/>
                <a:cs typeface="+mn-lt"/>
              </a:rPr>
              <a:t>)</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Solar Radiation: MJ/m2</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Rainfall: mm</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Snowfall: cm</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Seasons : Winter, Spring, Summer,</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Autumn</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Holiday - No Holiday/ Holiday</a:t>
            </a:r>
            <a:endParaRPr lang="en-GB" sz="1000" dirty="0">
              <a:solidFill>
                <a:schemeClr val="bg1"/>
              </a:solidFill>
              <a:cs typeface="Calibri" panose="020F0502020204030204"/>
            </a:endParaRPr>
          </a:p>
          <a:p>
            <a:pPr marL="468000" lvl="1" indent="0">
              <a:lnSpc>
                <a:spcPct val="100000"/>
              </a:lnSpc>
              <a:spcBef>
                <a:spcPts val="600"/>
              </a:spcBef>
            </a:pPr>
            <a:r>
              <a:rPr lang="en-GB" sz="1000" dirty="0">
                <a:solidFill>
                  <a:schemeClr val="bg1"/>
                </a:solidFill>
                <a:ea typeface="+mn-lt"/>
                <a:cs typeface="+mn-lt"/>
              </a:rPr>
              <a:t>Functional Day - Yes/No</a:t>
            </a:r>
          </a:p>
          <a:p>
            <a:pPr marL="114300" indent="0">
              <a:lnSpc>
                <a:spcPct val="100000"/>
              </a:lnSpc>
              <a:buNone/>
            </a:pPr>
            <a:endParaRPr lang="en-IN" sz="1000" dirty="0">
              <a:solidFill>
                <a:schemeClr val="bg1"/>
              </a:solidFill>
            </a:endParaRPr>
          </a:p>
        </p:txBody>
      </p:sp>
    </p:spTree>
    <p:extLst>
      <p:ext uri="{BB962C8B-B14F-4D97-AF65-F5344CB8AC3E}">
        <p14:creationId xmlns:p14="http://schemas.microsoft.com/office/powerpoint/2010/main" val="2170869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07CB2-41E1-2C65-D4EB-801F8837BA9E}"/>
              </a:ext>
            </a:extLst>
          </p:cNvPr>
          <p:cNvSpPr>
            <a:spLocks noGrp="1"/>
          </p:cNvSpPr>
          <p:nvPr>
            <p:ph type="title"/>
          </p:nvPr>
        </p:nvSpPr>
        <p:spPr>
          <a:xfrm>
            <a:off x="57150" y="-38864"/>
            <a:ext cx="8878737" cy="1004955"/>
          </a:xfrm>
        </p:spPr>
        <p:txBody>
          <a:bodyPr/>
          <a:lstStyle/>
          <a:p>
            <a:pPr algn="ctr"/>
            <a:r>
              <a:rPr lang="en-GB" b="1" dirty="0">
                <a:solidFill>
                  <a:srgbClr val="960606"/>
                </a:solidFill>
                <a:latin typeface="Times New Roman"/>
                <a:ea typeface="+mj-lt"/>
                <a:cs typeface="Times New Roman"/>
              </a:rPr>
              <a:t>Analysis Of Rented Bike Column</a:t>
            </a:r>
          </a:p>
        </p:txBody>
      </p:sp>
      <p:pic>
        <p:nvPicPr>
          <p:cNvPr id="4" name="Picture 4" descr="Chart, histogram&#10;&#10;Description automatically generated">
            <a:extLst>
              <a:ext uri="{FF2B5EF4-FFF2-40B4-BE49-F238E27FC236}">
                <a16:creationId xmlns:a16="http://schemas.microsoft.com/office/drawing/2014/main" xmlns="" id="{0160E0B4-D103-BE23-9570-EFBB8CFD1BAF}"/>
              </a:ext>
            </a:extLst>
          </p:cNvPr>
          <p:cNvPicPr>
            <a:picLocks noGrp="1" noChangeAspect="1"/>
          </p:cNvPicPr>
          <p:nvPr>
            <p:ph idx="1"/>
          </p:nvPr>
        </p:nvPicPr>
        <p:blipFill>
          <a:blip r:embed="rId2"/>
          <a:stretch>
            <a:fillRect/>
          </a:stretch>
        </p:blipFill>
        <p:spPr>
          <a:xfrm>
            <a:off x="501440" y="927116"/>
            <a:ext cx="2997622" cy="2842966"/>
          </a:xfrm>
        </p:spPr>
      </p:pic>
      <p:pic>
        <p:nvPicPr>
          <p:cNvPr id="5" name="Picture 5" descr="Chart&#10;&#10;Description automatically generated">
            <a:extLst>
              <a:ext uri="{FF2B5EF4-FFF2-40B4-BE49-F238E27FC236}">
                <a16:creationId xmlns:a16="http://schemas.microsoft.com/office/drawing/2014/main" xmlns="" id="{2DBD2A93-C50E-3BB3-B6B5-A176BF1A7263}"/>
              </a:ext>
            </a:extLst>
          </p:cNvPr>
          <p:cNvPicPr>
            <a:picLocks noChangeAspect="1"/>
          </p:cNvPicPr>
          <p:nvPr/>
        </p:nvPicPr>
        <p:blipFill>
          <a:blip r:embed="rId3"/>
          <a:stretch>
            <a:fillRect/>
          </a:stretch>
        </p:blipFill>
        <p:spPr>
          <a:xfrm>
            <a:off x="3963837" y="881561"/>
            <a:ext cx="4774721" cy="3013756"/>
          </a:xfrm>
          <a:prstGeom prst="rect">
            <a:avLst/>
          </a:prstGeom>
        </p:spPr>
      </p:pic>
    </p:spTree>
    <p:extLst>
      <p:ext uri="{BB962C8B-B14F-4D97-AF65-F5344CB8AC3E}">
        <p14:creationId xmlns:p14="http://schemas.microsoft.com/office/powerpoint/2010/main" val="289605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38863"/>
            <a:ext cx="7886700" cy="832427"/>
          </a:xfrm>
        </p:spPr>
        <p:txBody>
          <a:bodyPr/>
          <a:lstStyle/>
          <a:p>
            <a:pPr algn="ctr"/>
            <a:r>
              <a:rPr lang="en-GB" b="1">
                <a:solidFill>
                  <a:srgbClr val="960606"/>
                </a:solidFill>
                <a:latin typeface="Times New Roman"/>
                <a:ea typeface="+mj-lt"/>
                <a:cs typeface="Times New Roman"/>
              </a:rPr>
              <a:t>Exploratory Data Analysis</a:t>
            </a:r>
            <a:endParaRPr lang="en-GB">
              <a:cs typeface="Calibri Light"/>
            </a:endParaRPr>
          </a:p>
        </p:txBody>
      </p:sp>
      <p:sp>
        <p:nvSpPr>
          <p:cNvPr id="3" name="Content Placeholder 2">
            <a:extLst>
              <a:ext uri="{FF2B5EF4-FFF2-40B4-BE49-F238E27FC236}">
                <a16:creationId xmlns:a16="http://schemas.microsoft.com/office/drawing/2014/main" xmlns="" id="{2FC250F5-A195-9E35-8E2A-CC99EDC48971}"/>
              </a:ext>
            </a:extLst>
          </p:cNvPr>
          <p:cNvSpPr>
            <a:spLocks noGrp="1"/>
          </p:cNvSpPr>
          <p:nvPr>
            <p:ph idx="1"/>
          </p:nvPr>
        </p:nvSpPr>
        <p:spPr>
          <a:xfrm>
            <a:off x="628650" y="625190"/>
            <a:ext cx="7886700" cy="3565428"/>
          </a:xfrm>
        </p:spPr>
        <p:txBody>
          <a:bodyPr spcFirstLastPara="1" vert="horz" wrap="square" lIns="68580" tIns="34290" rIns="68580" bIns="34290" rtlCol="0" anchor="t" anchorCtr="0">
            <a:normAutofit/>
          </a:bodyPr>
          <a:lstStyle/>
          <a:p>
            <a:pPr algn="ctr">
              <a:buNone/>
            </a:pPr>
            <a:r>
              <a:rPr lang="en-GB" b="1">
                <a:solidFill>
                  <a:srgbClr val="8C0E0E"/>
                </a:solidFill>
                <a:ea typeface="+mn-lt"/>
                <a:cs typeface="+mn-lt"/>
              </a:rPr>
              <a:t>Month vs Rental Bike Count</a:t>
            </a:r>
          </a:p>
          <a:p>
            <a:pPr algn="ctr">
              <a:buNone/>
            </a:pPr>
            <a:endParaRPr lang="en-GB" b="1">
              <a:solidFill>
                <a:srgbClr val="8C0E0E"/>
              </a:solidFill>
              <a:cs typeface="Calibri"/>
            </a:endParaRPr>
          </a:p>
        </p:txBody>
      </p:sp>
      <p:pic>
        <p:nvPicPr>
          <p:cNvPr id="6" name="Picture 6" descr="Chart, box and whisker chart&#10;&#10;Description automatically generated">
            <a:extLst>
              <a:ext uri="{FF2B5EF4-FFF2-40B4-BE49-F238E27FC236}">
                <a16:creationId xmlns:a16="http://schemas.microsoft.com/office/drawing/2014/main" xmlns="" id="{AF2FB4FB-15E2-B694-E22A-28A0867A9EA5}"/>
              </a:ext>
            </a:extLst>
          </p:cNvPr>
          <p:cNvPicPr>
            <a:picLocks noChangeAspect="1"/>
          </p:cNvPicPr>
          <p:nvPr/>
        </p:nvPicPr>
        <p:blipFill>
          <a:blip r:embed="rId2"/>
          <a:stretch>
            <a:fillRect/>
          </a:stretch>
        </p:blipFill>
        <p:spPr>
          <a:xfrm>
            <a:off x="2540480" y="948655"/>
            <a:ext cx="3642503" cy="3461852"/>
          </a:xfrm>
          <a:prstGeom prst="rect">
            <a:avLst/>
          </a:prstGeom>
        </p:spPr>
      </p:pic>
    </p:spTree>
    <p:extLst>
      <p:ext uri="{BB962C8B-B14F-4D97-AF65-F5344CB8AC3E}">
        <p14:creationId xmlns:p14="http://schemas.microsoft.com/office/powerpoint/2010/main" val="93104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C250F5-A195-9E35-8E2A-CC99EDC48971}"/>
              </a:ext>
            </a:extLst>
          </p:cNvPr>
          <p:cNvSpPr>
            <a:spLocks noGrp="1"/>
          </p:cNvSpPr>
          <p:nvPr>
            <p:ph idx="1"/>
          </p:nvPr>
        </p:nvSpPr>
        <p:spPr>
          <a:xfrm>
            <a:off x="628650" y="161521"/>
            <a:ext cx="7886700" cy="4471202"/>
          </a:xfrm>
        </p:spPr>
        <p:txBody>
          <a:bodyPr spcFirstLastPara="1" vert="horz" wrap="square" lIns="68580" tIns="34290" rIns="68580" bIns="34290" rtlCol="0" anchor="t" anchorCtr="0">
            <a:normAutofit/>
          </a:bodyPr>
          <a:lstStyle/>
          <a:p>
            <a:pPr marL="0" indent="0" algn="ctr">
              <a:buNone/>
            </a:pPr>
            <a:r>
              <a:rPr lang="en-GB" b="1">
                <a:solidFill>
                  <a:srgbClr val="8C0E0E"/>
                </a:solidFill>
                <a:ea typeface="+mn-lt"/>
                <a:cs typeface="+mn-lt"/>
              </a:rPr>
              <a:t>Hour vs Rental Bike Count</a:t>
            </a:r>
            <a:endParaRPr lang="en-GB" b="1">
              <a:ea typeface="+mn-lt"/>
              <a:cs typeface="+mn-lt"/>
            </a:endParaRPr>
          </a:p>
          <a:p>
            <a:endParaRPr lang="en-GB" b="1">
              <a:cs typeface="Calibri"/>
            </a:endParaRPr>
          </a:p>
          <a:p>
            <a:pPr marL="0" indent="0">
              <a:buNone/>
            </a:pPr>
            <a:endParaRPr lang="en-GB" b="1">
              <a:cs typeface="Calibri"/>
            </a:endParaRPr>
          </a:p>
        </p:txBody>
      </p:sp>
      <p:pic>
        <p:nvPicPr>
          <p:cNvPr id="4" name="Picture 4" descr="Chart, bar chart, histogram&#10;&#10;Description automatically generated">
            <a:extLst>
              <a:ext uri="{FF2B5EF4-FFF2-40B4-BE49-F238E27FC236}">
                <a16:creationId xmlns:a16="http://schemas.microsoft.com/office/drawing/2014/main" xmlns="" id="{426A68D4-69BB-21CB-61FC-E6B92CEF9703}"/>
              </a:ext>
            </a:extLst>
          </p:cNvPr>
          <p:cNvPicPr>
            <a:picLocks noChangeAspect="1"/>
          </p:cNvPicPr>
          <p:nvPr/>
        </p:nvPicPr>
        <p:blipFill>
          <a:blip r:embed="rId2"/>
          <a:stretch>
            <a:fillRect/>
          </a:stretch>
        </p:blipFill>
        <p:spPr>
          <a:xfrm>
            <a:off x="869112" y="510573"/>
            <a:ext cx="7405777" cy="3841997"/>
          </a:xfrm>
          <a:prstGeom prst="rect">
            <a:avLst/>
          </a:prstGeom>
        </p:spPr>
      </p:pic>
    </p:spTree>
    <p:extLst>
      <p:ext uri="{BB962C8B-B14F-4D97-AF65-F5344CB8AC3E}">
        <p14:creationId xmlns:p14="http://schemas.microsoft.com/office/powerpoint/2010/main" val="375784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C250F5-A195-9E35-8E2A-CC99EDC48971}"/>
              </a:ext>
            </a:extLst>
          </p:cNvPr>
          <p:cNvSpPr>
            <a:spLocks noGrp="1"/>
          </p:cNvSpPr>
          <p:nvPr>
            <p:ph idx="1"/>
          </p:nvPr>
        </p:nvSpPr>
        <p:spPr>
          <a:xfrm>
            <a:off x="628650" y="139955"/>
            <a:ext cx="7886700" cy="4395720"/>
          </a:xfrm>
        </p:spPr>
        <p:txBody>
          <a:bodyPr spcFirstLastPara="1" vert="horz" wrap="square" lIns="68580" tIns="34290" rIns="68580" bIns="34290" rtlCol="0" anchor="t" anchorCtr="0">
            <a:normAutofit/>
          </a:bodyPr>
          <a:lstStyle/>
          <a:p>
            <a:pPr marL="0" indent="0" algn="ctr">
              <a:buNone/>
            </a:pPr>
            <a:r>
              <a:rPr lang="en-GB" b="1">
                <a:solidFill>
                  <a:srgbClr val="8C0E0E"/>
                </a:solidFill>
                <a:ea typeface="+mn-lt"/>
                <a:cs typeface="+mn-lt"/>
              </a:rPr>
              <a:t>Weekdays and weekend vs Rental Bike Count</a:t>
            </a:r>
            <a:endParaRPr lang="en-GB" b="1">
              <a:solidFill>
                <a:srgbClr val="8C0E0E"/>
              </a:solidFill>
              <a:cs typeface="Calibri" panose="020F0502020204030204"/>
            </a:endParaRPr>
          </a:p>
        </p:txBody>
      </p:sp>
      <p:pic>
        <p:nvPicPr>
          <p:cNvPr id="4" name="Picture 5" descr="Chart, line chart&#10;&#10;Description automatically generated">
            <a:extLst>
              <a:ext uri="{FF2B5EF4-FFF2-40B4-BE49-F238E27FC236}">
                <a16:creationId xmlns:a16="http://schemas.microsoft.com/office/drawing/2014/main" xmlns="" id="{12691B1D-887B-2348-9A48-9A4BA0D6D63B}"/>
              </a:ext>
            </a:extLst>
          </p:cNvPr>
          <p:cNvPicPr>
            <a:picLocks noChangeAspect="1"/>
          </p:cNvPicPr>
          <p:nvPr/>
        </p:nvPicPr>
        <p:blipFill>
          <a:blip r:embed="rId2"/>
          <a:stretch>
            <a:fillRect/>
          </a:stretch>
        </p:blipFill>
        <p:spPr>
          <a:xfrm>
            <a:off x="890678" y="486662"/>
            <a:ext cx="7362645" cy="3124223"/>
          </a:xfrm>
          <a:prstGeom prst="rect">
            <a:avLst/>
          </a:prstGeom>
        </p:spPr>
      </p:pic>
    </p:spTree>
    <p:extLst>
      <p:ext uri="{BB962C8B-B14F-4D97-AF65-F5344CB8AC3E}">
        <p14:creationId xmlns:p14="http://schemas.microsoft.com/office/powerpoint/2010/main" val="23307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AD06C-0EFE-4B29-1E9F-3E71D7AA0B92}"/>
              </a:ext>
            </a:extLst>
          </p:cNvPr>
          <p:cNvSpPr>
            <a:spLocks noGrp="1"/>
          </p:cNvSpPr>
          <p:nvPr>
            <p:ph type="title"/>
          </p:nvPr>
        </p:nvSpPr>
        <p:spPr>
          <a:xfrm>
            <a:off x="628650" y="4269"/>
            <a:ext cx="7886700" cy="994172"/>
          </a:xfrm>
        </p:spPr>
        <p:txBody>
          <a:bodyPr/>
          <a:lstStyle/>
          <a:p>
            <a:pPr algn="ctr"/>
            <a:r>
              <a:rPr lang="en-GB" sz="2100" b="1">
                <a:solidFill>
                  <a:srgbClr val="960606"/>
                </a:solidFill>
                <a:latin typeface="Times New Roman"/>
                <a:cs typeface="Times New Roman"/>
              </a:rPr>
              <a:t>Functioning Day vs Rented bike count</a:t>
            </a:r>
            <a:endParaRPr lang="en-GB" sz="2100">
              <a:ea typeface="+mj-lt"/>
              <a:cs typeface="+mj-lt"/>
            </a:endParaRPr>
          </a:p>
          <a:p>
            <a:endParaRPr lang="en-GB" sz="2100">
              <a:cs typeface="Calibri Light"/>
            </a:endParaRPr>
          </a:p>
        </p:txBody>
      </p:sp>
      <p:pic>
        <p:nvPicPr>
          <p:cNvPr id="5" name="Picture 5" descr="Chart, bar chart&#10;&#10;Description automatically generated">
            <a:extLst>
              <a:ext uri="{FF2B5EF4-FFF2-40B4-BE49-F238E27FC236}">
                <a16:creationId xmlns:a16="http://schemas.microsoft.com/office/drawing/2014/main" xmlns="" id="{C753CC56-B217-50A4-FCD8-62E57AF4BF53}"/>
              </a:ext>
            </a:extLst>
          </p:cNvPr>
          <p:cNvPicPr>
            <a:picLocks noGrp="1" noChangeAspect="1"/>
          </p:cNvPicPr>
          <p:nvPr>
            <p:ph idx="1"/>
          </p:nvPr>
        </p:nvPicPr>
        <p:blipFill>
          <a:blip r:embed="rId2"/>
          <a:stretch>
            <a:fillRect/>
          </a:stretch>
        </p:blipFill>
        <p:spPr>
          <a:xfrm>
            <a:off x="2843752" y="773469"/>
            <a:ext cx="3391799" cy="3549230"/>
          </a:xfrm>
        </p:spPr>
      </p:pic>
    </p:spTree>
    <p:extLst>
      <p:ext uri="{BB962C8B-B14F-4D97-AF65-F5344CB8AC3E}">
        <p14:creationId xmlns:p14="http://schemas.microsoft.com/office/powerpoint/2010/main" val="62142952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3404</TotalTime>
  <Words>336</Words>
  <Application>Microsoft Office PowerPoint</Application>
  <PresentationFormat>On-screen Show (16:9)</PresentationFormat>
  <Paragraphs>174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Courier New</vt:lpstr>
      <vt:lpstr>Calibri</vt:lpstr>
      <vt:lpstr>Montserrat</vt:lpstr>
      <vt:lpstr>Arial</vt:lpstr>
      <vt:lpstr>Times New Roman</vt:lpstr>
      <vt:lpstr>Calibri Light</vt:lpstr>
      <vt:lpstr>Simple Light</vt:lpstr>
      <vt:lpstr>Capstone Project-2 Supervised ML (Regression) - Capstone Project  Ds Chargers: Bike Sharing Demand Prediction Team Member  Chetan Jadhav Meghana Rs Pooja Parsana Robin Rego  </vt:lpstr>
      <vt:lpstr>Outline</vt:lpstr>
      <vt:lpstr>Data Summary</vt:lpstr>
      <vt:lpstr>Feature </vt:lpstr>
      <vt:lpstr>Analysis Of Rented Bike Column</vt:lpstr>
      <vt:lpstr>Exploratory Data Analysis</vt:lpstr>
      <vt:lpstr>PowerPoint Presentation</vt:lpstr>
      <vt:lpstr>PowerPoint Presentation</vt:lpstr>
      <vt:lpstr>Functioning Day vs Rented bike count </vt:lpstr>
      <vt:lpstr>Analysis Of Season Variable</vt:lpstr>
      <vt:lpstr>Analysis of Holiday Variable</vt:lpstr>
      <vt:lpstr>Snowfall vs Rented Bike Count</vt:lpstr>
      <vt:lpstr>Rainfall vs Rented Bike Count</vt:lpstr>
      <vt:lpstr>Windspeed  vs Rented Bike Count</vt:lpstr>
      <vt:lpstr>Regression plots for numerical variable</vt:lpstr>
      <vt:lpstr>PowerPoint Presentation</vt:lpstr>
      <vt:lpstr>Model 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Ds Chargers: Hotel Boking Analysis Team Member Pooja Parsana Robin Rego Chetan Jadhav  </dc:title>
  <cp:lastModifiedBy>Acer</cp:lastModifiedBy>
  <cp:revision>38</cp:revision>
  <dcterms:modified xsi:type="dcterms:W3CDTF">2022-06-08T13:00:48Z</dcterms:modified>
</cp:coreProperties>
</file>