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8" r:id="rId14"/>
    <p:sldId id="269" r:id="rId15"/>
    <p:sldId id="270" r:id="rId16"/>
    <p:sldId id="271" r:id="rId17"/>
    <p:sldId id="272" r:id="rId18"/>
    <p:sldId id="273" r:id="rId19"/>
  </p:sldIdLst>
  <p:sldSz cx="9144000" cy="5143500" type="screen16x9"/>
  <p:notesSz cx="6858000" cy="9144000"/>
  <p:embeddedFontLst>
    <p:embeddedFont>
      <p:font typeface="Arial Unicode MS" panose="020B0604020202020204" charset="-128"/>
      <p:regular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15909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406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486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2446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112889"/>
            <a:ext cx="8512500" cy="4831644"/>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panose="020B0604020202020204" pitchFamily="2" charset="0"/>
                <a:ea typeface="Montserrat"/>
                <a:cs typeface="Times New Roman" panose="02020603050405020304" pitchFamily="18" charset="0"/>
                <a:sym typeface="Montserrat"/>
              </a:rPr>
              <a:t>  Capstone Project-1</a:t>
            </a:r>
            <a:br>
              <a:rPr lang="en-GB" sz="4200" b="1" dirty="0">
                <a:solidFill>
                  <a:srgbClr val="CC0000"/>
                </a:solidFill>
                <a:latin typeface="Montserrat" panose="020B0604020202020204" pitchFamily="2" charset="0"/>
                <a:ea typeface="Montserrat"/>
                <a:cs typeface="Times New Roman" panose="02020603050405020304" pitchFamily="18" charset="0"/>
                <a:sym typeface="Montserrat"/>
              </a:rPr>
            </a:br>
            <a:endParaRPr sz="4200" b="1" dirty="0">
              <a:solidFill>
                <a:srgbClr val="CC0000"/>
              </a:solidFill>
              <a:latin typeface="Montserrat" panose="020B0604020202020204" pitchFamily="2" charset="0"/>
              <a:ea typeface="Montserrat"/>
              <a:cs typeface="Times New Roman" panose="02020603050405020304" pitchFamily="18" charset="0"/>
              <a:sym typeface="Montserrat"/>
            </a:endParaRPr>
          </a:p>
          <a:p>
            <a:pPr marL="0" lvl="0" indent="0" rtl="0">
              <a:lnSpc>
                <a:spcPct val="100000"/>
              </a:lnSpc>
              <a:spcBef>
                <a:spcPts val="0"/>
              </a:spcBef>
              <a:spcAft>
                <a:spcPts val="0"/>
              </a:spcAft>
              <a:buSzPts val="5200"/>
              <a:buNone/>
            </a:pPr>
            <a:r>
              <a:rPr lang="en-IN" sz="3200" b="1" dirty="0">
                <a:solidFill>
                  <a:schemeClr val="lt1"/>
                </a:solidFill>
                <a:latin typeface="Montserrat" panose="020B0604020202020204" pitchFamily="2" charset="0"/>
                <a:ea typeface="Montserrat"/>
                <a:cs typeface="Times New Roman" panose="02020603050405020304" pitchFamily="18" charset="0"/>
                <a:sym typeface="Montserrat"/>
              </a:rPr>
              <a:t>Ds Chargers: Hotel Boking Analysis</a:t>
            </a:r>
            <a:br>
              <a:rPr lang="en-IN" sz="3200" b="1" dirty="0">
                <a:solidFill>
                  <a:schemeClr val="lt1"/>
                </a:solidFill>
                <a:latin typeface="Montserrat" panose="020B0604020202020204" pitchFamily="2" charset="0"/>
                <a:ea typeface="Montserrat"/>
                <a:cs typeface="Times New Roman" panose="02020603050405020304" pitchFamily="18" charset="0"/>
                <a:sym typeface="Montserrat"/>
              </a:rPr>
            </a:br>
            <a:endParaRPr sz="3200" b="1" dirty="0">
              <a:solidFill>
                <a:schemeClr val="lt1"/>
              </a:solidFill>
              <a:latin typeface="Montserrat" panose="020B0604020202020204" pitchFamily="2" charset="0"/>
              <a:ea typeface="Montserrat"/>
              <a:cs typeface="Times New Roman" panose="02020603050405020304" pitchFamily="18" charset="0"/>
              <a:sym typeface="Montserrat"/>
            </a:endParaRPr>
          </a:p>
          <a:p>
            <a:pPr marL="0" lvl="0" indent="0" rtl="0">
              <a:lnSpc>
                <a:spcPct val="100000"/>
              </a:lnSpc>
              <a:spcBef>
                <a:spcPts val="0"/>
              </a:spcBef>
              <a:spcAft>
                <a:spcPts val="0"/>
              </a:spcAft>
              <a:buSzPts val="5200"/>
              <a:buNone/>
            </a:pPr>
            <a:r>
              <a:rPr lang="en-IN" sz="2800" b="1" dirty="0">
                <a:solidFill>
                  <a:srgbClr val="FF0000"/>
                </a:solidFill>
                <a:latin typeface="Montserrat" panose="020B0604020202020204" pitchFamily="2" charset="0"/>
                <a:ea typeface="Montserrat"/>
                <a:cs typeface="Times New Roman" panose="02020603050405020304" pitchFamily="18" charset="0"/>
                <a:sym typeface="Montserrat"/>
              </a:rPr>
              <a:t>Team Member</a:t>
            </a:r>
            <a:br>
              <a:rPr lang="en-IN" sz="3200" b="1" dirty="0">
                <a:solidFill>
                  <a:schemeClr val="lt1"/>
                </a:solidFill>
                <a:latin typeface="Montserrat" panose="020B0604020202020204" pitchFamily="2" charset="0"/>
                <a:ea typeface="Montserrat"/>
                <a:cs typeface="Times New Roman" panose="02020603050405020304" pitchFamily="18" charset="0"/>
                <a:sym typeface="Montserrat"/>
              </a:rPr>
            </a:br>
            <a:r>
              <a:rPr lang="en-IN" sz="2400" b="1" dirty="0">
                <a:solidFill>
                  <a:schemeClr val="lt1"/>
                </a:solidFill>
                <a:latin typeface="Montserrat" panose="020B0604020202020204" pitchFamily="2" charset="0"/>
                <a:ea typeface="Montserrat"/>
                <a:cs typeface="Times New Roman" panose="02020603050405020304" pitchFamily="18" charset="0"/>
                <a:sym typeface="Montserrat"/>
              </a:rPr>
              <a:t>Pooja Parsana</a:t>
            </a:r>
            <a:br>
              <a:rPr lang="en-IN" sz="2400" b="1" dirty="0">
                <a:solidFill>
                  <a:schemeClr val="lt1"/>
                </a:solidFill>
                <a:latin typeface="Montserrat" panose="020B0604020202020204" pitchFamily="2" charset="0"/>
                <a:ea typeface="Montserrat"/>
                <a:cs typeface="Times New Roman" panose="02020603050405020304" pitchFamily="18" charset="0"/>
                <a:sym typeface="Montserrat"/>
              </a:rPr>
            </a:br>
            <a:r>
              <a:rPr lang="en-IN" sz="2400" b="1" dirty="0">
                <a:solidFill>
                  <a:schemeClr val="lt1"/>
                </a:solidFill>
                <a:latin typeface="Montserrat" panose="020B0604020202020204" pitchFamily="2" charset="0"/>
                <a:ea typeface="Montserrat"/>
                <a:cs typeface="Times New Roman" panose="02020603050405020304" pitchFamily="18" charset="0"/>
                <a:sym typeface="Montserrat"/>
              </a:rPr>
              <a:t>Robin Rego</a:t>
            </a:r>
            <a:br>
              <a:rPr lang="en-IN" sz="2400" b="1" dirty="0">
                <a:solidFill>
                  <a:schemeClr val="lt1"/>
                </a:solidFill>
                <a:latin typeface="Montserrat" panose="020B0604020202020204" pitchFamily="2" charset="0"/>
                <a:ea typeface="Montserrat"/>
                <a:cs typeface="Times New Roman" panose="02020603050405020304" pitchFamily="18" charset="0"/>
                <a:sym typeface="Montserrat"/>
              </a:rPr>
            </a:br>
            <a:r>
              <a:rPr lang="en-IN" sz="2400" b="1" dirty="0">
                <a:solidFill>
                  <a:schemeClr val="lt1"/>
                </a:solidFill>
                <a:latin typeface="Montserrat" panose="020B0604020202020204" pitchFamily="2" charset="0"/>
                <a:ea typeface="Montserrat"/>
                <a:cs typeface="Times New Roman" panose="02020603050405020304" pitchFamily="18" charset="0"/>
                <a:sym typeface="Montserrat"/>
              </a:rPr>
              <a:t>Chetan Jadhav</a:t>
            </a:r>
            <a:endParaRPr sz="2400" b="1" dirty="0">
              <a:solidFill>
                <a:schemeClr val="lt1"/>
              </a:solidFill>
              <a:latin typeface="Montserrat" panose="020B0604020202020204" pitchFamily="2" charset="0"/>
              <a:ea typeface="Montserrat"/>
              <a:cs typeface="Times New Roman" panose="02020603050405020304" pitchFamily="18" charset="0"/>
              <a:sym typeface="Montserrat"/>
            </a:endParaRPr>
          </a:p>
          <a:p>
            <a:pPr marL="0" lvl="0" indent="0" rtl="0">
              <a:spcBef>
                <a:spcPts val="0"/>
              </a:spcBef>
              <a:spcAft>
                <a:spcPts val="0"/>
              </a:spcAft>
              <a:buSzPts val="5200"/>
              <a:buNone/>
            </a:pPr>
            <a:endParaRPr sz="1600" b="1" dirty="0">
              <a:solidFill>
                <a:schemeClr val="lt1"/>
              </a:solidFill>
              <a:latin typeface="Montserrat" panose="020B0604020202020204" pitchFamily="2" charset="0"/>
              <a:ea typeface="Montserrat"/>
              <a:cs typeface="Times New Roman" panose="02020603050405020304" pitchFamily="18" charset="0"/>
              <a:sym typeface="Montserrat"/>
            </a:endParaRPr>
          </a:p>
          <a:p>
            <a:pPr marL="0" lvl="0" indent="0" rtl="0">
              <a:spcBef>
                <a:spcPts val="0"/>
              </a:spcBef>
              <a:spcAft>
                <a:spcPts val="0"/>
              </a:spcAft>
              <a:buSzPts val="5200"/>
              <a:buNone/>
            </a:pPr>
            <a:endParaRPr sz="1600" b="1" dirty="0">
              <a:solidFill>
                <a:schemeClr val="lt1"/>
              </a:solidFill>
              <a:latin typeface="Montserrat" panose="020B0604020202020204" pitchFamily="2" charset="0"/>
              <a:ea typeface="Montserrat"/>
              <a:cs typeface="Times New Roman" panose="02020603050405020304" pitchFamily="18" charset="0"/>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425" y="359666"/>
            <a:ext cx="8520600" cy="572700"/>
          </a:xfrm>
        </p:spPr>
        <p:txBody>
          <a:bodyPr/>
          <a:lstStyle/>
          <a:p>
            <a:r>
              <a:rPr lang="en-IN" dirty="0"/>
              <a:t>EDA</a:t>
            </a:r>
          </a:p>
        </p:txBody>
      </p:sp>
      <p:sp>
        <p:nvSpPr>
          <p:cNvPr id="3" name="Text Placeholder 2"/>
          <p:cNvSpPr>
            <a:spLocks noGrp="1"/>
          </p:cNvSpPr>
          <p:nvPr>
            <p:ph type="body" idx="1"/>
          </p:nvPr>
        </p:nvSpPr>
        <p:spPr>
          <a:xfrm>
            <a:off x="291603" y="1005599"/>
            <a:ext cx="8520600" cy="3416400"/>
          </a:xfrm>
        </p:spPr>
        <p:txBody>
          <a:bodyPr/>
          <a:lstStyle/>
          <a:p>
            <a:pPr marL="114300" indent="0">
              <a:buNone/>
            </a:pPr>
            <a:r>
              <a:rPr lang="en-IN" dirty="0">
                <a:solidFill>
                  <a:schemeClr val="bg1"/>
                </a:solidFill>
              </a:rPr>
              <a:t>Months of Arrival</a:t>
            </a:r>
          </a:p>
        </p:txBody>
      </p:sp>
      <p:pic>
        <p:nvPicPr>
          <p:cNvPr id="5" name="Picture 4"/>
          <p:cNvPicPr>
            <a:picLocks noChangeAspect="1"/>
          </p:cNvPicPr>
          <p:nvPr/>
        </p:nvPicPr>
        <p:blipFill>
          <a:blip r:embed="rId2"/>
          <a:stretch>
            <a:fillRect/>
          </a:stretch>
        </p:blipFill>
        <p:spPr>
          <a:xfrm>
            <a:off x="753154" y="1690481"/>
            <a:ext cx="7115175" cy="2731518"/>
          </a:xfrm>
          <a:prstGeom prst="rect">
            <a:avLst/>
          </a:prstGeom>
        </p:spPr>
      </p:pic>
    </p:spTree>
    <p:extLst>
      <p:ext uri="{BB962C8B-B14F-4D97-AF65-F5344CB8AC3E}">
        <p14:creationId xmlns:p14="http://schemas.microsoft.com/office/powerpoint/2010/main" val="49745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8180"/>
            <a:ext cx="8520600" cy="572700"/>
          </a:xfrm>
        </p:spPr>
        <p:txBody>
          <a:bodyPr/>
          <a:lstStyle/>
          <a:p>
            <a:r>
              <a:rPr lang="en-IN" dirty="0"/>
              <a:t>EDA</a:t>
            </a:r>
          </a:p>
        </p:txBody>
      </p:sp>
      <p:sp>
        <p:nvSpPr>
          <p:cNvPr id="3" name="Text Placeholder 2"/>
          <p:cNvSpPr>
            <a:spLocks noGrp="1"/>
          </p:cNvSpPr>
          <p:nvPr>
            <p:ph type="body" idx="1"/>
          </p:nvPr>
        </p:nvSpPr>
        <p:spPr>
          <a:xfrm>
            <a:off x="311700" y="700300"/>
            <a:ext cx="8520600" cy="3416400"/>
          </a:xfrm>
        </p:spPr>
        <p:txBody>
          <a:bodyPr/>
          <a:lstStyle/>
          <a:p>
            <a:pPr marL="114300" indent="0">
              <a:buNone/>
            </a:pPr>
            <a:r>
              <a:rPr lang="en-IN" sz="2400" b="1" dirty="0">
                <a:solidFill>
                  <a:schemeClr val="bg1"/>
                </a:solidFill>
              </a:rPr>
              <a:t>Market Segment</a:t>
            </a:r>
          </a:p>
          <a:p>
            <a:pPr marL="114300" indent="0">
              <a:buNone/>
            </a:pPr>
            <a:endParaRPr lang="en-IN" dirty="0"/>
          </a:p>
        </p:txBody>
      </p:sp>
      <p:pic>
        <p:nvPicPr>
          <p:cNvPr id="5" name="Picture 4"/>
          <p:cNvPicPr>
            <a:picLocks noChangeAspect="1"/>
          </p:cNvPicPr>
          <p:nvPr/>
        </p:nvPicPr>
        <p:blipFill>
          <a:blip r:embed="rId2"/>
          <a:stretch>
            <a:fillRect/>
          </a:stretch>
        </p:blipFill>
        <p:spPr>
          <a:xfrm>
            <a:off x="311700" y="1191131"/>
            <a:ext cx="7987655" cy="3952369"/>
          </a:xfrm>
          <a:prstGeom prst="rect">
            <a:avLst/>
          </a:prstGeom>
        </p:spPr>
      </p:pic>
    </p:spTree>
    <p:extLst>
      <p:ext uri="{BB962C8B-B14F-4D97-AF65-F5344CB8AC3E}">
        <p14:creationId xmlns:p14="http://schemas.microsoft.com/office/powerpoint/2010/main" val="199058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sp>
        <p:nvSpPr>
          <p:cNvPr id="3" name="Text Placeholder 2"/>
          <p:cNvSpPr>
            <a:spLocks noGrp="1"/>
          </p:cNvSpPr>
          <p:nvPr>
            <p:ph type="body" idx="1"/>
          </p:nvPr>
        </p:nvSpPr>
        <p:spPr/>
        <p:txBody>
          <a:bodyPr/>
          <a:lstStyle/>
          <a:p>
            <a:pPr marL="114300" indent="0">
              <a:buNone/>
            </a:pPr>
            <a:r>
              <a:rPr lang="en-IN" dirty="0">
                <a:solidFill>
                  <a:schemeClr val="bg1"/>
                </a:solidFill>
              </a:rPr>
              <a:t>Arrival Date and Year</a:t>
            </a:r>
          </a:p>
        </p:txBody>
      </p:sp>
      <p:pic>
        <p:nvPicPr>
          <p:cNvPr id="4" name="Picture 3"/>
          <p:cNvPicPr>
            <a:picLocks noChangeAspect="1"/>
          </p:cNvPicPr>
          <p:nvPr/>
        </p:nvPicPr>
        <p:blipFill>
          <a:blip r:embed="rId2"/>
          <a:stretch>
            <a:fillRect/>
          </a:stretch>
        </p:blipFill>
        <p:spPr>
          <a:xfrm>
            <a:off x="946899" y="2005922"/>
            <a:ext cx="5885979" cy="2919392"/>
          </a:xfrm>
          <a:prstGeom prst="rect">
            <a:avLst/>
          </a:prstGeom>
        </p:spPr>
      </p:pic>
    </p:spTree>
    <p:extLst>
      <p:ext uri="{BB962C8B-B14F-4D97-AF65-F5344CB8AC3E}">
        <p14:creationId xmlns:p14="http://schemas.microsoft.com/office/powerpoint/2010/main" val="71571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pic>
        <p:nvPicPr>
          <p:cNvPr id="4" name="Picture 3"/>
          <p:cNvPicPr>
            <a:picLocks noChangeAspect="1"/>
          </p:cNvPicPr>
          <p:nvPr/>
        </p:nvPicPr>
        <p:blipFill>
          <a:blip r:embed="rId2"/>
          <a:stretch>
            <a:fillRect/>
          </a:stretch>
        </p:blipFill>
        <p:spPr>
          <a:xfrm>
            <a:off x="612950" y="1494247"/>
            <a:ext cx="7043895" cy="3497376"/>
          </a:xfrm>
          <a:prstGeom prst="rect">
            <a:avLst/>
          </a:prstGeom>
        </p:spPr>
      </p:pic>
      <p:sp>
        <p:nvSpPr>
          <p:cNvPr id="3" name="Text Placeholder 2"/>
          <p:cNvSpPr>
            <a:spLocks noGrp="1"/>
          </p:cNvSpPr>
          <p:nvPr>
            <p:ph type="body" idx="1"/>
          </p:nvPr>
        </p:nvSpPr>
        <p:spPr>
          <a:xfrm>
            <a:off x="311700" y="1017725"/>
            <a:ext cx="8520600" cy="3416400"/>
          </a:xfrm>
        </p:spPr>
        <p:txBody>
          <a:bodyPr/>
          <a:lstStyle/>
          <a:p>
            <a:pPr marL="114300" indent="0">
              <a:buNone/>
            </a:pPr>
            <a:r>
              <a:rPr lang="en-IN" dirty="0">
                <a:solidFill>
                  <a:schemeClr val="bg1"/>
                </a:solidFill>
              </a:rPr>
              <a:t>Type of meal most consumed</a:t>
            </a:r>
          </a:p>
        </p:txBody>
      </p:sp>
    </p:spTree>
    <p:extLst>
      <p:ext uri="{BB962C8B-B14F-4D97-AF65-F5344CB8AC3E}">
        <p14:creationId xmlns:p14="http://schemas.microsoft.com/office/powerpoint/2010/main" val="56194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64154"/>
            <a:ext cx="8520600" cy="572700"/>
          </a:xfrm>
        </p:spPr>
        <p:txBody>
          <a:bodyPr/>
          <a:lstStyle/>
          <a:p>
            <a:r>
              <a:rPr lang="en-IN" dirty="0"/>
              <a:t>EDA</a:t>
            </a:r>
          </a:p>
        </p:txBody>
      </p:sp>
      <p:pic>
        <p:nvPicPr>
          <p:cNvPr id="4" name="Picture 3"/>
          <p:cNvPicPr>
            <a:picLocks noChangeAspect="1"/>
          </p:cNvPicPr>
          <p:nvPr/>
        </p:nvPicPr>
        <p:blipFill>
          <a:blip r:embed="rId2"/>
          <a:stretch>
            <a:fillRect/>
          </a:stretch>
        </p:blipFill>
        <p:spPr>
          <a:xfrm>
            <a:off x="552660" y="1377601"/>
            <a:ext cx="7445829" cy="3636736"/>
          </a:xfrm>
          <a:prstGeom prst="rect">
            <a:avLst/>
          </a:prstGeom>
        </p:spPr>
      </p:pic>
      <p:sp>
        <p:nvSpPr>
          <p:cNvPr id="3" name="Text Placeholder 2"/>
          <p:cNvSpPr>
            <a:spLocks noGrp="1"/>
          </p:cNvSpPr>
          <p:nvPr>
            <p:ph type="body" idx="1"/>
          </p:nvPr>
        </p:nvSpPr>
        <p:spPr>
          <a:xfrm>
            <a:off x="311700" y="836854"/>
            <a:ext cx="8520600" cy="3416400"/>
          </a:xfrm>
        </p:spPr>
        <p:txBody>
          <a:bodyPr/>
          <a:lstStyle/>
          <a:p>
            <a:pPr marL="114300" indent="0">
              <a:buNone/>
            </a:pPr>
            <a:r>
              <a:rPr lang="en-IN" dirty="0">
                <a:solidFill>
                  <a:schemeClr val="bg1"/>
                </a:solidFill>
              </a:rPr>
              <a:t>Most assign Room</a:t>
            </a:r>
          </a:p>
        </p:txBody>
      </p:sp>
    </p:spTree>
    <p:extLst>
      <p:ext uri="{BB962C8B-B14F-4D97-AF65-F5344CB8AC3E}">
        <p14:creationId xmlns:p14="http://schemas.microsoft.com/office/powerpoint/2010/main" val="25783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pic>
        <p:nvPicPr>
          <p:cNvPr id="4" name="Picture 3"/>
          <p:cNvPicPr>
            <a:picLocks noChangeAspect="1"/>
          </p:cNvPicPr>
          <p:nvPr/>
        </p:nvPicPr>
        <p:blipFill>
          <a:blip r:embed="rId2"/>
          <a:stretch>
            <a:fillRect/>
          </a:stretch>
        </p:blipFill>
        <p:spPr>
          <a:xfrm>
            <a:off x="2250831" y="1457011"/>
            <a:ext cx="4171950" cy="3543300"/>
          </a:xfrm>
          <a:prstGeom prst="rect">
            <a:avLst/>
          </a:prstGeom>
        </p:spPr>
      </p:pic>
      <p:sp>
        <p:nvSpPr>
          <p:cNvPr id="3" name="Text Placeholder 2"/>
          <p:cNvSpPr>
            <a:spLocks noGrp="1"/>
          </p:cNvSpPr>
          <p:nvPr>
            <p:ph type="body" idx="1"/>
          </p:nvPr>
        </p:nvSpPr>
        <p:spPr/>
        <p:txBody>
          <a:bodyPr/>
          <a:lstStyle/>
          <a:p>
            <a:pPr marL="114300" indent="0">
              <a:buNone/>
            </a:pPr>
            <a:r>
              <a:rPr lang="en-IN" dirty="0">
                <a:solidFill>
                  <a:schemeClr val="bg1"/>
                </a:solidFill>
              </a:rPr>
              <a:t>Repeated Guest</a:t>
            </a:r>
          </a:p>
        </p:txBody>
      </p:sp>
    </p:spTree>
    <p:extLst>
      <p:ext uri="{BB962C8B-B14F-4D97-AF65-F5344CB8AC3E}">
        <p14:creationId xmlns:p14="http://schemas.microsoft.com/office/powerpoint/2010/main" val="378355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pic>
        <p:nvPicPr>
          <p:cNvPr id="4" name="Picture 3"/>
          <p:cNvPicPr>
            <a:picLocks noChangeAspect="1"/>
          </p:cNvPicPr>
          <p:nvPr/>
        </p:nvPicPr>
        <p:blipFill>
          <a:blip r:embed="rId2"/>
          <a:stretch>
            <a:fillRect/>
          </a:stretch>
        </p:blipFill>
        <p:spPr>
          <a:xfrm>
            <a:off x="2260879" y="1457011"/>
            <a:ext cx="4095750" cy="3571875"/>
          </a:xfrm>
          <a:prstGeom prst="rect">
            <a:avLst/>
          </a:prstGeom>
        </p:spPr>
      </p:pic>
      <p:sp>
        <p:nvSpPr>
          <p:cNvPr id="3" name="Text Placeholder 2"/>
          <p:cNvSpPr>
            <a:spLocks noGrp="1"/>
          </p:cNvSpPr>
          <p:nvPr>
            <p:ph type="body" idx="1"/>
          </p:nvPr>
        </p:nvSpPr>
        <p:spPr/>
        <p:txBody>
          <a:bodyPr/>
          <a:lstStyle/>
          <a:p>
            <a:pPr marL="114300" indent="0">
              <a:buNone/>
            </a:pPr>
            <a:r>
              <a:rPr lang="en-IN" dirty="0">
                <a:solidFill>
                  <a:schemeClr val="bg1"/>
                </a:solidFill>
              </a:rPr>
              <a:t>Parking Spaces</a:t>
            </a:r>
          </a:p>
        </p:txBody>
      </p:sp>
    </p:spTree>
    <p:extLst>
      <p:ext uri="{BB962C8B-B14F-4D97-AF65-F5344CB8AC3E}">
        <p14:creationId xmlns:p14="http://schemas.microsoft.com/office/powerpoint/2010/main" val="306833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pic>
        <p:nvPicPr>
          <p:cNvPr id="4" name="Picture 3"/>
          <p:cNvPicPr>
            <a:picLocks noChangeAspect="1"/>
          </p:cNvPicPr>
          <p:nvPr/>
        </p:nvPicPr>
        <p:blipFill>
          <a:blip r:embed="rId2"/>
          <a:stretch>
            <a:fillRect/>
          </a:stretch>
        </p:blipFill>
        <p:spPr>
          <a:xfrm>
            <a:off x="743578" y="1728317"/>
            <a:ext cx="7181850" cy="3133725"/>
          </a:xfrm>
          <a:prstGeom prst="rect">
            <a:avLst/>
          </a:prstGeom>
        </p:spPr>
      </p:pic>
      <p:sp>
        <p:nvSpPr>
          <p:cNvPr id="3" name="Text Placeholder 2"/>
          <p:cNvSpPr>
            <a:spLocks noGrp="1"/>
          </p:cNvSpPr>
          <p:nvPr>
            <p:ph type="body" idx="1"/>
          </p:nvPr>
        </p:nvSpPr>
        <p:spPr/>
        <p:txBody>
          <a:bodyPr/>
          <a:lstStyle/>
          <a:p>
            <a:pPr marL="114300" indent="0">
              <a:buNone/>
            </a:pPr>
            <a:r>
              <a:rPr lang="en-IN" dirty="0">
                <a:solidFill>
                  <a:schemeClr val="bg1"/>
                </a:solidFill>
              </a:rPr>
              <a:t>Arrival date month</a:t>
            </a:r>
          </a:p>
        </p:txBody>
      </p:sp>
    </p:spTree>
    <p:extLst>
      <p:ext uri="{BB962C8B-B14F-4D97-AF65-F5344CB8AC3E}">
        <p14:creationId xmlns:p14="http://schemas.microsoft.com/office/powerpoint/2010/main" val="358084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latin typeface="Montserrat"/>
                <a:ea typeface="Montserrat"/>
                <a:cs typeface="Montserrat"/>
                <a:sym typeface="Montserrat"/>
              </a:rPr>
              <a:t>Conclusion</a:t>
            </a:r>
            <a:endParaRPr lang="en-IN" dirty="0">
              <a:solidFill>
                <a:schemeClr val="tx1"/>
              </a:solidFill>
            </a:endParaRPr>
          </a:p>
        </p:txBody>
      </p:sp>
      <p:sp>
        <p:nvSpPr>
          <p:cNvPr id="6" name="TextBox 5"/>
          <p:cNvSpPr txBox="1"/>
          <p:nvPr/>
        </p:nvSpPr>
        <p:spPr>
          <a:xfrm>
            <a:off x="462224" y="1266092"/>
            <a:ext cx="8370076" cy="2462213"/>
          </a:xfrm>
          <a:prstGeom prst="rect">
            <a:avLst/>
          </a:prstGeom>
          <a:noFill/>
        </p:spPr>
        <p:txBody>
          <a:bodyPr wrap="square" rtlCol="0">
            <a:spAutoFit/>
          </a:bodyPr>
          <a:lstStyle/>
          <a:p>
            <a:r>
              <a:rPr lang="en-IN" dirty="0"/>
              <a:t>A)- Portugal, Great Britain, and France are native place of most customers.</a:t>
            </a:r>
            <a:br>
              <a:rPr lang="en-IN" dirty="0"/>
            </a:br>
            <a:r>
              <a:rPr lang="en-IN" dirty="0"/>
              <a:t>B)- August is the most busiest month.</a:t>
            </a:r>
            <a:br>
              <a:rPr lang="en-IN" dirty="0"/>
            </a:br>
            <a:r>
              <a:rPr lang="en-IN" dirty="0"/>
              <a:t>C)- Most of our customers were brought in by online Travel Agents.</a:t>
            </a:r>
            <a:br>
              <a:rPr lang="en-IN" dirty="0"/>
            </a:br>
            <a:r>
              <a:rPr lang="en-IN" dirty="0"/>
              <a:t>D)- Bed and Breakfast is the most preferred meal package.</a:t>
            </a:r>
            <a:br>
              <a:rPr lang="en-IN" dirty="0"/>
            </a:br>
            <a:r>
              <a:rPr lang="en-IN" dirty="0"/>
              <a:t>E)- In 2016, we had most customers considering overall customers whereas city hotel had more booking             compared to resort hotels.</a:t>
            </a:r>
            <a:br>
              <a:rPr lang="en-IN" dirty="0"/>
            </a:br>
            <a:r>
              <a:rPr lang="en-IN" dirty="0"/>
              <a:t>F)- Most of the time, people come in pair.</a:t>
            </a:r>
            <a:br>
              <a:rPr lang="en-IN" dirty="0"/>
            </a:br>
            <a:r>
              <a:rPr lang="en-IN" dirty="0"/>
              <a:t>G)- Room Type A is MOST Favourite room type among customers.</a:t>
            </a:r>
            <a:br>
              <a:rPr lang="en-IN" dirty="0"/>
            </a:br>
            <a:r>
              <a:rPr lang="en-IN" dirty="0"/>
              <a:t>H)- The majority of reservations hotels are  city hotel.</a:t>
            </a:r>
            <a:br>
              <a:rPr lang="en-IN" dirty="0"/>
            </a:br>
            <a:r>
              <a:rPr lang="en-IN" dirty="0"/>
              <a:t> I)- The number of repeated Guests is too low.</a:t>
            </a:r>
            <a:br>
              <a:rPr lang="en-IN" dirty="0"/>
            </a:br>
            <a:endParaRPr lang="en-IN" dirty="0"/>
          </a:p>
        </p:txBody>
      </p:sp>
    </p:spTree>
    <p:extLst>
      <p:ext uri="{BB962C8B-B14F-4D97-AF65-F5344CB8AC3E}">
        <p14:creationId xmlns:p14="http://schemas.microsoft.com/office/powerpoint/2010/main" val="321558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Google Shape;55;p13"/>
          <p:cNvSpPr txBox="1">
            <a:spLocks/>
          </p:cNvSpPr>
          <p:nvPr/>
        </p:nvSpPr>
        <p:spPr>
          <a:xfrm>
            <a:off x="407860" y="1104028"/>
            <a:ext cx="8512500" cy="37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GB" sz="4200" b="1" dirty="0">
                <a:solidFill>
                  <a:srgbClr val="CC0000"/>
                </a:solidFill>
                <a:latin typeface="Times New Roman" panose="02020603050405020304" pitchFamily="18" charset="0"/>
                <a:ea typeface="Montserrat"/>
                <a:cs typeface="Times New Roman" panose="02020603050405020304" pitchFamily="18" charset="0"/>
                <a:sym typeface="Montserrat"/>
              </a:rPr>
              <a:t>Outline</a:t>
            </a:r>
          </a:p>
          <a:p>
            <a:pPr algn="l"/>
            <a:endParaRPr lang="en-GB" sz="4200" b="1" dirty="0">
              <a:solidFill>
                <a:srgbClr val="CC0000"/>
              </a:solidFill>
              <a:latin typeface="Montserrat"/>
              <a:ea typeface="Montserrat"/>
              <a:cs typeface="Montserrat"/>
              <a:sym typeface="Montserrat"/>
            </a:endParaRPr>
          </a:p>
          <a:p>
            <a:pPr marL="342900" indent="-342900" algn="l">
              <a:buFont typeface="Arial" panose="020B0604020202020204" pitchFamily="34" charset="0"/>
              <a:buChar char="•"/>
            </a:pPr>
            <a:r>
              <a:rPr lang="en-GB" sz="2000" b="1" dirty="0">
                <a:solidFill>
                  <a:schemeClr val="lt1"/>
                </a:solidFill>
                <a:latin typeface="Montserrat"/>
                <a:ea typeface="Montserrat"/>
                <a:cs typeface="Montserrat"/>
                <a:sym typeface="Montserrat"/>
              </a:rPr>
              <a:t>Exploring and Cleaning the Dataset</a:t>
            </a:r>
          </a:p>
          <a:p>
            <a:pPr marL="342900" indent="-342900" algn="l">
              <a:buFont typeface="Arial" panose="020B0604020202020204" pitchFamily="34" charset="0"/>
              <a:buChar char="•"/>
            </a:pPr>
            <a:endParaRPr lang="en-GB" sz="2000" b="1" dirty="0">
              <a:solidFill>
                <a:schemeClr val="lt1"/>
              </a:solidFill>
              <a:latin typeface="Montserrat"/>
              <a:ea typeface="Montserrat"/>
              <a:cs typeface="Montserrat"/>
              <a:sym typeface="Montserrat"/>
            </a:endParaRPr>
          </a:p>
          <a:p>
            <a:pPr marL="342900" indent="-342900" algn="l">
              <a:buFont typeface="Arial" panose="020B0604020202020204" pitchFamily="34" charset="0"/>
              <a:buChar char="•"/>
            </a:pPr>
            <a:r>
              <a:rPr lang="en-GB" sz="2000" b="1" dirty="0">
                <a:solidFill>
                  <a:schemeClr val="lt1"/>
                </a:solidFill>
                <a:latin typeface="Montserrat"/>
                <a:ea typeface="Montserrat"/>
                <a:cs typeface="Montserrat"/>
                <a:sym typeface="Montserrat"/>
              </a:rPr>
              <a:t>To establish  relationship between various features of the Dataset.</a:t>
            </a:r>
          </a:p>
          <a:p>
            <a:pPr marL="342900" indent="-342900" algn="l">
              <a:buFont typeface="Arial" panose="020B0604020202020204" pitchFamily="34" charset="0"/>
              <a:buChar char="•"/>
            </a:pPr>
            <a:endParaRPr lang="en-GB" sz="2000" b="1" dirty="0">
              <a:solidFill>
                <a:schemeClr val="lt1"/>
              </a:solidFill>
              <a:latin typeface="Montserrat"/>
              <a:ea typeface="Montserrat"/>
              <a:cs typeface="Montserrat"/>
              <a:sym typeface="Montserrat"/>
            </a:endParaRPr>
          </a:p>
          <a:p>
            <a:pPr marL="342900" indent="-342900" algn="l">
              <a:buFont typeface="Arial" panose="020B0604020202020204" pitchFamily="34" charset="0"/>
              <a:buChar char="•"/>
            </a:pPr>
            <a:r>
              <a:rPr lang="en-GB" sz="2000" b="1" dirty="0">
                <a:solidFill>
                  <a:schemeClr val="lt1"/>
                </a:solidFill>
                <a:latin typeface="Montserrat"/>
                <a:ea typeface="Montserrat"/>
                <a:cs typeface="Montserrat"/>
                <a:sym typeface="Montserrat"/>
              </a:rPr>
              <a:t>Present these relationships using various Data Visualization Techniques.</a:t>
            </a:r>
          </a:p>
          <a:p>
            <a:pPr marL="342900" indent="-342900" algn="l">
              <a:buFont typeface="Arial" panose="020B0604020202020204" pitchFamily="34" charset="0"/>
              <a:buChar char="•"/>
            </a:pPr>
            <a:endParaRPr lang="en-GB" sz="2000" b="1" dirty="0">
              <a:solidFill>
                <a:schemeClr val="lt1"/>
              </a:solidFill>
              <a:latin typeface="Montserrat"/>
              <a:ea typeface="Montserrat"/>
              <a:cs typeface="Montserrat"/>
              <a:sym typeface="Montserrat"/>
            </a:endParaRPr>
          </a:p>
          <a:p>
            <a:pPr marL="342900" indent="-342900" algn="l">
              <a:buFont typeface="Arial" panose="020B0604020202020204" pitchFamily="34" charset="0"/>
              <a:buChar char="•"/>
            </a:pPr>
            <a:r>
              <a:rPr lang="en-GB" sz="2000" b="1" dirty="0">
                <a:solidFill>
                  <a:schemeClr val="lt1"/>
                </a:solidFill>
                <a:latin typeface="Montserrat"/>
                <a:ea typeface="Montserrat"/>
                <a:cs typeface="Montserrat"/>
                <a:sym typeface="Montserrat"/>
              </a:rPr>
              <a:t>Draw the useful insights from it.</a:t>
            </a:r>
          </a:p>
          <a:p>
            <a:pPr marL="342900" indent="-342900" algn="l">
              <a:buFont typeface="Arial" panose="020B0604020202020204" pitchFamily="34" charset="0"/>
              <a:buChar char="•"/>
            </a:pPr>
            <a:endParaRPr lang="en-GB" sz="2000" b="1" dirty="0">
              <a:solidFill>
                <a:schemeClr val="lt1"/>
              </a:solidFill>
              <a:latin typeface="Montserrat"/>
              <a:ea typeface="Montserrat"/>
              <a:cs typeface="Montserrat"/>
              <a:sym typeface="Montserrat"/>
            </a:endParaRPr>
          </a:p>
          <a:p>
            <a:pPr marL="342900" indent="-342900" algn="l">
              <a:buFont typeface="Arial" panose="020B0604020202020204" pitchFamily="34" charset="0"/>
              <a:buChar char="•"/>
            </a:pPr>
            <a:r>
              <a:rPr lang="en-GB" sz="2000" b="1" dirty="0">
                <a:solidFill>
                  <a:schemeClr val="lt1"/>
                </a:solidFill>
                <a:latin typeface="Montserrat"/>
                <a:ea typeface="Montserrat"/>
                <a:cs typeface="Montserrat"/>
                <a:sym typeface="Montserrat"/>
              </a:rPr>
              <a:t>Conclusion.</a:t>
            </a:r>
            <a:endParaRPr lang="en-GB" sz="1400" b="1" dirty="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Summary</a:t>
            </a:r>
          </a:p>
        </p:txBody>
      </p:sp>
      <p:sp>
        <p:nvSpPr>
          <p:cNvPr id="4" name="Oval 3"/>
          <p:cNvSpPr/>
          <p:nvPr/>
        </p:nvSpPr>
        <p:spPr>
          <a:xfrm>
            <a:off x="3715277" y="1556457"/>
            <a:ext cx="1537398" cy="1483034"/>
          </a:xfrm>
          <a:prstGeom prst="ellipse">
            <a:avLst/>
          </a:prstGeom>
          <a:solidFill>
            <a:schemeClr val="bg1">
              <a:lumMod val="20000"/>
              <a:lumOff val="8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GUEST</a:t>
            </a:r>
          </a:p>
        </p:txBody>
      </p:sp>
      <p:sp>
        <p:nvSpPr>
          <p:cNvPr id="5" name="Oval 4"/>
          <p:cNvSpPr/>
          <p:nvPr/>
        </p:nvSpPr>
        <p:spPr>
          <a:xfrm>
            <a:off x="4466392" y="2860675"/>
            <a:ext cx="1467060" cy="1452890"/>
          </a:xfrm>
          <a:prstGeom prst="ellipse">
            <a:avLst/>
          </a:prstGeom>
          <a:solidFill>
            <a:schemeClr val="bg1">
              <a:lumMod val="20000"/>
              <a:lumOff val="8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a:t>
            </a:r>
          </a:p>
        </p:txBody>
      </p:sp>
      <p:sp>
        <p:nvSpPr>
          <p:cNvPr id="6" name="Oval 5"/>
          <p:cNvSpPr/>
          <p:nvPr/>
        </p:nvSpPr>
        <p:spPr>
          <a:xfrm>
            <a:off x="2964163" y="2856554"/>
            <a:ext cx="1502229" cy="1457011"/>
          </a:xfrm>
          <a:prstGeom prst="ellipse">
            <a:avLst/>
          </a:prstGeom>
          <a:solidFill>
            <a:schemeClr val="bg1">
              <a:lumMod val="20000"/>
              <a:lumOff val="8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BOOKING</a:t>
            </a:r>
          </a:p>
        </p:txBody>
      </p:sp>
      <p:sp>
        <p:nvSpPr>
          <p:cNvPr id="13" name="Flowchart: Terminator 12"/>
          <p:cNvSpPr/>
          <p:nvPr/>
        </p:nvSpPr>
        <p:spPr>
          <a:xfrm>
            <a:off x="6614228" y="1948014"/>
            <a:ext cx="1836435" cy="684985"/>
          </a:xfrm>
          <a:prstGeom prst="flowChartTerminator">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PARKING</a:t>
            </a:r>
          </a:p>
        </p:txBody>
      </p:sp>
      <p:sp>
        <p:nvSpPr>
          <p:cNvPr id="14" name="Right Arrow 13"/>
          <p:cNvSpPr/>
          <p:nvPr/>
        </p:nvSpPr>
        <p:spPr>
          <a:xfrm>
            <a:off x="5359314" y="2142224"/>
            <a:ext cx="1148274" cy="311499"/>
          </a:xfrm>
          <a:prstGeom prst="rightArrow">
            <a:avLst/>
          </a:prstGeom>
          <a:solidFill>
            <a:schemeClr val="tx1">
              <a:lumMod val="20000"/>
              <a:lumOff val="8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IF CAR</a:t>
            </a:r>
          </a:p>
        </p:txBody>
      </p:sp>
      <p:sp>
        <p:nvSpPr>
          <p:cNvPr id="15" name="Line Callout 2 (Accent Bar) 14"/>
          <p:cNvSpPr/>
          <p:nvPr/>
        </p:nvSpPr>
        <p:spPr>
          <a:xfrm flipH="1">
            <a:off x="703487" y="3338875"/>
            <a:ext cx="1728114" cy="974690"/>
          </a:xfrm>
          <a:prstGeom prst="accentCallout2">
            <a:avLst>
              <a:gd name="adj1" fmla="val 18750"/>
              <a:gd name="adj2" fmla="val -8333"/>
              <a:gd name="adj3" fmla="val 18750"/>
              <a:gd name="adj4" fmla="val -16667"/>
              <a:gd name="adj5" fmla="val 33538"/>
              <a:gd name="adj6" fmla="val -3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t>Market Segment</a:t>
            </a:r>
            <a:br>
              <a:rPr lang="en-IN" sz="900" dirty="0"/>
            </a:br>
            <a:r>
              <a:rPr lang="en-IN" sz="900" dirty="0"/>
              <a:t>Year of arrival</a:t>
            </a:r>
            <a:br>
              <a:rPr lang="en-IN" sz="900" dirty="0"/>
            </a:br>
            <a:r>
              <a:rPr lang="en-IN" sz="900" dirty="0"/>
              <a:t>Type of Deposit</a:t>
            </a:r>
            <a:br>
              <a:rPr lang="en-IN" sz="900" dirty="0"/>
            </a:br>
            <a:r>
              <a:rPr lang="en-IN" sz="900" dirty="0"/>
              <a:t>Total member per reservation</a:t>
            </a:r>
            <a:br>
              <a:rPr lang="en-IN" sz="900" dirty="0"/>
            </a:br>
            <a:r>
              <a:rPr lang="en-IN" sz="900" dirty="0"/>
              <a:t>Booking Count</a:t>
            </a:r>
            <a:br>
              <a:rPr lang="en-IN" sz="900" dirty="0"/>
            </a:br>
            <a:endParaRPr lang="en-IN" dirty="0"/>
          </a:p>
        </p:txBody>
      </p:sp>
      <p:sp>
        <p:nvSpPr>
          <p:cNvPr id="16" name="Line Callout 2 (Accent Bar) 15"/>
          <p:cNvSpPr/>
          <p:nvPr/>
        </p:nvSpPr>
        <p:spPr>
          <a:xfrm>
            <a:off x="6468476" y="3247811"/>
            <a:ext cx="1751075" cy="530369"/>
          </a:xfrm>
          <a:prstGeom prst="accentCallout2">
            <a:avLst>
              <a:gd name="adj1" fmla="val 19853"/>
              <a:gd name="adj2" fmla="val -6305"/>
              <a:gd name="adj3" fmla="val 18750"/>
              <a:gd name="adj4" fmla="val -16667"/>
              <a:gd name="adj5" fmla="val 55842"/>
              <a:gd name="adj6" fmla="val -30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Type of Room Reserve</a:t>
            </a:r>
            <a:br>
              <a:rPr lang="en-IN" sz="900" dirty="0"/>
            </a:br>
            <a:r>
              <a:rPr lang="en-IN" sz="900" dirty="0"/>
              <a:t>Type of room most assign </a:t>
            </a:r>
          </a:p>
        </p:txBody>
      </p:sp>
      <p:sp>
        <p:nvSpPr>
          <p:cNvPr id="17" name="Line Callout 2 (Accent Bar) 16"/>
          <p:cNvSpPr/>
          <p:nvPr/>
        </p:nvSpPr>
        <p:spPr>
          <a:xfrm flipH="1">
            <a:off x="1566876" y="2299650"/>
            <a:ext cx="1396721" cy="383886"/>
          </a:xfrm>
          <a:prstGeom prst="accentCallout2">
            <a:avLst>
              <a:gd name="adj1" fmla="val 18750"/>
              <a:gd name="adj2" fmla="val -8333"/>
              <a:gd name="adj3" fmla="val 18750"/>
              <a:gd name="adj4" fmla="val -29846"/>
              <a:gd name="adj5" fmla="val -35661"/>
              <a:gd name="adj6" fmla="val -54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t>How many time Repeat</a:t>
            </a:r>
            <a:br>
              <a:rPr lang="en-IN" sz="900" dirty="0"/>
            </a:br>
            <a:r>
              <a:rPr lang="en-IN" sz="900" dirty="0"/>
              <a:t>Customer type</a:t>
            </a:r>
          </a:p>
        </p:txBody>
      </p:sp>
    </p:spTree>
    <p:extLst>
      <p:ext uri="{BB962C8B-B14F-4D97-AF65-F5344CB8AC3E}">
        <p14:creationId xmlns:p14="http://schemas.microsoft.com/office/powerpoint/2010/main" val="234682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Summary</a:t>
            </a:r>
          </a:p>
        </p:txBody>
      </p:sp>
      <p:sp>
        <p:nvSpPr>
          <p:cNvPr id="3" name="Text Placeholder 2"/>
          <p:cNvSpPr>
            <a:spLocks noGrp="1"/>
          </p:cNvSpPr>
          <p:nvPr>
            <p:ph type="body" idx="1"/>
          </p:nvPr>
        </p:nvSpPr>
        <p:spPr>
          <a:xfrm>
            <a:off x="311700" y="1152475"/>
            <a:ext cx="8520600" cy="3983970"/>
          </a:xfrm>
        </p:spPr>
        <p:txBody>
          <a:bodyPr/>
          <a:lstStyle/>
          <a:p>
            <a:pPr marL="114300" indent="0">
              <a:buNone/>
            </a:pPr>
            <a:r>
              <a:rPr lang="en-IN" dirty="0">
                <a:solidFill>
                  <a:schemeClr val="bg1"/>
                </a:solidFill>
                <a:latin typeface="+mj-lt"/>
              </a:rPr>
              <a:t>	This data set contains booking information for a city hotel and a resort hotel includes information such as when the booking was made, length of stay, the number of adults, children and babies, and the number of available parking spaces, among other things.</a:t>
            </a:r>
            <a:br>
              <a:rPr lang="en-IN" dirty="0">
                <a:solidFill>
                  <a:schemeClr val="bg1"/>
                </a:solidFill>
                <a:latin typeface="+mj-lt"/>
              </a:rPr>
            </a:br>
            <a:r>
              <a:rPr lang="en-IN" dirty="0">
                <a:solidFill>
                  <a:schemeClr val="bg1"/>
                </a:solidFill>
                <a:latin typeface="+mj-lt"/>
              </a:rPr>
              <a:t>	We had hotel Booking dataset of city hotel as well as Resort hotel which was to be analysed and proper insights should be taken out which can be useful to provider in future for making important decisions.</a:t>
            </a:r>
            <a:br>
              <a:rPr lang="en-IN" dirty="0">
                <a:solidFill>
                  <a:schemeClr val="bg1"/>
                </a:solidFill>
                <a:latin typeface="+mj-lt"/>
              </a:rPr>
            </a:br>
            <a:r>
              <a:rPr lang="en-IN" dirty="0">
                <a:solidFill>
                  <a:schemeClr val="bg1"/>
                </a:solidFill>
                <a:latin typeface="+mj-lt"/>
              </a:rPr>
              <a:t> 	The dataset which was provided include columns like cancelled Booking, arrival Day/Date/month/year of customer, market segment type, number of family members, type of meal, type of room etc.</a:t>
            </a:r>
          </a:p>
        </p:txBody>
      </p:sp>
    </p:spTree>
    <p:extLst>
      <p:ext uri="{BB962C8B-B14F-4D97-AF65-F5344CB8AC3E}">
        <p14:creationId xmlns:p14="http://schemas.microsoft.com/office/powerpoint/2010/main" val="217092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solidFill>
                  <a:schemeClr val="tx1"/>
                </a:solidFill>
                <a:latin typeface="Montserrat"/>
                <a:ea typeface="Montserrat"/>
                <a:cs typeface="Montserrat"/>
                <a:sym typeface="Montserrat"/>
              </a:rPr>
              <a:t>Exploring and Cleaning the Dataset</a:t>
            </a:r>
            <a:br>
              <a:rPr lang="en-GB" b="1">
                <a:solidFill>
                  <a:schemeClr val="tx1"/>
                </a:solidFill>
                <a:latin typeface="Montserrat"/>
                <a:ea typeface="Montserrat"/>
                <a:cs typeface="Montserrat"/>
                <a:sym typeface="Montserrat"/>
              </a:rPr>
            </a:br>
            <a:endParaRPr lang="en-IN" dirty="0">
              <a:solidFill>
                <a:schemeClr val="tx1"/>
              </a:solidFill>
            </a:endParaRPr>
          </a:p>
        </p:txBody>
      </p:sp>
      <p:sp>
        <p:nvSpPr>
          <p:cNvPr id="3" name="Text Placeholder 2"/>
          <p:cNvSpPr>
            <a:spLocks noGrp="1"/>
          </p:cNvSpPr>
          <p:nvPr>
            <p:ph type="body" idx="1"/>
          </p:nvPr>
        </p:nvSpPr>
        <p:spPr/>
        <p:txBody>
          <a:bodyPr/>
          <a:lstStyle/>
          <a:p>
            <a:pPr marL="114300" indent="0">
              <a:buNone/>
            </a:pPr>
            <a:r>
              <a:rPr lang="en-IN" dirty="0">
                <a:solidFill>
                  <a:schemeClr val="bg1"/>
                </a:solidFill>
              </a:rPr>
              <a:t>The first step is download dataset and check the missing value and null value. </a:t>
            </a:r>
          </a:p>
        </p:txBody>
      </p:sp>
      <p:pic>
        <p:nvPicPr>
          <p:cNvPr id="6" name="Picture 5"/>
          <p:cNvPicPr>
            <a:picLocks noChangeAspect="1"/>
          </p:cNvPicPr>
          <p:nvPr/>
        </p:nvPicPr>
        <p:blipFill>
          <a:blip r:embed="rId2"/>
          <a:stretch>
            <a:fillRect/>
          </a:stretch>
        </p:blipFill>
        <p:spPr>
          <a:xfrm>
            <a:off x="704221" y="1718208"/>
            <a:ext cx="3495246" cy="3104445"/>
          </a:xfrm>
          <a:prstGeom prst="rect">
            <a:avLst/>
          </a:prstGeom>
        </p:spPr>
      </p:pic>
    </p:spTree>
    <p:extLst>
      <p:ext uri="{BB962C8B-B14F-4D97-AF65-F5344CB8AC3E}">
        <p14:creationId xmlns:p14="http://schemas.microsoft.com/office/powerpoint/2010/main" val="217086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(Exploratory data analysis)</a:t>
            </a:r>
          </a:p>
        </p:txBody>
      </p:sp>
      <p:sp>
        <p:nvSpPr>
          <p:cNvPr id="3" name="Text Placeholder 2"/>
          <p:cNvSpPr>
            <a:spLocks noGrp="1"/>
          </p:cNvSpPr>
          <p:nvPr>
            <p:ph type="body" idx="1"/>
          </p:nvPr>
        </p:nvSpPr>
        <p:spPr/>
        <p:txBody>
          <a:bodyPr/>
          <a:lstStyle/>
          <a:p>
            <a:pPr>
              <a:buFont typeface="+mj-lt"/>
              <a:buAutoNum type="arabicPeriod"/>
            </a:pPr>
            <a:r>
              <a:rPr lang="en-IN" dirty="0">
                <a:solidFill>
                  <a:schemeClr val="bg1"/>
                </a:solidFill>
              </a:rPr>
              <a:t>The main purpose of EDA is to assist check out data before making any assumptions. It can help identify obvious errors, also as better understand patterns within the info, detect outliers or anomalous events, and find interesting relations among the variables.</a:t>
            </a:r>
            <a:br>
              <a:rPr lang="en-IN" dirty="0">
                <a:solidFill>
                  <a:schemeClr val="bg1"/>
                </a:solidFill>
              </a:rPr>
            </a:br>
            <a:br>
              <a:rPr lang="en-IN" dirty="0">
                <a:solidFill>
                  <a:schemeClr val="bg1"/>
                </a:solidFill>
              </a:rPr>
            </a:br>
            <a:r>
              <a:rPr lang="en-IN" u="sng" dirty="0">
                <a:solidFill>
                  <a:schemeClr val="bg1"/>
                </a:solidFill>
              </a:rPr>
              <a:t>There are four primary sorts of EDA:</a:t>
            </a:r>
            <a:br>
              <a:rPr lang="en-IN" dirty="0">
                <a:solidFill>
                  <a:schemeClr val="bg1"/>
                </a:solidFill>
              </a:rPr>
            </a:br>
            <a:r>
              <a:rPr lang="en-IN" dirty="0">
                <a:solidFill>
                  <a:schemeClr val="bg1"/>
                </a:solidFill>
              </a:rPr>
              <a:t>Univariate Non-Graphical</a:t>
            </a:r>
            <a:br>
              <a:rPr lang="en-IN" dirty="0">
                <a:solidFill>
                  <a:schemeClr val="bg1"/>
                </a:solidFill>
              </a:rPr>
            </a:br>
            <a:r>
              <a:rPr lang="en-IN" dirty="0">
                <a:solidFill>
                  <a:schemeClr val="bg1"/>
                </a:solidFill>
              </a:rPr>
              <a:t>Univariate Graphical</a:t>
            </a:r>
            <a:br>
              <a:rPr lang="en-IN" dirty="0">
                <a:solidFill>
                  <a:schemeClr val="bg1"/>
                </a:solidFill>
              </a:rPr>
            </a:br>
            <a:r>
              <a:rPr lang="en-IN" dirty="0">
                <a:solidFill>
                  <a:schemeClr val="bg1"/>
                </a:solidFill>
              </a:rPr>
              <a:t>Multivariate Non-graphical</a:t>
            </a:r>
            <a:br>
              <a:rPr lang="en-IN" dirty="0">
                <a:solidFill>
                  <a:schemeClr val="bg1"/>
                </a:solidFill>
              </a:rPr>
            </a:br>
            <a:r>
              <a:rPr lang="en-IN" dirty="0">
                <a:solidFill>
                  <a:schemeClr val="bg1"/>
                </a:solidFill>
              </a:rPr>
              <a:t>Multivariate Graphical</a:t>
            </a:r>
          </a:p>
        </p:txBody>
      </p:sp>
    </p:spTree>
    <p:extLst>
      <p:ext uri="{BB962C8B-B14F-4D97-AF65-F5344CB8AC3E}">
        <p14:creationId xmlns:p14="http://schemas.microsoft.com/office/powerpoint/2010/main" val="115777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pic>
        <p:nvPicPr>
          <p:cNvPr id="4" name="Picture 3"/>
          <p:cNvPicPr>
            <a:picLocks noChangeAspect="1"/>
          </p:cNvPicPr>
          <p:nvPr/>
        </p:nvPicPr>
        <p:blipFill>
          <a:blip r:embed="rId2"/>
          <a:stretch>
            <a:fillRect/>
          </a:stretch>
        </p:blipFill>
        <p:spPr>
          <a:xfrm>
            <a:off x="2009671" y="2082850"/>
            <a:ext cx="4162425" cy="2486025"/>
          </a:xfrm>
          <a:prstGeom prst="rect">
            <a:avLst/>
          </a:prstGeom>
        </p:spPr>
      </p:pic>
      <p:sp>
        <p:nvSpPr>
          <p:cNvPr id="3" name="Text Placeholder 2"/>
          <p:cNvSpPr>
            <a:spLocks noGrp="1"/>
          </p:cNvSpPr>
          <p:nvPr>
            <p:ph type="body" idx="1"/>
          </p:nvPr>
        </p:nvSpPr>
        <p:spPr/>
        <p:txBody>
          <a:bodyPr/>
          <a:lstStyle/>
          <a:p>
            <a:pPr marL="114300" indent="0">
              <a:buNone/>
            </a:pPr>
            <a:r>
              <a:rPr lang="en-IN" dirty="0">
                <a:solidFill>
                  <a:schemeClr val="bg1"/>
                </a:solidFill>
              </a:rPr>
              <a:t>Hotel Vs Count</a:t>
            </a:r>
          </a:p>
        </p:txBody>
      </p:sp>
    </p:spTree>
    <p:extLst>
      <p:ext uri="{BB962C8B-B14F-4D97-AF65-F5344CB8AC3E}">
        <p14:creationId xmlns:p14="http://schemas.microsoft.com/office/powerpoint/2010/main" val="121736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sp>
        <p:nvSpPr>
          <p:cNvPr id="5" name="Rectangle 1"/>
          <p:cNvSpPr>
            <a:spLocks noGrp="1" noChangeArrowheads="1"/>
          </p:cNvSpPr>
          <p:nvPr>
            <p:ph type="body" idx="1"/>
          </p:nvPr>
        </p:nvSpPr>
        <p:spPr bwMode="auto">
          <a:xfrm>
            <a:off x="311700" y="960549"/>
            <a:ext cx="7304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000" dirty="0">
                <a:solidFill>
                  <a:schemeClr val="bg1"/>
                </a:solidFill>
                <a:latin typeface="Arial Unicode MS" panose="020B0604020202020204" pitchFamily="34" charset="-128"/>
              </a:rPr>
              <a:t>Booking Count </a:t>
            </a:r>
            <a:r>
              <a:rPr lang="en-US" sz="2000" dirty="0" err="1">
                <a:solidFill>
                  <a:schemeClr val="bg1"/>
                </a:solidFill>
                <a:latin typeface="Arial Unicode MS" panose="020B0604020202020204" pitchFamily="34" charset="-128"/>
              </a:rPr>
              <a:t>Vs</a:t>
            </a:r>
            <a:r>
              <a:rPr lang="en-US" sz="2000" dirty="0">
                <a:solidFill>
                  <a:schemeClr val="bg1"/>
                </a:solidFill>
                <a:latin typeface="Arial Unicode MS" panose="020B0604020202020204" pitchFamily="34" charset="-128"/>
              </a:rPr>
              <a:t> Booking Canceled</a:t>
            </a:r>
            <a:endParaRPr kumimoji="0" lang="en-US" sz="2000" b="0" u="none" strike="noStrike" cap="none" normalizeH="0" baseline="0" dirty="0">
              <a:ln>
                <a:noFill/>
              </a:ln>
              <a:solidFill>
                <a:schemeClr val="bg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463500" y="1946522"/>
            <a:ext cx="4991100" cy="2957754"/>
          </a:xfrm>
          <a:prstGeom prst="rect">
            <a:avLst/>
          </a:prstGeom>
        </p:spPr>
      </p:pic>
    </p:spTree>
    <p:extLst>
      <p:ext uri="{BB962C8B-B14F-4D97-AF65-F5344CB8AC3E}">
        <p14:creationId xmlns:p14="http://schemas.microsoft.com/office/powerpoint/2010/main" val="286156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p>
        </p:txBody>
      </p:sp>
      <p:sp>
        <p:nvSpPr>
          <p:cNvPr id="3" name="Text Placeholder 2"/>
          <p:cNvSpPr>
            <a:spLocks noGrp="1"/>
          </p:cNvSpPr>
          <p:nvPr>
            <p:ph type="body" idx="1"/>
          </p:nvPr>
        </p:nvSpPr>
        <p:spPr/>
        <p:txBody>
          <a:bodyPr/>
          <a:lstStyle/>
          <a:p>
            <a:pPr marL="114300" indent="0">
              <a:buNone/>
            </a:pPr>
            <a:r>
              <a:rPr lang="en-IN" dirty="0">
                <a:solidFill>
                  <a:schemeClr val="bg1"/>
                </a:solidFill>
              </a:rPr>
              <a:t>People from top travelling countries</a:t>
            </a:r>
          </a:p>
          <a:p>
            <a:endParaRPr lang="en-IN" dirty="0"/>
          </a:p>
        </p:txBody>
      </p:sp>
      <p:pic>
        <p:nvPicPr>
          <p:cNvPr id="5" name="Picture 4"/>
          <p:cNvPicPr>
            <a:picLocks noChangeAspect="1"/>
          </p:cNvPicPr>
          <p:nvPr/>
        </p:nvPicPr>
        <p:blipFill>
          <a:blip r:embed="rId2"/>
          <a:stretch>
            <a:fillRect/>
          </a:stretch>
        </p:blipFill>
        <p:spPr>
          <a:xfrm>
            <a:off x="884830" y="2055675"/>
            <a:ext cx="7153275" cy="2647950"/>
          </a:xfrm>
          <a:prstGeom prst="rect">
            <a:avLst/>
          </a:prstGeom>
        </p:spPr>
      </p:pic>
    </p:spTree>
    <p:extLst>
      <p:ext uri="{BB962C8B-B14F-4D97-AF65-F5344CB8AC3E}">
        <p14:creationId xmlns:p14="http://schemas.microsoft.com/office/powerpoint/2010/main" val="60784555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2991</TotalTime>
  <Words>510</Words>
  <Application>Microsoft Office PowerPoint</Application>
  <PresentationFormat>On-screen Show (16:9)</PresentationFormat>
  <Paragraphs>55</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 Unicode MS</vt:lpstr>
      <vt:lpstr>Arial</vt:lpstr>
      <vt:lpstr>Times New Roman</vt:lpstr>
      <vt:lpstr>Montserrat</vt:lpstr>
      <vt:lpstr>Simple Light</vt:lpstr>
      <vt:lpstr>  Capstone Project-1  Ds Chargers: Hotel Boking Analysis  Team Member Pooja Parsana Robin Rego Chetan Jadhav  </vt:lpstr>
      <vt:lpstr>   </vt:lpstr>
      <vt:lpstr>Data Summary</vt:lpstr>
      <vt:lpstr>Data Summary</vt:lpstr>
      <vt:lpstr>Exploring and Cleaning the Dataset </vt:lpstr>
      <vt:lpstr>EDA (Exploratory data analysis)</vt:lpstr>
      <vt:lpstr>EDA</vt:lpstr>
      <vt:lpstr>EDA</vt:lpstr>
      <vt:lpstr>EDA</vt:lpstr>
      <vt:lpstr>EDA</vt:lpstr>
      <vt:lpstr>EDA</vt:lpstr>
      <vt:lpstr>EDA</vt:lpstr>
      <vt:lpstr>EDA</vt:lpstr>
      <vt:lpstr>EDA</vt:lpstr>
      <vt:lpstr>EDA</vt:lpstr>
      <vt:lpstr>EDA</vt:lpstr>
      <vt:lpstr>EDA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Ds Chargers: Hotel Boking Analysis Team Member Pooja Parsana Robin Rego Chetan Jadhav  </dc:title>
  <cp:lastModifiedBy>Upendrabhai parsana</cp:lastModifiedBy>
  <cp:revision>29</cp:revision>
  <dcterms:modified xsi:type="dcterms:W3CDTF">2022-02-16T10:30:51Z</dcterms:modified>
</cp:coreProperties>
</file>