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9" r:id="rId2"/>
    <p:sldId id="260" r:id="rId3"/>
    <p:sldId id="261" r:id="rId4"/>
    <p:sldId id="262" r:id="rId5"/>
    <p:sldId id="263"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0FA839-AD00-4347-AAA5-69D1189E996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FD3F9C9-358D-4879-8FD2-D419AFB0F1EF}">
      <dgm:prSet/>
      <dgm:spPr/>
      <dgm:t>
        <a:bodyPr/>
        <a:lstStyle/>
        <a:p>
          <a:r>
            <a:rPr lang="en-US"/>
            <a:t>• The logs for a device may be unreliable as the key fobs, smart cards, and passwords may be stolen or compromised. These also have a high probability of getting demagnetized.</a:t>
          </a:r>
        </a:p>
      </dgm:t>
    </dgm:pt>
    <dgm:pt modelId="{4600A9A0-2181-4070-9214-DF11F045F608}" type="parTrans" cxnId="{4E4AA6D4-9B9C-4E57-B58F-F4F83CFE3D1D}">
      <dgm:prSet/>
      <dgm:spPr/>
      <dgm:t>
        <a:bodyPr/>
        <a:lstStyle/>
        <a:p>
          <a:endParaRPr lang="en-US"/>
        </a:p>
      </dgm:t>
    </dgm:pt>
    <dgm:pt modelId="{3BB09F84-D3D3-438C-B479-47B821074880}" type="sibTrans" cxnId="{4E4AA6D4-9B9C-4E57-B58F-F4F83CFE3D1D}">
      <dgm:prSet/>
      <dgm:spPr/>
      <dgm:t>
        <a:bodyPr/>
        <a:lstStyle/>
        <a:p>
          <a:endParaRPr lang="en-US"/>
        </a:p>
      </dgm:t>
    </dgm:pt>
    <dgm:pt modelId="{40B8A87D-6C89-4665-93DE-A852837342EC}">
      <dgm:prSet/>
      <dgm:spPr/>
      <dgm:t>
        <a:bodyPr/>
        <a:lstStyle/>
        <a:p>
          <a:r>
            <a:rPr lang="en-US"/>
            <a:t>• Biometrics have defined failure rates and may also be affected by physical injury and alteration (e.g., retinal patterns change during pregnancy) so these may or may not establish presence/ absence of an individual.</a:t>
          </a:r>
        </a:p>
      </dgm:t>
    </dgm:pt>
    <dgm:pt modelId="{48D88D39-CFAF-4E87-9C54-2EDD57C380BE}" type="parTrans" cxnId="{BE507A5C-5A90-42F6-9774-12F38A792B77}">
      <dgm:prSet/>
      <dgm:spPr/>
      <dgm:t>
        <a:bodyPr/>
        <a:lstStyle/>
        <a:p>
          <a:endParaRPr lang="en-US"/>
        </a:p>
      </dgm:t>
    </dgm:pt>
    <dgm:pt modelId="{E44A3860-0E99-4D7C-8FFF-0958855DF284}" type="sibTrans" cxnId="{BE507A5C-5A90-42F6-9774-12F38A792B77}">
      <dgm:prSet/>
      <dgm:spPr/>
      <dgm:t>
        <a:bodyPr/>
        <a:lstStyle/>
        <a:p>
          <a:endParaRPr lang="en-US"/>
        </a:p>
      </dgm:t>
    </dgm:pt>
    <dgm:pt modelId="{046B861E-5080-4B8D-AE6B-77781F63BD67}">
      <dgm:prSet/>
      <dgm:spPr/>
      <dgm:t>
        <a:bodyPr/>
        <a:lstStyle/>
        <a:p>
          <a:r>
            <a:rPr lang="en-US"/>
            <a:t>• If the database is hacked the data may be easily overwritten and remotely purged even if suspect is at large.</a:t>
          </a:r>
        </a:p>
      </dgm:t>
    </dgm:pt>
    <dgm:pt modelId="{DFEE06D7-6E44-41B4-BC6D-3063A37322F3}" type="parTrans" cxnId="{3EBDC2D9-B4E5-4B3E-950E-383958AAFD7C}">
      <dgm:prSet/>
      <dgm:spPr/>
      <dgm:t>
        <a:bodyPr/>
        <a:lstStyle/>
        <a:p>
          <a:endParaRPr lang="en-US"/>
        </a:p>
      </dgm:t>
    </dgm:pt>
    <dgm:pt modelId="{C60661DF-70A1-404B-B8C5-D08781C32D24}" type="sibTrans" cxnId="{3EBDC2D9-B4E5-4B3E-950E-383958AAFD7C}">
      <dgm:prSet/>
      <dgm:spPr/>
      <dgm:t>
        <a:bodyPr/>
        <a:lstStyle/>
        <a:p>
          <a:endParaRPr lang="en-US"/>
        </a:p>
      </dgm:t>
    </dgm:pt>
    <dgm:pt modelId="{4369ED73-96B1-4068-8A2B-8483C6BE3D12}" type="pres">
      <dgm:prSet presAssocID="{AE0FA839-AD00-4347-AAA5-69D1189E996A}" presName="linear" presStyleCnt="0">
        <dgm:presLayoutVars>
          <dgm:animLvl val="lvl"/>
          <dgm:resizeHandles val="exact"/>
        </dgm:presLayoutVars>
      </dgm:prSet>
      <dgm:spPr/>
    </dgm:pt>
    <dgm:pt modelId="{DF5D1377-93BA-42CD-B5EC-3C38CFCDD94F}" type="pres">
      <dgm:prSet presAssocID="{CFD3F9C9-358D-4879-8FD2-D419AFB0F1EF}" presName="parentText" presStyleLbl="node1" presStyleIdx="0" presStyleCnt="3">
        <dgm:presLayoutVars>
          <dgm:chMax val="0"/>
          <dgm:bulletEnabled val="1"/>
        </dgm:presLayoutVars>
      </dgm:prSet>
      <dgm:spPr/>
    </dgm:pt>
    <dgm:pt modelId="{4A3237AC-9F12-4AB6-B9A7-64CCC9B30E8C}" type="pres">
      <dgm:prSet presAssocID="{3BB09F84-D3D3-438C-B479-47B821074880}" presName="spacer" presStyleCnt="0"/>
      <dgm:spPr/>
    </dgm:pt>
    <dgm:pt modelId="{601C9C4F-E016-403F-85B8-78009ABDBC6A}" type="pres">
      <dgm:prSet presAssocID="{40B8A87D-6C89-4665-93DE-A852837342EC}" presName="parentText" presStyleLbl="node1" presStyleIdx="1" presStyleCnt="3">
        <dgm:presLayoutVars>
          <dgm:chMax val="0"/>
          <dgm:bulletEnabled val="1"/>
        </dgm:presLayoutVars>
      </dgm:prSet>
      <dgm:spPr/>
    </dgm:pt>
    <dgm:pt modelId="{B01F5EAF-12FF-4309-A3B9-B9D9D8AE9573}" type="pres">
      <dgm:prSet presAssocID="{E44A3860-0E99-4D7C-8FFF-0958855DF284}" presName="spacer" presStyleCnt="0"/>
      <dgm:spPr/>
    </dgm:pt>
    <dgm:pt modelId="{7C3D07E2-BFC8-44D9-9FE6-E3D7101BF33B}" type="pres">
      <dgm:prSet presAssocID="{046B861E-5080-4B8D-AE6B-77781F63BD67}" presName="parentText" presStyleLbl="node1" presStyleIdx="2" presStyleCnt="3">
        <dgm:presLayoutVars>
          <dgm:chMax val="0"/>
          <dgm:bulletEnabled val="1"/>
        </dgm:presLayoutVars>
      </dgm:prSet>
      <dgm:spPr/>
    </dgm:pt>
  </dgm:ptLst>
  <dgm:cxnLst>
    <dgm:cxn modelId="{E5438C05-DA56-4950-AF0A-E0B405557DD3}" type="presOf" srcId="{AE0FA839-AD00-4347-AAA5-69D1189E996A}" destId="{4369ED73-96B1-4068-8A2B-8483C6BE3D12}" srcOrd="0" destOrd="0" presId="urn:microsoft.com/office/officeart/2005/8/layout/vList2"/>
    <dgm:cxn modelId="{BE507A5C-5A90-42F6-9774-12F38A792B77}" srcId="{AE0FA839-AD00-4347-AAA5-69D1189E996A}" destId="{40B8A87D-6C89-4665-93DE-A852837342EC}" srcOrd="1" destOrd="0" parTransId="{48D88D39-CFAF-4E87-9C54-2EDD57C380BE}" sibTransId="{E44A3860-0E99-4D7C-8FFF-0958855DF284}"/>
    <dgm:cxn modelId="{76A05B6E-171E-4663-AEAF-83633C0EB7BF}" type="presOf" srcId="{40B8A87D-6C89-4665-93DE-A852837342EC}" destId="{601C9C4F-E016-403F-85B8-78009ABDBC6A}" srcOrd="0" destOrd="0" presId="urn:microsoft.com/office/officeart/2005/8/layout/vList2"/>
    <dgm:cxn modelId="{23D15274-CBC2-4D32-8221-B363585132F1}" type="presOf" srcId="{046B861E-5080-4B8D-AE6B-77781F63BD67}" destId="{7C3D07E2-BFC8-44D9-9FE6-E3D7101BF33B}" srcOrd="0" destOrd="0" presId="urn:microsoft.com/office/officeart/2005/8/layout/vList2"/>
    <dgm:cxn modelId="{4E4AA6D4-9B9C-4E57-B58F-F4F83CFE3D1D}" srcId="{AE0FA839-AD00-4347-AAA5-69D1189E996A}" destId="{CFD3F9C9-358D-4879-8FD2-D419AFB0F1EF}" srcOrd="0" destOrd="0" parTransId="{4600A9A0-2181-4070-9214-DF11F045F608}" sibTransId="{3BB09F84-D3D3-438C-B479-47B821074880}"/>
    <dgm:cxn modelId="{3EBDC2D9-B4E5-4B3E-950E-383958AAFD7C}" srcId="{AE0FA839-AD00-4347-AAA5-69D1189E996A}" destId="{046B861E-5080-4B8D-AE6B-77781F63BD67}" srcOrd="2" destOrd="0" parTransId="{DFEE06D7-6E44-41B4-BC6D-3063A37322F3}" sibTransId="{C60661DF-70A1-404B-B8C5-D08781C32D24}"/>
    <dgm:cxn modelId="{6A7DE3E6-F01E-4237-836D-7CDA1BCE13BC}" type="presOf" srcId="{CFD3F9C9-358D-4879-8FD2-D419AFB0F1EF}" destId="{DF5D1377-93BA-42CD-B5EC-3C38CFCDD94F}" srcOrd="0" destOrd="0" presId="urn:microsoft.com/office/officeart/2005/8/layout/vList2"/>
    <dgm:cxn modelId="{4F7A7710-9AE2-4C09-9FF6-64A475043615}" type="presParOf" srcId="{4369ED73-96B1-4068-8A2B-8483C6BE3D12}" destId="{DF5D1377-93BA-42CD-B5EC-3C38CFCDD94F}" srcOrd="0" destOrd="0" presId="urn:microsoft.com/office/officeart/2005/8/layout/vList2"/>
    <dgm:cxn modelId="{AAEFDEB8-AFA7-4B83-AB91-4A70B2252CA0}" type="presParOf" srcId="{4369ED73-96B1-4068-8A2B-8483C6BE3D12}" destId="{4A3237AC-9F12-4AB6-B9A7-64CCC9B30E8C}" srcOrd="1" destOrd="0" presId="urn:microsoft.com/office/officeart/2005/8/layout/vList2"/>
    <dgm:cxn modelId="{76C88522-7101-4C25-8997-ECEDE8D5B846}" type="presParOf" srcId="{4369ED73-96B1-4068-8A2B-8483C6BE3D12}" destId="{601C9C4F-E016-403F-85B8-78009ABDBC6A}" srcOrd="2" destOrd="0" presId="urn:microsoft.com/office/officeart/2005/8/layout/vList2"/>
    <dgm:cxn modelId="{4985BC02-FA82-4B73-AC00-EE5E5D6CAD53}" type="presParOf" srcId="{4369ED73-96B1-4068-8A2B-8483C6BE3D12}" destId="{B01F5EAF-12FF-4309-A3B9-B9D9D8AE9573}" srcOrd="3" destOrd="0" presId="urn:microsoft.com/office/officeart/2005/8/layout/vList2"/>
    <dgm:cxn modelId="{FBEB366D-26F2-4428-AA35-F476F8B20D15}" type="presParOf" srcId="{4369ED73-96B1-4068-8A2B-8483C6BE3D12}" destId="{7C3D07E2-BFC8-44D9-9FE6-E3D7101BF33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C52672-4AFC-45F2-8EB0-E006DDE93D64}"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5D095D61-A6A3-4AA5-A33C-EE0A0F48E3EA}">
      <dgm:prSet/>
      <dgm:spPr/>
      <dgm:t>
        <a:bodyPr/>
        <a:lstStyle/>
        <a:p>
          <a:r>
            <a:rPr lang="en-US"/>
            <a:t>While carrying out an investigation, the purpose for using encryption tools must be carefully examined as possession of these tools may be legally allowed but their use may/ may not be.</a:t>
          </a:r>
        </a:p>
      </dgm:t>
    </dgm:pt>
    <dgm:pt modelId="{91D3FE76-974B-4E15-9D93-875AE7A8485A}" type="parTrans" cxnId="{FB892A5C-9A14-4BC5-9737-77CEAA7EC9BA}">
      <dgm:prSet/>
      <dgm:spPr/>
      <dgm:t>
        <a:bodyPr/>
        <a:lstStyle/>
        <a:p>
          <a:endParaRPr lang="en-US"/>
        </a:p>
      </dgm:t>
    </dgm:pt>
    <dgm:pt modelId="{F74F3D6D-3090-40A9-BD5E-E7947F549E87}" type="sibTrans" cxnId="{FB892A5C-9A14-4BC5-9737-77CEAA7EC9BA}">
      <dgm:prSet/>
      <dgm:spPr/>
      <dgm:t>
        <a:bodyPr/>
        <a:lstStyle/>
        <a:p>
          <a:endParaRPr lang="en-US"/>
        </a:p>
      </dgm:t>
    </dgm:pt>
    <dgm:pt modelId="{96FF860B-DDBC-443F-BA5E-D820E3A845D2}">
      <dgm:prSet/>
      <dgm:spPr/>
      <dgm:t>
        <a:bodyPr/>
        <a:lstStyle/>
        <a:p>
          <a:r>
            <a:rPr lang="en-US"/>
            <a:t>Detection of encryption of encryption tools at the scene may lead to seizure of original hardware carefully without damaging or losing data in the process. Further necessary actions must be taken to recover the key/ passphrase which may require a more detailed search so a search warrant may be required. Also, high tech tools to bypass passphrase may be required in case the passphrase is not known.</a:t>
          </a:r>
        </a:p>
      </dgm:t>
    </dgm:pt>
    <dgm:pt modelId="{D0D60D45-19BF-4DD4-8F77-6A39FC4F5FA4}" type="parTrans" cxnId="{3355178E-7407-499E-9702-4F2CA5AF0540}">
      <dgm:prSet/>
      <dgm:spPr/>
      <dgm:t>
        <a:bodyPr/>
        <a:lstStyle/>
        <a:p>
          <a:endParaRPr lang="en-US"/>
        </a:p>
      </dgm:t>
    </dgm:pt>
    <dgm:pt modelId="{6773886B-834B-4C50-B04B-2EF695278837}" type="sibTrans" cxnId="{3355178E-7407-499E-9702-4F2CA5AF0540}">
      <dgm:prSet/>
      <dgm:spPr/>
      <dgm:t>
        <a:bodyPr/>
        <a:lstStyle/>
        <a:p>
          <a:endParaRPr lang="en-US"/>
        </a:p>
      </dgm:t>
    </dgm:pt>
    <dgm:pt modelId="{0C614FFF-180D-406E-B5A3-19F37E995BC5}" type="pres">
      <dgm:prSet presAssocID="{CAC52672-4AFC-45F2-8EB0-E006DDE93D64}" presName="vert0" presStyleCnt="0">
        <dgm:presLayoutVars>
          <dgm:dir/>
          <dgm:animOne val="branch"/>
          <dgm:animLvl val="lvl"/>
        </dgm:presLayoutVars>
      </dgm:prSet>
      <dgm:spPr/>
    </dgm:pt>
    <dgm:pt modelId="{1D6EB700-13D3-4E78-9130-C53B382DD3F6}" type="pres">
      <dgm:prSet presAssocID="{5D095D61-A6A3-4AA5-A33C-EE0A0F48E3EA}" presName="thickLine" presStyleLbl="alignNode1" presStyleIdx="0" presStyleCnt="2"/>
      <dgm:spPr/>
    </dgm:pt>
    <dgm:pt modelId="{834419C0-7A68-4130-8294-4CFB0978A95D}" type="pres">
      <dgm:prSet presAssocID="{5D095D61-A6A3-4AA5-A33C-EE0A0F48E3EA}" presName="horz1" presStyleCnt="0"/>
      <dgm:spPr/>
    </dgm:pt>
    <dgm:pt modelId="{6D2A7FF5-F3A6-41FC-A534-CDC0E9D01921}" type="pres">
      <dgm:prSet presAssocID="{5D095D61-A6A3-4AA5-A33C-EE0A0F48E3EA}" presName="tx1" presStyleLbl="revTx" presStyleIdx="0" presStyleCnt="2"/>
      <dgm:spPr/>
    </dgm:pt>
    <dgm:pt modelId="{135B51F1-6561-41DD-84DA-D7797264588F}" type="pres">
      <dgm:prSet presAssocID="{5D095D61-A6A3-4AA5-A33C-EE0A0F48E3EA}" presName="vert1" presStyleCnt="0"/>
      <dgm:spPr/>
    </dgm:pt>
    <dgm:pt modelId="{ACE42F27-8538-4574-A357-0668EC1C5AEB}" type="pres">
      <dgm:prSet presAssocID="{96FF860B-DDBC-443F-BA5E-D820E3A845D2}" presName="thickLine" presStyleLbl="alignNode1" presStyleIdx="1" presStyleCnt="2"/>
      <dgm:spPr/>
    </dgm:pt>
    <dgm:pt modelId="{2C365B29-6253-4397-ABC3-0C09CF24C461}" type="pres">
      <dgm:prSet presAssocID="{96FF860B-DDBC-443F-BA5E-D820E3A845D2}" presName="horz1" presStyleCnt="0"/>
      <dgm:spPr/>
    </dgm:pt>
    <dgm:pt modelId="{B020B236-D195-4E69-B3AD-B46500B8FA92}" type="pres">
      <dgm:prSet presAssocID="{96FF860B-DDBC-443F-BA5E-D820E3A845D2}" presName="tx1" presStyleLbl="revTx" presStyleIdx="1" presStyleCnt="2"/>
      <dgm:spPr/>
    </dgm:pt>
    <dgm:pt modelId="{900EA382-9C82-4564-B05D-7C385019F9B9}" type="pres">
      <dgm:prSet presAssocID="{96FF860B-DDBC-443F-BA5E-D820E3A845D2}" presName="vert1" presStyleCnt="0"/>
      <dgm:spPr/>
    </dgm:pt>
  </dgm:ptLst>
  <dgm:cxnLst>
    <dgm:cxn modelId="{A674F403-3E43-47BE-AD4C-47166C616F44}" type="presOf" srcId="{5D095D61-A6A3-4AA5-A33C-EE0A0F48E3EA}" destId="{6D2A7FF5-F3A6-41FC-A534-CDC0E9D01921}" srcOrd="0" destOrd="0" presId="urn:microsoft.com/office/officeart/2008/layout/LinedList"/>
    <dgm:cxn modelId="{FB892A5C-9A14-4BC5-9737-77CEAA7EC9BA}" srcId="{CAC52672-4AFC-45F2-8EB0-E006DDE93D64}" destId="{5D095D61-A6A3-4AA5-A33C-EE0A0F48E3EA}" srcOrd="0" destOrd="0" parTransId="{91D3FE76-974B-4E15-9D93-875AE7A8485A}" sibTransId="{F74F3D6D-3090-40A9-BD5E-E7947F549E87}"/>
    <dgm:cxn modelId="{C4F48280-5F37-4CA1-9604-F6C62EE11C10}" type="presOf" srcId="{96FF860B-DDBC-443F-BA5E-D820E3A845D2}" destId="{B020B236-D195-4E69-B3AD-B46500B8FA92}" srcOrd="0" destOrd="0" presId="urn:microsoft.com/office/officeart/2008/layout/LinedList"/>
    <dgm:cxn modelId="{3355178E-7407-499E-9702-4F2CA5AF0540}" srcId="{CAC52672-4AFC-45F2-8EB0-E006DDE93D64}" destId="{96FF860B-DDBC-443F-BA5E-D820E3A845D2}" srcOrd="1" destOrd="0" parTransId="{D0D60D45-19BF-4DD4-8F77-6A39FC4F5FA4}" sibTransId="{6773886B-834B-4C50-B04B-2EF695278837}"/>
    <dgm:cxn modelId="{2E7AAAB7-74D5-4D13-86DF-5665BC29F62A}" type="presOf" srcId="{CAC52672-4AFC-45F2-8EB0-E006DDE93D64}" destId="{0C614FFF-180D-406E-B5A3-19F37E995BC5}" srcOrd="0" destOrd="0" presId="urn:microsoft.com/office/officeart/2008/layout/LinedList"/>
    <dgm:cxn modelId="{904E0E2C-963A-401F-99A7-958E8D53D470}" type="presParOf" srcId="{0C614FFF-180D-406E-B5A3-19F37E995BC5}" destId="{1D6EB700-13D3-4E78-9130-C53B382DD3F6}" srcOrd="0" destOrd="0" presId="urn:microsoft.com/office/officeart/2008/layout/LinedList"/>
    <dgm:cxn modelId="{C9FFA8B1-C93D-4B87-A140-0A234B2F5719}" type="presParOf" srcId="{0C614FFF-180D-406E-B5A3-19F37E995BC5}" destId="{834419C0-7A68-4130-8294-4CFB0978A95D}" srcOrd="1" destOrd="0" presId="urn:microsoft.com/office/officeart/2008/layout/LinedList"/>
    <dgm:cxn modelId="{8A368CFB-A854-4058-A365-4A9571BD538D}" type="presParOf" srcId="{834419C0-7A68-4130-8294-4CFB0978A95D}" destId="{6D2A7FF5-F3A6-41FC-A534-CDC0E9D01921}" srcOrd="0" destOrd="0" presId="urn:microsoft.com/office/officeart/2008/layout/LinedList"/>
    <dgm:cxn modelId="{2B82E6F7-F5F0-4142-9ADD-9C43C15524D7}" type="presParOf" srcId="{834419C0-7A68-4130-8294-4CFB0978A95D}" destId="{135B51F1-6561-41DD-84DA-D7797264588F}" srcOrd="1" destOrd="0" presId="urn:microsoft.com/office/officeart/2008/layout/LinedList"/>
    <dgm:cxn modelId="{DF55AA5A-210B-4198-9D36-E61F884067C5}" type="presParOf" srcId="{0C614FFF-180D-406E-B5A3-19F37E995BC5}" destId="{ACE42F27-8538-4574-A357-0668EC1C5AEB}" srcOrd="2" destOrd="0" presId="urn:microsoft.com/office/officeart/2008/layout/LinedList"/>
    <dgm:cxn modelId="{CEFB05EB-4AF1-4647-9933-652EE6C3EAD3}" type="presParOf" srcId="{0C614FFF-180D-406E-B5A3-19F37E995BC5}" destId="{2C365B29-6253-4397-ABC3-0C09CF24C461}" srcOrd="3" destOrd="0" presId="urn:microsoft.com/office/officeart/2008/layout/LinedList"/>
    <dgm:cxn modelId="{4E5088DB-6DE5-4DF3-8CE2-8D29D122EA4A}" type="presParOf" srcId="{2C365B29-6253-4397-ABC3-0C09CF24C461}" destId="{B020B236-D195-4E69-B3AD-B46500B8FA92}" srcOrd="0" destOrd="0" presId="urn:microsoft.com/office/officeart/2008/layout/LinedList"/>
    <dgm:cxn modelId="{C56094D8-B8A6-4DCA-B77A-76246889EFAB}" type="presParOf" srcId="{2C365B29-6253-4397-ABC3-0C09CF24C461}" destId="{900EA382-9C82-4564-B05D-7C385019F9B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D1377-93BA-42CD-B5EC-3C38CFCDD94F}">
      <dsp:nvSpPr>
        <dsp:cNvPr id="0" name=""/>
        <dsp:cNvSpPr/>
      </dsp:nvSpPr>
      <dsp:spPr>
        <a:xfrm>
          <a:off x="0" y="41544"/>
          <a:ext cx="10515600" cy="1374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The logs for a device may be unreliable as the key fobs, smart cards, and passwords may be stolen or compromised. These also have a high probability of getting demagnetized.</a:t>
          </a:r>
        </a:p>
      </dsp:txBody>
      <dsp:txXfrm>
        <a:off x="67110" y="108654"/>
        <a:ext cx="10381380" cy="1240530"/>
      </dsp:txXfrm>
    </dsp:sp>
    <dsp:sp modelId="{601C9C4F-E016-403F-85B8-78009ABDBC6A}">
      <dsp:nvSpPr>
        <dsp:cNvPr id="0" name=""/>
        <dsp:cNvSpPr/>
      </dsp:nvSpPr>
      <dsp:spPr>
        <a:xfrm>
          <a:off x="0" y="1488294"/>
          <a:ext cx="10515600" cy="137475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Biometrics have defined failure rates and may also be affected by physical injury and alteration (e.g., retinal patterns change during pregnancy) so these may or may not establish presence/ absence of an individual.</a:t>
          </a:r>
        </a:p>
      </dsp:txBody>
      <dsp:txXfrm>
        <a:off x="67110" y="1555404"/>
        <a:ext cx="10381380" cy="1240530"/>
      </dsp:txXfrm>
    </dsp:sp>
    <dsp:sp modelId="{7C3D07E2-BFC8-44D9-9FE6-E3D7101BF33B}">
      <dsp:nvSpPr>
        <dsp:cNvPr id="0" name=""/>
        <dsp:cNvSpPr/>
      </dsp:nvSpPr>
      <dsp:spPr>
        <a:xfrm>
          <a:off x="0" y="2935044"/>
          <a:ext cx="10515600" cy="13747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If the database is hacked the data may be easily overwritten and remotely purged even if suspect is at large.</a:t>
          </a:r>
        </a:p>
      </dsp:txBody>
      <dsp:txXfrm>
        <a:off x="67110" y="3002154"/>
        <a:ext cx="10381380" cy="12405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EB700-13D3-4E78-9130-C53B382DD3F6}">
      <dsp:nvSpPr>
        <dsp:cNvPr id="0" name=""/>
        <dsp:cNvSpPr/>
      </dsp:nvSpPr>
      <dsp:spPr>
        <a:xfrm>
          <a:off x="0" y="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2A7FF5-F3A6-41FC-A534-CDC0E9D01921}">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While carrying out an investigation, the purpose for using encryption tools must be carefully examined as possession of these tools may be legally allowed but their use may/ may not be.</a:t>
          </a:r>
        </a:p>
      </dsp:txBody>
      <dsp:txXfrm>
        <a:off x="0" y="0"/>
        <a:ext cx="6291714" cy="2765367"/>
      </dsp:txXfrm>
    </dsp:sp>
    <dsp:sp modelId="{ACE42F27-8538-4574-A357-0668EC1C5AEB}">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20B236-D195-4E69-B3AD-B46500B8FA92}">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Detection of encryption of encryption tools at the scene may lead to seizure of original hardware carefully without damaging or losing data in the process. Further necessary actions must be taken to recover the key/ passphrase which may require a more detailed search so a search warrant may be required. Also, high tech tools to bypass passphrase may be required in case the passphrase is not known.</a:t>
          </a:r>
        </a:p>
      </dsp:txBody>
      <dsp:txXfrm>
        <a:off x="0" y="2765367"/>
        <a:ext cx="6291714" cy="27653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0C74-86DC-C0A0-CE61-3AD0AB03D4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5E0C6BB-1B53-E4D2-6CB0-C7E3DEC41B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5E979B8-02C0-14AB-EF1A-6BEE66C147C2}"/>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5" name="Footer Placeholder 4">
            <a:extLst>
              <a:ext uri="{FF2B5EF4-FFF2-40B4-BE49-F238E27FC236}">
                <a16:creationId xmlns:a16="http://schemas.microsoft.com/office/drawing/2014/main" id="{444DC6AC-55C1-3700-780A-1006BB0C75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FF2095-14CA-38A8-6891-5A3240FD09FF}"/>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2103557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198C-BD76-CA66-C59C-EA99A164BD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0E65973-7ACF-7819-6B14-749669A9FA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87E7F69-D55A-3541-9719-A640CA4B39EF}"/>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5" name="Footer Placeholder 4">
            <a:extLst>
              <a:ext uri="{FF2B5EF4-FFF2-40B4-BE49-F238E27FC236}">
                <a16:creationId xmlns:a16="http://schemas.microsoft.com/office/drawing/2014/main" id="{0A036511-3F49-A733-E32F-25975B00A2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913A07-C03D-D6FE-C594-60A5E39EF3D3}"/>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280499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D1666-8F45-7C93-A174-EBA9168D0A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8E698AF-43C0-B4A9-CC90-BFE0F4B347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AC6E0A-6D01-0D50-C965-D5965F675A2C}"/>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5" name="Footer Placeholder 4">
            <a:extLst>
              <a:ext uri="{FF2B5EF4-FFF2-40B4-BE49-F238E27FC236}">
                <a16:creationId xmlns:a16="http://schemas.microsoft.com/office/drawing/2014/main" id="{86BE1D5B-C814-1B00-C95D-D08E1E0E12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62D7C9-653F-5DE7-CE2E-312A01C3F1BB}"/>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234282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6392-1C60-CF88-167E-B798D3370AF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F66BAF9-364B-6B52-0D97-0C16B2A512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43269E0-5691-2A21-B597-F62BD30D7BCF}"/>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5" name="Footer Placeholder 4">
            <a:extLst>
              <a:ext uri="{FF2B5EF4-FFF2-40B4-BE49-F238E27FC236}">
                <a16:creationId xmlns:a16="http://schemas.microsoft.com/office/drawing/2014/main" id="{2CBB441E-0657-5DD3-CD03-D4C7A585ADF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156B07-FAE9-BD7E-7BDE-9AAA1C7AC2DE}"/>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206016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B54D-4408-FC3B-AD0B-82D881F0D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D5BB4DC-6314-7CD3-FF41-5E8A61A95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8637A-B355-A542-E237-50C91AB7DC97}"/>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5" name="Footer Placeholder 4">
            <a:extLst>
              <a:ext uri="{FF2B5EF4-FFF2-40B4-BE49-F238E27FC236}">
                <a16:creationId xmlns:a16="http://schemas.microsoft.com/office/drawing/2014/main" id="{AB394A6D-2048-461C-5DE5-15AEE5EDE3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7E003D-DFA3-83BD-A475-901ECE6BD921}"/>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311780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3C18-A37F-1824-20AD-FAE81A1A284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368FFC-5EFC-FEAB-F4C8-2CBD584056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4AC5D2-7C83-1601-849F-91686A19EF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E87500-645A-6D05-2CE2-5EF5B30AD23E}"/>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6" name="Footer Placeholder 5">
            <a:extLst>
              <a:ext uri="{FF2B5EF4-FFF2-40B4-BE49-F238E27FC236}">
                <a16:creationId xmlns:a16="http://schemas.microsoft.com/office/drawing/2014/main" id="{F97275C9-4140-8203-BB05-9015CF12FF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3EC776-28AE-B60D-20C3-D14A2EF1279C}"/>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156738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4AD2-0D8A-49A9-FD6F-31097C72C0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57A9DEE-57A7-5FEE-673F-3549D6E98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0F105-B09A-4E78-70D5-67009A0C64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66863BF-4D4B-1BDB-301F-A8A0EBCCA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D4B3D-B378-C073-1845-023A68775A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EB8966C-8F78-677C-1440-7EA3A2E3F668}"/>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8" name="Footer Placeholder 7">
            <a:extLst>
              <a:ext uri="{FF2B5EF4-FFF2-40B4-BE49-F238E27FC236}">
                <a16:creationId xmlns:a16="http://schemas.microsoft.com/office/drawing/2014/main" id="{CF74E1A5-735C-9546-45ED-71301AA7EBB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273A94C-D74A-5C68-FD21-558C603FEF0C}"/>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151608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36F9-02EA-367B-29A6-3D3E090A826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FFADCDD-69AD-0B6C-FBD4-229E53EF618D}"/>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4" name="Footer Placeholder 3">
            <a:extLst>
              <a:ext uri="{FF2B5EF4-FFF2-40B4-BE49-F238E27FC236}">
                <a16:creationId xmlns:a16="http://schemas.microsoft.com/office/drawing/2014/main" id="{1D695A23-7891-C84C-D8F1-E8CC745B45A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734AB3A-B20E-FA3A-30A3-497D0EA0F1A9}"/>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394867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154B6-F362-1B99-2F80-7EF914DFA0F5}"/>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3" name="Footer Placeholder 2">
            <a:extLst>
              <a:ext uri="{FF2B5EF4-FFF2-40B4-BE49-F238E27FC236}">
                <a16:creationId xmlns:a16="http://schemas.microsoft.com/office/drawing/2014/main" id="{D41D1398-1B33-139F-C10D-735AFA39BEF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CEBACD5-7183-D314-1F42-8D0079EA1B14}"/>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248126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7B1A-B3F0-79C9-790F-7B69669D8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31F6AA6-AC79-8C8F-D79A-1BFC76770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AD9299-BBE4-CED3-2567-67F1F9ED7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44387-A9C1-D5C4-78B0-8DDA8B55BC26}"/>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6" name="Footer Placeholder 5">
            <a:extLst>
              <a:ext uri="{FF2B5EF4-FFF2-40B4-BE49-F238E27FC236}">
                <a16:creationId xmlns:a16="http://schemas.microsoft.com/office/drawing/2014/main" id="{3354DB1E-5E6A-9719-6D83-A9D194EFE7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1DF389-3AD0-CEC5-B1D9-D06264D80174}"/>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273346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A11C-6A2F-259A-96F5-C189B6A53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50AF4F5-5BBE-8190-A76C-03E2FE2E2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5F049D5-B9C3-4394-AB9D-C7C006886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B2874-3006-16A7-5596-337C9948D979}"/>
              </a:ext>
            </a:extLst>
          </p:cNvPr>
          <p:cNvSpPr>
            <a:spLocks noGrp="1"/>
          </p:cNvSpPr>
          <p:nvPr>
            <p:ph type="dt" sz="half" idx="10"/>
          </p:nvPr>
        </p:nvSpPr>
        <p:spPr/>
        <p:txBody>
          <a:bodyPr/>
          <a:lstStyle/>
          <a:p>
            <a:fld id="{5A598FB8-9F00-424F-8953-41C624818CC5}" type="datetimeFigureOut">
              <a:rPr lang="en-CA" smtClean="0"/>
              <a:t>2022-08-02</a:t>
            </a:fld>
            <a:endParaRPr lang="en-CA"/>
          </a:p>
        </p:txBody>
      </p:sp>
      <p:sp>
        <p:nvSpPr>
          <p:cNvPr id="6" name="Footer Placeholder 5">
            <a:extLst>
              <a:ext uri="{FF2B5EF4-FFF2-40B4-BE49-F238E27FC236}">
                <a16:creationId xmlns:a16="http://schemas.microsoft.com/office/drawing/2014/main" id="{980507BD-DB1F-2930-7832-2822ED8A89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A75083-C3EA-B874-FE66-A61FA24CBFED}"/>
              </a:ext>
            </a:extLst>
          </p:cNvPr>
          <p:cNvSpPr>
            <a:spLocks noGrp="1"/>
          </p:cNvSpPr>
          <p:nvPr>
            <p:ph type="sldNum" sz="quarter" idx="12"/>
          </p:nvPr>
        </p:nvSpPr>
        <p:spPr/>
        <p:txBody>
          <a:bodyPr/>
          <a:lstStyle/>
          <a:p>
            <a:fld id="{6E1CFE1D-E46B-4F30-8E11-7AB154FC0EE9}" type="slidenum">
              <a:rPr lang="en-CA" smtClean="0"/>
              <a:t>‹#›</a:t>
            </a:fld>
            <a:endParaRPr lang="en-CA"/>
          </a:p>
        </p:txBody>
      </p:sp>
    </p:spTree>
    <p:extLst>
      <p:ext uri="{BB962C8B-B14F-4D97-AF65-F5344CB8AC3E}">
        <p14:creationId xmlns:p14="http://schemas.microsoft.com/office/powerpoint/2010/main" val="4287869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033FB-0A13-67A0-7DA9-92B378524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112FA6-B372-48E9-AE31-A925F6F76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36283D-BD9B-A917-126A-E531B073B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98FB8-9F00-424F-8953-41C624818CC5}" type="datetimeFigureOut">
              <a:rPr lang="en-CA" smtClean="0"/>
              <a:t>2022-08-02</a:t>
            </a:fld>
            <a:endParaRPr lang="en-CA"/>
          </a:p>
        </p:txBody>
      </p:sp>
      <p:sp>
        <p:nvSpPr>
          <p:cNvPr id="5" name="Footer Placeholder 4">
            <a:extLst>
              <a:ext uri="{FF2B5EF4-FFF2-40B4-BE49-F238E27FC236}">
                <a16:creationId xmlns:a16="http://schemas.microsoft.com/office/drawing/2014/main" id="{34D58D30-8E93-6DBA-10B9-E4ECDABD1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76ED63A-699E-6C93-94E9-CAE09DFDE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CFE1D-E46B-4F30-8E11-7AB154FC0EE9}" type="slidenum">
              <a:rPr lang="en-CA" smtClean="0"/>
              <a:t>‹#›</a:t>
            </a:fld>
            <a:endParaRPr lang="en-CA"/>
          </a:p>
        </p:txBody>
      </p:sp>
    </p:spTree>
    <p:extLst>
      <p:ext uri="{BB962C8B-B14F-4D97-AF65-F5344CB8AC3E}">
        <p14:creationId xmlns:p14="http://schemas.microsoft.com/office/powerpoint/2010/main" val="332608458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4">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EB4A3-DEC2-6277-2C6B-EB6406A7912F}"/>
              </a:ext>
            </a:extLst>
          </p:cNvPr>
          <p:cNvSpPr>
            <a:spLocks noGrp="1"/>
          </p:cNvSpPr>
          <p:nvPr>
            <p:ph type="title"/>
          </p:nvPr>
        </p:nvSpPr>
        <p:spPr>
          <a:xfrm>
            <a:off x="838201" y="345810"/>
            <a:ext cx="5120561" cy="1325563"/>
          </a:xfrm>
        </p:spPr>
        <p:txBody>
          <a:bodyPr vert="horz" lIns="91440" tIns="45720" rIns="91440" bIns="45720" rtlCol="0" anchor="ctr">
            <a:normAutofit/>
          </a:bodyPr>
          <a:lstStyle/>
          <a:p>
            <a:r>
              <a:rPr lang="en-US" b="1" kern="1200">
                <a:solidFill>
                  <a:schemeClr val="tx1"/>
                </a:solidFill>
                <a:effectLst/>
                <a:latin typeface="+mj-lt"/>
                <a:ea typeface="+mj-ea"/>
                <a:cs typeface="+mj-cs"/>
              </a:rPr>
              <a:t>ACCESS CONTROL DEVICES </a:t>
            </a:r>
            <a:endParaRPr lang="en-US" kern="1200">
              <a:solidFill>
                <a:schemeClr val="tx1"/>
              </a:solidFill>
              <a:latin typeface="+mj-lt"/>
              <a:ea typeface="+mj-ea"/>
              <a:cs typeface="+mj-cs"/>
            </a:endParaRPr>
          </a:p>
        </p:txBody>
      </p:sp>
      <p:sp>
        <p:nvSpPr>
          <p:cNvPr id="50" name="Content Placeholder 2">
            <a:extLst>
              <a:ext uri="{FF2B5EF4-FFF2-40B4-BE49-F238E27FC236}">
                <a16:creationId xmlns:a16="http://schemas.microsoft.com/office/drawing/2014/main" id="{290B0C02-23A1-5D04-565A-B8106920E041}"/>
              </a:ext>
            </a:extLst>
          </p:cNvPr>
          <p:cNvSpPr>
            <a:spLocks noGrp="1"/>
          </p:cNvSpPr>
          <p:nvPr>
            <p:ph sz="half" idx="1"/>
          </p:nvPr>
        </p:nvSpPr>
        <p:spPr>
          <a:xfrm>
            <a:off x="838201" y="1825625"/>
            <a:ext cx="5092194" cy="4351338"/>
          </a:xfrm>
        </p:spPr>
        <p:txBody>
          <a:bodyPr vert="horz" lIns="91440" tIns="45720" rIns="91440" bIns="45720" rtlCol="0">
            <a:normAutofit/>
          </a:bodyPr>
          <a:lstStyle/>
          <a:p>
            <a:pPr marL="0"/>
            <a:r>
              <a:rPr lang="en-US" sz="2000" dirty="0">
                <a:effectLst/>
              </a:rPr>
              <a:t>Control access both physically and virtually until and unless the correct credentials are provided</a:t>
            </a:r>
            <a:endParaRPr lang="en-US" sz="2000">
              <a:effectLst/>
            </a:endParaRPr>
          </a:p>
          <a:p>
            <a:pPr marL="0">
              <a:spcAft>
                <a:spcPts val="800"/>
              </a:spcAft>
            </a:pPr>
            <a:r>
              <a:rPr lang="en-US" sz="2000" dirty="0">
                <a:effectLst/>
              </a:rPr>
              <a:t>Authentication may be based on the following elements:</a:t>
            </a:r>
            <a:endParaRPr lang="en-US" sz="2000">
              <a:effectLst/>
            </a:endParaRPr>
          </a:p>
          <a:p>
            <a:pPr marL="342900" lvl="0"/>
            <a:r>
              <a:rPr lang="en-US" sz="2000" dirty="0">
                <a:effectLst/>
              </a:rPr>
              <a:t>Something you have e.g., RFID access cards</a:t>
            </a:r>
          </a:p>
          <a:p>
            <a:pPr marL="342900" lvl="0"/>
            <a:r>
              <a:rPr lang="en-US" sz="2000" dirty="0">
                <a:effectLst/>
              </a:rPr>
              <a:t>Something you know e.g., Pin or password</a:t>
            </a:r>
          </a:p>
          <a:p>
            <a:pPr marL="342900" lvl="0">
              <a:spcAft>
                <a:spcPts val="800"/>
              </a:spcAft>
            </a:pPr>
            <a:r>
              <a:rPr lang="en-US" sz="2000" dirty="0">
                <a:effectLst/>
              </a:rPr>
              <a:t>Something you are e.g., assessing a person's physical characteristics like face recognition or fingerprints</a:t>
            </a:r>
          </a:p>
          <a:p>
            <a:pPr marL="0">
              <a:spcAft>
                <a:spcPts val="800"/>
              </a:spcAft>
            </a:pPr>
            <a:r>
              <a:rPr lang="en-US" sz="2000" dirty="0">
                <a:effectLst/>
              </a:rPr>
              <a:t>Examples of such devices are: Key fobs, keypads, smart cards, biometric devices etc.</a:t>
            </a:r>
            <a:endParaRPr lang="en-US" sz="2000">
              <a:effectLst/>
            </a:endParaRPr>
          </a:p>
          <a:p>
            <a:endParaRPr lang="en-US" sz="2000" dirty="0"/>
          </a:p>
        </p:txBody>
      </p:sp>
      <p:sp>
        <p:nvSpPr>
          <p:cNvPr id="53" name="Oval 5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A picture containing person, wall, indoor&#10;&#10;Description automatically generated">
            <a:extLst>
              <a:ext uri="{FF2B5EF4-FFF2-40B4-BE49-F238E27FC236}">
                <a16:creationId xmlns:a16="http://schemas.microsoft.com/office/drawing/2014/main" id="{58069DD1-D309-DE94-EB5E-591C9CB765CE}"/>
              </a:ext>
            </a:extLst>
          </p:cNvPr>
          <p:cNvPicPr>
            <a:picLocks noChangeAspect="1"/>
          </p:cNvPicPr>
          <p:nvPr/>
        </p:nvPicPr>
        <p:blipFill rotWithShape="1">
          <a:blip r:embed="rId2">
            <a:extLst>
              <a:ext uri="{28A0092B-C50C-407E-A947-70E740481C1C}">
                <a14:useLocalDpi xmlns:a14="http://schemas.microsoft.com/office/drawing/2010/main" val="0"/>
              </a:ext>
            </a:extLst>
          </a:blip>
          <a:srcRect l="7961" r="6040" b="3"/>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p:spPr>
      </p:pic>
      <p:sp>
        <p:nvSpPr>
          <p:cNvPr id="54" name="Arc 5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descr="A hand holding a piece of paper in front of a calculator&#10;&#10;Description automatically generated">
            <a:extLst>
              <a:ext uri="{FF2B5EF4-FFF2-40B4-BE49-F238E27FC236}">
                <a16:creationId xmlns:a16="http://schemas.microsoft.com/office/drawing/2014/main" id="{F09178DA-5873-A7B8-5136-8746116143C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4099" b="-1"/>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p:spPr>
      </p:pic>
    </p:spTree>
    <p:extLst>
      <p:ext uri="{BB962C8B-B14F-4D97-AF65-F5344CB8AC3E}">
        <p14:creationId xmlns:p14="http://schemas.microsoft.com/office/powerpoint/2010/main" val="374400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DFC0D-37C0-717D-59BE-6985FC0B7E30}"/>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SIGNIFICANCE OF ACCESS CONTROL DEVICES</a:t>
            </a:r>
            <a:endParaRPr lang="en-CA">
              <a:solidFill>
                <a:schemeClr val="accent1"/>
              </a:solidFill>
            </a:endParaRPr>
          </a:p>
        </p:txBody>
      </p:sp>
      <p:cxnSp>
        <p:nvCxnSpPr>
          <p:cNvPr id="7"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BCDE4E-B2A4-8566-C857-A6E9F1AA9404}"/>
              </a:ext>
            </a:extLst>
          </p:cNvPr>
          <p:cNvSpPr>
            <a:spLocks noGrp="1"/>
          </p:cNvSpPr>
          <p:nvPr>
            <p:ph sz="half" idx="1"/>
          </p:nvPr>
        </p:nvSpPr>
        <p:spPr>
          <a:xfrm>
            <a:off x="4976030" y="963507"/>
            <a:ext cx="6250940" cy="2988733"/>
          </a:xfrm>
        </p:spPr>
        <p:txBody>
          <a:bodyPr anchor="b">
            <a:normAutofit/>
          </a:bodyPr>
          <a:lstStyle/>
          <a:p>
            <a:r>
              <a:rPr lang="en-US" sz="2000" b="1" dirty="0"/>
              <a:t>TO THE SUBJECT</a:t>
            </a:r>
          </a:p>
          <a:p>
            <a:r>
              <a:rPr lang="en-US" sz="2000" dirty="0"/>
              <a:t>These may be hacked by the subject and used to gain unauthorized access to a physical location.</a:t>
            </a:r>
          </a:p>
          <a:p>
            <a:r>
              <a:rPr lang="en-US" sz="2000" dirty="0"/>
              <a:t>Get access to sensitive data like how a building or a specific site is being used such as frequency and time trends.</a:t>
            </a:r>
          </a:p>
          <a:p>
            <a:r>
              <a:rPr lang="en-US" sz="2000" dirty="0"/>
              <a:t>In worst case it may be used to create a false alibi implying a that people were somewhere where they were not.</a:t>
            </a:r>
          </a:p>
          <a:p>
            <a:endParaRPr lang="en-CA" sz="2000" dirty="0"/>
          </a:p>
        </p:txBody>
      </p:sp>
      <p:sp>
        <p:nvSpPr>
          <p:cNvPr id="4" name="Content Placeholder 3">
            <a:extLst>
              <a:ext uri="{FF2B5EF4-FFF2-40B4-BE49-F238E27FC236}">
                <a16:creationId xmlns:a16="http://schemas.microsoft.com/office/drawing/2014/main" id="{2162DFFC-F898-63B8-3446-58E399F37986}"/>
              </a:ext>
            </a:extLst>
          </p:cNvPr>
          <p:cNvSpPr>
            <a:spLocks noGrp="1"/>
          </p:cNvSpPr>
          <p:nvPr>
            <p:ph sz="half" idx="2"/>
          </p:nvPr>
        </p:nvSpPr>
        <p:spPr>
          <a:xfrm>
            <a:off x="4976029" y="4148666"/>
            <a:ext cx="6250940" cy="1825414"/>
          </a:xfrm>
        </p:spPr>
        <p:txBody>
          <a:bodyPr>
            <a:normAutofit/>
          </a:bodyPr>
          <a:lstStyle/>
          <a:p>
            <a:r>
              <a:rPr lang="en-US" sz="2000" b="1" dirty="0"/>
              <a:t>TO THE INVESTIGATORS</a:t>
            </a:r>
          </a:p>
          <a:p>
            <a:r>
              <a:rPr lang="en-US" sz="2000" dirty="0"/>
              <a:t>Investigators can use these devices to monitor any malicious activity according to the pattern of use.</a:t>
            </a:r>
          </a:p>
          <a:p>
            <a:r>
              <a:rPr lang="en-US" sz="2000" dirty="0"/>
              <a:t>The presence or absence of an individual at a controlled location may be established.</a:t>
            </a:r>
          </a:p>
          <a:p>
            <a:endParaRPr lang="en-US" sz="2000" dirty="0"/>
          </a:p>
          <a:p>
            <a:endParaRPr lang="en-CA" sz="2000" dirty="0"/>
          </a:p>
        </p:txBody>
      </p:sp>
    </p:spTree>
    <p:extLst>
      <p:ext uri="{BB962C8B-B14F-4D97-AF65-F5344CB8AC3E}">
        <p14:creationId xmlns:p14="http://schemas.microsoft.com/office/powerpoint/2010/main" val="51682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517B7A6-98A3-BE0F-7C48-9FABF7C198D6}"/>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761D52-320E-5476-F8F4-FBBC62CF451E}"/>
              </a:ext>
            </a:extLst>
          </p:cNvPr>
          <p:cNvSpPr>
            <a:spLocks noGrp="1"/>
          </p:cNvSpPr>
          <p:nvPr>
            <p:ph type="title"/>
          </p:nvPr>
        </p:nvSpPr>
        <p:spPr>
          <a:xfrm>
            <a:off x="838200" y="365125"/>
            <a:ext cx="10515600" cy="1325563"/>
          </a:xfrm>
        </p:spPr>
        <p:txBody>
          <a:bodyPr>
            <a:normAutofit/>
          </a:bodyPr>
          <a:lstStyle/>
          <a:p>
            <a:r>
              <a:rPr lang="en-US" sz="4100" b="1"/>
              <a:t>SPECIAL INVESTIGATORY CONSIDERATIONS AND</a:t>
            </a:r>
            <a:br>
              <a:rPr lang="en-US" sz="4100" b="1"/>
            </a:br>
            <a:r>
              <a:rPr lang="en-US" sz="4100" b="1"/>
              <a:t> LIMITATIONS</a:t>
            </a:r>
            <a:endParaRPr lang="en-CA" sz="4100" b="1"/>
          </a:p>
        </p:txBody>
      </p:sp>
      <p:graphicFrame>
        <p:nvGraphicFramePr>
          <p:cNvPr id="14" name="Content Placeholder 2">
            <a:extLst>
              <a:ext uri="{FF2B5EF4-FFF2-40B4-BE49-F238E27FC236}">
                <a16:creationId xmlns:a16="http://schemas.microsoft.com/office/drawing/2014/main" id="{01E81A63-CB57-2366-E781-4ED42F71783E}"/>
              </a:ext>
            </a:extLst>
          </p:cNvPr>
          <p:cNvGraphicFramePr>
            <a:graphicFrameLocks noGrp="1"/>
          </p:cNvGraphicFramePr>
          <p:nvPr>
            <p:ph idx="1"/>
            <p:extLst>
              <p:ext uri="{D42A27DB-BD31-4B8C-83A1-F6EECF244321}">
                <p14:modId xmlns:p14="http://schemas.microsoft.com/office/powerpoint/2010/main" val="21005419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66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1023D-C457-4717-6E1B-8903B4609614}"/>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3700"/>
              <a:t>ENCRYPTION TOOLS AND PASSPHRASE PROTECTION </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C8D79-8E3F-5317-C017-45DA20A0C296}"/>
              </a:ext>
            </a:extLst>
          </p:cNvPr>
          <p:cNvSpPr>
            <a:spLocks noGrp="1"/>
          </p:cNvSpPr>
          <p:nvPr>
            <p:ph sz="half" idx="1"/>
          </p:nvPr>
        </p:nvSpPr>
        <p:spPr>
          <a:xfrm>
            <a:off x="590719" y="2330505"/>
            <a:ext cx="5278066" cy="3979585"/>
          </a:xfrm>
        </p:spPr>
        <p:txBody>
          <a:bodyPr vert="horz" lIns="91440" tIns="45720" rIns="91440" bIns="45720" rtlCol="0" anchor="ctr">
            <a:normAutofit/>
          </a:bodyPr>
          <a:lstStyle/>
          <a:p>
            <a:r>
              <a:rPr lang="en-US" sz="2400" dirty="0"/>
              <a:t>Cryptographic tools are hardware-based, software-based, or a combination of both, and protect your data by making it inaccessible without using one or more of the following: a password, a passphrase, a “software key,” or a physical access device</a:t>
            </a:r>
          </a:p>
          <a:p>
            <a:r>
              <a:rPr lang="en-US" sz="2400" dirty="0"/>
              <a:t>EXAMPLES: Dongles, key cards, or biometric devices are examples of encryption tools that can be employed on physical devices</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4321F65-1FCD-386E-6DC5-735F76917EC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713270" y="662679"/>
            <a:ext cx="3767586" cy="2019562"/>
          </a:xfrm>
          <a:prstGeom prst="rect">
            <a:avLst/>
          </a:prstGeom>
          <a:noFill/>
        </p:spPr>
      </p:pic>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B9788C4-7238-7A3F-3A21-EC695E847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720380" y="3707894"/>
            <a:ext cx="3513208" cy="2266186"/>
          </a:xfrm>
          <a:prstGeom prst="rect">
            <a:avLst/>
          </a:prstGeom>
          <a:noFill/>
        </p:spPr>
      </p:pic>
    </p:spTree>
    <p:extLst>
      <p:ext uri="{BB962C8B-B14F-4D97-AF65-F5344CB8AC3E}">
        <p14:creationId xmlns:p14="http://schemas.microsoft.com/office/powerpoint/2010/main" val="14462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96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FF20-B4C0-0BC5-12C5-99B6F31F141A}"/>
              </a:ext>
            </a:extLst>
          </p:cNvPr>
          <p:cNvSpPr>
            <a:spLocks noGrp="1"/>
          </p:cNvSpPr>
          <p:nvPr>
            <p:ph type="title"/>
          </p:nvPr>
        </p:nvSpPr>
        <p:spPr/>
        <p:txBody>
          <a:bodyPr>
            <a:normAutofit/>
          </a:bodyPr>
          <a:lstStyle/>
          <a:p>
            <a:r>
              <a:rPr lang="en-CA">
                <a:solidFill>
                  <a:schemeClr val="bg1"/>
                </a:solidFill>
              </a:rPr>
              <a:t>SIGNIFICANCE OF ENCRYPTION TOOLS</a:t>
            </a:r>
            <a:endParaRPr lang="en-CA" dirty="0">
              <a:solidFill>
                <a:schemeClr val="bg1"/>
              </a:solidFill>
            </a:endParaRPr>
          </a:p>
        </p:txBody>
      </p:sp>
      <p:sp>
        <p:nvSpPr>
          <p:cNvPr id="3" name="Content Placeholder 2">
            <a:extLst>
              <a:ext uri="{FF2B5EF4-FFF2-40B4-BE49-F238E27FC236}">
                <a16:creationId xmlns:a16="http://schemas.microsoft.com/office/drawing/2014/main" id="{75FAB6B2-0B3E-3909-92D2-16135585DD28}"/>
              </a:ext>
            </a:extLst>
          </p:cNvPr>
          <p:cNvSpPr>
            <a:spLocks noGrp="1"/>
          </p:cNvSpPr>
          <p:nvPr>
            <p:ph sz="half" idx="1"/>
          </p:nvPr>
        </p:nvSpPr>
        <p:spPr>
          <a:xfrm>
            <a:off x="838200" y="1503680"/>
            <a:ext cx="5096934" cy="4673283"/>
          </a:xfrm>
        </p:spPr>
        <p:txBody>
          <a:bodyPr>
            <a:noAutofit/>
          </a:bodyPr>
          <a:lstStyle/>
          <a:p>
            <a:pPr marL="0" indent="0" algn="ctr">
              <a:buNone/>
            </a:pPr>
            <a:r>
              <a:rPr lang="en-CA" sz="1800" b="1">
                <a:solidFill>
                  <a:schemeClr val="bg1"/>
                </a:solidFill>
              </a:rPr>
              <a:t>TO THE SUBJECTS</a:t>
            </a:r>
          </a:p>
          <a:p>
            <a:pPr marL="0" indent="0" algn="just">
              <a:buNone/>
            </a:pPr>
            <a:r>
              <a:rPr lang="en-US" sz="1800">
                <a:solidFill>
                  <a:schemeClr val="bg1"/>
                </a:solidFill>
              </a:rPr>
              <a:t>Criminals can use encryption to circumvent law enforcement detection Contraband or evidence such as:</a:t>
            </a:r>
          </a:p>
          <a:p>
            <a:pPr algn="just"/>
            <a:r>
              <a:rPr lang="en-US" sz="1800">
                <a:solidFill>
                  <a:schemeClr val="bg1"/>
                </a:solidFill>
              </a:rPr>
              <a:t>Child pornography. </a:t>
            </a:r>
          </a:p>
          <a:p>
            <a:pPr algn="just"/>
            <a:r>
              <a:rPr lang="en-US" sz="1800">
                <a:solidFill>
                  <a:schemeClr val="bg1"/>
                </a:solidFill>
              </a:rPr>
              <a:t>Details of counterfeit currency. </a:t>
            </a:r>
          </a:p>
          <a:p>
            <a:pPr algn="just"/>
            <a:r>
              <a:rPr lang="en-US" sz="1800">
                <a:solidFill>
                  <a:schemeClr val="bg1"/>
                </a:solidFill>
              </a:rPr>
              <a:t>The stolen credit card number. </a:t>
            </a:r>
          </a:p>
          <a:p>
            <a:pPr algn="just"/>
            <a:r>
              <a:rPr lang="en-US" sz="1800">
                <a:solidFill>
                  <a:schemeClr val="bg1"/>
                </a:solidFill>
              </a:rPr>
              <a:t>Email or chat file. </a:t>
            </a:r>
          </a:p>
          <a:p>
            <a:pPr algn="just"/>
            <a:r>
              <a:rPr lang="en-US" sz="1800">
                <a:solidFill>
                  <a:schemeClr val="bg1"/>
                </a:solidFill>
              </a:rPr>
              <a:t>Intellectual property information. </a:t>
            </a:r>
          </a:p>
          <a:p>
            <a:pPr marL="0" indent="0" algn="just">
              <a:buNone/>
            </a:pPr>
            <a:r>
              <a:rPr lang="en-US" sz="1800">
                <a:solidFill>
                  <a:schemeClr val="bg1"/>
                </a:solidFill>
              </a:rPr>
              <a:t>Organizations use cryptographic tools to do the following: </a:t>
            </a:r>
          </a:p>
          <a:p>
            <a:pPr algn="just"/>
            <a:r>
              <a:rPr lang="en-US" sz="1800">
                <a:solidFill>
                  <a:schemeClr val="bg1"/>
                </a:solidFill>
              </a:rPr>
              <a:t>Protect yourself from theft of your intellectual property. </a:t>
            </a:r>
          </a:p>
          <a:p>
            <a:pPr algn="just"/>
            <a:r>
              <a:rPr lang="en-US" sz="1800">
                <a:solidFill>
                  <a:schemeClr val="bg1"/>
                </a:solidFill>
              </a:rPr>
              <a:t>Protect customer data from unauthorized access due to network intrusion or hardware theft</a:t>
            </a:r>
          </a:p>
          <a:p>
            <a:endParaRPr lang="en-CA" sz="1800" dirty="0"/>
          </a:p>
        </p:txBody>
      </p:sp>
      <p:sp>
        <p:nvSpPr>
          <p:cNvPr id="4" name="Content Placeholder 3">
            <a:extLst>
              <a:ext uri="{FF2B5EF4-FFF2-40B4-BE49-F238E27FC236}">
                <a16:creationId xmlns:a16="http://schemas.microsoft.com/office/drawing/2014/main" id="{600512C8-63AC-C098-7C8E-7FA10490CAC0}"/>
              </a:ext>
            </a:extLst>
          </p:cNvPr>
          <p:cNvSpPr>
            <a:spLocks noGrp="1"/>
          </p:cNvSpPr>
          <p:nvPr>
            <p:ph sz="half" idx="2"/>
          </p:nvPr>
        </p:nvSpPr>
        <p:spPr>
          <a:xfrm>
            <a:off x="6256868" y="1568133"/>
            <a:ext cx="5096933" cy="4166130"/>
          </a:xfrm>
        </p:spPr>
        <p:txBody>
          <a:bodyPr>
            <a:normAutofit/>
          </a:bodyPr>
          <a:lstStyle/>
          <a:p>
            <a:pPr marL="0" indent="0" algn="ctr">
              <a:buNone/>
            </a:pPr>
            <a:r>
              <a:rPr lang="en-US" sz="2000" b="1">
                <a:solidFill>
                  <a:schemeClr val="bg1"/>
                </a:solidFill>
              </a:rPr>
              <a:t>TO THE INVESTIGATORS</a:t>
            </a:r>
          </a:p>
          <a:p>
            <a:pPr marL="0" indent="0" algn="just">
              <a:buNone/>
            </a:pPr>
            <a:r>
              <a:rPr lang="en-US" sz="2000">
                <a:solidFill>
                  <a:schemeClr val="bg1"/>
                </a:solidFill>
              </a:rPr>
              <a:t>Encryption is used by the law enforcement agencies to protect evidence and other sensitive information.</a:t>
            </a:r>
          </a:p>
          <a:p>
            <a:pPr marL="0" indent="0" algn="just">
              <a:buNone/>
            </a:pPr>
            <a:r>
              <a:rPr lang="en-US" sz="2000">
                <a:solidFill>
                  <a:schemeClr val="bg1"/>
                </a:solidFill>
              </a:rPr>
              <a:t>Decryption by law enforcement may be required to achieve the following:</a:t>
            </a:r>
          </a:p>
          <a:p>
            <a:pPr algn="just"/>
            <a:r>
              <a:rPr lang="en-US" sz="2000">
                <a:solidFill>
                  <a:schemeClr val="bg1"/>
                </a:solidFill>
              </a:rPr>
              <a:t>Recover evidence from hidden/ encrypted logs.</a:t>
            </a:r>
          </a:p>
          <a:p>
            <a:pPr algn="just"/>
            <a:r>
              <a:rPr lang="en-US" sz="2000">
                <a:solidFill>
                  <a:schemeClr val="bg1"/>
                </a:solidFill>
              </a:rPr>
              <a:t>To prove the intent of the criminal/ suspect.</a:t>
            </a:r>
          </a:p>
          <a:p>
            <a:endParaRPr lang="en-CA" sz="2000" dirty="0">
              <a:solidFill>
                <a:schemeClr val="bg1"/>
              </a:solidFill>
            </a:endParaRPr>
          </a:p>
        </p:txBody>
      </p:sp>
    </p:spTree>
    <p:extLst>
      <p:ext uri="{BB962C8B-B14F-4D97-AF65-F5344CB8AC3E}">
        <p14:creationId xmlns:p14="http://schemas.microsoft.com/office/powerpoint/2010/main" val="50472688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7D771C2B-D998-416C-FEE6-2F898795FB88}"/>
              </a:ext>
            </a:extLst>
          </p:cNvPr>
          <p:cNvSpPr>
            <a:spLocks noGrp="1"/>
          </p:cNvSpPr>
          <p:nvPr>
            <p:ph type="title"/>
          </p:nvPr>
        </p:nvSpPr>
        <p:spPr>
          <a:xfrm>
            <a:off x="838200" y="643467"/>
            <a:ext cx="2951205" cy="5571066"/>
          </a:xfrm>
        </p:spPr>
        <p:txBody>
          <a:bodyPr>
            <a:normAutofit/>
          </a:bodyPr>
          <a:lstStyle/>
          <a:p>
            <a:r>
              <a:rPr lang="en-US" sz="2800">
                <a:solidFill>
                  <a:srgbClr val="FFFFFF"/>
                </a:solidFill>
              </a:rPr>
              <a:t>SPECIAL INVESTIGATORY CONSIDERATIONS AND LIMITATIONS</a:t>
            </a:r>
            <a:endParaRPr lang="en-CA" sz="2800">
              <a:solidFill>
                <a:srgbClr val="FFFFFF"/>
              </a:solidFill>
            </a:endParaRPr>
          </a:p>
        </p:txBody>
      </p:sp>
      <p:graphicFrame>
        <p:nvGraphicFramePr>
          <p:cNvPr id="18" name="Content Placeholder 2">
            <a:extLst>
              <a:ext uri="{FF2B5EF4-FFF2-40B4-BE49-F238E27FC236}">
                <a16:creationId xmlns:a16="http://schemas.microsoft.com/office/drawing/2014/main" id="{F54D365B-62EC-0AFE-2055-F2ADCB802F83}"/>
              </a:ext>
            </a:extLst>
          </p:cNvPr>
          <p:cNvGraphicFramePr>
            <a:graphicFrameLocks noGrp="1"/>
          </p:cNvGraphicFramePr>
          <p:nvPr>
            <p:ph idx="1"/>
            <p:extLst>
              <p:ext uri="{D42A27DB-BD31-4B8C-83A1-F6EECF244321}">
                <p14:modId xmlns:p14="http://schemas.microsoft.com/office/powerpoint/2010/main" val="385069515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057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CE43E-5C91-CBA2-3365-9446AA542A4F}"/>
              </a:ext>
            </a:extLst>
          </p:cNvPr>
          <p:cNvSpPr>
            <a:spLocks noGrp="1"/>
          </p:cNvSpPr>
          <p:nvPr>
            <p:ph type="title"/>
          </p:nvPr>
        </p:nvSpPr>
        <p:spPr>
          <a:xfrm>
            <a:off x="1389278" y="1233241"/>
            <a:ext cx="3240506" cy="4064628"/>
          </a:xfrm>
        </p:spPr>
        <p:txBody>
          <a:bodyPr>
            <a:normAutofit/>
          </a:bodyPr>
          <a:lstStyle/>
          <a:p>
            <a:r>
              <a:rPr lang="en-US" sz="4100">
                <a:solidFill>
                  <a:srgbClr val="FFFFFF"/>
                </a:solidFill>
              </a:rPr>
              <a:t>CASE STUDY: ENCRYPTION TOOLS AND THEIR IMPACT DURING WW2</a:t>
            </a:r>
            <a:endParaRPr lang="en-CA" sz="41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DA54270-3196-5E33-25FF-281BF4FA5862}"/>
              </a:ext>
            </a:extLst>
          </p:cNvPr>
          <p:cNvSpPr>
            <a:spLocks noGrp="1"/>
          </p:cNvSpPr>
          <p:nvPr>
            <p:ph idx="1"/>
          </p:nvPr>
        </p:nvSpPr>
        <p:spPr>
          <a:xfrm>
            <a:off x="6130766" y="295504"/>
            <a:ext cx="5257799" cy="4889350"/>
          </a:xfrm>
        </p:spPr>
        <p:txBody>
          <a:bodyPr anchor="t">
            <a:noAutofit/>
          </a:bodyPr>
          <a:lstStyle/>
          <a:p>
            <a:endParaRPr lang="en-US" sz="2300" dirty="0"/>
          </a:p>
          <a:p>
            <a:r>
              <a:rPr lang="en-US" sz="2300" dirty="0"/>
              <a:t> The main source of secret communication for the Germans during World War II was the ENIGMA machine. </a:t>
            </a:r>
          </a:p>
          <a:p>
            <a:r>
              <a:rPr lang="en-US" sz="2300" dirty="0"/>
              <a:t>The ADFGX cipher, a cryptosystem previously used in Germany, was broken by Allied cryptographers During World War I.</a:t>
            </a:r>
          </a:p>
          <a:p>
            <a:r>
              <a:rPr lang="en-US" sz="2300" dirty="0"/>
              <a:t>Every message sent started with a three-letter keyword, which was not encoded.</a:t>
            </a:r>
          </a:p>
          <a:p>
            <a:r>
              <a:rPr lang="en-US" sz="2300" dirty="0"/>
              <a:t>This keyword was used to indicates the rotational position of each rotor. The next 6 letters were scrambled to include a 3-letter codeword that was repeated twice to ensure accuracy. When the target audience received the message, the operator typed the following six characters into the machine after the key to reveal the codeword</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060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49A21CA3-48D0-DFE1-DB8D-C3639386C50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dirty="0"/>
              <a:t>The Germans thought their machines were indestructible, and it seems that was the case for some time. </a:t>
            </a:r>
          </a:p>
          <a:p>
            <a:pPr marL="285750" indent="-228600">
              <a:lnSpc>
                <a:spcPct val="90000"/>
              </a:lnSpc>
              <a:spcAft>
                <a:spcPts val="600"/>
              </a:spcAft>
              <a:buFont typeface="Arial" panose="020B0604020202020204" pitchFamily="34" charset="0"/>
              <a:buChar char="•"/>
            </a:pPr>
            <a:r>
              <a:rPr lang="en-US" sz="1700" dirty="0">
                <a:effectLst/>
              </a:rPr>
              <a:t>the Germans didn’t make the most of this machine. German troops usually had rotors in the same position with each other for up to 3 months. </a:t>
            </a:r>
            <a:endParaRPr lang="en-US" sz="1700" dirty="0"/>
          </a:p>
          <a:p>
            <a:pPr marL="285750" indent="-228600">
              <a:lnSpc>
                <a:spcPct val="90000"/>
              </a:lnSpc>
              <a:spcAft>
                <a:spcPts val="600"/>
              </a:spcAft>
              <a:buFont typeface="Arial" panose="020B0604020202020204" pitchFamily="34" charset="0"/>
              <a:buChar char="•"/>
            </a:pPr>
            <a:r>
              <a:rPr lang="en-US" sz="1700" dirty="0">
                <a:effectLst/>
              </a:rPr>
              <a:t>In 1939 Poland knew that Germany would soon invade the country. Polish cryptographers and the government decided to hand over all the knowledge they had about Enigma and the replicas they made to France and the British government</a:t>
            </a:r>
          </a:p>
          <a:p>
            <a:pPr marL="285750" indent="-228600">
              <a:lnSpc>
                <a:spcPct val="90000"/>
              </a:lnSpc>
              <a:spcAft>
                <a:spcPts val="600"/>
              </a:spcAft>
              <a:buFont typeface="Arial" panose="020B0604020202020204" pitchFamily="34" charset="0"/>
              <a:buChar char="•"/>
            </a:pPr>
            <a:r>
              <a:rPr lang="en-US" sz="1700" dirty="0"/>
              <a:t>Many of the intercepted messages contained </a:t>
            </a:r>
            <a:r>
              <a:rPr lang="en-US" sz="1700" dirty="0" err="1"/>
              <a:t>cilies</a:t>
            </a:r>
            <a:r>
              <a:rPr lang="en-US" sz="1700" dirty="0"/>
              <a:t>, allowing Allied cryptographers to guess what the first three characters were decrypted by the Enigma. A cryptographer who knew this only had to check the settings to encrypt his first three letters of the suspicious key.</a:t>
            </a:r>
          </a:p>
          <a:p>
            <a:pPr marL="285750" indent="-228600">
              <a:lnSpc>
                <a:spcPct val="90000"/>
              </a:lnSpc>
              <a:spcAft>
                <a:spcPts val="600"/>
              </a:spcAft>
              <a:buFont typeface="Arial" panose="020B0604020202020204" pitchFamily="34" charset="0"/>
              <a:buChar char="•"/>
            </a:pPr>
            <a:r>
              <a:rPr lang="en-US" sz="1700" dirty="0">
                <a:effectLst/>
              </a:rPr>
              <a:t>Designed by Alan Turing and known as a bombe, this machine worked by circulating hundreds of possible settings at once. Bombe rotor spins at high speed and checks All positions that encode an encrypted 3-character key into an expected 3-character key. If a possible match is found, the rotor will stop spinning.</a:t>
            </a:r>
          </a:p>
          <a:p>
            <a:pPr marL="285750" indent="-228600">
              <a:lnSpc>
                <a:spcPct val="90000"/>
              </a:lnSpc>
              <a:spcAft>
                <a:spcPts val="600"/>
              </a:spcAft>
              <a:buFont typeface="Arial" panose="020B0604020202020204" pitchFamily="34" charset="0"/>
              <a:buChar char="•"/>
            </a:pPr>
            <a:r>
              <a:rPr lang="en-US" sz="1700" dirty="0">
                <a:effectLst/>
              </a:rPr>
              <a:t>The messages that the Allies were able to intercept resulted in several major victories that contributed to the outcome of the war.</a:t>
            </a:r>
          </a:p>
          <a:p>
            <a:pPr marL="285750"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988384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935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ACCESS CONTROL DEVICES </vt:lpstr>
      <vt:lpstr>SIGNIFICANCE OF ACCESS CONTROL DEVICES</vt:lpstr>
      <vt:lpstr>SPECIAL INVESTIGATORY CONSIDERATIONS AND  LIMITATIONS</vt:lpstr>
      <vt:lpstr>ENCRYPTION TOOLS AND PASSPHRASE PROTECTION </vt:lpstr>
      <vt:lpstr>SIGNIFICANCE OF ENCRYPTION TOOLS</vt:lpstr>
      <vt:lpstr>SPECIAL INVESTIGATORY CONSIDERATIONS AND LIMITATIONS</vt:lpstr>
      <vt:lpstr>CASE STUDY: ENCRYPTION TOOLS AND THEIR IMPACT DURING WW2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DEVICES </dc:title>
  <dc:creator>Yattan</dc:creator>
  <cp:lastModifiedBy>Yattan Sikka</cp:lastModifiedBy>
  <cp:revision>36</cp:revision>
  <dcterms:created xsi:type="dcterms:W3CDTF">2022-08-01T16:55:26Z</dcterms:created>
  <dcterms:modified xsi:type="dcterms:W3CDTF">2022-08-02T23:40:26Z</dcterms:modified>
</cp:coreProperties>
</file>