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4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Image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199191" y="4586365"/>
            <a:ext cx="889852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Pooja</a:t>
            </a:r>
            <a:r>
              <a:rPr lang="en-US" sz="2000" b="1" dirty="0" smtClean="0">
                <a:solidFill>
                  <a:schemeClr val="accent1">
                    <a:lumMod val="75000"/>
                  </a:schemeClr>
                </a:solidFill>
                <a:latin typeface="Arial" pitchFamily="34" charset="0"/>
                <a:cs typeface="Arial" pitchFamily="34" charset="0"/>
              </a:rPr>
              <a:t> S</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Pooja</a:t>
            </a:r>
            <a:r>
              <a:rPr lang="en-US" sz="2000" b="1" dirty="0" smtClean="0">
                <a:solidFill>
                  <a:schemeClr val="accent1">
                    <a:lumMod val="75000"/>
                  </a:schemeClr>
                </a:solidFill>
                <a:latin typeface="Arial"/>
                <a:cs typeface="Arial"/>
              </a:rPr>
              <a:t> S</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Sri Krishna College of Engineering and Technology, Coimbatore – BE CSE(CYBER SECURITY)</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normAutofit/>
          </a:bodyPr>
          <a:lstStyle/>
          <a:p>
            <a:r>
              <a:rPr lang="en-IN" sz="2000" dirty="0">
                <a:latin typeface="Times New Roman" pitchFamily="18" charset="0"/>
                <a:cs typeface="Times New Roman" pitchFamily="18" charset="0"/>
              </a:rPr>
              <a:t>Link</a:t>
            </a:r>
            <a:r>
              <a:rPr lang="en-IN" sz="2000" dirty="0" smtClean="0">
                <a:latin typeface="Times New Roman" pitchFamily="18" charset="0"/>
                <a:cs typeface="Times New Roman" pitchFamily="18" charset="0"/>
              </a:rPr>
              <a:t>: https</a:t>
            </a:r>
            <a:r>
              <a:rPr lang="en-IN" sz="2000" dirty="0">
                <a:latin typeface="Times New Roman" pitchFamily="18" charset="0"/>
                <a:cs typeface="Times New Roman" pitchFamily="18" charset="0"/>
              </a:rPr>
              <a:t>://github.com/pooja-skcet/ImageSteganography.git</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t>In a world where digital privacy is constantly at risk, simply encrypting messages can attract unwanted attention. What if sensitive information could be hidden in plain sight—inside an ordinary image? This project brings steganography to life, allowing users to seamlessly embed and extract hidden messages from images. With an intuitive interface and a strong focus on security, it offers a creative way to communicate covertly without raising suspicion.</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AutoNum type="arabicPeriod"/>
            </a:pPr>
            <a:r>
              <a:rPr lang="en-IE" sz="2000" b="1" dirty="0" smtClean="0">
                <a:latin typeface="Times New Roman" pitchFamily="18" charset="0"/>
                <a:cs typeface="Times New Roman" pitchFamily="18" charset="0"/>
              </a:rPr>
              <a:t>Programming Language</a:t>
            </a:r>
            <a:r>
              <a:rPr lang="en-IE" sz="2000" b="1" dirty="0">
                <a:latin typeface="Times New Roman" pitchFamily="18" charset="0"/>
                <a:cs typeface="Times New Roman" pitchFamily="18" charset="0"/>
              </a:rPr>
              <a:t>:</a:t>
            </a:r>
            <a:r>
              <a:rPr lang="en-IE" sz="2000" dirty="0">
                <a:latin typeface="Times New Roman" pitchFamily="18" charset="0"/>
                <a:cs typeface="Times New Roman" pitchFamily="18" charset="0"/>
              </a:rPr>
              <a:t> </a:t>
            </a:r>
            <a:r>
              <a:rPr lang="en-IE" sz="2000" dirty="0" smtClean="0">
                <a:latin typeface="Times New Roman" pitchFamily="18" charset="0"/>
                <a:cs typeface="Times New Roman" pitchFamily="18" charset="0"/>
              </a:rPr>
              <a:t>Python</a:t>
            </a:r>
          </a:p>
          <a:p>
            <a:pPr marL="342900" indent="-342900">
              <a:buAutoNum type="arabicPeriod"/>
            </a:pPr>
            <a:r>
              <a:rPr lang="en-IE" sz="2000" b="1" dirty="0" smtClean="0">
                <a:latin typeface="Times New Roman" pitchFamily="18" charset="0"/>
                <a:cs typeface="Times New Roman" pitchFamily="18" charset="0"/>
              </a:rPr>
              <a:t>Graphical User Interface (GUI):</a:t>
            </a:r>
            <a:r>
              <a:rPr lang="en-IE" sz="2000" dirty="0" smtClean="0">
                <a:latin typeface="Times New Roman" pitchFamily="18" charset="0"/>
                <a:cs typeface="Times New Roman" pitchFamily="18" charset="0"/>
              </a:rPr>
              <a:t> </a:t>
            </a:r>
            <a:r>
              <a:rPr lang="en-IE" sz="2000" dirty="0" err="1" smtClean="0">
                <a:latin typeface="Times New Roman" pitchFamily="18" charset="0"/>
                <a:cs typeface="Times New Roman" pitchFamily="18" charset="0"/>
              </a:rPr>
              <a:t>Tkinter</a:t>
            </a:r>
            <a:endParaRPr lang="en-IE" sz="2000" dirty="0" smtClean="0">
              <a:latin typeface="Times New Roman" pitchFamily="18" charset="0"/>
              <a:cs typeface="Times New Roman" pitchFamily="18" charset="0"/>
            </a:endParaRPr>
          </a:p>
          <a:p>
            <a:pPr marL="342900" indent="-342900">
              <a:buAutoNum type="arabicPeriod"/>
            </a:pPr>
            <a:r>
              <a:rPr lang="en-IE" sz="2000" b="1" dirty="0" smtClean="0">
                <a:latin typeface="Times New Roman" pitchFamily="18" charset="0"/>
                <a:cs typeface="Times New Roman" pitchFamily="18" charset="0"/>
              </a:rPr>
              <a:t>Image </a:t>
            </a:r>
            <a:r>
              <a:rPr lang="en-IE" sz="2000" b="1" dirty="0">
                <a:latin typeface="Times New Roman" pitchFamily="18" charset="0"/>
                <a:cs typeface="Times New Roman" pitchFamily="18" charset="0"/>
              </a:rPr>
              <a:t>Processing:</a:t>
            </a:r>
            <a:r>
              <a:rPr lang="en-IE" sz="2000" dirty="0">
                <a:latin typeface="Times New Roman" pitchFamily="18" charset="0"/>
                <a:cs typeface="Times New Roman" pitchFamily="18" charset="0"/>
              </a:rPr>
              <a:t> Pillow (PIL</a:t>
            </a:r>
            <a:r>
              <a:rPr lang="en-IE" sz="2000" dirty="0" smtClean="0">
                <a:latin typeface="Times New Roman" pitchFamily="18" charset="0"/>
                <a:cs typeface="Times New Roman" pitchFamily="18" charset="0"/>
              </a:rPr>
              <a:t>)</a:t>
            </a:r>
          </a:p>
          <a:p>
            <a:pPr marL="342900" indent="-342900">
              <a:buAutoNum type="arabicPeriod"/>
            </a:pPr>
            <a:r>
              <a:rPr lang="en-IE" sz="2000" b="1" dirty="0" smtClean="0">
                <a:latin typeface="Times New Roman" pitchFamily="18" charset="0"/>
                <a:cs typeface="Times New Roman" pitchFamily="18" charset="0"/>
              </a:rPr>
              <a:t>File </a:t>
            </a:r>
            <a:r>
              <a:rPr lang="en-IE" sz="2000" b="1" dirty="0">
                <a:latin typeface="Times New Roman" pitchFamily="18" charset="0"/>
                <a:cs typeface="Times New Roman" pitchFamily="18" charset="0"/>
              </a:rPr>
              <a:t>Handling:</a:t>
            </a:r>
            <a:r>
              <a:rPr lang="en-IE" sz="2000" dirty="0">
                <a:latin typeface="Times New Roman" pitchFamily="18" charset="0"/>
                <a:cs typeface="Times New Roman" pitchFamily="18" charset="0"/>
              </a:rPr>
              <a:t> OS, </a:t>
            </a:r>
            <a:r>
              <a:rPr lang="en-IE" sz="2000" dirty="0" err="1" smtClean="0">
                <a:latin typeface="Times New Roman" pitchFamily="18" charset="0"/>
                <a:cs typeface="Times New Roman" pitchFamily="18" charset="0"/>
              </a:rPr>
              <a:t>filedialog</a:t>
            </a:r>
            <a:endParaRPr lang="en-IE" sz="2000" dirty="0" smtClean="0">
              <a:latin typeface="Times New Roman" pitchFamily="18" charset="0"/>
              <a:cs typeface="Times New Roman" pitchFamily="18" charset="0"/>
            </a:endParaRPr>
          </a:p>
          <a:p>
            <a:pPr marL="342900" indent="-342900">
              <a:buAutoNum type="arabicPeriod"/>
            </a:pPr>
            <a:r>
              <a:rPr lang="en-IE" sz="2000" b="1" dirty="0" smtClean="0">
                <a:latin typeface="Times New Roman" pitchFamily="18" charset="0"/>
                <a:cs typeface="Times New Roman" pitchFamily="18" charset="0"/>
              </a:rPr>
              <a:t>Encoding </a:t>
            </a:r>
            <a:r>
              <a:rPr lang="en-IE" sz="2000" b="1" dirty="0">
                <a:latin typeface="Times New Roman" pitchFamily="18" charset="0"/>
                <a:cs typeface="Times New Roman" pitchFamily="18" charset="0"/>
              </a:rPr>
              <a:t>Method:</a:t>
            </a:r>
            <a:r>
              <a:rPr lang="en-IE" sz="2000" dirty="0">
                <a:latin typeface="Times New Roman" pitchFamily="18" charset="0"/>
                <a:cs typeface="Times New Roman" pitchFamily="18" charset="0"/>
              </a:rPr>
              <a:t> LSB </a:t>
            </a:r>
            <a:r>
              <a:rPr lang="en-IE" sz="2000" dirty="0" smtClean="0">
                <a:latin typeface="Times New Roman" pitchFamily="18" charset="0"/>
                <a:cs typeface="Times New Roman" pitchFamily="18" charset="0"/>
              </a:rPr>
              <a:t>Steganography</a:t>
            </a:r>
          </a:p>
          <a:p>
            <a:pPr marL="342900" indent="-342900">
              <a:buAutoNum type="arabicPeriod"/>
            </a:pPr>
            <a:r>
              <a:rPr lang="en-IE" sz="2000" b="1" dirty="0" smtClean="0">
                <a:latin typeface="Times New Roman" pitchFamily="18" charset="0"/>
                <a:cs typeface="Times New Roman" pitchFamily="18" charset="0"/>
              </a:rPr>
              <a:t>Error </a:t>
            </a:r>
            <a:r>
              <a:rPr lang="en-IE" sz="2000" b="1" dirty="0">
                <a:latin typeface="Times New Roman" pitchFamily="18" charset="0"/>
                <a:cs typeface="Times New Roman" pitchFamily="18" charset="0"/>
              </a:rPr>
              <a:t>Handling:</a:t>
            </a:r>
            <a:r>
              <a:rPr lang="en-IE" sz="2000" dirty="0">
                <a:latin typeface="Times New Roman" pitchFamily="18" charset="0"/>
                <a:cs typeface="Times New Roman" pitchFamily="18" charset="0"/>
              </a:rPr>
              <a:t> </a:t>
            </a:r>
            <a:r>
              <a:rPr lang="en-IE" sz="2000" dirty="0" err="1">
                <a:latin typeface="Times New Roman" pitchFamily="18" charset="0"/>
                <a:cs typeface="Times New Roman" pitchFamily="18" charset="0"/>
              </a:rPr>
              <a:t>Tkinter</a:t>
            </a:r>
            <a:r>
              <a:rPr lang="en-IE" sz="2000" dirty="0">
                <a:latin typeface="Times New Roman" pitchFamily="18" charset="0"/>
                <a:cs typeface="Times New Roman" pitchFamily="18" charset="0"/>
              </a:rPr>
              <a:t> </a:t>
            </a:r>
            <a:r>
              <a:rPr lang="en-IE" sz="2000" dirty="0" err="1" smtClean="0">
                <a:latin typeface="Times New Roman" pitchFamily="18" charset="0"/>
                <a:cs typeface="Times New Roman" pitchFamily="18" charset="0"/>
              </a:rPr>
              <a:t>messagebox</a:t>
            </a:r>
            <a:endParaRPr lang="en-IE" sz="2000" dirty="0" smtClean="0">
              <a:latin typeface="Times New Roman" pitchFamily="18" charset="0"/>
              <a:cs typeface="Times New Roman" pitchFamily="18" charset="0"/>
            </a:endParaRPr>
          </a:p>
          <a:p>
            <a:pPr marL="342900" indent="-342900">
              <a:buAutoNum type="arabicPeriod"/>
            </a:pPr>
            <a:r>
              <a:rPr lang="en-IE" sz="2000" b="1" dirty="0" smtClean="0">
                <a:latin typeface="Times New Roman" pitchFamily="18" charset="0"/>
                <a:cs typeface="Times New Roman" pitchFamily="18" charset="0"/>
              </a:rPr>
              <a:t>Binary </a:t>
            </a:r>
            <a:r>
              <a:rPr lang="en-IE" sz="2000" b="1" dirty="0">
                <a:latin typeface="Times New Roman" pitchFamily="18" charset="0"/>
                <a:cs typeface="Times New Roman" pitchFamily="18" charset="0"/>
              </a:rPr>
              <a:t>Processing:</a:t>
            </a:r>
            <a:r>
              <a:rPr lang="en-IE" sz="2000" dirty="0">
                <a:latin typeface="Times New Roman" pitchFamily="18" charset="0"/>
                <a:cs typeface="Times New Roman" pitchFamily="18" charset="0"/>
              </a:rPr>
              <a:t> </a:t>
            </a:r>
            <a:r>
              <a:rPr lang="en-IE" sz="2000" dirty="0" err="1">
                <a:latin typeface="Times New Roman" pitchFamily="18" charset="0"/>
                <a:cs typeface="Times New Roman" pitchFamily="18" charset="0"/>
              </a:rPr>
              <a:t>BytesIO</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r>
              <a:rPr lang="en-IE" sz="2000" dirty="0" smtClean="0">
                <a:latin typeface="Times New Roman" pitchFamily="18" charset="0"/>
                <a:cs typeface="Times New Roman" pitchFamily="18" charset="0"/>
              </a:rPr>
              <a:t> </a:t>
            </a:r>
            <a:r>
              <a:rPr lang="en-IE" sz="2000" b="1" dirty="0">
                <a:latin typeface="Times New Roman" pitchFamily="18" charset="0"/>
                <a:cs typeface="Times New Roman" pitchFamily="18" charset="0"/>
              </a:rPr>
              <a:t>Hide Messages in Plain Sight</a:t>
            </a:r>
            <a:r>
              <a:rPr lang="en-IE" sz="2000" dirty="0">
                <a:latin typeface="Times New Roman" pitchFamily="18" charset="0"/>
                <a:cs typeface="Times New Roman" pitchFamily="18" charset="0"/>
              </a:rPr>
              <a:t> – Conceal text inside images without altering their appearance.</a:t>
            </a:r>
          </a:p>
          <a:p>
            <a:r>
              <a:rPr lang="en-IE" sz="2000" b="1" dirty="0" smtClean="0">
                <a:latin typeface="Times New Roman" pitchFamily="18" charset="0"/>
                <a:cs typeface="Times New Roman" pitchFamily="18" charset="0"/>
              </a:rPr>
              <a:t>User-Friendly </a:t>
            </a:r>
            <a:r>
              <a:rPr lang="en-IE" sz="2000" b="1" dirty="0">
                <a:latin typeface="Times New Roman" pitchFamily="18" charset="0"/>
                <a:cs typeface="Times New Roman" pitchFamily="18" charset="0"/>
              </a:rPr>
              <a:t>Interface</a:t>
            </a:r>
            <a:r>
              <a:rPr lang="en-IE" sz="2000" dirty="0">
                <a:latin typeface="Times New Roman" pitchFamily="18" charset="0"/>
                <a:cs typeface="Times New Roman" pitchFamily="18" charset="0"/>
              </a:rPr>
              <a:t> – Simple, click-based GUI for easy encoding and decoding.</a:t>
            </a:r>
          </a:p>
          <a:p>
            <a:r>
              <a:rPr lang="en-IE" sz="2000" b="1" dirty="0" smtClean="0">
                <a:latin typeface="Times New Roman" pitchFamily="18" charset="0"/>
                <a:cs typeface="Times New Roman" pitchFamily="18" charset="0"/>
              </a:rPr>
              <a:t>Instant </a:t>
            </a:r>
            <a:r>
              <a:rPr lang="en-IE" sz="2000" b="1" dirty="0">
                <a:latin typeface="Times New Roman" pitchFamily="18" charset="0"/>
                <a:cs typeface="Times New Roman" pitchFamily="18" charset="0"/>
              </a:rPr>
              <a:t>Preview</a:t>
            </a:r>
            <a:r>
              <a:rPr lang="en-IE" sz="2000" dirty="0">
                <a:latin typeface="Times New Roman" pitchFamily="18" charset="0"/>
                <a:cs typeface="Times New Roman" pitchFamily="18" charset="0"/>
              </a:rPr>
              <a:t> – View selected images before hiding or revealing messages.</a:t>
            </a:r>
          </a:p>
          <a:p>
            <a:r>
              <a:rPr lang="en-IE" sz="2000" b="1" dirty="0" smtClean="0">
                <a:latin typeface="Times New Roman" pitchFamily="18" charset="0"/>
                <a:cs typeface="Times New Roman" pitchFamily="18" charset="0"/>
              </a:rPr>
              <a:t>No </a:t>
            </a:r>
            <a:r>
              <a:rPr lang="en-IE" sz="2000" b="1" dirty="0">
                <a:latin typeface="Times New Roman" pitchFamily="18" charset="0"/>
                <a:cs typeface="Times New Roman" pitchFamily="18" charset="0"/>
              </a:rPr>
              <a:t>External Dependencies</a:t>
            </a:r>
            <a:r>
              <a:rPr lang="en-IE" sz="2000" dirty="0">
                <a:latin typeface="Times New Roman" pitchFamily="18" charset="0"/>
                <a:cs typeface="Times New Roman" pitchFamily="18" charset="0"/>
              </a:rPr>
              <a:t> – Works with standard image formats without requiring complex setups</a:t>
            </a:r>
            <a:r>
              <a:rPr lang="en-IE" sz="2000" dirty="0" smtClean="0">
                <a:latin typeface="Times New Roman" pitchFamily="18" charset="0"/>
                <a:cs typeface="Times New Roman" pitchFamily="18" charset="0"/>
              </a:rPr>
              <a:t>.</a:t>
            </a:r>
          </a:p>
          <a:p>
            <a:r>
              <a:rPr lang="en-US" sz="2000" b="1" dirty="0">
                <a:latin typeface="Times New Roman" pitchFamily="18" charset="0"/>
                <a:cs typeface="Times New Roman" pitchFamily="18" charset="0"/>
              </a:rPr>
              <a:t>Secure &amp; Undetectable</a:t>
            </a:r>
            <a:r>
              <a:rPr lang="en-US" sz="2000" dirty="0">
                <a:latin typeface="Times New Roman" pitchFamily="18" charset="0"/>
                <a:cs typeface="Times New Roman" pitchFamily="18" charset="0"/>
              </a:rPr>
              <a:t> – Uses LSB steganography, making hidden messages nearly impossible to detect visually.</a:t>
            </a:r>
          </a:p>
          <a:p>
            <a:pPr marL="0" indent="0">
              <a:buNone/>
            </a:pPr>
            <a:endParaRPr lang="en-IE" sz="1800" dirty="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lstStyle/>
          <a:p>
            <a:r>
              <a:rPr lang="en-IE" sz="2000" b="1" dirty="0" err="1">
                <a:latin typeface="Times New Roman" pitchFamily="18" charset="0"/>
                <a:cs typeface="Times New Roman" pitchFamily="18" charset="0"/>
              </a:rPr>
              <a:t>Cybersecurity</a:t>
            </a:r>
            <a:r>
              <a:rPr lang="en-IE" sz="2000" b="1" dirty="0">
                <a:latin typeface="Times New Roman" pitchFamily="18" charset="0"/>
                <a:cs typeface="Times New Roman" pitchFamily="18" charset="0"/>
              </a:rPr>
              <a:t> Experts</a:t>
            </a:r>
            <a:r>
              <a:rPr lang="en-IE" sz="2000" dirty="0">
                <a:latin typeface="Times New Roman" pitchFamily="18" charset="0"/>
                <a:cs typeface="Times New Roman" pitchFamily="18" charset="0"/>
              </a:rPr>
              <a:t> – Secure communication and data protection.</a:t>
            </a:r>
          </a:p>
          <a:p>
            <a:r>
              <a:rPr lang="en-IE" sz="2000" b="1" dirty="0" smtClean="0">
                <a:latin typeface="Times New Roman" pitchFamily="18" charset="0"/>
                <a:cs typeface="Times New Roman" pitchFamily="18" charset="0"/>
              </a:rPr>
              <a:t>Journalists </a:t>
            </a:r>
            <a:r>
              <a:rPr lang="en-IE" sz="2000" b="1" dirty="0">
                <a:latin typeface="Times New Roman" pitchFamily="18" charset="0"/>
                <a:cs typeface="Times New Roman" pitchFamily="18" charset="0"/>
              </a:rPr>
              <a:t>&amp; Activists</a:t>
            </a:r>
            <a:r>
              <a:rPr lang="en-IE" sz="2000" dirty="0">
                <a:latin typeface="Times New Roman" pitchFamily="18" charset="0"/>
                <a:cs typeface="Times New Roman" pitchFamily="18" charset="0"/>
              </a:rPr>
              <a:t> – Safely share sensitive information.</a:t>
            </a:r>
          </a:p>
          <a:p>
            <a:r>
              <a:rPr lang="en-IE" sz="2000" b="1" dirty="0" smtClean="0">
                <a:latin typeface="Times New Roman" pitchFamily="18" charset="0"/>
                <a:cs typeface="Times New Roman" pitchFamily="18" charset="0"/>
              </a:rPr>
              <a:t>Military </a:t>
            </a:r>
            <a:r>
              <a:rPr lang="en-IE" sz="2000" b="1" dirty="0">
                <a:latin typeface="Times New Roman" pitchFamily="18" charset="0"/>
                <a:cs typeface="Times New Roman" pitchFamily="18" charset="0"/>
              </a:rPr>
              <a:t>&amp; Intelligence</a:t>
            </a:r>
            <a:r>
              <a:rPr lang="en-IE" sz="2000" dirty="0">
                <a:latin typeface="Times New Roman" pitchFamily="18" charset="0"/>
                <a:cs typeface="Times New Roman" pitchFamily="18" charset="0"/>
              </a:rPr>
              <a:t> – Covert message transmission.</a:t>
            </a:r>
          </a:p>
          <a:p>
            <a:r>
              <a:rPr lang="en-IE" sz="2000" b="1" dirty="0" smtClean="0">
                <a:latin typeface="Times New Roman" pitchFamily="18" charset="0"/>
                <a:cs typeface="Times New Roman" pitchFamily="18" charset="0"/>
              </a:rPr>
              <a:t>Forensic </a:t>
            </a:r>
            <a:r>
              <a:rPr lang="en-IE" sz="2000" b="1" dirty="0">
                <a:latin typeface="Times New Roman" pitchFamily="18" charset="0"/>
                <a:cs typeface="Times New Roman" pitchFamily="18" charset="0"/>
              </a:rPr>
              <a:t>Investigators</a:t>
            </a:r>
            <a:r>
              <a:rPr lang="en-IE" sz="2000" dirty="0">
                <a:latin typeface="Times New Roman" pitchFamily="18" charset="0"/>
                <a:cs typeface="Times New Roman" pitchFamily="18" charset="0"/>
              </a:rPr>
              <a:t> – Extract hidden data for digital investigations.</a:t>
            </a:r>
          </a:p>
          <a:p>
            <a:r>
              <a:rPr lang="en-IE" sz="2000" b="1" dirty="0" smtClean="0">
                <a:latin typeface="Times New Roman" pitchFamily="18" charset="0"/>
                <a:cs typeface="Times New Roman" pitchFamily="18" charset="0"/>
              </a:rPr>
              <a:t>Privacy-Conscious </a:t>
            </a:r>
            <a:r>
              <a:rPr lang="en-IE" sz="2000" b="1" dirty="0">
                <a:latin typeface="Times New Roman" pitchFamily="18" charset="0"/>
                <a:cs typeface="Times New Roman" pitchFamily="18" charset="0"/>
              </a:rPr>
              <a:t>Users</a:t>
            </a:r>
            <a:r>
              <a:rPr lang="en-IE" sz="2000" dirty="0">
                <a:latin typeface="Times New Roman" pitchFamily="18" charset="0"/>
                <a:cs typeface="Times New Roman" pitchFamily="18" charset="0"/>
              </a:rPr>
              <a:t> – Hide personal messages from prying eyes.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 xmlns:a16="http://schemas.microsoft.com/office/drawing/2014/main" id="{805D7125-AC62-752D-6E68-9EB88BCC631C}"/>
              </a:ext>
            </a:extLst>
          </p:cNvPr>
          <p:cNvSpPr>
            <a:spLocks noGrp="1"/>
          </p:cNvSpPr>
          <p:nvPr>
            <p:ph idx="1"/>
          </p:nvPr>
        </p:nvSpPr>
        <p:spPr/>
        <p:txBody>
          <a:bodyPr/>
          <a:lstStyle/>
          <a:p>
            <a:pPr marL="0" indent="0">
              <a:buNone/>
            </a:pPr>
            <a:endParaRPr lang="en-IE" dirty="0"/>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078" y="1652954"/>
            <a:ext cx="9917722" cy="3824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 xmlns:a16="http://schemas.microsoft.com/office/drawing/2014/main" id="{805D7125-AC62-752D-6E68-9EB88BCC631C}"/>
              </a:ext>
            </a:extLst>
          </p:cNvPr>
          <p:cNvSpPr>
            <a:spLocks noGrp="1"/>
          </p:cNvSpPr>
          <p:nvPr>
            <p:ph idx="1"/>
          </p:nvPr>
        </p:nvSpPr>
        <p:spPr/>
        <p:txBody>
          <a:bodyPr/>
          <a:lstStyle/>
          <a:p>
            <a:pPr marL="0" indent="0">
              <a:buNone/>
            </a:pPr>
            <a:endParaRPr lang="en-IE" dirty="0"/>
          </a:p>
          <a:p>
            <a:pPr marL="0" indent="0">
              <a:buNone/>
            </a:pPr>
            <a:endParaRPr lang="en-IN" dirty="0"/>
          </a:p>
        </p:txBody>
      </p:sp>
      <p:pic>
        <p:nvPicPr>
          <p:cNvPr id="2052" name="Picture 4" descr="C:\Users\LENOVO\OneDrive\Pictures\Screenshots\Screenshot 2025-02-27 00053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572" y="1307939"/>
            <a:ext cx="4169378" cy="49886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Users\LENOVO\OneDrive\Pictures\Screenshots\Screenshot 2025-02-27 00055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271" y="1307939"/>
            <a:ext cx="4490696" cy="5081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051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lstStyle/>
          <a:p>
            <a:r>
              <a:rPr lang="en-US" sz="2000" b="1" dirty="0">
                <a:latin typeface="Times New Roman" pitchFamily="18" charset="0"/>
                <a:cs typeface="Times New Roman" pitchFamily="18" charset="0"/>
              </a:rPr>
              <a:t>Steganography offers a powerful way to hide messages in plain sight</a:t>
            </a:r>
            <a:r>
              <a:rPr lang="en-US" sz="2000" dirty="0">
                <a:latin typeface="Times New Roman" pitchFamily="18" charset="0"/>
                <a:cs typeface="Times New Roman" pitchFamily="18" charset="0"/>
              </a:rPr>
              <a:t>, making communication more secure and discreet.</a:t>
            </a:r>
          </a:p>
          <a:p>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project provides a </a:t>
            </a:r>
            <a:r>
              <a:rPr lang="en-US" sz="2000" b="1" dirty="0">
                <a:latin typeface="Times New Roman" pitchFamily="18" charset="0"/>
                <a:cs typeface="Times New Roman" pitchFamily="18" charset="0"/>
              </a:rPr>
              <a:t>user-friendly tool</a:t>
            </a:r>
            <a:r>
              <a:rPr lang="en-US" sz="2000" dirty="0">
                <a:latin typeface="Times New Roman" pitchFamily="18" charset="0"/>
                <a:cs typeface="Times New Roman" pitchFamily="18" charset="0"/>
              </a:rPr>
              <a:t> for encoding and decoding hidden messages in images with just a few clicks.</a:t>
            </a:r>
          </a:p>
          <a:p>
            <a:r>
              <a:rPr lang="en-US" sz="2000" dirty="0" smtClean="0">
                <a:latin typeface="Times New Roman" pitchFamily="18" charset="0"/>
                <a:cs typeface="Times New Roman" pitchFamily="18" charset="0"/>
              </a:rPr>
              <a:t>By </a:t>
            </a:r>
            <a:r>
              <a:rPr lang="en-US" sz="2000" dirty="0">
                <a:latin typeface="Times New Roman" pitchFamily="18" charset="0"/>
                <a:cs typeface="Times New Roman" pitchFamily="18" charset="0"/>
              </a:rPr>
              <a:t>leveraging </a:t>
            </a:r>
            <a:r>
              <a:rPr lang="en-US" sz="2000" b="1" dirty="0">
                <a:latin typeface="Times New Roman" pitchFamily="18" charset="0"/>
                <a:cs typeface="Times New Roman" pitchFamily="18" charset="0"/>
              </a:rPr>
              <a:t>Python, </a:t>
            </a:r>
            <a:r>
              <a:rPr lang="en-US" sz="2000" b="1" dirty="0" err="1">
                <a:latin typeface="Times New Roman" pitchFamily="18" charset="0"/>
                <a:cs typeface="Times New Roman" pitchFamily="18" charset="0"/>
              </a:rPr>
              <a:t>Tkinter</a:t>
            </a:r>
            <a:r>
              <a:rPr lang="en-US" sz="2000" b="1" dirty="0">
                <a:latin typeface="Times New Roman" pitchFamily="18" charset="0"/>
                <a:cs typeface="Times New Roman" pitchFamily="18" charset="0"/>
              </a:rPr>
              <a:t>, and LSB Steganography</a:t>
            </a:r>
            <a:r>
              <a:rPr lang="en-US" sz="2000" dirty="0">
                <a:latin typeface="Times New Roman" pitchFamily="18" charset="0"/>
                <a:cs typeface="Times New Roman" pitchFamily="18" charset="0"/>
              </a:rPr>
              <a:t>, the system ensures </a:t>
            </a:r>
            <a:r>
              <a:rPr lang="en-US" sz="2000" b="1" dirty="0">
                <a:latin typeface="Times New Roman" pitchFamily="18" charset="0"/>
                <a:cs typeface="Times New Roman" pitchFamily="18" charset="0"/>
              </a:rPr>
              <a:t>efficiency, simplicity, and security</a:t>
            </a:r>
            <a:r>
              <a:rPr lang="en-US" sz="2000" dirty="0">
                <a:latin typeface="Times New Roman" pitchFamily="18" charset="0"/>
                <a:cs typeface="Times New Roman" pitchFamily="18" charset="0"/>
              </a:rPr>
              <a:t>.</a:t>
            </a:r>
          </a:p>
          <a:p>
            <a:r>
              <a:rPr lang="en-US" sz="2000" b="1" dirty="0" smtClean="0">
                <a:latin typeface="Times New Roman" pitchFamily="18" charset="0"/>
                <a:cs typeface="Times New Roman" pitchFamily="18" charset="0"/>
              </a:rPr>
              <a:t>Future </a:t>
            </a:r>
            <a:r>
              <a:rPr lang="en-US" sz="2000" b="1" dirty="0">
                <a:latin typeface="Times New Roman" pitchFamily="18" charset="0"/>
                <a:cs typeface="Times New Roman" pitchFamily="18" charset="0"/>
              </a:rPr>
              <a:t>enhancements</a:t>
            </a:r>
            <a:r>
              <a:rPr lang="en-US" sz="2000" dirty="0">
                <a:latin typeface="Times New Roman" pitchFamily="18" charset="0"/>
                <a:cs typeface="Times New Roman" pitchFamily="18" charset="0"/>
              </a:rPr>
              <a:t> can include </a:t>
            </a:r>
            <a:r>
              <a:rPr lang="en-US" sz="2000" b="1" dirty="0">
                <a:latin typeface="Times New Roman" pitchFamily="18" charset="0"/>
                <a:cs typeface="Times New Roman" pitchFamily="18" charset="0"/>
              </a:rPr>
              <a:t>encryption, multiple file format support, and AI-based </a:t>
            </a:r>
            <a:r>
              <a:rPr lang="en-US" sz="2000" b="1" dirty="0" err="1">
                <a:latin typeface="Times New Roman" pitchFamily="18" charset="0"/>
                <a:cs typeface="Times New Roman" pitchFamily="18" charset="0"/>
              </a:rPr>
              <a:t>steganalysis</a:t>
            </a:r>
            <a:r>
              <a:rPr lang="en-US" sz="2000" b="1" dirty="0">
                <a:latin typeface="Times New Roman" pitchFamily="18" charset="0"/>
                <a:cs typeface="Times New Roman" pitchFamily="18" charset="0"/>
              </a:rPr>
              <a:t> resistance</a:t>
            </a:r>
            <a:r>
              <a:rPr lang="en-US" sz="2000" dirty="0">
                <a:latin typeface="Times New Roman" pitchFamily="18" charset="0"/>
                <a:cs typeface="Times New Roman" pitchFamily="18" charset="0"/>
              </a:rPr>
              <a:t>.</a:t>
            </a:r>
          </a:p>
          <a:p>
            <a:r>
              <a:rPr lang="en-US" sz="2000" b="1" dirty="0" smtClean="0">
                <a:latin typeface="Times New Roman" pitchFamily="18" charset="0"/>
                <a:cs typeface="Times New Roman" pitchFamily="18" charset="0"/>
              </a:rPr>
              <a:t>Image </a:t>
            </a:r>
            <a:r>
              <a:rPr lang="en-US" sz="2000" b="1" dirty="0">
                <a:latin typeface="Times New Roman" pitchFamily="18" charset="0"/>
                <a:cs typeface="Times New Roman" pitchFamily="18" charset="0"/>
              </a:rPr>
              <a:t>Steganography is not just a technique—it’s a step toward safer digital communication!</a:t>
            </a:r>
            <a:endParaRPr lang="en-US" sz="20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fadb41d3-f9cb-40fb-903c-8cacaba95bb5"/>
    <ds:schemaRef ds:uri="b30265f8-c5e2-4918-b4a1-b977299ca3e2"/>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84</TotalTime>
  <Words>374</Words>
  <Application>Microsoft Office PowerPoint</Application>
  <PresentationFormat>Custom</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Image steganography</vt:lpstr>
      <vt:lpstr>OUTLINE</vt:lpstr>
      <vt:lpstr>Problem Statement</vt:lpstr>
      <vt:lpstr>Technology  used</vt:lpstr>
      <vt:lpstr>Wow factors</vt:lpstr>
      <vt:lpstr>End users</vt:lpstr>
      <vt:lpstr>Results</vt:lpstr>
      <vt:lpstr>Results</vt:lpstr>
      <vt:lpstr>Conclusion</vt:lpstr>
      <vt:lpstr>GitHub Link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ismail - [2010]</cp:lastModifiedBy>
  <cp:revision>29</cp:revision>
  <dcterms:created xsi:type="dcterms:W3CDTF">2021-05-26T16:50:10Z</dcterms:created>
  <dcterms:modified xsi:type="dcterms:W3CDTF">2025-02-26T18:51:31Z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