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3"/>
  </p:notesMasterIdLst>
  <p:sldIdLst>
    <p:sldId id="256" r:id="rId2"/>
    <p:sldId id="300" r:id="rId3"/>
    <p:sldId id="288" r:id="rId4"/>
    <p:sldId id="353" r:id="rId5"/>
    <p:sldId id="354" r:id="rId6"/>
    <p:sldId id="355" r:id="rId7"/>
    <p:sldId id="356" r:id="rId8"/>
    <p:sldId id="357" r:id="rId9"/>
    <p:sldId id="358" r:id="rId10"/>
    <p:sldId id="349" r:id="rId11"/>
    <p:sldId id="34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0000FF"/>
    <a:srgbClr val="3399FF"/>
    <a:srgbClr val="FF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4686" autoAdjust="0"/>
  </p:normalViewPr>
  <p:slideViewPr>
    <p:cSldViewPr>
      <p:cViewPr>
        <p:scale>
          <a:sx n="58" d="100"/>
          <a:sy n="58" d="100"/>
        </p:scale>
        <p:origin x="1520" y="68"/>
      </p:cViewPr>
      <p:guideLst>
        <p:guide orient="horz" pos="2160"/>
        <p:guide pos="2880"/>
      </p:guideLst>
    </p:cSldViewPr>
  </p:slideViewPr>
  <p:outlineViewPr>
    <p:cViewPr>
      <p:scale>
        <a:sx n="33" d="100"/>
        <a:sy n="33" d="100"/>
      </p:scale>
      <p:origin x="0" y="19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66696-D928-41BA-87A6-231F0209115D}" type="datetimeFigureOut">
              <a:rPr lang="en-US" smtClean="0"/>
              <a:pPr/>
              <a:t>4/18/2024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006DA-15F2-4B75-B083-FB2C85FD747D}" type="slidenum">
              <a:rPr lang="en-US" smtClean="0"/>
              <a:pPr/>
              <a:t>‹#›</a:t>
            </a:fld>
            <a:endParaRPr lang="en-US"/>
          </a:p>
        </p:txBody>
      </p:sp>
    </p:spTree>
    <p:extLst>
      <p:ext uri="{BB962C8B-B14F-4D97-AF65-F5344CB8AC3E}">
        <p14:creationId xmlns:p14="http://schemas.microsoft.com/office/powerpoint/2010/main" val="10477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B156C3-17D6-4251-9D23-0A0495328A8B}"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DAA00C-CD82-4359-AC35-3219FC914513}"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E6F46-80C4-4CBE-8F4E-3A91423876D9}"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D2248-84C9-4DDB-A5AB-5741DEEC1A20}"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E1BA8-6A1E-4789-9C61-F8F19180CE47}" type="datetime1">
              <a:rPr lang="en-US" smtClean="0"/>
              <a:t>4/18/2024</a:t>
            </a:fld>
            <a:endParaRPr lang="en-US"/>
          </a:p>
        </p:txBody>
      </p:sp>
      <p:sp>
        <p:nvSpPr>
          <p:cNvPr id="5" name="Footer Placeholder 4"/>
          <p:cNvSpPr>
            <a:spLocks noGrp="1"/>
          </p:cNvSpPr>
          <p:nvPr>
            <p:ph type="ftr" sz="quarter" idx="11"/>
          </p:nvPr>
        </p:nvSpPr>
        <p:spPr/>
        <p:txBody>
          <a:bodyPr/>
          <a:lstStyle/>
          <a:p>
            <a:r>
              <a:rPr lang="en-US"/>
              <a:t>Title of the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9173EF-2D51-40B2-A258-538B26AA6843}" type="datetime1">
              <a:rPr lang="en-US" smtClean="0"/>
              <a:t>4/18/2024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66BD36-B614-4131-8CCC-815C82560BE1}" type="datetime1">
              <a:rPr lang="en-US" smtClean="0"/>
              <a:t>4/18/2024</a:t>
            </a:fld>
            <a:endParaRPr lang="en-US"/>
          </a:p>
        </p:txBody>
      </p:sp>
      <p:sp>
        <p:nvSpPr>
          <p:cNvPr id="8" name="Footer Placeholder 7"/>
          <p:cNvSpPr>
            <a:spLocks noGrp="1"/>
          </p:cNvSpPr>
          <p:nvPr>
            <p:ph type="ftr" sz="quarter" idx="11"/>
          </p:nvPr>
        </p:nvSpPr>
        <p:spPr/>
        <p:txBody>
          <a:bodyPr/>
          <a:lstStyle/>
          <a:p>
            <a:r>
              <a:rPr lang="en-US"/>
              <a:t>Title of the project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2964B4-F157-4196-AB0F-9D94677AE245}" type="datetime1">
              <a:rPr lang="en-US" smtClean="0"/>
              <a:t>4/18/2024</a:t>
            </a:fld>
            <a:endParaRPr lang="en-US"/>
          </a:p>
        </p:txBody>
      </p:sp>
      <p:sp>
        <p:nvSpPr>
          <p:cNvPr id="4" name="Footer Placeholder 3"/>
          <p:cNvSpPr>
            <a:spLocks noGrp="1"/>
          </p:cNvSpPr>
          <p:nvPr>
            <p:ph type="ftr" sz="quarter" idx="11"/>
          </p:nvPr>
        </p:nvSpPr>
        <p:spPr/>
        <p:txBody>
          <a:bodyPr/>
          <a:lstStyle/>
          <a:p>
            <a:r>
              <a:rPr lang="en-US"/>
              <a:t>Title of the project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D992B-C815-4B3E-937C-505FC416215E}" type="datetime1">
              <a:rPr lang="en-US" smtClean="0"/>
              <a:t>4/18/2024</a:t>
            </a:fld>
            <a:endParaRPr lang="en-US"/>
          </a:p>
        </p:txBody>
      </p:sp>
      <p:sp>
        <p:nvSpPr>
          <p:cNvPr id="3" name="Footer Placeholder 2"/>
          <p:cNvSpPr>
            <a:spLocks noGrp="1"/>
          </p:cNvSpPr>
          <p:nvPr>
            <p:ph type="ftr" sz="quarter" idx="11"/>
          </p:nvPr>
        </p:nvSpPr>
        <p:spPr/>
        <p:txBody>
          <a:bodyPr/>
          <a:lstStyle/>
          <a:p>
            <a:r>
              <a:rPr lang="en-US"/>
              <a:t>Title of the project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FAAB4-53B3-446F-A15A-DC880D3C74A9}" type="datetime1">
              <a:rPr lang="en-US" smtClean="0"/>
              <a:t>4/18/2024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F9257-8587-46B9-8DA7-3FECF85B699F}" type="datetime1">
              <a:rPr lang="en-US" smtClean="0"/>
              <a:t>4/18/2024</a:t>
            </a:fld>
            <a:endParaRPr lang="en-US"/>
          </a:p>
        </p:txBody>
      </p:sp>
      <p:sp>
        <p:nvSpPr>
          <p:cNvPr id="6" name="Footer Placeholder 5"/>
          <p:cNvSpPr>
            <a:spLocks noGrp="1"/>
          </p:cNvSpPr>
          <p:nvPr>
            <p:ph type="ftr" sz="quarter" idx="11"/>
          </p:nvPr>
        </p:nvSpPr>
        <p:spPr/>
        <p:txBody>
          <a:bodyPr/>
          <a:lstStyle/>
          <a:p>
            <a:r>
              <a:rPr lang="en-US"/>
              <a:t>Title of the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C208A-E827-4B3A-B1FB-4BFC55BCCDC7}" type="datetime1">
              <a:rPr lang="en-US" smtClean="0"/>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Title of the project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685800"/>
            <a:ext cx="7772400" cy="1219200"/>
          </a:xfrm>
        </p:spPr>
        <p:txBody>
          <a:bodyPr>
            <a:normAutofit fontScale="90000"/>
          </a:bodyPr>
          <a:lstStyle/>
          <a:p>
            <a:br>
              <a:rPr lang="en-US" sz="7200" dirty="0">
                <a:latin typeface="Calisto MT" pitchFamily="18" charset="0"/>
              </a:rPr>
            </a:br>
            <a:br>
              <a:rPr lang="en-US" sz="8000" dirty="0">
                <a:latin typeface="Calisto MT" pitchFamily="18" charset="0"/>
              </a:rPr>
            </a:br>
            <a:br>
              <a:rPr lang="en-US" sz="7200" dirty="0">
                <a:latin typeface="Calisto MT" pitchFamily="18" charset="0"/>
              </a:rPr>
            </a:br>
            <a:br>
              <a:rPr lang="en-US" sz="7200" dirty="0">
                <a:latin typeface="Calisto MT" pitchFamily="18" charset="0"/>
              </a:rPr>
            </a:br>
            <a:endParaRPr lang="en-US" sz="7200" dirty="0">
              <a:latin typeface="Calisto MT" pitchFamily="18" charset="0"/>
            </a:endParaRPr>
          </a:p>
        </p:txBody>
      </p:sp>
      <p:sp>
        <p:nvSpPr>
          <p:cNvPr id="7" name="Subtitle 6"/>
          <p:cNvSpPr>
            <a:spLocks noGrp="1"/>
          </p:cNvSpPr>
          <p:nvPr>
            <p:ph type="subTitle" idx="1"/>
          </p:nvPr>
        </p:nvSpPr>
        <p:spPr>
          <a:xfrm>
            <a:off x="1524000" y="3252015"/>
            <a:ext cx="6400800" cy="2985434"/>
          </a:xfrm>
        </p:spPr>
        <p:txBody>
          <a:bodyPr>
            <a:normAutofit fontScale="92500" lnSpcReduction="20000"/>
          </a:bodyPr>
          <a:lstStyle/>
          <a:p>
            <a:endParaRPr lang="en-US" sz="2400" dirty="0">
              <a:solidFill>
                <a:schemeClr val="bg1">
                  <a:lumMod val="50000"/>
                </a:schemeClr>
              </a:solidFill>
              <a:latin typeface="Calisto MT" pitchFamily="18" charset="0"/>
            </a:endParaRPr>
          </a:p>
          <a:p>
            <a:endParaRPr lang="en-IN" sz="2800" b="1" dirty="0">
              <a:solidFill>
                <a:srgbClr val="FF6600"/>
              </a:solidFill>
              <a:latin typeface="Calisto MT" pitchFamily="18" charset="0"/>
            </a:endParaRPr>
          </a:p>
          <a:p>
            <a:endParaRPr lang="en-US" sz="1400" dirty="0">
              <a:solidFill>
                <a:schemeClr val="bg1">
                  <a:lumMod val="50000"/>
                </a:schemeClr>
              </a:solidFill>
              <a:latin typeface="Calisto MT" pitchFamily="18" charset="0"/>
            </a:endParaRPr>
          </a:p>
          <a:p>
            <a:endParaRPr lang="en-US" sz="3600" dirty="0">
              <a:latin typeface="Calisto MT" pitchFamily="18" charset="0"/>
            </a:endParaRPr>
          </a:p>
          <a:p>
            <a:endParaRPr lang="en-US" sz="3600" dirty="0">
              <a:latin typeface="Calisto MT" pitchFamily="18" charset="0"/>
            </a:endParaRPr>
          </a:p>
          <a:p>
            <a:r>
              <a:rPr lang="en-US" sz="3600" b="1" dirty="0">
                <a:solidFill>
                  <a:srgbClr val="FF6600"/>
                </a:solidFill>
                <a:latin typeface="Calisto MT" pitchFamily="18" charset="0"/>
              </a:rPr>
              <a:t>                POOJA BHAVANI. A</a:t>
            </a:r>
          </a:p>
          <a:p>
            <a:pPr algn="r"/>
            <a:r>
              <a:rPr lang="en-US" sz="3600" b="1" dirty="0">
                <a:solidFill>
                  <a:srgbClr val="FF6600"/>
                </a:solidFill>
                <a:latin typeface="Calisto MT" pitchFamily="18" charset="0"/>
              </a:rPr>
              <a:t>700746936</a:t>
            </a:r>
          </a:p>
          <a:p>
            <a:endParaRPr lang="en-US" sz="3600" b="1" dirty="0">
              <a:solidFill>
                <a:srgbClr val="FF6600"/>
              </a:solidFill>
              <a:latin typeface="Calisto MT" pitchFamily="18" charset="0"/>
            </a:endParaRPr>
          </a:p>
          <a:p>
            <a:endParaRPr lang="en-US" sz="3600" b="1" dirty="0">
              <a:solidFill>
                <a:srgbClr val="FF6600"/>
              </a:solidFill>
              <a:latin typeface="Calisto MT" pitchFamily="18" charset="0"/>
            </a:endParaRPr>
          </a:p>
          <a:p>
            <a:endParaRPr lang="en-US" sz="1800" dirty="0">
              <a:solidFill>
                <a:schemeClr val="bg1">
                  <a:lumMod val="50000"/>
                </a:schemeClr>
              </a:solidFill>
              <a:latin typeface="Calisto MT" pitchFamily="18" charset="0"/>
            </a:endParaRPr>
          </a:p>
          <a:p>
            <a:endParaRPr lang="en-US" sz="3600" dirty="0">
              <a:latin typeface="Calisto MT" pitchFamily="18" charset="0"/>
            </a:endParaRPr>
          </a:p>
        </p:txBody>
      </p:sp>
      <p:sp>
        <p:nvSpPr>
          <p:cNvPr id="33793" name="Rectangle 1"/>
          <p:cNvSpPr>
            <a:spLocks noChangeArrowheads="1"/>
          </p:cNvSpPr>
          <p:nvPr/>
        </p:nvSpPr>
        <p:spPr bwMode="auto">
          <a:xfrm>
            <a:off x="914400" y="266582"/>
            <a:ext cx="754380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4000" b="1" dirty="0">
              <a:solidFill>
                <a:srgbClr val="008000"/>
              </a:solidFill>
              <a:latin typeface="Calisto MT"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4000" b="1" dirty="0">
              <a:solidFill>
                <a:srgbClr val="008000"/>
              </a:solidFill>
              <a:latin typeface="Calisto MT"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3600" b="1" dirty="0">
                <a:solidFill>
                  <a:srgbClr val="008000"/>
                </a:solidFill>
                <a:latin typeface="Calisto MT" pitchFamily="18" charset="0"/>
                <a:ea typeface="Times New Roman" pitchFamily="18" charset="0"/>
                <a:cs typeface="Times New Roman" pitchFamily="18" charset="0"/>
              </a:rPr>
              <a:t>CONVOLUTIONAL NEURAL NETWORKS FOR IMAGE CLASSIFICATION</a:t>
            </a:r>
          </a:p>
        </p:txBody>
      </p:sp>
    </p:spTree>
  </p:cSld>
  <p:clrMapOvr>
    <a:masterClrMapping/>
  </p:clrMapOvr>
  <mc:AlternateContent xmlns:mc="http://schemas.openxmlformats.org/markup-compatibility/2006" xmlns:p14="http://schemas.microsoft.com/office/powerpoint/2010/main">
    <mc:Choice Requires="p14">
      <p:transition spd="slow" p14:dur="2000" advTm="622152"/>
    </mc:Choice>
    <mc:Fallback xmlns="">
      <p:transition spd="slow" advTm="6221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REFERENCE</a:t>
            </a:r>
            <a:endParaRPr lang="en-IN" sz="4000" b="1" dirty="0">
              <a:solidFill>
                <a:srgbClr val="008000"/>
              </a:solidFill>
              <a:latin typeface="Calisto MT" panose="02040603050505030304" pitchFamily="18" charset="0"/>
            </a:endParaRPr>
          </a:p>
        </p:txBody>
      </p:sp>
      <p:sp>
        <p:nvSpPr>
          <p:cNvPr id="3" name="Content Placeholder 2"/>
          <p:cNvSpPr>
            <a:spLocks noGrp="1"/>
          </p:cNvSpPr>
          <p:nvPr>
            <p:ph idx="1"/>
          </p:nvPr>
        </p:nvSpPr>
        <p:spPr/>
        <p:txBody>
          <a:bodyPr>
            <a:norm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[1] </a:t>
            </a:r>
            <a:r>
              <a:rPr lang="en-US" sz="2000" dirty="0" err="1">
                <a:effectLst/>
                <a:latin typeface="Times New Roman" panose="02020603050405020304" pitchFamily="18" charset="0"/>
                <a:ea typeface="SimSun" panose="02010600030101010101" pitchFamily="2" charset="-122"/>
              </a:rPr>
              <a:t>Hongchun</a:t>
            </a:r>
            <a:r>
              <a:rPr lang="en-US" sz="2000" dirty="0">
                <a:effectLst/>
                <a:latin typeface="Times New Roman" panose="02020603050405020304" pitchFamily="18" charset="0"/>
                <a:ea typeface="SimSun" panose="02010600030101010101" pitchFamily="2" charset="-122"/>
              </a:rPr>
              <a:t> Lu, Min Han, </a:t>
            </a:r>
            <a:r>
              <a:rPr lang="en-US" sz="2000" dirty="0" err="1">
                <a:effectLst/>
                <a:latin typeface="Times New Roman" panose="02020603050405020304" pitchFamily="18" charset="0"/>
                <a:ea typeface="SimSun" panose="02010600030101010101" pitchFamily="2" charset="-122"/>
              </a:rPr>
              <a:t>Chaoqing</a:t>
            </a:r>
            <a:r>
              <a:rPr lang="en-US" sz="2000" dirty="0">
                <a:effectLst/>
                <a:latin typeface="Times New Roman" panose="02020603050405020304" pitchFamily="18" charset="0"/>
                <a:ea typeface="SimSun" panose="02010600030101010101" pitchFamily="2" charset="-122"/>
              </a:rPr>
              <a:t> Wang, </a:t>
            </a:r>
            <a:r>
              <a:rPr lang="en-US" sz="2000" dirty="0" err="1">
                <a:effectLst/>
                <a:latin typeface="Times New Roman" panose="02020603050405020304" pitchFamily="18" charset="0"/>
                <a:ea typeface="SimSun" panose="02010600030101010101" pitchFamily="2" charset="-122"/>
              </a:rPr>
              <a:t>Junlong</a:t>
            </a:r>
            <a:r>
              <a:rPr lang="en-US" sz="2000" dirty="0">
                <a:effectLst/>
                <a:latin typeface="Times New Roman" panose="02020603050405020304" pitchFamily="18" charset="0"/>
                <a:ea typeface="SimSun" panose="02010600030101010101" pitchFamily="2" charset="-122"/>
              </a:rPr>
              <a:t> Cheng, "</a:t>
            </a:r>
            <a:r>
              <a:rPr lang="en-US" sz="2000" dirty="0" err="1">
                <a:effectLst/>
                <a:latin typeface="Times New Roman" panose="02020603050405020304" pitchFamily="18" charset="0"/>
                <a:ea typeface="SimSun" panose="02010600030101010101" pitchFamily="2" charset="-122"/>
              </a:rPr>
              <a:t>AMLNet</a:t>
            </a:r>
            <a:r>
              <a:rPr lang="en-US" sz="2000" dirty="0">
                <a:effectLst/>
                <a:latin typeface="Times New Roman" panose="02020603050405020304" pitchFamily="18" charset="0"/>
                <a:ea typeface="SimSun" panose="02010600030101010101" pitchFamily="2" charset="-122"/>
              </a:rPr>
              <a:t>: Attention Multibranch Loss CNN Models for Fine-Grained Vehicle Recognition", IEEE Transactions on Vehicular Technology, vol.73, no.1, pp.375-384, 2024.</a:t>
            </a:r>
          </a:p>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[2] Sha Lu, </a:t>
            </a:r>
            <a:r>
              <a:rPr lang="en-US" sz="2000" dirty="0" err="1">
                <a:effectLst/>
                <a:latin typeface="Times New Roman" panose="02020603050405020304" pitchFamily="18" charset="0"/>
                <a:ea typeface="SimSun" panose="02010600030101010101" pitchFamily="2" charset="-122"/>
              </a:rPr>
              <a:t>Kaixing</a:t>
            </a:r>
            <a:r>
              <a:rPr lang="en-US" sz="2000" dirty="0">
                <a:effectLst/>
                <a:latin typeface="Times New Roman" panose="02020603050405020304" pitchFamily="18" charset="0"/>
                <a:ea typeface="SimSun" panose="02010600030101010101" pitchFamily="2" charset="-122"/>
              </a:rPr>
              <a:t> Wu, </a:t>
            </a:r>
            <a:r>
              <a:rPr lang="en-US" sz="2000" dirty="0" err="1">
                <a:effectLst/>
                <a:latin typeface="Times New Roman" panose="02020603050405020304" pitchFamily="18" charset="0"/>
                <a:ea typeface="SimSun" panose="02010600030101010101" pitchFamily="2" charset="-122"/>
              </a:rPr>
              <a:t>Jinxin</a:t>
            </a:r>
            <a:r>
              <a:rPr lang="en-US" sz="2000" dirty="0">
                <a:effectLst/>
                <a:latin typeface="Times New Roman" panose="02020603050405020304" pitchFamily="18" charset="0"/>
                <a:ea typeface="SimSun" panose="02010600030101010101" pitchFamily="2" charset="-122"/>
              </a:rPr>
              <a:t> Chen, "Solar Cell Surface Defect Detection Based on Optimized YOLOv5", IEEE Access, vol.11, pp.71026-71036, 2023.</a:t>
            </a:r>
          </a:p>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[3] </a:t>
            </a:r>
            <a:r>
              <a:rPr lang="en-US" sz="2000" dirty="0" err="1">
                <a:effectLst/>
                <a:latin typeface="Times New Roman" panose="02020603050405020304" pitchFamily="18" charset="0"/>
                <a:ea typeface="SimSun" panose="02010600030101010101" pitchFamily="2" charset="-122"/>
              </a:rPr>
              <a:t>Feiyang</a:t>
            </a:r>
            <a:r>
              <a:rPr lang="en-US" sz="2000" dirty="0">
                <a:effectLst/>
                <a:latin typeface="Times New Roman" panose="02020603050405020304" pitchFamily="18" charset="0"/>
                <a:ea typeface="SimSun" panose="02010600030101010101" pitchFamily="2" charset="-122"/>
              </a:rPr>
              <a:t> Li, </a:t>
            </a:r>
            <a:r>
              <a:rPr lang="en-US" sz="2000" dirty="0" err="1">
                <a:effectLst/>
                <a:latin typeface="Times New Roman" panose="02020603050405020304" pitchFamily="18" charset="0"/>
                <a:ea typeface="SimSun" panose="02010600030101010101" pitchFamily="2" charset="-122"/>
              </a:rPr>
              <a:t>Jiangtao</a:t>
            </a:r>
            <a:r>
              <a:rPr lang="en-US" sz="2000" dirty="0">
                <a:effectLst/>
                <a:latin typeface="Times New Roman" panose="02020603050405020304" pitchFamily="18" charset="0"/>
                <a:ea typeface="SimSun" panose="02010600030101010101" pitchFamily="2" charset="-122"/>
              </a:rPr>
              <a:t> Wang, "Remote Sensing Image Scene Classification via Regional Growth-Based Key Area Fine Location and Multilayer Feature Fusion", IEEE Geoscience and Remote Sensing Letters, vol.20, pp.1-5, 2023.</a:t>
            </a:r>
          </a:p>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[4] Xu, </a:t>
            </a:r>
            <a:r>
              <a:rPr lang="en-US" sz="2000" dirty="0" err="1">
                <a:effectLst/>
                <a:latin typeface="Times New Roman" panose="02020603050405020304" pitchFamily="18" charset="0"/>
                <a:ea typeface="SimSun" panose="02010600030101010101" pitchFamily="2" charset="-122"/>
              </a:rPr>
              <a:t>Peifang</a:t>
            </a:r>
            <a:r>
              <a:rPr lang="en-US" sz="2000" dirty="0">
                <a:effectLst/>
                <a:latin typeface="Times New Roman" panose="02020603050405020304" pitchFamily="18" charset="0"/>
                <a:ea typeface="SimSun" panose="02010600030101010101" pitchFamily="2" charset="-122"/>
              </a:rPr>
              <a:t> Deng, Hong Huang, "Vision Transformer: An Excellent Teacher for Guiding Small Networks in Remote Sensing Image Scene Classification", IEEE Transactions on Geoscience and Remote Sensing, vol.60, pp.1-15, 2022.</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b="1" dirty="0">
                <a:latin typeface="Calisto MT" panose="02040603050505030304" pitchFamily="18" charset="0"/>
              </a:rPr>
              <a:t>SENTIMENT EANALYSIS ON</a:t>
            </a:r>
            <a:r>
              <a:rPr lang="en-US" b="1" dirty="0">
                <a:solidFill>
                  <a:schemeClr val="bg1">
                    <a:lumMod val="50000"/>
                  </a:schemeClr>
                </a:solidFill>
                <a:latin typeface="Calisto MT" pitchFamily="18" charset="0"/>
                <a:ea typeface="Times New Roman" pitchFamily="18" charset="0"/>
                <a:cs typeface="Times New Roman" pitchFamily="18" charset="0"/>
              </a:rPr>
              <a:t> AMAZON PRODUCT REVIEWS  </a:t>
            </a:r>
            <a:r>
              <a:rPr lang="en-US" dirty="0"/>
              <a:t> </a:t>
            </a:r>
          </a:p>
          <a:p>
            <a:endParaRPr lang="en-US" dirty="0"/>
          </a:p>
        </p:txBody>
      </p:sp>
    </p:spTree>
    <p:extLst>
      <p:ext uri="{BB962C8B-B14F-4D97-AF65-F5344CB8AC3E}">
        <p14:creationId xmlns:p14="http://schemas.microsoft.com/office/powerpoint/2010/main" val="66864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30425"/>
            <a:ext cx="7772400" cy="1831975"/>
          </a:xfrm>
        </p:spPr>
        <p:txBody>
          <a:bodyPr>
            <a:normAutofit/>
          </a:bodyPr>
          <a:lstStyle/>
          <a:p>
            <a:r>
              <a:rPr lang="en-GB" sz="4000" b="1" i="1" dirty="0">
                <a:solidFill>
                  <a:srgbClr val="008000"/>
                </a:solidFill>
                <a:latin typeface="Calisto MT"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8000"/>
                </a:solidFill>
                <a:latin typeface="Calisto MT" pitchFamily="18" charset="0"/>
              </a:rPr>
              <a:t>CONTENTS</a:t>
            </a:r>
            <a:endParaRPr lang="en-US" sz="4000" b="1" dirty="0">
              <a:solidFill>
                <a:srgbClr val="008000"/>
              </a:solidFill>
            </a:endParaRPr>
          </a:p>
        </p:txBody>
      </p:sp>
      <p:sp>
        <p:nvSpPr>
          <p:cNvPr id="3" name="Content Placeholder 2"/>
          <p:cNvSpPr>
            <a:spLocks noGrp="1"/>
          </p:cNvSpPr>
          <p:nvPr>
            <p:ph idx="1"/>
          </p:nvPr>
        </p:nvSpPr>
        <p:spPr/>
        <p:txBody>
          <a:bodyPr>
            <a:normAutofit lnSpcReduction="10000"/>
          </a:bodyPr>
          <a:lstStyle/>
          <a:p>
            <a:r>
              <a:rPr lang="en-US" b="1" dirty="0">
                <a:solidFill>
                  <a:srgbClr val="008000"/>
                </a:solidFill>
                <a:latin typeface="Calisto MT" panose="02040603050505030304" pitchFamily="18" charset="0"/>
              </a:rPr>
              <a:t>ABSTRACT</a:t>
            </a:r>
          </a:p>
          <a:p>
            <a:r>
              <a:rPr lang="en-US" b="1" dirty="0">
                <a:solidFill>
                  <a:srgbClr val="008000"/>
                </a:solidFill>
                <a:latin typeface="Calisto MT" panose="02040603050505030304" pitchFamily="18" charset="0"/>
              </a:rPr>
              <a:t>MOTIVATION</a:t>
            </a:r>
          </a:p>
          <a:p>
            <a:r>
              <a:rPr lang="en-US" b="1" dirty="0">
                <a:solidFill>
                  <a:srgbClr val="008000"/>
                </a:solidFill>
                <a:latin typeface="Calisto MT" panose="02040603050505030304" pitchFamily="18" charset="0"/>
              </a:rPr>
              <a:t>OBJECTIVES</a:t>
            </a:r>
          </a:p>
          <a:p>
            <a:r>
              <a:rPr lang="en-US" b="1" dirty="0">
                <a:solidFill>
                  <a:srgbClr val="008000"/>
                </a:solidFill>
                <a:latin typeface="Calisto MT" panose="02040603050505030304" pitchFamily="18" charset="0"/>
              </a:rPr>
              <a:t>RELATED WORK</a:t>
            </a:r>
          </a:p>
          <a:p>
            <a:r>
              <a:rPr lang="en-US" b="1" dirty="0">
                <a:solidFill>
                  <a:srgbClr val="008000"/>
                </a:solidFill>
                <a:latin typeface="Calisto MT" panose="02040603050505030304" pitchFamily="18" charset="0"/>
              </a:rPr>
              <a:t>PROBLEM STATEMENT</a:t>
            </a:r>
          </a:p>
          <a:p>
            <a:r>
              <a:rPr lang="en-US" b="1" dirty="0">
                <a:solidFill>
                  <a:srgbClr val="008000"/>
                </a:solidFill>
                <a:latin typeface="Calisto MT" panose="02040603050505030304" pitchFamily="18" charset="0"/>
              </a:rPr>
              <a:t>PROPOSED SOLUTION</a:t>
            </a:r>
          </a:p>
          <a:p>
            <a:r>
              <a:rPr lang="en-US" b="1" dirty="0">
                <a:solidFill>
                  <a:srgbClr val="008000"/>
                </a:solidFill>
                <a:latin typeface="Calisto MT" panose="02040603050505030304" pitchFamily="18" charset="0"/>
              </a:rPr>
              <a:t>RESLUTS/SIMULATIONS</a:t>
            </a:r>
          </a:p>
          <a:p>
            <a:r>
              <a:rPr lang="en-US" b="1" dirty="0">
                <a:solidFill>
                  <a:srgbClr val="008000"/>
                </a:solidFill>
                <a:latin typeface="Calisto MT" panose="02040603050505030304" pitchFamily="18" charset="0"/>
              </a:rPr>
              <a:t>REFERENCES</a:t>
            </a:r>
          </a:p>
        </p:txBody>
      </p:sp>
      <p:sp>
        <p:nvSpPr>
          <p:cNvPr id="5" name="Footer Placeholder 4"/>
          <p:cNvSpPr>
            <a:spLocks noGrp="1"/>
          </p:cNvSpPr>
          <p:nvPr>
            <p:ph type="ftr" sz="quarter" idx="11"/>
          </p:nvPr>
        </p:nvSpPr>
        <p:spPr/>
        <p:txBody>
          <a:bodyPr/>
          <a:lstStyle/>
          <a:p>
            <a:r>
              <a:rPr lang="en-US" b="1" dirty="0">
                <a:solidFill>
                  <a:schemeClr val="bg1">
                    <a:lumMod val="50000"/>
                  </a:schemeClr>
                </a:solidFill>
                <a:latin typeface="Calisto MT" pitchFamily="18" charset="0"/>
                <a:ea typeface="Times New Roman" pitchFamily="18" charset="0"/>
                <a:cs typeface="Times New Roman" pitchFamily="18" charset="0"/>
              </a:rPr>
              <a:t>SENTIMENT ANALYSIS ON AMAZON PRODUCT REVIEWS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rgbClr val="008000"/>
                </a:solidFill>
                <a:latin typeface="Calisto MT" pitchFamily="18" charset="0"/>
              </a:rPr>
              <a:t>ABSTRACT</a:t>
            </a:r>
          </a:p>
        </p:txBody>
      </p:sp>
      <p:sp>
        <p:nvSpPr>
          <p:cNvPr id="3" name="Content Placeholder 2"/>
          <p:cNvSpPr>
            <a:spLocks noGrp="1"/>
          </p:cNvSpPr>
          <p:nvPr>
            <p:ph idx="1"/>
          </p:nvPr>
        </p:nvSpPr>
        <p:spPr>
          <a:xfrm>
            <a:off x="457200" y="1219200"/>
            <a:ext cx="8229600" cy="4906963"/>
          </a:xfrm>
        </p:spPr>
        <p:txBody>
          <a:bodyPr>
            <a:noAutofit/>
          </a:bodyPr>
          <a:lstStyle/>
          <a:p>
            <a:pPr marL="0" marR="0" indent="172720" algn="just">
              <a:spcBef>
                <a:spcPts val="0"/>
              </a:spcBef>
              <a:spcAft>
                <a:spcPts val="1000"/>
              </a:spcAft>
            </a:pPr>
            <a:r>
              <a:rPr lang="en-US" sz="2000" dirty="0">
                <a:effectLst/>
                <a:latin typeface="Times New Roman" panose="02020603050405020304" pitchFamily="18" charset="0"/>
                <a:ea typeface="SimSun" panose="02010600030101010101" pitchFamily="2" charset="-122"/>
              </a:rPr>
              <a:t>Convolutional Neural Networks (CNNs) have emerged as a powerful tool for image classification tasks in recent years. Their ability to automatically learn hierarchical features from raw pixel data has led to significant advancements in various domains such as computer vision, medical imaging, and autonomous driving.</a:t>
            </a:r>
          </a:p>
          <a:p>
            <a:pPr marL="0" marR="0" indent="172720" algn="just">
              <a:spcBef>
                <a:spcPts val="0"/>
              </a:spcBef>
              <a:spcAft>
                <a:spcPts val="1000"/>
              </a:spcAft>
            </a:pPr>
            <a:r>
              <a:rPr lang="en-US" sz="2000" dirty="0">
                <a:effectLst/>
                <a:latin typeface="Times New Roman" panose="02020603050405020304" pitchFamily="18" charset="0"/>
                <a:ea typeface="SimSun" panose="02010600030101010101" pitchFamily="2" charset="-122"/>
              </a:rPr>
              <a:t>This PPT provides an overview of CNN architectures, starting from the basic building blocks like convolutional layers, pooling layers, and fully connected layers, to more advanced techniques such as residual connections, batch normalization, and transfer learning. </a:t>
            </a:r>
          </a:p>
          <a:p>
            <a:pPr marL="0" marR="0" indent="172720" algn="just">
              <a:spcBef>
                <a:spcPts val="0"/>
              </a:spcBef>
              <a:spcAft>
                <a:spcPts val="1000"/>
              </a:spcAft>
            </a:pPr>
            <a:r>
              <a:rPr lang="en-US" sz="2000" dirty="0">
                <a:effectLst/>
                <a:latin typeface="Times New Roman" panose="02020603050405020304" pitchFamily="18" charset="0"/>
                <a:ea typeface="SimSun" panose="02010600030101010101" pitchFamily="2" charset="-122"/>
              </a:rPr>
              <a:t>Additionally, we discuss common challenges in training CNNs, such as overfitting and vanishing gradients, and present state-of-the-art solutions to address these issues. </a:t>
            </a:r>
          </a:p>
          <a:p>
            <a:pPr marL="0" marR="0" indent="172720" algn="just">
              <a:spcBef>
                <a:spcPts val="0"/>
              </a:spcBef>
              <a:spcAft>
                <a:spcPts val="1000"/>
              </a:spcAft>
            </a:pPr>
            <a:r>
              <a:rPr lang="en-US" sz="2000" dirty="0">
                <a:effectLst/>
                <a:latin typeface="Times New Roman" panose="02020603050405020304" pitchFamily="18" charset="0"/>
                <a:ea typeface="SimSun" panose="02010600030101010101" pitchFamily="2" charset="-122"/>
              </a:rPr>
              <a:t>Moreover, we examine emerging trends and innovations in CNN research, such as attention mechanisms, capsule networks, and adversarial training, elucidating their potential to advance the state-of-the-art in image classification’.</a:t>
            </a:r>
          </a:p>
          <a:p>
            <a:pPr algn="just"/>
            <a:endParaRPr lang="en-GB" sz="2400" dirty="0">
              <a:latin typeface="Calisto MT" pitchFamily="18" charset="0"/>
            </a:endParaRPr>
          </a:p>
        </p:txBody>
      </p:sp>
      <p:sp>
        <p:nvSpPr>
          <p:cNvPr id="5" name="Footer Placeholder 4"/>
          <p:cNvSpPr>
            <a:spLocks noGrp="1"/>
          </p:cNvSpPr>
          <p:nvPr>
            <p:ph type="ftr" sz="quarter" idx="11"/>
          </p:nvPr>
        </p:nvSpPr>
        <p:spPr/>
        <p:txBody>
          <a:bodyPr/>
          <a:lstStyle/>
          <a:p>
            <a:r>
              <a:rPr lang="en-US" b="1" dirty="0">
                <a:solidFill>
                  <a:schemeClr val="bg1">
                    <a:lumMod val="50000"/>
                  </a:schemeClr>
                </a:solidFill>
                <a:latin typeface="Calisto MT" pitchFamily="18" charset="0"/>
                <a:ea typeface="Times New Roman" pitchFamily="18" charset="0"/>
                <a:cs typeface="Times New Roman" pitchFamily="18" charset="0"/>
              </a:rPr>
              <a:t>SENTIMENT ANALYSIS ON AMAZON PRODUCT REVIEWS </a:t>
            </a:r>
            <a:endParaRPr lang="en-US" dirty="0">
              <a:solidFill>
                <a:schemeClr val="bg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BB26-F315-12D4-8B31-93E8098FA483}"/>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MOTIVATION</a:t>
            </a:r>
          </a:p>
        </p:txBody>
      </p:sp>
      <p:sp>
        <p:nvSpPr>
          <p:cNvPr id="3" name="Content Placeholder 2">
            <a:extLst>
              <a:ext uri="{FF2B5EF4-FFF2-40B4-BE49-F238E27FC236}">
                <a16:creationId xmlns:a16="http://schemas.microsoft.com/office/drawing/2014/main" id="{2FC6DAE4-446A-E788-2027-36195F490729}"/>
              </a:ext>
            </a:extLst>
          </p:cNvPr>
          <p:cNvSpPr>
            <a:spLocks noGrp="1"/>
          </p:cNvSpPr>
          <p:nvPr>
            <p:ph idx="1"/>
          </p:nvPr>
        </p:nvSpPr>
        <p:spPr/>
        <p:txBody>
          <a:bodyPr>
            <a:normAutofit/>
          </a:bodyPr>
          <a:lstStyle/>
          <a:p>
            <a:pPr marL="0" marR="0" indent="182880" algn="just">
              <a:lnSpc>
                <a:spcPct val="95000"/>
              </a:lnSpc>
              <a:spcBef>
                <a:spcPts val="0"/>
              </a:spcBef>
              <a:spcAft>
                <a:spcPts val="600"/>
              </a:spcAft>
              <a:tabLst>
                <a:tab pos="182880" algn="l"/>
              </a:tabLst>
            </a:pPr>
            <a:r>
              <a:rPr lang="x-none" sz="2000" spc="-5" dirty="0">
                <a:effectLst/>
                <a:latin typeface="Times New Roman" panose="02020603050405020304" pitchFamily="18" charset="0"/>
                <a:ea typeface="SimSun" panose="02010600030101010101" pitchFamily="2" charset="-122"/>
              </a:rPr>
              <a:t>The motivation behind exploring Convolutional Neural Networks (CNNs) for image classification stems from the inherent complexity and richness of visual data and the need for automated and accurate methods to analyze and classify images across various domains. Here are several key motivations:</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mj-lt"/>
              <a:buAutoNum type="arabicPeriod"/>
              <a:tabLst>
                <a:tab pos="182880" algn="l"/>
              </a:tabLst>
            </a:pPr>
            <a:r>
              <a:rPr lang="x-none" sz="2000" spc="-5" dirty="0">
                <a:effectLst/>
                <a:latin typeface="Times New Roman" panose="02020603050405020304" pitchFamily="18" charset="0"/>
                <a:ea typeface="SimSun" panose="02010600030101010101" pitchFamily="2" charset="-122"/>
              </a:rPr>
              <a:t>Complexity of Visual Data.</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mj-lt"/>
              <a:buAutoNum type="arabicPeriod"/>
              <a:tabLst>
                <a:tab pos="182880" algn="l"/>
              </a:tabLst>
            </a:pPr>
            <a:r>
              <a:rPr lang="x-none" sz="2000" spc="-5" dirty="0">
                <a:effectLst/>
                <a:latin typeface="Times New Roman" panose="02020603050405020304" pitchFamily="18" charset="0"/>
                <a:ea typeface="SimSun" panose="02010600030101010101" pitchFamily="2" charset="-122"/>
              </a:rPr>
              <a:t>Explosion of Image Data</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mj-lt"/>
              <a:buAutoNum type="arabicPeriod"/>
              <a:tabLst>
                <a:tab pos="182880" algn="l"/>
              </a:tabLst>
            </a:pPr>
            <a:r>
              <a:rPr lang="x-none" sz="2000" spc="-5" dirty="0">
                <a:effectLst/>
                <a:latin typeface="Times New Roman" panose="02020603050405020304" pitchFamily="18" charset="0"/>
                <a:ea typeface="SimSun" panose="02010600030101010101" pitchFamily="2" charset="-122"/>
              </a:rPr>
              <a:t>Potential for Innovation.</a:t>
            </a:r>
            <a:endParaRPr lang="en-US" sz="20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x-none" sz="2000" spc="-5" dirty="0">
                <a:effectLst/>
                <a:latin typeface="Times New Roman" panose="02020603050405020304" pitchFamily="18" charset="0"/>
                <a:ea typeface="SimSun" panose="02010600030101010101" pitchFamily="2" charset="-122"/>
              </a:rPr>
              <a:t>In summary, the motivation behind investigating CNNs for image classification lies in the need for robust, scalable, and automated solutions to analyze visual data across diverse applications, leveraging the power of deep learning to address the complexities inherent in images.</a:t>
            </a:r>
            <a:endParaRPr lang="en-US" sz="2000" spc="-5" dirty="0">
              <a:effectLst/>
              <a:latin typeface="Times New Roman" panose="02020603050405020304" pitchFamily="18" charset="0"/>
              <a:ea typeface="SimSun" panose="02010600030101010101" pitchFamily="2" charset="-122"/>
            </a:endParaRPr>
          </a:p>
          <a:p>
            <a:endParaRPr lang="en-US"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6864F2DD-2D29-D755-3CDB-66597FB9433C}"/>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a:t>
            </a:r>
            <a:r>
              <a:rPr lang="en-US" b="1" dirty="0">
                <a:solidFill>
                  <a:schemeClr val="bg1">
                    <a:lumMod val="65000"/>
                  </a:schemeClr>
                </a:solidFill>
                <a:latin typeface="Calisto MT" pitchFamily="18" charset="0"/>
                <a:ea typeface="Times New Roman" pitchFamily="18" charset="0"/>
                <a:cs typeface="Times New Roman" pitchFamily="18" charset="0"/>
              </a:rPr>
              <a:t>ANALYSIS</a:t>
            </a:r>
            <a:r>
              <a:rPr lang="en-US" sz="1200" b="1" dirty="0">
                <a:solidFill>
                  <a:schemeClr val="bg1">
                    <a:lumMod val="65000"/>
                  </a:schemeClr>
                </a:solidFill>
                <a:latin typeface="Calisto MT" pitchFamily="18" charset="0"/>
                <a:ea typeface="Times New Roman" pitchFamily="18" charset="0"/>
                <a:cs typeface="Times New Roman" pitchFamily="18" charset="0"/>
              </a:rPr>
              <a:t>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40962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E50B-0EAD-0C25-05FF-B2035FDBB941}"/>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OBJECTIVES</a:t>
            </a:r>
          </a:p>
        </p:txBody>
      </p:sp>
      <p:sp>
        <p:nvSpPr>
          <p:cNvPr id="3" name="Content Placeholder 2">
            <a:extLst>
              <a:ext uri="{FF2B5EF4-FFF2-40B4-BE49-F238E27FC236}">
                <a16:creationId xmlns:a16="http://schemas.microsoft.com/office/drawing/2014/main" id="{0AA4FC13-8CA1-91C6-95CA-4E0EF199939D}"/>
              </a:ext>
            </a:extLst>
          </p:cNvPr>
          <p:cNvSpPr>
            <a:spLocks noGrp="1"/>
          </p:cNvSpPr>
          <p:nvPr>
            <p:ph idx="1"/>
          </p:nvPr>
        </p:nvSpPr>
        <p:spPr>
          <a:xfrm>
            <a:off x="457200" y="1295400"/>
            <a:ext cx="8229600" cy="4830763"/>
          </a:xfrm>
        </p:spPr>
        <p:txBody>
          <a:bodyPr>
            <a:noAutofit/>
          </a:bodyPr>
          <a:lstStyle/>
          <a:p>
            <a:pPr marL="457200" marR="0" lvl="0" indent="-457200" algn="just">
              <a:lnSpc>
                <a:spcPct val="95000"/>
              </a:lnSpc>
              <a:spcBef>
                <a:spcPts val="0"/>
              </a:spcBef>
              <a:spcAft>
                <a:spcPts val="600"/>
              </a:spcAft>
              <a:buFont typeface="+mj-lt"/>
              <a:buAutoNum type="arabicPeriod"/>
              <a:tabLst>
                <a:tab pos="182880" algn="l"/>
              </a:tabLst>
            </a:pPr>
            <a:r>
              <a:rPr lang="x-none" sz="2000" spc="-5" dirty="0">
                <a:effectLst/>
                <a:latin typeface="Times New Roman" panose="02020603050405020304" pitchFamily="18" charset="0"/>
                <a:ea typeface="SimSun" panose="02010600030101010101" pitchFamily="2" charset="-122"/>
              </a:rPr>
              <a:t>Detailed Examination of Architectures</a:t>
            </a:r>
            <a:endParaRPr lang="en-US" sz="2000" spc="-5" dirty="0">
              <a:effectLst/>
              <a:latin typeface="Times New Roman" panose="02020603050405020304" pitchFamily="18" charset="0"/>
              <a:ea typeface="SimSun" panose="02010600030101010101" pitchFamily="2" charset="-122"/>
            </a:endParaRPr>
          </a:p>
          <a:p>
            <a:pPr marL="457200" marR="0" lvl="0" indent="-457200" algn="just">
              <a:lnSpc>
                <a:spcPct val="95000"/>
              </a:lnSpc>
              <a:spcBef>
                <a:spcPts val="0"/>
              </a:spcBef>
              <a:spcAft>
                <a:spcPts val="600"/>
              </a:spcAft>
              <a:buFont typeface="+mj-lt"/>
              <a:buAutoNum type="arabicPeriod"/>
              <a:tabLst>
                <a:tab pos="182880" algn="l"/>
              </a:tabLst>
            </a:pPr>
            <a:r>
              <a:rPr lang="x-none" sz="2000" spc="-5" dirty="0">
                <a:effectLst/>
                <a:latin typeface="Times New Roman" panose="02020603050405020304" pitchFamily="18" charset="0"/>
                <a:ea typeface="SimSun" panose="02010600030101010101" pitchFamily="2" charset="-122"/>
              </a:rPr>
              <a:t>Training Techniques and Challenges</a:t>
            </a:r>
            <a:endParaRPr lang="en-US" sz="2000" spc="-5" dirty="0">
              <a:effectLst/>
              <a:latin typeface="Times New Roman" panose="02020603050405020304" pitchFamily="18" charset="0"/>
              <a:ea typeface="SimSun" panose="02010600030101010101" pitchFamily="2" charset="-122"/>
            </a:endParaRPr>
          </a:p>
          <a:p>
            <a:pPr marL="457200" marR="0" lvl="0" indent="-457200" algn="just">
              <a:lnSpc>
                <a:spcPct val="95000"/>
              </a:lnSpc>
              <a:spcBef>
                <a:spcPts val="0"/>
              </a:spcBef>
              <a:spcAft>
                <a:spcPts val="600"/>
              </a:spcAft>
              <a:buFont typeface="+mj-lt"/>
              <a:buAutoNum type="arabicPeriod"/>
              <a:tabLst>
                <a:tab pos="182880" algn="l"/>
              </a:tabLst>
            </a:pPr>
            <a:r>
              <a:rPr lang="x-none" sz="2000" spc="-5" dirty="0">
                <a:effectLst/>
                <a:latin typeface="Times New Roman" panose="02020603050405020304" pitchFamily="18" charset="0"/>
                <a:ea typeface="SimSun" panose="02010600030101010101" pitchFamily="2" charset="-122"/>
              </a:rPr>
              <a:t>Performance Evaluation</a:t>
            </a:r>
            <a:endParaRPr lang="en-US" sz="2000" spc="-5" dirty="0">
              <a:effectLst/>
              <a:latin typeface="Times New Roman" panose="02020603050405020304" pitchFamily="18" charset="0"/>
              <a:ea typeface="SimSun" panose="02010600030101010101" pitchFamily="2" charset="-122"/>
            </a:endParaRPr>
          </a:p>
          <a:p>
            <a:pPr marL="457200" marR="0" lvl="0" indent="-457200" algn="just">
              <a:lnSpc>
                <a:spcPct val="95000"/>
              </a:lnSpc>
              <a:spcBef>
                <a:spcPts val="0"/>
              </a:spcBef>
              <a:spcAft>
                <a:spcPts val="600"/>
              </a:spcAft>
              <a:buFont typeface="+mj-lt"/>
              <a:buAutoNum type="arabicPeriod"/>
              <a:tabLst>
                <a:tab pos="182880" algn="l"/>
              </a:tabLst>
            </a:pPr>
            <a:r>
              <a:rPr lang="x-none" sz="2000" spc="-5" dirty="0">
                <a:effectLst/>
                <a:latin typeface="Times New Roman" panose="02020603050405020304" pitchFamily="18" charset="0"/>
                <a:ea typeface="SimSun" panose="02010600030101010101" pitchFamily="2" charset="-122"/>
              </a:rPr>
              <a:t>Comparison with Baseline Methods</a:t>
            </a:r>
            <a:endParaRPr lang="en-US" sz="2000" spc="-5" dirty="0">
              <a:effectLst/>
              <a:latin typeface="Times New Roman" panose="02020603050405020304" pitchFamily="18" charset="0"/>
              <a:ea typeface="SimSun" panose="02010600030101010101" pitchFamily="2" charset="-122"/>
            </a:endParaRPr>
          </a:p>
          <a:p>
            <a:pPr marL="0" marR="0" lvl="0" indent="0" algn="just">
              <a:lnSpc>
                <a:spcPct val="95000"/>
              </a:lnSpc>
              <a:spcBef>
                <a:spcPts val="0"/>
              </a:spcBef>
              <a:spcAft>
                <a:spcPts val="600"/>
              </a:spcAft>
              <a:buNone/>
              <a:tabLst>
                <a:tab pos="182880" algn="l"/>
              </a:tabLst>
            </a:pPr>
            <a:r>
              <a:rPr lang="en-US" sz="2000" dirty="0">
                <a:effectLst/>
                <a:latin typeface="Times New Roman" panose="02020603050405020304" pitchFamily="18" charset="0"/>
                <a:ea typeface="SimSun" panose="02010600030101010101" pitchFamily="2" charset="-122"/>
              </a:rPr>
              <a:t>Overall, the main contributions and objectives </a:t>
            </a:r>
            <a:r>
              <a:rPr lang="en-US" sz="2000" dirty="0">
                <a:latin typeface="Times New Roman" panose="02020603050405020304" pitchFamily="18" charset="0"/>
                <a:ea typeface="SimSun" panose="02010600030101010101" pitchFamily="2" charset="-122"/>
              </a:rPr>
              <a:t>is </a:t>
            </a:r>
            <a:r>
              <a:rPr lang="en-US" sz="2000" dirty="0">
                <a:effectLst/>
                <a:latin typeface="Times New Roman" panose="02020603050405020304" pitchFamily="18" charset="0"/>
                <a:ea typeface="SimSun" panose="02010600030101010101" pitchFamily="2" charset="-122"/>
              </a:rPr>
              <a:t>to provide researchers with a comprehensive understanding of CNNs for image classification, fostering further innovation and application of deep learning in this critical domain.</a:t>
            </a:r>
            <a:endParaRPr lang="en-US" sz="2000" dirty="0">
              <a:latin typeface="Calisto MT" panose="02040603050505030304" pitchFamily="18" charset="0"/>
            </a:endParaRPr>
          </a:p>
        </p:txBody>
      </p:sp>
      <p:sp>
        <p:nvSpPr>
          <p:cNvPr id="4" name="Footer Placeholder 3">
            <a:extLst>
              <a:ext uri="{FF2B5EF4-FFF2-40B4-BE49-F238E27FC236}">
                <a16:creationId xmlns:a16="http://schemas.microsoft.com/office/drawing/2014/main" id="{EC5E6E3B-EC0D-CB39-93E0-1DD996C13C49}"/>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a:t>
            </a:r>
            <a:r>
              <a:rPr lang="en-US" b="1" dirty="0">
                <a:solidFill>
                  <a:schemeClr val="bg1">
                    <a:lumMod val="65000"/>
                  </a:schemeClr>
                </a:solidFill>
                <a:latin typeface="Calisto MT" pitchFamily="18" charset="0"/>
                <a:ea typeface="Times New Roman" pitchFamily="18" charset="0"/>
                <a:cs typeface="Times New Roman" pitchFamily="18" charset="0"/>
              </a:rPr>
              <a:t>ANALYASIS</a:t>
            </a:r>
            <a:r>
              <a:rPr lang="en-US" sz="1200" b="1" dirty="0">
                <a:solidFill>
                  <a:schemeClr val="bg1">
                    <a:lumMod val="65000"/>
                  </a:schemeClr>
                </a:solidFill>
                <a:latin typeface="Calisto MT" pitchFamily="18" charset="0"/>
                <a:ea typeface="Times New Roman" pitchFamily="18" charset="0"/>
                <a:cs typeface="Times New Roman" pitchFamily="18" charset="0"/>
              </a:rPr>
              <a:t>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426060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2E46-2EBF-7AF3-EEDC-1758D77865A3}"/>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RELATED WORK</a:t>
            </a:r>
          </a:p>
        </p:txBody>
      </p:sp>
      <p:sp>
        <p:nvSpPr>
          <p:cNvPr id="3" name="Content Placeholder 2">
            <a:extLst>
              <a:ext uri="{FF2B5EF4-FFF2-40B4-BE49-F238E27FC236}">
                <a16:creationId xmlns:a16="http://schemas.microsoft.com/office/drawing/2014/main" id="{70A6EE2D-35E8-8DB3-BF06-D189EB2E64DE}"/>
              </a:ext>
            </a:extLst>
          </p:cNvPr>
          <p:cNvSpPr>
            <a:spLocks noGrp="1"/>
          </p:cNvSpPr>
          <p:nvPr>
            <p:ph idx="1"/>
          </p:nvPr>
        </p:nvSpPr>
        <p:spPr/>
        <p:txBody>
          <a:bodyPr>
            <a:normAutofit/>
          </a:bodyPr>
          <a:lstStyle/>
          <a:p>
            <a:r>
              <a:rPr lang="x-none" sz="2000" spc="-5" dirty="0">
                <a:effectLst/>
                <a:latin typeface="Times New Roman" panose="02020603050405020304" pitchFamily="18" charset="0"/>
                <a:ea typeface="SimSun" panose="02010600030101010101" pitchFamily="2" charset="-122"/>
                <a:cs typeface="Times New Roman" panose="02020603050405020304" pitchFamily="18" charset="0"/>
              </a:rPr>
              <a:t>The objective of this part is to build an algorithm that can identify photographs of cats and dogs. To create predictions, it examines input photographs of dogs and cats. The implemented model can be adjusted for mobile devices or websites.</a:t>
            </a:r>
            <a:endParaRPr lang="en-US" sz="2000"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image will show a dog if the likelihood is more than 0.5, else a cat.</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4F9C37-E037-A938-7E9B-755A4AD8BF2B}"/>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a:t>
            </a:r>
            <a:r>
              <a:rPr lang="en-US" b="1" dirty="0">
                <a:solidFill>
                  <a:schemeClr val="bg1">
                    <a:lumMod val="65000"/>
                  </a:schemeClr>
                </a:solidFill>
                <a:latin typeface="Calisto MT" pitchFamily="18" charset="0"/>
                <a:ea typeface="Times New Roman" pitchFamily="18" charset="0"/>
                <a:cs typeface="Times New Roman" pitchFamily="18" charset="0"/>
              </a:rPr>
              <a:t>ANALYSIS</a:t>
            </a:r>
            <a:r>
              <a:rPr lang="en-US" sz="1200" b="1" dirty="0">
                <a:solidFill>
                  <a:schemeClr val="bg1">
                    <a:lumMod val="65000"/>
                  </a:schemeClr>
                </a:solidFill>
                <a:latin typeface="Calisto MT" pitchFamily="18" charset="0"/>
                <a:ea typeface="Times New Roman" pitchFamily="18" charset="0"/>
                <a:cs typeface="Times New Roman" pitchFamily="18" charset="0"/>
              </a:rPr>
              <a:t>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748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28E-B853-858A-8D9B-B2405801BDDB}"/>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PROBLEM STATEMENT</a:t>
            </a:r>
          </a:p>
        </p:txBody>
      </p:sp>
      <p:sp>
        <p:nvSpPr>
          <p:cNvPr id="3" name="Content Placeholder 2">
            <a:extLst>
              <a:ext uri="{FF2B5EF4-FFF2-40B4-BE49-F238E27FC236}">
                <a16:creationId xmlns:a16="http://schemas.microsoft.com/office/drawing/2014/main" id="{E8D7526D-4B0D-AC07-12D9-B5BF28BF7421}"/>
              </a:ext>
            </a:extLst>
          </p:cNvPr>
          <p:cNvSpPr>
            <a:spLocks noGrp="1"/>
          </p:cNvSpPr>
          <p:nvPr>
            <p:ph idx="1"/>
          </p:nvPr>
        </p:nvSpPr>
        <p:spPr/>
        <p:txBody>
          <a:bodyPr>
            <a:noAutofit/>
          </a:bodyPr>
          <a:lstStyle/>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 We start with understanding the dataset used for training. And classify them as cat and dog so that we can segregate the data for model to learn. We have species information for dataset in this block such as the split ratio and image size. Next, we focused on Data preparation where we do the following processes: </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SimSun" panose="02010600030101010101" pitchFamily="2" charset="-122"/>
              </a:rPr>
              <a:t>Read image from data less.</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SimSun" panose="02010600030101010101" pitchFamily="2" charset="-122"/>
              </a:rPr>
              <a:t>Resize it so that features can be extracted later.</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SimSun" panose="02010600030101010101" pitchFamily="2" charset="-122"/>
              </a:rPr>
              <a:t>Convert image from string type to float.</a:t>
            </a:r>
          </a:p>
          <a:p>
            <a:pPr marL="342900" marR="0" lvl="0" indent="-342900" algn="just">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SimSun" panose="02010600030101010101" pitchFamily="2" charset="-122"/>
              </a:rPr>
              <a:t>Append processed image along with the label.</a:t>
            </a:r>
          </a:p>
          <a:p>
            <a:pPr marL="342900" marR="0" lvl="0" indent="-342900" algn="just">
              <a:spcBef>
                <a:spcPts val="0"/>
              </a:spcBef>
              <a:spcAft>
                <a:spcPts val="0"/>
              </a:spcAft>
              <a:buFont typeface="Symbol" panose="05050102010706020507" pitchFamily="18" charset="2"/>
              <a:buChar char=""/>
            </a:pPr>
            <a:endParaRPr lang="en-US" sz="20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anose="05050102010706020507" pitchFamily="18" charset="2"/>
              <a:buChar char=""/>
            </a:pPr>
            <a:endParaRPr lang="en-US" sz="20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SimSun" panose="02010600030101010101" pitchFamily="2" charset="-122"/>
            </a:endParaRPr>
          </a:p>
          <a:p>
            <a:endParaRPr lang="en-US"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FAE688DF-4F56-78B9-B7C1-F1F5308F8801}"/>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a:t>
            </a:r>
            <a:r>
              <a:rPr lang="en-US" b="1" dirty="0">
                <a:solidFill>
                  <a:schemeClr val="bg1">
                    <a:lumMod val="65000"/>
                  </a:schemeClr>
                </a:solidFill>
                <a:latin typeface="Calisto MT" pitchFamily="18" charset="0"/>
                <a:ea typeface="Times New Roman" pitchFamily="18" charset="0"/>
                <a:cs typeface="Times New Roman" pitchFamily="18" charset="0"/>
              </a:rPr>
              <a:t>ANALYSIS</a:t>
            </a:r>
            <a:r>
              <a:rPr lang="en-US" sz="1200" b="1" dirty="0">
                <a:solidFill>
                  <a:schemeClr val="bg1">
                    <a:lumMod val="65000"/>
                  </a:schemeClr>
                </a:solidFill>
                <a:latin typeface="Calisto MT" pitchFamily="18" charset="0"/>
                <a:ea typeface="Times New Roman" pitchFamily="18" charset="0"/>
                <a:cs typeface="Times New Roman" pitchFamily="18" charset="0"/>
              </a:rPr>
              <a:t>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75936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1DF8-759E-02BD-CE31-0E302A3F6D5C}"/>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PROPOSED SOLUTION</a:t>
            </a:r>
          </a:p>
        </p:txBody>
      </p:sp>
      <p:sp>
        <p:nvSpPr>
          <p:cNvPr id="3" name="Content Placeholder 2">
            <a:extLst>
              <a:ext uri="{FF2B5EF4-FFF2-40B4-BE49-F238E27FC236}">
                <a16:creationId xmlns:a16="http://schemas.microsoft.com/office/drawing/2014/main" id="{04C49990-98B8-52A9-0946-446C30AC0155}"/>
              </a:ext>
            </a:extLst>
          </p:cNvPr>
          <p:cNvSpPr>
            <a:spLocks noGrp="1"/>
          </p:cNvSpPr>
          <p:nvPr>
            <p:ph idx="1"/>
          </p:nvPr>
        </p:nvSpPr>
        <p:spPr/>
        <p:txBody>
          <a:bodyPr>
            <a:noAutofit/>
          </a:bodyPr>
          <a:lstStyle/>
          <a:p>
            <a:r>
              <a:rPr lang="en-US" sz="2000" dirty="0">
                <a:effectLst/>
                <a:latin typeface="Times New Roman" panose="02020603050405020304" pitchFamily="18" charset="0"/>
                <a:ea typeface="SimSun" panose="02010600030101010101" pitchFamily="2" charset="-122"/>
              </a:rPr>
              <a:t>We ran the model multiple time to understand how the accuracy and loss rate is affected by the changes we make. </a:t>
            </a:r>
          </a:p>
          <a:p>
            <a:r>
              <a:rPr lang="en-US" sz="2000" dirty="0">
                <a:effectLst/>
                <a:latin typeface="Times New Roman" panose="02020603050405020304" pitchFamily="18" charset="0"/>
                <a:ea typeface="SimSun" panose="02010600030101010101" pitchFamily="2" charset="-122"/>
              </a:rPr>
              <a:t>As we increase the layers of Convolution, epochs and no. of images to train we can see the accuracy increasing. </a:t>
            </a:r>
          </a:p>
          <a:p>
            <a:r>
              <a:rPr lang="en-US" sz="2000" dirty="0">
                <a:effectLst/>
                <a:latin typeface="Times New Roman" panose="02020603050405020304" pitchFamily="18" charset="0"/>
                <a:ea typeface="SimSun" panose="02010600030101010101" pitchFamily="2" charset="-122"/>
              </a:rPr>
              <a:t>As we can see in the last rows for 10,000 and 15,000 images the model seems to be overfitting as the training accuracy is increasing linearly over time, whereas validation accuracy stalls around 81%-90% in the training process.</a:t>
            </a:r>
          </a:p>
          <a:p>
            <a:r>
              <a:rPr lang="en-US" sz="2000" dirty="0">
                <a:effectLst/>
                <a:latin typeface="Times New Roman" panose="02020603050405020304" pitchFamily="18" charset="0"/>
                <a:ea typeface="SimSun" panose="02010600030101010101" pitchFamily="2" charset="-122"/>
              </a:rPr>
              <a:t> Also, the difference in accuracy between training and validation accuracy is noticeably a sign of overfitting. </a:t>
            </a:r>
            <a:endParaRPr lang="en-US" sz="2000" dirty="0">
              <a:latin typeface="Calisto MT" panose="02040603050505030304" pitchFamily="18" charset="0"/>
            </a:endParaRPr>
          </a:p>
        </p:txBody>
      </p:sp>
      <p:sp>
        <p:nvSpPr>
          <p:cNvPr id="4" name="Footer Placeholder 3">
            <a:extLst>
              <a:ext uri="{FF2B5EF4-FFF2-40B4-BE49-F238E27FC236}">
                <a16:creationId xmlns:a16="http://schemas.microsoft.com/office/drawing/2014/main" id="{C9CDC8BA-B526-378D-7465-9A3118E254BA}"/>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EANALYSIS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Tree>
    <p:extLst>
      <p:ext uri="{BB962C8B-B14F-4D97-AF65-F5344CB8AC3E}">
        <p14:creationId xmlns:p14="http://schemas.microsoft.com/office/powerpoint/2010/main" val="413763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8531-1A72-0EE2-85B6-07758481E959}"/>
              </a:ext>
            </a:extLst>
          </p:cNvPr>
          <p:cNvSpPr>
            <a:spLocks noGrp="1"/>
          </p:cNvSpPr>
          <p:nvPr>
            <p:ph type="title"/>
          </p:nvPr>
        </p:nvSpPr>
        <p:spPr/>
        <p:txBody>
          <a:bodyPr>
            <a:normAutofit/>
          </a:bodyPr>
          <a:lstStyle/>
          <a:p>
            <a:r>
              <a:rPr lang="en-US" sz="4000" b="1" dirty="0">
                <a:solidFill>
                  <a:srgbClr val="008000"/>
                </a:solidFill>
                <a:latin typeface="Calisto MT" panose="02040603050505030304" pitchFamily="18" charset="0"/>
              </a:rPr>
              <a:t>CONCLUSION</a:t>
            </a:r>
          </a:p>
        </p:txBody>
      </p:sp>
      <p:sp>
        <p:nvSpPr>
          <p:cNvPr id="3" name="Content Placeholder 2">
            <a:extLst>
              <a:ext uri="{FF2B5EF4-FFF2-40B4-BE49-F238E27FC236}">
                <a16:creationId xmlns:a16="http://schemas.microsoft.com/office/drawing/2014/main" id="{2F6AE836-E491-BE80-7B03-4679A219CFF1}"/>
              </a:ext>
            </a:extLst>
          </p:cNvPr>
          <p:cNvSpPr>
            <a:spLocks noGrp="1"/>
          </p:cNvSpPr>
          <p:nvPr>
            <p:ph idx="1"/>
          </p:nvPr>
        </p:nvSpPr>
        <p:spPr/>
        <p:txBody>
          <a:bodyPr>
            <a:noAutofit/>
          </a:bodyPr>
          <a:lstStyle/>
          <a:p>
            <a:r>
              <a:rPr lang="en-US" sz="2000" dirty="0">
                <a:effectLst/>
                <a:latin typeface="Times New Roman" panose="02020603050405020304" pitchFamily="18" charset="0"/>
                <a:ea typeface="SimSun" panose="02010600030101010101" pitchFamily="2" charset="-122"/>
              </a:rPr>
              <a:t>Convolutional Neural Networks (CNNs) have revolutionized the field of image classification, demonstrating remarkable performance in various tasks.</a:t>
            </a:r>
          </a:p>
          <a:p>
            <a:r>
              <a:rPr lang="en-US" sz="2000" dirty="0">
                <a:effectLst/>
                <a:latin typeface="Times New Roman" panose="02020603050405020304" pitchFamily="18" charset="0"/>
                <a:ea typeface="SimSun" panose="02010600030101010101" pitchFamily="2" charset="-122"/>
              </a:rPr>
              <a:t>Their hierarchical architecture, which includes convolutional, pooling, and fully connected layers, allows them to automatically learn meaningful features from raw pixel data, eliminating the need for handcrafted feature extraction.</a:t>
            </a:r>
          </a:p>
          <a:p>
            <a:pPr marL="0" indent="0">
              <a:buNone/>
            </a:pPr>
            <a:endParaRPr lang="en-US" sz="2400" dirty="0">
              <a:latin typeface="Calisto MT" panose="02040603050505030304" pitchFamily="18" charset="0"/>
            </a:endParaRPr>
          </a:p>
        </p:txBody>
      </p:sp>
      <p:sp>
        <p:nvSpPr>
          <p:cNvPr id="4" name="Footer Placeholder 3">
            <a:extLst>
              <a:ext uri="{FF2B5EF4-FFF2-40B4-BE49-F238E27FC236}">
                <a16:creationId xmlns:a16="http://schemas.microsoft.com/office/drawing/2014/main" id="{E3E96B96-7D83-7BD0-A3FE-880E13D76C0B}"/>
              </a:ext>
            </a:extLst>
          </p:cNvPr>
          <p:cNvSpPr>
            <a:spLocks noGrp="1"/>
          </p:cNvSpPr>
          <p:nvPr>
            <p:ph type="ftr" sz="quarter" idx="11"/>
          </p:nvPr>
        </p:nvSpPr>
        <p:spPr/>
        <p:txBody>
          <a:bodyPr/>
          <a:lstStyle/>
          <a:p>
            <a:r>
              <a:rPr lang="en-US" sz="1200" b="1" dirty="0">
                <a:solidFill>
                  <a:schemeClr val="bg1">
                    <a:lumMod val="65000"/>
                  </a:schemeClr>
                </a:solidFill>
                <a:latin typeface="Calisto MT" pitchFamily="18" charset="0"/>
                <a:ea typeface="Times New Roman" pitchFamily="18" charset="0"/>
                <a:cs typeface="Times New Roman" pitchFamily="18" charset="0"/>
              </a:rPr>
              <a:t>SENTIMENT EANALYSIS ON AMAZON PRODUCT REVIEWS </a:t>
            </a:r>
            <a:endParaRPr kumimoji="0" lang="en-US" sz="1200" b="1" i="0" u="none" strike="noStrike" cap="none" normalizeH="0" baseline="0" dirty="0">
              <a:ln>
                <a:noFill/>
              </a:ln>
              <a:solidFill>
                <a:schemeClr val="bg1">
                  <a:lumMod val="65000"/>
                </a:schemeClr>
              </a:solidFill>
              <a:effectLst/>
              <a:latin typeface="Calisto MT" pitchFamily="18" charset="0"/>
              <a:ea typeface="Times New Roman" pitchFamily="18" charset="0"/>
              <a:cs typeface="Times New Roman" pitchFamily="18" charset="0"/>
            </a:endParaRPr>
          </a:p>
          <a:p>
            <a:endParaRPr lang="en-US" dirty="0">
              <a:solidFill>
                <a:schemeClr val="bg1">
                  <a:lumMod val="65000"/>
                </a:schemeClr>
              </a:solidFill>
            </a:endParaRPr>
          </a:p>
        </p:txBody>
      </p:sp>
      <p:sp>
        <p:nvSpPr>
          <p:cNvPr id="5" name="Rectangle 1">
            <a:extLst>
              <a:ext uri="{FF2B5EF4-FFF2-40B4-BE49-F238E27FC236}">
                <a16:creationId xmlns:a16="http://schemas.microsoft.com/office/drawing/2014/main" id="{29D04E60-00DC-831C-4BDA-8263DBD548A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12198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4608</TotalTime>
  <Words>899</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Calisto MT</vt:lpstr>
      <vt:lpstr>Symbol</vt:lpstr>
      <vt:lpstr>Times New Roman</vt:lpstr>
      <vt:lpstr>Office Theme</vt:lpstr>
      <vt:lpstr>    </vt:lpstr>
      <vt:lpstr>CONTENTS</vt:lpstr>
      <vt:lpstr>ABSTRACT</vt:lpstr>
      <vt:lpstr>MOTIVATION</vt:lpstr>
      <vt:lpstr>OBJECTIVES</vt:lpstr>
      <vt:lpstr>RELATED WORK</vt:lpstr>
      <vt:lpstr>PROBLEM STATEMENT</vt:lpstr>
      <vt:lpstr>PROPOSED SOLUTION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 TITLE</dc:title>
  <dc:creator>Ravi Bommineni</dc:creator>
  <cp:lastModifiedBy>Akhila Katepalli</cp:lastModifiedBy>
  <cp:revision>164</cp:revision>
  <dcterms:created xsi:type="dcterms:W3CDTF">2006-08-16T00:00:00Z</dcterms:created>
  <dcterms:modified xsi:type="dcterms:W3CDTF">2024-04-18T23:09:28Z</dcterms:modified>
</cp:coreProperties>
</file>