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5"/>
  </p:notesMasterIdLst>
  <p:sldIdLst>
    <p:sldId id="360" r:id="rId2"/>
    <p:sldId id="300" r:id="rId3"/>
    <p:sldId id="288" r:id="rId4"/>
    <p:sldId id="353" r:id="rId5"/>
    <p:sldId id="354" r:id="rId6"/>
    <p:sldId id="355" r:id="rId7"/>
    <p:sldId id="356" r:id="rId8"/>
    <p:sldId id="357" r:id="rId9"/>
    <p:sldId id="359" r:id="rId10"/>
    <p:sldId id="361" r:id="rId11"/>
    <p:sldId id="358" r:id="rId12"/>
    <p:sldId id="349" r:id="rId13"/>
    <p:sldId id="34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0000FF"/>
    <a:srgbClr val="3399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686" autoAdjust="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193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730BB-3892-4563-A6F4-1BE1BFF1CC26}"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443A3475-B046-44ED-969A-EDBB5171A1BD}">
      <dgm:prSet custT="1"/>
      <dgm:spPr/>
      <dgm:t>
        <a:bodyPr/>
        <a:lstStyle/>
        <a:p>
          <a:r>
            <a:rPr lang="en-US" sz="1600" dirty="0">
              <a:latin typeface="Times New Roman" panose="02020603050405020304" pitchFamily="18" charset="0"/>
              <a:cs typeface="Times New Roman" panose="02020603050405020304" pitchFamily="18" charset="0"/>
            </a:rPr>
            <a:t>Convolutional Neural Networks (CNNs) have emerged as a powerful tool for image classification tasks in recent years. Their ability to automatically learn hierarchical features from raw pixel data has led to significant advancements in various domains such as computer vision, medical imaging, and autonomous driving.</a:t>
          </a:r>
        </a:p>
      </dgm:t>
    </dgm:pt>
    <dgm:pt modelId="{F281C13F-47DC-4C2E-A607-42ECEAB141B2}" type="parTrans" cxnId="{BDFBE697-F7CD-4F8F-9350-8A3C9B8C94E6}">
      <dgm:prSet/>
      <dgm:spPr/>
      <dgm:t>
        <a:bodyPr/>
        <a:lstStyle/>
        <a:p>
          <a:endParaRPr lang="en-US"/>
        </a:p>
      </dgm:t>
    </dgm:pt>
    <dgm:pt modelId="{74D9D6F1-5D27-4DBA-A879-FC3686477066}" type="sibTrans" cxnId="{BDFBE697-F7CD-4F8F-9350-8A3C9B8C94E6}">
      <dgm:prSet/>
      <dgm:spPr/>
      <dgm:t>
        <a:bodyPr/>
        <a:lstStyle/>
        <a:p>
          <a:endParaRPr lang="en-US"/>
        </a:p>
      </dgm:t>
    </dgm:pt>
    <dgm:pt modelId="{A79DE456-FD4D-40A3-BB81-86F8C5A46A49}">
      <dgm:prSet custT="1"/>
      <dgm:spPr/>
      <dgm:t>
        <a:bodyPr/>
        <a:lstStyle/>
        <a:p>
          <a:r>
            <a:rPr lang="en-US" sz="1600" dirty="0">
              <a:latin typeface="Times New Roman" panose="02020603050405020304" pitchFamily="18" charset="0"/>
              <a:cs typeface="Times New Roman" panose="02020603050405020304" pitchFamily="18" charset="0"/>
            </a:rPr>
            <a:t>This PPT provides an overview of CNN architectures, starting from the basic building blocks like convolutional layers, pooling layers, and fully connected layers, to more advanced techniques such as residual connections, batch normalization, and transfer learning. </a:t>
          </a:r>
        </a:p>
      </dgm:t>
    </dgm:pt>
    <dgm:pt modelId="{E77B2E22-65D1-42D1-95FF-3293A368B578}" type="parTrans" cxnId="{9E9EC3E9-969B-44B5-BB81-5935D3028916}">
      <dgm:prSet/>
      <dgm:spPr/>
      <dgm:t>
        <a:bodyPr/>
        <a:lstStyle/>
        <a:p>
          <a:endParaRPr lang="en-US"/>
        </a:p>
      </dgm:t>
    </dgm:pt>
    <dgm:pt modelId="{CF896988-70F9-4D73-BF07-91C5C6E2ABA0}" type="sibTrans" cxnId="{9E9EC3E9-969B-44B5-BB81-5935D3028916}">
      <dgm:prSet/>
      <dgm:spPr/>
      <dgm:t>
        <a:bodyPr/>
        <a:lstStyle/>
        <a:p>
          <a:endParaRPr lang="en-US"/>
        </a:p>
      </dgm:t>
    </dgm:pt>
    <dgm:pt modelId="{753A2B32-AB56-4E98-912F-04A0F30CFDD8}">
      <dgm:prSet custT="1"/>
      <dgm:spPr/>
      <dgm:t>
        <a:bodyPr/>
        <a:lstStyle/>
        <a:p>
          <a:r>
            <a:rPr lang="en-US" sz="1600" dirty="0">
              <a:latin typeface="Times New Roman" panose="02020603050405020304" pitchFamily="18" charset="0"/>
              <a:cs typeface="Times New Roman" panose="02020603050405020304" pitchFamily="18" charset="0"/>
            </a:rPr>
            <a:t>Moreover, we examine emerging trends and innovations in CNN research, such as attention mechanisms, capsule networks, and adversarial training, elucidating their potential to advance the state-of-the-art in image classification’.</a:t>
          </a:r>
        </a:p>
      </dgm:t>
    </dgm:pt>
    <dgm:pt modelId="{4E7915EE-DCF1-4539-B8D7-C88AFD1D2132}" type="parTrans" cxnId="{AD25EFBD-7A43-4C15-9C6C-A4C0F46866F9}">
      <dgm:prSet/>
      <dgm:spPr/>
      <dgm:t>
        <a:bodyPr/>
        <a:lstStyle/>
        <a:p>
          <a:endParaRPr lang="en-US"/>
        </a:p>
      </dgm:t>
    </dgm:pt>
    <dgm:pt modelId="{F98DADE3-911D-4B17-95E5-AFE207DB14D2}" type="sibTrans" cxnId="{AD25EFBD-7A43-4C15-9C6C-A4C0F46866F9}">
      <dgm:prSet/>
      <dgm:spPr/>
      <dgm:t>
        <a:bodyPr/>
        <a:lstStyle/>
        <a:p>
          <a:endParaRPr lang="en-US"/>
        </a:p>
      </dgm:t>
    </dgm:pt>
    <dgm:pt modelId="{8C8E1F33-365C-46DE-B4B1-C9153569A345}" type="pres">
      <dgm:prSet presAssocID="{0C4730BB-3892-4563-A6F4-1BE1BFF1CC26}" presName="vert0" presStyleCnt="0">
        <dgm:presLayoutVars>
          <dgm:dir/>
          <dgm:animOne val="branch"/>
          <dgm:animLvl val="lvl"/>
        </dgm:presLayoutVars>
      </dgm:prSet>
      <dgm:spPr/>
    </dgm:pt>
    <dgm:pt modelId="{ED3BFAF8-CC1F-460C-8752-4C6A0AC6D3BA}" type="pres">
      <dgm:prSet presAssocID="{443A3475-B046-44ED-969A-EDBB5171A1BD}" presName="thickLine" presStyleLbl="alignNode1" presStyleIdx="0" presStyleCnt="3"/>
      <dgm:spPr/>
    </dgm:pt>
    <dgm:pt modelId="{6677A077-A0A3-4954-B436-296085E19FEC}" type="pres">
      <dgm:prSet presAssocID="{443A3475-B046-44ED-969A-EDBB5171A1BD}" presName="horz1" presStyleCnt="0"/>
      <dgm:spPr/>
    </dgm:pt>
    <dgm:pt modelId="{FB50FE7C-CB00-423A-A8FD-61B87F4FA30D}" type="pres">
      <dgm:prSet presAssocID="{443A3475-B046-44ED-969A-EDBB5171A1BD}" presName="tx1" presStyleLbl="revTx" presStyleIdx="0" presStyleCnt="3"/>
      <dgm:spPr/>
    </dgm:pt>
    <dgm:pt modelId="{F5BC5612-148B-4708-A0BA-B11CAE1DE1E4}" type="pres">
      <dgm:prSet presAssocID="{443A3475-B046-44ED-969A-EDBB5171A1BD}" presName="vert1" presStyleCnt="0"/>
      <dgm:spPr/>
    </dgm:pt>
    <dgm:pt modelId="{D26EE947-A8F3-4F93-B594-5F0501DE4461}" type="pres">
      <dgm:prSet presAssocID="{A79DE456-FD4D-40A3-BB81-86F8C5A46A49}" presName="thickLine" presStyleLbl="alignNode1" presStyleIdx="1" presStyleCnt="3"/>
      <dgm:spPr/>
    </dgm:pt>
    <dgm:pt modelId="{B34A7098-ACC2-42AC-ADE9-D68C7122D855}" type="pres">
      <dgm:prSet presAssocID="{A79DE456-FD4D-40A3-BB81-86F8C5A46A49}" presName="horz1" presStyleCnt="0"/>
      <dgm:spPr/>
    </dgm:pt>
    <dgm:pt modelId="{A1696F10-4957-44B2-AD8B-37E754A21F0B}" type="pres">
      <dgm:prSet presAssocID="{A79DE456-FD4D-40A3-BB81-86F8C5A46A49}" presName="tx1" presStyleLbl="revTx" presStyleIdx="1" presStyleCnt="3"/>
      <dgm:spPr/>
    </dgm:pt>
    <dgm:pt modelId="{FEC32DB5-92F8-4F5B-9DB0-9BADEE7AE657}" type="pres">
      <dgm:prSet presAssocID="{A79DE456-FD4D-40A3-BB81-86F8C5A46A49}" presName="vert1" presStyleCnt="0"/>
      <dgm:spPr/>
    </dgm:pt>
    <dgm:pt modelId="{38753771-1A57-4D7E-891B-A126331CC903}" type="pres">
      <dgm:prSet presAssocID="{753A2B32-AB56-4E98-912F-04A0F30CFDD8}" presName="thickLine" presStyleLbl="alignNode1" presStyleIdx="2" presStyleCnt="3"/>
      <dgm:spPr/>
    </dgm:pt>
    <dgm:pt modelId="{D5B789F8-2D64-4584-82F7-36DB3D4F53C1}" type="pres">
      <dgm:prSet presAssocID="{753A2B32-AB56-4E98-912F-04A0F30CFDD8}" presName="horz1" presStyleCnt="0"/>
      <dgm:spPr/>
    </dgm:pt>
    <dgm:pt modelId="{F4A877AE-31D7-43AD-A0BA-F0C099652281}" type="pres">
      <dgm:prSet presAssocID="{753A2B32-AB56-4E98-912F-04A0F30CFDD8}" presName="tx1" presStyleLbl="revTx" presStyleIdx="2" presStyleCnt="3"/>
      <dgm:spPr/>
    </dgm:pt>
    <dgm:pt modelId="{5D90643C-82AC-4DC7-A241-CF0048E3629D}" type="pres">
      <dgm:prSet presAssocID="{753A2B32-AB56-4E98-912F-04A0F30CFDD8}" presName="vert1" presStyleCnt="0"/>
      <dgm:spPr/>
    </dgm:pt>
  </dgm:ptLst>
  <dgm:cxnLst>
    <dgm:cxn modelId="{4F19E50B-AFDE-4E82-BA27-C875ED6462CE}" type="presOf" srcId="{A79DE456-FD4D-40A3-BB81-86F8C5A46A49}" destId="{A1696F10-4957-44B2-AD8B-37E754A21F0B}" srcOrd="0" destOrd="0" presId="urn:microsoft.com/office/officeart/2008/layout/LinedList"/>
    <dgm:cxn modelId="{5C30D60F-BB64-4613-8AC6-3115DF29832E}" type="presOf" srcId="{443A3475-B046-44ED-969A-EDBB5171A1BD}" destId="{FB50FE7C-CB00-423A-A8FD-61B87F4FA30D}" srcOrd="0" destOrd="0" presId="urn:microsoft.com/office/officeart/2008/layout/LinedList"/>
    <dgm:cxn modelId="{D83B8B43-CFB2-47BB-9B96-CA6B67A8023E}" type="presOf" srcId="{0C4730BB-3892-4563-A6F4-1BE1BFF1CC26}" destId="{8C8E1F33-365C-46DE-B4B1-C9153569A345}" srcOrd="0" destOrd="0" presId="urn:microsoft.com/office/officeart/2008/layout/LinedList"/>
    <dgm:cxn modelId="{25956768-53D4-41E9-A533-968B620F9E69}" type="presOf" srcId="{753A2B32-AB56-4E98-912F-04A0F30CFDD8}" destId="{F4A877AE-31D7-43AD-A0BA-F0C099652281}" srcOrd="0" destOrd="0" presId="urn:microsoft.com/office/officeart/2008/layout/LinedList"/>
    <dgm:cxn modelId="{BDFBE697-F7CD-4F8F-9350-8A3C9B8C94E6}" srcId="{0C4730BB-3892-4563-A6F4-1BE1BFF1CC26}" destId="{443A3475-B046-44ED-969A-EDBB5171A1BD}" srcOrd="0" destOrd="0" parTransId="{F281C13F-47DC-4C2E-A607-42ECEAB141B2}" sibTransId="{74D9D6F1-5D27-4DBA-A879-FC3686477066}"/>
    <dgm:cxn modelId="{AD25EFBD-7A43-4C15-9C6C-A4C0F46866F9}" srcId="{0C4730BB-3892-4563-A6F4-1BE1BFF1CC26}" destId="{753A2B32-AB56-4E98-912F-04A0F30CFDD8}" srcOrd="2" destOrd="0" parTransId="{4E7915EE-DCF1-4539-B8D7-C88AFD1D2132}" sibTransId="{F98DADE3-911D-4B17-95E5-AFE207DB14D2}"/>
    <dgm:cxn modelId="{9E9EC3E9-969B-44B5-BB81-5935D3028916}" srcId="{0C4730BB-3892-4563-A6F4-1BE1BFF1CC26}" destId="{A79DE456-FD4D-40A3-BB81-86F8C5A46A49}" srcOrd="1" destOrd="0" parTransId="{E77B2E22-65D1-42D1-95FF-3293A368B578}" sibTransId="{CF896988-70F9-4D73-BF07-91C5C6E2ABA0}"/>
    <dgm:cxn modelId="{49ABB559-B1C8-4D6E-A322-EF8E3AF8CEA8}" type="presParOf" srcId="{8C8E1F33-365C-46DE-B4B1-C9153569A345}" destId="{ED3BFAF8-CC1F-460C-8752-4C6A0AC6D3BA}" srcOrd="0" destOrd="0" presId="urn:microsoft.com/office/officeart/2008/layout/LinedList"/>
    <dgm:cxn modelId="{6A4D353F-21C5-4A6A-B802-E111D1432FF3}" type="presParOf" srcId="{8C8E1F33-365C-46DE-B4B1-C9153569A345}" destId="{6677A077-A0A3-4954-B436-296085E19FEC}" srcOrd="1" destOrd="0" presId="urn:microsoft.com/office/officeart/2008/layout/LinedList"/>
    <dgm:cxn modelId="{D865BDD7-03B4-4887-9AC6-B1697ADEBD64}" type="presParOf" srcId="{6677A077-A0A3-4954-B436-296085E19FEC}" destId="{FB50FE7C-CB00-423A-A8FD-61B87F4FA30D}" srcOrd="0" destOrd="0" presId="urn:microsoft.com/office/officeart/2008/layout/LinedList"/>
    <dgm:cxn modelId="{A91BF774-4317-4415-9787-655C2ECD1F2A}" type="presParOf" srcId="{6677A077-A0A3-4954-B436-296085E19FEC}" destId="{F5BC5612-148B-4708-A0BA-B11CAE1DE1E4}" srcOrd="1" destOrd="0" presId="urn:microsoft.com/office/officeart/2008/layout/LinedList"/>
    <dgm:cxn modelId="{A8F48EAB-CAA8-4D98-9203-D2600387C291}" type="presParOf" srcId="{8C8E1F33-365C-46DE-B4B1-C9153569A345}" destId="{D26EE947-A8F3-4F93-B594-5F0501DE4461}" srcOrd="2" destOrd="0" presId="urn:microsoft.com/office/officeart/2008/layout/LinedList"/>
    <dgm:cxn modelId="{931C3FB0-21EF-40DA-B7CC-0A2ECF4AB367}" type="presParOf" srcId="{8C8E1F33-365C-46DE-B4B1-C9153569A345}" destId="{B34A7098-ACC2-42AC-ADE9-D68C7122D855}" srcOrd="3" destOrd="0" presId="urn:microsoft.com/office/officeart/2008/layout/LinedList"/>
    <dgm:cxn modelId="{89D27049-22BD-425D-BC0A-3178A884B5A8}" type="presParOf" srcId="{B34A7098-ACC2-42AC-ADE9-D68C7122D855}" destId="{A1696F10-4957-44B2-AD8B-37E754A21F0B}" srcOrd="0" destOrd="0" presId="urn:microsoft.com/office/officeart/2008/layout/LinedList"/>
    <dgm:cxn modelId="{EC9AAC4E-D39E-4E3D-9944-7E1C0C0A5603}" type="presParOf" srcId="{B34A7098-ACC2-42AC-ADE9-D68C7122D855}" destId="{FEC32DB5-92F8-4F5B-9DB0-9BADEE7AE657}" srcOrd="1" destOrd="0" presId="urn:microsoft.com/office/officeart/2008/layout/LinedList"/>
    <dgm:cxn modelId="{8B6D1AD6-5620-4090-9F5A-DB91E614A945}" type="presParOf" srcId="{8C8E1F33-365C-46DE-B4B1-C9153569A345}" destId="{38753771-1A57-4D7E-891B-A126331CC903}" srcOrd="4" destOrd="0" presId="urn:microsoft.com/office/officeart/2008/layout/LinedList"/>
    <dgm:cxn modelId="{4A432D66-94AB-40E4-9074-CE81844548E0}" type="presParOf" srcId="{8C8E1F33-365C-46DE-B4B1-C9153569A345}" destId="{D5B789F8-2D64-4584-82F7-36DB3D4F53C1}" srcOrd="5" destOrd="0" presId="urn:microsoft.com/office/officeart/2008/layout/LinedList"/>
    <dgm:cxn modelId="{03CCC054-ACAA-4BA2-8429-3520E55F0A0C}" type="presParOf" srcId="{D5B789F8-2D64-4584-82F7-36DB3D4F53C1}" destId="{F4A877AE-31D7-43AD-A0BA-F0C099652281}" srcOrd="0" destOrd="0" presId="urn:microsoft.com/office/officeart/2008/layout/LinedList"/>
    <dgm:cxn modelId="{C540C1BC-BA50-430F-AB41-1043466212D0}" type="presParOf" srcId="{D5B789F8-2D64-4584-82F7-36DB3D4F53C1}" destId="{5D90643C-82AC-4DC7-A241-CF0048E362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7EB92-3596-4FC1-B071-8D374D791C0D}"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9746FF08-0DEE-4E40-AA00-5F42E077E21D}">
      <dgm:prSet custT="1"/>
      <dgm:spPr/>
      <dgm:t>
        <a:bodyPr/>
        <a:lstStyle/>
        <a:p>
          <a:r>
            <a:rPr lang="en-US" sz="1050" dirty="0">
              <a:latin typeface="Times New Roman" panose="02020603050405020304" pitchFamily="18" charset="0"/>
              <a:cs typeface="Times New Roman" panose="02020603050405020304" pitchFamily="18" charset="0"/>
            </a:rPr>
            <a:t>E</a:t>
          </a:r>
          <a:r>
            <a:rPr lang="x-none" sz="1050" dirty="0">
              <a:latin typeface="Times New Roman" panose="02020603050405020304" pitchFamily="18" charset="0"/>
              <a:cs typeface="Times New Roman" panose="02020603050405020304" pitchFamily="18" charset="0"/>
            </a:rPr>
            <a:t>xploring Convolutional Neural Networks (CNNs) for image classification stems from the inherent complexity and richness of visual data and the need for automated and accurate methods to analyze and classify images across various domains. Here are several key motivations:</a:t>
          </a:r>
          <a:endParaRPr lang="en-US" sz="1050" dirty="0">
            <a:latin typeface="Times New Roman" panose="02020603050405020304" pitchFamily="18" charset="0"/>
            <a:cs typeface="Times New Roman" panose="02020603050405020304" pitchFamily="18" charset="0"/>
          </a:endParaRPr>
        </a:p>
      </dgm:t>
    </dgm:pt>
    <dgm:pt modelId="{99631869-9732-4E12-B996-DD1DE898CCB3}" type="parTrans" cxnId="{15F8AC3F-C903-463C-AAC2-693A3B2BD013}">
      <dgm:prSet/>
      <dgm:spPr/>
      <dgm:t>
        <a:bodyPr/>
        <a:lstStyle/>
        <a:p>
          <a:endParaRPr lang="en-US"/>
        </a:p>
      </dgm:t>
    </dgm:pt>
    <dgm:pt modelId="{9832BD5C-118C-4DCA-92A4-3180056014A8}" type="sibTrans" cxnId="{15F8AC3F-C903-463C-AAC2-693A3B2BD013}">
      <dgm:prSet/>
      <dgm:spPr/>
      <dgm:t>
        <a:bodyPr/>
        <a:lstStyle/>
        <a:p>
          <a:endParaRPr lang="en-US"/>
        </a:p>
      </dgm:t>
    </dgm:pt>
    <dgm:pt modelId="{B6DA560B-EF1A-4CB6-9F1E-E01A21F65CA9}">
      <dgm:prSet custT="1"/>
      <dgm:spPr/>
      <dgm:t>
        <a:bodyPr/>
        <a:lstStyle/>
        <a:p>
          <a:r>
            <a:rPr lang="x-none" sz="1050" dirty="0">
              <a:latin typeface="Times New Roman" panose="02020603050405020304" pitchFamily="18" charset="0"/>
              <a:cs typeface="Times New Roman" panose="02020603050405020304" pitchFamily="18" charset="0"/>
            </a:rPr>
            <a:t>Complexity of Visual Data</a:t>
          </a:r>
          <a:r>
            <a:rPr lang="x-none" sz="500" dirty="0"/>
            <a:t>.</a:t>
          </a:r>
          <a:endParaRPr lang="en-US" sz="500" dirty="0"/>
        </a:p>
      </dgm:t>
    </dgm:pt>
    <dgm:pt modelId="{F19360AC-FE06-4E17-9F8A-D9F0419A369F}" type="parTrans" cxnId="{F3E565FE-7895-413D-B1AB-0A5D4C5B951D}">
      <dgm:prSet/>
      <dgm:spPr/>
      <dgm:t>
        <a:bodyPr/>
        <a:lstStyle/>
        <a:p>
          <a:endParaRPr lang="en-US"/>
        </a:p>
      </dgm:t>
    </dgm:pt>
    <dgm:pt modelId="{0EC8570B-6896-4D03-88E4-1F53589B8B45}" type="sibTrans" cxnId="{F3E565FE-7895-413D-B1AB-0A5D4C5B951D}">
      <dgm:prSet/>
      <dgm:spPr/>
      <dgm:t>
        <a:bodyPr/>
        <a:lstStyle/>
        <a:p>
          <a:endParaRPr lang="en-US"/>
        </a:p>
      </dgm:t>
    </dgm:pt>
    <dgm:pt modelId="{AC487071-EF1C-4E0A-8008-C625E6C35D69}">
      <dgm:prSet custT="1"/>
      <dgm:spPr/>
      <dgm:t>
        <a:bodyPr/>
        <a:lstStyle/>
        <a:p>
          <a:r>
            <a:rPr lang="x-none" sz="1050" dirty="0">
              <a:latin typeface="Times New Roman" panose="02020603050405020304" pitchFamily="18" charset="0"/>
              <a:cs typeface="Times New Roman" panose="02020603050405020304" pitchFamily="18" charset="0"/>
            </a:rPr>
            <a:t>Explosion of Image Data</a:t>
          </a:r>
          <a:endParaRPr lang="en-US" sz="1050" dirty="0">
            <a:latin typeface="Times New Roman" panose="02020603050405020304" pitchFamily="18" charset="0"/>
            <a:cs typeface="Times New Roman" panose="02020603050405020304" pitchFamily="18" charset="0"/>
          </a:endParaRPr>
        </a:p>
      </dgm:t>
    </dgm:pt>
    <dgm:pt modelId="{C3E8D44F-030F-41AA-B268-7CFD5319821E}" type="parTrans" cxnId="{89ECFA40-466F-41FE-BADA-19C496AB5131}">
      <dgm:prSet/>
      <dgm:spPr/>
      <dgm:t>
        <a:bodyPr/>
        <a:lstStyle/>
        <a:p>
          <a:endParaRPr lang="en-US"/>
        </a:p>
      </dgm:t>
    </dgm:pt>
    <dgm:pt modelId="{6E774837-ADAE-41A4-A569-97EC03003D66}" type="sibTrans" cxnId="{89ECFA40-466F-41FE-BADA-19C496AB5131}">
      <dgm:prSet/>
      <dgm:spPr/>
      <dgm:t>
        <a:bodyPr/>
        <a:lstStyle/>
        <a:p>
          <a:endParaRPr lang="en-US"/>
        </a:p>
      </dgm:t>
    </dgm:pt>
    <dgm:pt modelId="{94C6ED3D-20E3-4DD3-8548-E7610F2BB632}">
      <dgm:prSet custT="1"/>
      <dgm:spPr/>
      <dgm:t>
        <a:bodyPr/>
        <a:lstStyle/>
        <a:p>
          <a:r>
            <a:rPr lang="x-none" sz="1050" dirty="0">
              <a:latin typeface="Times New Roman" panose="02020603050405020304" pitchFamily="18" charset="0"/>
              <a:cs typeface="Times New Roman" panose="02020603050405020304" pitchFamily="18" charset="0"/>
            </a:rPr>
            <a:t>Potential for Innovation</a:t>
          </a:r>
          <a:r>
            <a:rPr lang="x-none" sz="500" dirty="0"/>
            <a:t>.</a:t>
          </a:r>
          <a:endParaRPr lang="en-US" sz="500" dirty="0"/>
        </a:p>
      </dgm:t>
    </dgm:pt>
    <dgm:pt modelId="{CEE6E1D2-8722-4370-8B36-F720903D7C62}" type="parTrans" cxnId="{A1DB36A2-6841-40D1-B79B-A37C173330CD}">
      <dgm:prSet/>
      <dgm:spPr/>
      <dgm:t>
        <a:bodyPr/>
        <a:lstStyle/>
        <a:p>
          <a:endParaRPr lang="en-US"/>
        </a:p>
      </dgm:t>
    </dgm:pt>
    <dgm:pt modelId="{8A8DC92B-D607-440C-84B0-35EB40EE5699}" type="sibTrans" cxnId="{A1DB36A2-6841-40D1-B79B-A37C173330CD}">
      <dgm:prSet/>
      <dgm:spPr/>
      <dgm:t>
        <a:bodyPr/>
        <a:lstStyle/>
        <a:p>
          <a:endParaRPr lang="en-US"/>
        </a:p>
      </dgm:t>
    </dgm:pt>
    <dgm:pt modelId="{7EF16F8B-0B89-43BD-9EAC-3FC3EFFD1E07}">
      <dgm:prSet custT="1"/>
      <dgm:spPr/>
      <dgm:t>
        <a:bodyPr/>
        <a:lstStyle/>
        <a:p>
          <a:r>
            <a:rPr lang="x-none" sz="1050" dirty="0">
              <a:latin typeface="Times New Roman" panose="02020603050405020304" pitchFamily="18" charset="0"/>
              <a:cs typeface="Times New Roman" panose="02020603050405020304" pitchFamily="18" charset="0"/>
            </a:rPr>
            <a:t>In summary, the motivation behind investigating CNNs for image classification lies in the need for robust, scalable, and automated solutions to analyze visual data across diverse applications, leveraging the power of deep learning to address the complexities inherent in images</a:t>
          </a:r>
          <a:r>
            <a:rPr lang="x-none" sz="1050" dirty="0"/>
            <a:t>.</a:t>
          </a:r>
          <a:endParaRPr lang="en-US" sz="1050" dirty="0"/>
        </a:p>
      </dgm:t>
    </dgm:pt>
    <dgm:pt modelId="{B8FAA031-F5ED-44D7-9D6C-D9984B57E9EF}" type="parTrans" cxnId="{4AE00072-DEA0-4DF0-A915-3D3A40FAB439}">
      <dgm:prSet/>
      <dgm:spPr/>
      <dgm:t>
        <a:bodyPr/>
        <a:lstStyle/>
        <a:p>
          <a:endParaRPr lang="en-US"/>
        </a:p>
      </dgm:t>
    </dgm:pt>
    <dgm:pt modelId="{3648FFB8-A788-42FF-8474-32435E24FB02}" type="sibTrans" cxnId="{4AE00072-DEA0-4DF0-A915-3D3A40FAB439}">
      <dgm:prSet/>
      <dgm:spPr/>
      <dgm:t>
        <a:bodyPr/>
        <a:lstStyle/>
        <a:p>
          <a:endParaRPr lang="en-US"/>
        </a:p>
      </dgm:t>
    </dgm:pt>
    <dgm:pt modelId="{1C2F8488-3D33-4C4C-8D8E-B01509E9F0CF}" type="pres">
      <dgm:prSet presAssocID="{BE17EB92-3596-4FC1-B071-8D374D791C0D}" presName="linear" presStyleCnt="0">
        <dgm:presLayoutVars>
          <dgm:animLvl val="lvl"/>
          <dgm:resizeHandles val="exact"/>
        </dgm:presLayoutVars>
      </dgm:prSet>
      <dgm:spPr/>
    </dgm:pt>
    <dgm:pt modelId="{911CD6B3-6577-4B6E-828D-AD71B1B138D5}" type="pres">
      <dgm:prSet presAssocID="{9746FF08-0DEE-4E40-AA00-5F42E077E21D}" presName="parentText" presStyleLbl="node1" presStyleIdx="0" presStyleCnt="4">
        <dgm:presLayoutVars>
          <dgm:chMax val="0"/>
          <dgm:bulletEnabled val="1"/>
        </dgm:presLayoutVars>
      </dgm:prSet>
      <dgm:spPr/>
    </dgm:pt>
    <dgm:pt modelId="{1812962A-AD60-4BB5-9875-A212935076D9}" type="pres">
      <dgm:prSet presAssocID="{9832BD5C-118C-4DCA-92A4-3180056014A8}" presName="spacer" presStyleCnt="0"/>
      <dgm:spPr/>
    </dgm:pt>
    <dgm:pt modelId="{F5B8A2D1-FF46-4A4D-9FE8-5D4A381C0047}" type="pres">
      <dgm:prSet presAssocID="{B6DA560B-EF1A-4CB6-9F1E-E01A21F65CA9}" presName="parentText" presStyleLbl="node1" presStyleIdx="1" presStyleCnt="4">
        <dgm:presLayoutVars>
          <dgm:chMax val="0"/>
          <dgm:bulletEnabled val="1"/>
        </dgm:presLayoutVars>
      </dgm:prSet>
      <dgm:spPr/>
    </dgm:pt>
    <dgm:pt modelId="{EC433BC8-5236-4101-A999-72CA66BD121A}" type="pres">
      <dgm:prSet presAssocID="{0EC8570B-6896-4D03-88E4-1F53589B8B45}" presName="spacer" presStyleCnt="0"/>
      <dgm:spPr/>
    </dgm:pt>
    <dgm:pt modelId="{337551A1-16DA-4F93-8EFF-35EC702C86C7}" type="pres">
      <dgm:prSet presAssocID="{AC487071-EF1C-4E0A-8008-C625E6C35D69}" presName="parentText" presStyleLbl="node1" presStyleIdx="2" presStyleCnt="4">
        <dgm:presLayoutVars>
          <dgm:chMax val="0"/>
          <dgm:bulletEnabled val="1"/>
        </dgm:presLayoutVars>
      </dgm:prSet>
      <dgm:spPr/>
    </dgm:pt>
    <dgm:pt modelId="{586775C2-3528-4B49-A0C0-EDDAD1DA4772}" type="pres">
      <dgm:prSet presAssocID="{6E774837-ADAE-41A4-A569-97EC03003D66}" presName="spacer" presStyleCnt="0"/>
      <dgm:spPr/>
    </dgm:pt>
    <dgm:pt modelId="{B2FDAA87-5E3F-4630-A55B-19BBC012987F}" type="pres">
      <dgm:prSet presAssocID="{94C6ED3D-20E3-4DD3-8548-E7610F2BB632}" presName="parentText" presStyleLbl="node1" presStyleIdx="3" presStyleCnt="4">
        <dgm:presLayoutVars>
          <dgm:chMax val="0"/>
          <dgm:bulletEnabled val="1"/>
        </dgm:presLayoutVars>
      </dgm:prSet>
      <dgm:spPr/>
    </dgm:pt>
    <dgm:pt modelId="{D00088C7-291B-4451-AF9D-D772BE4BD03B}" type="pres">
      <dgm:prSet presAssocID="{94C6ED3D-20E3-4DD3-8548-E7610F2BB632}" presName="childText" presStyleLbl="revTx" presStyleIdx="0" presStyleCnt="1">
        <dgm:presLayoutVars>
          <dgm:bulletEnabled val="1"/>
        </dgm:presLayoutVars>
      </dgm:prSet>
      <dgm:spPr/>
    </dgm:pt>
  </dgm:ptLst>
  <dgm:cxnLst>
    <dgm:cxn modelId="{5DD8DD0F-8BE0-4881-9393-70ECAD68B120}" type="presOf" srcId="{94C6ED3D-20E3-4DD3-8548-E7610F2BB632}" destId="{B2FDAA87-5E3F-4630-A55B-19BBC012987F}" srcOrd="0" destOrd="0" presId="urn:microsoft.com/office/officeart/2005/8/layout/vList2"/>
    <dgm:cxn modelId="{8CF87722-42C1-4630-80A4-9B1C82DDFFC1}" type="presOf" srcId="{9746FF08-0DEE-4E40-AA00-5F42E077E21D}" destId="{911CD6B3-6577-4B6E-828D-AD71B1B138D5}" srcOrd="0" destOrd="0" presId="urn:microsoft.com/office/officeart/2005/8/layout/vList2"/>
    <dgm:cxn modelId="{706EB226-6F43-4A86-A78B-4335802D8589}" type="presOf" srcId="{B6DA560B-EF1A-4CB6-9F1E-E01A21F65CA9}" destId="{F5B8A2D1-FF46-4A4D-9FE8-5D4A381C0047}" srcOrd="0" destOrd="0" presId="urn:microsoft.com/office/officeart/2005/8/layout/vList2"/>
    <dgm:cxn modelId="{E7712D31-49DC-46ED-9052-97A1A5FCC7EF}" type="presOf" srcId="{BE17EB92-3596-4FC1-B071-8D374D791C0D}" destId="{1C2F8488-3D33-4C4C-8D8E-B01509E9F0CF}" srcOrd="0" destOrd="0" presId="urn:microsoft.com/office/officeart/2005/8/layout/vList2"/>
    <dgm:cxn modelId="{15F8AC3F-C903-463C-AAC2-693A3B2BD013}" srcId="{BE17EB92-3596-4FC1-B071-8D374D791C0D}" destId="{9746FF08-0DEE-4E40-AA00-5F42E077E21D}" srcOrd="0" destOrd="0" parTransId="{99631869-9732-4E12-B996-DD1DE898CCB3}" sibTransId="{9832BD5C-118C-4DCA-92A4-3180056014A8}"/>
    <dgm:cxn modelId="{89ECFA40-466F-41FE-BADA-19C496AB5131}" srcId="{BE17EB92-3596-4FC1-B071-8D374D791C0D}" destId="{AC487071-EF1C-4E0A-8008-C625E6C35D69}" srcOrd="2" destOrd="0" parTransId="{C3E8D44F-030F-41AA-B268-7CFD5319821E}" sibTransId="{6E774837-ADAE-41A4-A569-97EC03003D66}"/>
    <dgm:cxn modelId="{515C2D64-E38B-4160-A668-66B9267CE36D}" type="presOf" srcId="{7EF16F8B-0B89-43BD-9EAC-3FC3EFFD1E07}" destId="{D00088C7-291B-4451-AF9D-D772BE4BD03B}" srcOrd="0" destOrd="0" presId="urn:microsoft.com/office/officeart/2005/8/layout/vList2"/>
    <dgm:cxn modelId="{55EA164A-F39C-4B91-9FFC-B7042B7BC57C}" type="presOf" srcId="{AC487071-EF1C-4E0A-8008-C625E6C35D69}" destId="{337551A1-16DA-4F93-8EFF-35EC702C86C7}" srcOrd="0" destOrd="0" presId="urn:microsoft.com/office/officeart/2005/8/layout/vList2"/>
    <dgm:cxn modelId="{4AE00072-DEA0-4DF0-A915-3D3A40FAB439}" srcId="{94C6ED3D-20E3-4DD3-8548-E7610F2BB632}" destId="{7EF16F8B-0B89-43BD-9EAC-3FC3EFFD1E07}" srcOrd="0" destOrd="0" parTransId="{B8FAA031-F5ED-44D7-9D6C-D9984B57E9EF}" sibTransId="{3648FFB8-A788-42FF-8474-32435E24FB02}"/>
    <dgm:cxn modelId="{A1DB36A2-6841-40D1-B79B-A37C173330CD}" srcId="{BE17EB92-3596-4FC1-B071-8D374D791C0D}" destId="{94C6ED3D-20E3-4DD3-8548-E7610F2BB632}" srcOrd="3" destOrd="0" parTransId="{CEE6E1D2-8722-4370-8B36-F720903D7C62}" sibTransId="{8A8DC92B-D607-440C-84B0-35EB40EE5699}"/>
    <dgm:cxn modelId="{F3E565FE-7895-413D-B1AB-0A5D4C5B951D}" srcId="{BE17EB92-3596-4FC1-B071-8D374D791C0D}" destId="{B6DA560B-EF1A-4CB6-9F1E-E01A21F65CA9}" srcOrd="1" destOrd="0" parTransId="{F19360AC-FE06-4E17-9F8A-D9F0419A369F}" sibTransId="{0EC8570B-6896-4D03-88E4-1F53589B8B45}"/>
    <dgm:cxn modelId="{33B8F35A-AC88-4319-A197-1BE7920C0E99}" type="presParOf" srcId="{1C2F8488-3D33-4C4C-8D8E-B01509E9F0CF}" destId="{911CD6B3-6577-4B6E-828D-AD71B1B138D5}" srcOrd="0" destOrd="0" presId="urn:microsoft.com/office/officeart/2005/8/layout/vList2"/>
    <dgm:cxn modelId="{D7C5C77F-3997-4322-8E44-10D4510978A9}" type="presParOf" srcId="{1C2F8488-3D33-4C4C-8D8E-B01509E9F0CF}" destId="{1812962A-AD60-4BB5-9875-A212935076D9}" srcOrd="1" destOrd="0" presId="urn:microsoft.com/office/officeart/2005/8/layout/vList2"/>
    <dgm:cxn modelId="{8D60A792-9B0C-4541-BB40-DBEEEC9A69BF}" type="presParOf" srcId="{1C2F8488-3D33-4C4C-8D8E-B01509E9F0CF}" destId="{F5B8A2D1-FF46-4A4D-9FE8-5D4A381C0047}" srcOrd="2" destOrd="0" presId="urn:microsoft.com/office/officeart/2005/8/layout/vList2"/>
    <dgm:cxn modelId="{5BB7BCEA-B1CB-4686-8060-2F8B868D98FD}" type="presParOf" srcId="{1C2F8488-3D33-4C4C-8D8E-B01509E9F0CF}" destId="{EC433BC8-5236-4101-A999-72CA66BD121A}" srcOrd="3" destOrd="0" presId="urn:microsoft.com/office/officeart/2005/8/layout/vList2"/>
    <dgm:cxn modelId="{1F936697-99D3-442E-B04B-EE0B67821736}" type="presParOf" srcId="{1C2F8488-3D33-4C4C-8D8E-B01509E9F0CF}" destId="{337551A1-16DA-4F93-8EFF-35EC702C86C7}" srcOrd="4" destOrd="0" presId="urn:microsoft.com/office/officeart/2005/8/layout/vList2"/>
    <dgm:cxn modelId="{7007BD07-3B68-404C-A284-F72A9EFBE646}" type="presParOf" srcId="{1C2F8488-3D33-4C4C-8D8E-B01509E9F0CF}" destId="{586775C2-3528-4B49-A0C0-EDDAD1DA4772}" srcOrd="5" destOrd="0" presId="urn:microsoft.com/office/officeart/2005/8/layout/vList2"/>
    <dgm:cxn modelId="{E3F401D5-78DA-4DEF-96C6-E0FA47547D56}" type="presParOf" srcId="{1C2F8488-3D33-4C4C-8D8E-B01509E9F0CF}" destId="{B2FDAA87-5E3F-4630-A55B-19BBC012987F}" srcOrd="6" destOrd="0" presId="urn:microsoft.com/office/officeart/2005/8/layout/vList2"/>
    <dgm:cxn modelId="{370831E9-FA5D-4FDD-A63D-14FEBA3C97F9}" type="presParOf" srcId="{1C2F8488-3D33-4C4C-8D8E-B01509E9F0CF}" destId="{D00088C7-291B-4451-AF9D-D772BE4BD03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044758-4349-46EF-A391-36B788D7319E}"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9AB27E20-A142-4162-A4AC-AFACD0F88012}">
      <dgm:prSet/>
      <dgm:spPr/>
      <dgm:t>
        <a:bodyPr/>
        <a:lstStyle/>
        <a:p>
          <a:r>
            <a:rPr lang="x-none"/>
            <a:t>The objective of this part is to build an algorithm that can identify photographs of cats and dogs. To create predictions, it examines input photographs of dogs and cats. The implemented model can be adjusted for mobile devices or websites.</a:t>
          </a:r>
          <a:endParaRPr lang="en-US"/>
        </a:p>
      </dgm:t>
    </dgm:pt>
    <dgm:pt modelId="{E8511810-D22F-43E8-9331-869742CA9F50}" type="parTrans" cxnId="{A169EEF3-406D-4F9F-BB8D-E25745687A91}">
      <dgm:prSet/>
      <dgm:spPr/>
      <dgm:t>
        <a:bodyPr/>
        <a:lstStyle/>
        <a:p>
          <a:endParaRPr lang="en-US"/>
        </a:p>
      </dgm:t>
    </dgm:pt>
    <dgm:pt modelId="{75661722-6A18-4CB8-B1C9-94B743657490}" type="sibTrans" cxnId="{A169EEF3-406D-4F9F-BB8D-E25745687A91}">
      <dgm:prSet/>
      <dgm:spPr/>
      <dgm:t>
        <a:bodyPr/>
        <a:lstStyle/>
        <a:p>
          <a:endParaRPr lang="en-US"/>
        </a:p>
      </dgm:t>
    </dgm:pt>
    <dgm:pt modelId="{794AA1A7-3728-4D89-9B4F-412E0E3B9AD9}">
      <dgm:prSet/>
      <dgm:spPr/>
      <dgm:t>
        <a:bodyPr/>
        <a:lstStyle/>
        <a:p>
          <a:r>
            <a:rPr lang="en-US"/>
            <a:t>The image will show a dog if the likelihood is more than 0.5, else a cat.</a:t>
          </a:r>
        </a:p>
      </dgm:t>
    </dgm:pt>
    <dgm:pt modelId="{D7968E8F-F988-4C19-BA59-C6A7C7744E3A}" type="parTrans" cxnId="{AFD9F11F-E358-4F76-B5D2-9FCD0E23FAB6}">
      <dgm:prSet/>
      <dgm:spPr/>
      <dgm:t>
        <a:bodyPr/>
        <a:lstStyle/>
        <a:p>
          <a:endParaRPr lang="en-US"/>
        </a:p>
      </dgm:t>
    </dgm:pt>
    <dgm:pt modelId="{D33E0D39-6A36-49DE-9D6A-56F45B4F1DED}" type="sibTrans" cxnId="{AFD9F11F-E358-4F76-B5D2-9FCD0E23FAB6}">
      <dgm:prSet/>
      <dgm:spPr/>
      <dgm:t>
        <a:bodyPr/>
        <a:lstStyle/>
        <a:p>
          <a:endParaRPr lang="en-US"/>
        </a:p>
      </dgm:t>
    </dgm:pt>
    <dgm:pt modelId="{4CCCC0DD-1D79-4E96-8087-CDC4F23D7683}" type="pres">
      <dgm:prSet presAssocID="{0B044758-4349-46EF-A391-36B788D7319E}" presName="vert0" presStyleCnt="0">
        <dgm:presLayoutVars>
          <dgm:dir/>
          <dgm:animOne val="branch"/>
          <dgm:animLvl val="lvl"/>
        </dgm:presLayoutVars>
      </dgm:prSet>
      <dgm:spPr/>
    </dgm:pt>
    <dgm:pt modelId="{51183619-46F8-4B9B-AF6F-B85CA0F17BBF}" type="pres">
      <dgm:prSet presAssocID="{9AB27E20-A142-4162-A4AC-AFACD0F88012}" presName="thickLine" presStyleLbl="alignNode1" presStyleIdx="0" presStyleCnt="2"/>
      <dgm:spPr/>
    </dgm:pt>
    <dgm:pt modelId="{5AFBB1AB-27A9-4D61-8AF0-814FC9D34BF6}" type="pres">
      <dgm:prSet presAssocID="{9AB27E20-A142-4162-A4AC-AFACD0F88012}" presName="horz1" presStyleCnt="0"/>
      <dgm:spPr/>
    </dgm:pt>
    <dgm:pt modelId="{0607EFA1-C444-4DCF-8728-BE16FD3950F2}" type="pres">
      <dgm:prSet presAssocID="{9AB27E20-A142-4162-A4AC-AFACD0F88012}" presName="tx1" presStyleLbl="revTx" presStyleIdx="0" presStyleCnt="2"/>
      <dgm:spPr/>
    </dgm:pt>
    <dgm:pt modelId="{5B3F3C7E-15C1-4479-944C-F562C34CAC3E}" type="pres">
      <dgm:prSet presAssocID="{9AB27E20-A142-4162-A4AC-AFACD0F88012}" presName="vert1" presStyleCnt="0"/>
      <dgm:spPr/>
    </dgm:pt>
    <dgm:pt modelId="{B4055CF0-11B6-4882-8C3C-9A50663F21DB}" type="pres">
      <dgm:prSet presAssocID="{794AA1A7-3728-4D89-9B4F-412E0E3B9AD9}" presName="thickLine" presStyleLbl="alignNode1" presStyleIdx="1" presStyleCnt="2"/>
      <dgm:spPr/>
    </dgm:pt>
    <dgm:pt modelId="{F748977F-F361-4E68-8988-B5678BED858B}" type="pres">
      <dgm:prSet presAssocID="{794AA1A7-3728-4D89-9B4F-412E0E3B9AD9}" presName="horz1" presStyleCnt="0"/>
      <dgm:spPr/>
    </dgm:pt>
    <dgm:pt modelId="{91A15B48-B6E0-4E8F-9A01-CFB590B2411C}" type="pres">
      <dgm:prSet presAssocID="{794AA1A7-3728-4D89-9B4F-412E0E3B9AD9}" presName="tx1" presStyleLbl="revTx" presStyleIdx="1" presStyleCnt="2"/>
      <dgm:spPr/>
    </dgm:pt>
    <dgm:pt modelId="{DE6CDABC-CBE9-43BD-A0FF-B6F1861D50E0}" type="pres">
      <dgm:prSet presAssocID="{794AA1A7-3728-4D89-9B4F-412E0E3B9AD9}" presName="vert1" presStyleCnt="0"/>
      <dgm:spPr/>
    </dgm:pt>
  </dgm:ptLst>
  <dgm:cxnLst>
    <dgm:cxn modelId="{61D1E60C-D51B-48EB-9FE2-2ED60B1F2CD2}" type="presOf" srcId="{794AA1A7-3728-4D89-9B4F-412E0E3B9AD9}" destId="{91A15B48-B6E0-4E8F-9A01-CFB590B2411C}" srcOrd="0" destOrd="0" presId="urn:microsoft.com/office/officeart/2008/layout/LinedList"/>
    <dgm:cxn modelId="{AFD9F11F-E358-4F76-B5D2-9FCD0E23FAB6}" srcId="{0B044758-4349-46EF-A391-36B788D7319E}" destId="{794AA1A7-3728-4D89-9B4F-412E0E3B9AD9}" srcOrd="1" destOrd="0" parTransId="{D7968E8F-F988-4C19-BA59-C6A7C7744E3A}" sibTransId="{D33E0D39-6A36-49DE-9D6A-56F45B4F1DED}"/>
    <dgm:cxn modelId="{8A3CB970-69B5-46C6-BC94-0DC35DAD5399}" type="presOf" srcId="{0B044758-4349-46EF-A391-36B788D7319E}" destId="{4CCCC0DD-1D79-4E96-8087-CDC4F23D7683}" srcOrd="0" destOrd="0" presId="urn:microsoft.com/office/officeart/2008/layout/LinedList"/>
    <dgm:cxn modelId="{60A3A6D4-6626-4655-BBF6-E34B2AD55D34}" type="presOf" srcId="{9AB27E20-A142-4162-A4AC-AFACD0F88012}" destId="{0607EFA1-C444-4DCF-8728-BE16FD3950F2}" srcOrd="0" destOrd="0" presId="urn:microsoft.com/office/officeart/2008/layout/LinedList"/>
    <dgm:cxn modelId="{A169EEF3-406D-4F9F-BB8D-E25745687A91}" srcId="{0B044758-4349-46EF-A391-36B788D7319E}" destId="{9AB27E20-A142-4162-A4AC-AFACD0F88012}" srcOrd="0" destOrd="0" parTransId="{E8511810-D22F-43E8-9331-869742CA9F50}" sibTransId="{75661722-6A18-4CB8-B1C9-94B743657490}"/>
    <dgm:cxn modelId="{BCC91D91-BDB8-4001-BF6D-A1D0537C8654}" type="presParOf" srcId="{4CCCC0DD-1D79-4E96-8087-CDC4F23D7683}" destId="{51183619-46F8-4B9B-AF6F-B85CA0F17BBF}" srcOrd="0" destOrd="0" presId="urn:microsoft.com/office/officeart/2008/layout/LinedList"/>
    <dgm:cxn modelId="{55C5075C-12BB-44D7-B623-80C630063A24}" type="presParOf" srcId="{4CCCC0DD-1D79-4E96-8087-CDC4F23D7683}" destId="{5AFBB1AB-27A9-4D61-8AF0-814FC9D34BF6}" srcOrd="1" destOrd="0" presId="urn:microsoft.com/office/officeart/2008/layout/LinedList"/>
    <dgm:cxn modelId="{6BD4DE61-732F-458F-B1D8-F0D5209B1DF6}" type="presParOf" srcId="{5AFBB1AB-27A9-4D61-8AF0-814FC9D34BF6}" destId="{0607EFA1-C444-4DCF-8728-BE16FD3950F2}" srcOrd="0" destOrd="0" presId="urn:microsoft.com/office/officeart/2008/layout/LinedList"/>
    <dgm:cxn modelId="{B5210E74-68A0-4A1A-943C-612B17696135}" type="presParOf" srcId="{5AFBB1AB-27A9-4D61-8AF0-814FC9D34BF6}" destId="{5B3F3C7E-15C1-4479-944C-F562C34CAC3E}" srcOrd="1" destOrd="0" presId="urn:microsoft.com/office/officeart/2008/layout/LinedList"/>
    <dgm:cxn modelId="{BE12C1D6-D6A8-4D5F-999B-D0C47322DA07}" type="presParOf" srcId="{4CCCC0DD-1D79-4E96-8087-CDC4F23D7683}" destId="{B4055CF0-11B6-4882-8C3C-9A50663F21DB}" srcOrd="2" destOrd="0" presId="urn:microsoft.com/office/officeart/2008/layout/LinedList"/>
    <dgm:cxn modelId="{771F6882-CA9B-44FA-8FF8-DE7AE23CF1B3}" type="presParOf" srcId="{4CCCC0DD-1D79-4E96-8087-CDC4F23D7683}" destId="{F748977F-F361-4E68-8988-B5678BED858B}" srcOrd="3" destOrd="0" presId="urn:microsoft.com/office/officeart/2008/layout/LinedList"/>
    <dgm:cxn modelId="{1CACD210-4DF0-49FD-82FF-59B38BFA2D73}" type="presParOf" srcId="{F748977F-F361-4E68-8988-B5678BED858B}" destId="{91A15B48-B6E0-4E8F-9A01-CFB590B2411C}" srcOrd="0" destOrd="0" presId="urn:microsoft.com/office/officeart/2008/layout/LinedList"/>
    <dgm:cxn modelId="{3E4F7860-CFCA-42C4-A767-3F4368D6D2F6}" type="presParOf" srcId="{F748977F-F361-4E68-8988-B5678BED858B}" destId="{DE6CDABC-CBE9-43BD-A0FF-B6F1861D50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AF8-CC1F-460C-8752-4C6A0AC6D3BA}">
      <dsp:nvSpPr>
        <dsp:cNvPr id="0" name=""/>
        <dsp:cNvSpPr/>
      </dsp:nvSpPr>
      <dsp:spPr>
        <a:xfrm>
          <a:off x="0" y="2663"/>
          <a:ext cx="5000124"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B50FE7C-CB00-423A-A8FD-61B87F4FA30D}">
      <dsp:nvSpPr>
        <dsp:cNvPr id="0" name=""/>
        <dsp:cNvSpPr/>
      </dsp:nvSpPr>
      <dsp:spPr>
        <a:xfrm>
          <a:off x="0" y="2663"/>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Convolutional Neural Networks (CNNs) have emerged as a powerful tool for image classification tasks in recent years. Their ability to automatically learn hierarchical features from raw pixel data has led to significant advancements in various domains such as computer vision, medical imaging, and autonomous driving.</a:t>
          </a:r>
        </a:p>
      </dsp:txBody>
      <dsp:txXfrm>
        <a:off x="0" y="2663"/>
        <a:ext cx="5000124" cy="1816197"/>
      </dsp:txXfrm>
    </dsp:sp>
    <dsp:sp modelId="{D26EE947-A8F3-4F93-B594-5F0501DE4461}">
      <dsp:nvSpPr>
        <dsp:cNvPr id="0" name=""/>
        <dsp:cNvSpPr/>
      </dsp:nvSpPr>
      <dsp:spPr>
        <a:xfrm>
          <a:off x="0" y="1818861"/>
          <a:ext cx="5000124"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696F10-4957-44B2-AD8B-37E754A21F0B}">
      <dsp:nvSpPr>
        <dsp:cNvPr id="0" name=""/>
        <dsp:cNvSpPr/>
      </dsp:nvSpPr>
      <dsp:spPr>
        <a:xfrm>
          <a:off x="0" y="1818861"/>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PPT provides an overview of CNN architectures, starting from the basic building blocks like convolutional layers, pooling layers, and fully connected layers, to more advanced techniques such as residual connections, batch normalization, and transfer learning. </a:t>
          </a:r>
        </a:p>
      </dsp:txBody>
      <dsp:txXfrm>
        <a:off x="0" y="1818861"/>
        <a:ext cx="5000124" cy="1816197"/>
      </dsp:txXfrm>
    </dsp:sp>
    <dsp:sp modelId="{38753771-1A57-4D7E-891B-A126331CC903}">
      <dsp:nvSpPr>
        <dsp:cNvPr id="0" name=""/>
        <dsp:cNvSpPr/>
      </dsp:nvSpPr>
      <dsp:spPr>
        <a:xfrm>
          <a:off x="0" y="3635058"/>
          <a:ext cx="5000124"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4A877AE-31D7-43AD-A0BA-F0C099652281}">
      <dsp:nvSpPr>
        <dsp:cNvPr id="0" name=""/>
        <dsp:cNvSpPr/>
      </dsp:nvSpPr>
      <dsp:spPr>
        <a:xfrm>
          <a:off x="0" y="3635058"/>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Moreover, we examine emerging trends and innovations in CNN research, such as attention mechanisms, capsule networks, and adversarial training, elucidating their potential to advance the state-of-the-art in image classification’.</a:t>
          </a:r>
        </a:p>
      </dsp:txBody>
      <dsp:txXfrm>
        <a:off x="0" y="3635058"/>
        <a:ext cx="5000124" cy="1816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CD6B3-6577-4B6E-828D-AD71B1B138D5}">
      <dsp:nvSpPr>
        <dsp:cNvPr id="0" name=""/>
        <dsp:cNvSpPr/>
      </dsp:nvSpPr>
      <dsp:spPr>
        <a:xfrm>
          <a:off x="0" y="17"/>
          <a:ext cx="3986392" cy="69493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latin typeface="Times New Roman" panose="02020603050405020304" pitchFamily="18" charset="0"/>
              <a:cs typeface="Times New Roman" panose="02020603050405020304" pitchFamily="18" charset="0"/>
            </a:rPr>
            <a:t>E</a:t>
          </a:r>
          <a:r>
            <a:rPr lang="x-none" sz="1050" kern="1200" dirty="0">
              <a:latin typeface="Times New Roman" panose="02020603050405020304" pitchFamily="18" charset="0"/>
              <a:cs typeface="Times New Roman" panose="02020603050405020304" pitchFamily="18" charset="0"/>
            </a:rPr>
            <a:t>xploring Convolutional Neural Networks (CNNs) for image classification stems from the inherent complexity and richness of visual data and the need for automated and accurate methods to analyze and classify images across various domains. Here are several key motivations:</a:t>
          </a:r>
          <a:endParaRPr lang="en-US" sz="1050" kern="1200" dirty="0">
            <a:latin typeface="Times New Roman" panose="02020603050405020304" pitchFamily="18" charset="0"/>
            <a:cs typeface="Times New Roman" panose="02020603050405020304" pitchFamily="18" charset="0"/>
          </a:endParaRPr>
        </a:p>
      </dsp:txBody>
      <dsp:txXfrm>
        <a:off x="33924" y="33941"/>
        <a:ext cx="3918544" cy="627090"/>
      </dsp:txXfrm>
    </dsp:sp>
    <dsp:sp modelId="{F5B8A2D1-FF46-4A4D-9FE8-5D4A381C0047}">
      <dsp:nvSpPr>
        <dsp:cNvPr id="0" name=""/>
        <dsp:cNvSpPr/>
      </dsp:nvSpPr>
      <dsp:spPr>
        <a:xfrm>
          <a:off x="0" y="708751"/>
          <a:ext cx="3986392" cy="69493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x-none" sz="1050" kern="1200" dirty="0">
              <a:latin typeface="Times New Roman" panose="02020603050405020304" pitchFamily="18" charset="0"/>
              <a:cs typeface="Times New Roman" panose="02020603050405020304" pitchFamily="18" charset="0"/>
            </a:rPr>
            <a:t>Complexity of Visual Data</a:t>
          </a:r>
          <a:r>
            <a:rPr lang="x-none" sz="500" kern="1200" dirty="0"/>
            <a:t>.</a:t>
          </a:r>
          <a:endParaRPr lang="en-US" sz="500" kern="1200" dirty="0"/>
        </a:p>
      </dsp:txBody>
      <dsp:txXfrm>
        <a:off x="33924" y="742675"/>
        <a:ext cx="3918544" cy="627090"/>
      </dsp:txXfrm>
    </dsp:sp>
    <dsp:sp modelId="{337551A1-16DA-4F93-8EFF-35EC702C86C7}">
      <dsp:nvSpPr>
        <dsp:cNvPr id="0" name=""/>
        <dsp:cNvSpPr/>
      </dsp:nvSpPr>
      <dsp:spPr>
        <a:xfrm>
          <a:off x="0" y="1417485"/>
          <a:ext cx="3986392" cy="69493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x-none" sz="1050" kern="1200" dirty="0">
              <a:latin typeface="Times New Roman" panose="02020603050405020304" pitchFamily="18" charset="0"/>
              <a:cs typeface="Times New Roman" panose="02020603050405020304" pitchFamily="18" charset="0"/>
            </a:rPr>
            <a:t>Explosion of Image Data</a:t>
          </a:r>
          <a:endParaRPr lang="en-US" sz="1050" kern="1200" dirty="0">
            <a:latin typeface="Times New Roman" panose="02020603050405020304" pitchFamily="18" charset="0"/>
            <a:cs typeface="Times New Roman" panose="02020603050405020304" pitchFamily="18" charset="0"/>
          </a:endParaRPr>
        </a:p>
      </dsp:txBody>
      <dsp:txXfrm>
        <a:off x="33924" y="1451409"/>
        <a:ext cx="3918544" cy="627090"/>
      </dsp:txXfrm>
    </dsp:sp>
    <dsp:sp modelId="{B2FDAA87-5E3F-4630-A55B-19BBC012987F}">
      <dsp:nvSpPr>
        <dsp:cNvPr id="0" name=""/>
        <dsp:cNvSpPr/>
      </dsp:nvSpPr>
      <dsp:spPr>
        <a:xfrm>
          <a:off x="0" y="2126219"/>
          <a:ext cx="3986392" cy="694938"/>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x-none" sz="1050" kern="1200" dirty="0">
              <a:latin typeface="Times New Roman" panose="02020603050405020304" pitchFamily="18" charset="0"/>
              <a:cs typeface="Times New Roman" panose="02020603050405020304" pitchFamily="18" charset="0"/>
            </a:rPr>
            <a:t>Potential for Innovation</a:t>
          </a:r>
          <a:r>
            <a:rPr lang="x-none" sz="500" kern="1200" dirty="0"/>
            <a:t>.</a:t>
          </a:r>
          <a:endParaRPr lang="en-US" sz="500" kern="1200" dirty="0"/>
        </a:p>
      </dsp:txBody>
      <dsp:txXfrm>
        <a:off x="33924" y="2160143"/>
        <a:ext cx="3918544" cy="627090"/>
      </dsp:txXfrm>
    </dsp:sp>
    <dsp:sp modelId="{D00088C7-291B-4451-AF9D-D772BE4BD03B}">
      <dsp:nvSpPr>
        <dsp:cNvPr id="0" name=""/>
        <dsp:cNvSpPr/>
      </dsp:nvSpPr>
      <dsp:spPr>
        <a:xfrm>
          <a:off x="0" y="2821158"/>
          <a:ext cx="3986392" cy="713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68" tIns="13970" rIns="78232" bIns="13970" numCol="1" spcCol="1270" anchor="t" anchorCtr="0">
          <a:noAutofit/>
        </a:bodyPr>
        <a:lstStyle/>
        <a:p>
          <a:pPr marL="57150" lvl="1" indent="-57150" algn="l" defTabSz="466725">
            <a:lnSpc>
              <a:spcPct val="90000"/>
            </a:lnSpc>
            <a:spcBef>
              <a:spcPct val="0"/>
            </a:spcBef>
            <a:spcAft>
              <a:spcPct val="20000"/>
            </a:spcAft>
            <a:buChar char="•"/>
          </a:pPr>
          <a:r>
            <a:rPr lang="x-none" sz="1050" kern="1200" dirty="0">
              <a:latin typeface="Times New Roman" panose="02020603050405020304" pitchFamily="18" charset="0"/>
              <a:cs typeface="Times New Roman" panose="02020603050405020304" pitchFamily="18" charset="0"/>
            </a:rPr>
            <a:t>In summary, the motivation behind investigating CNNs for image classification lies in the need for robust, scalable, and automated solutions to analyze visual data across diverse applications, leveraging the power of deep learning to address the complexities inherent in images</a:t>
          </a:r>
          <a:r>
            <a:rPr lang="x-none" sz="1050" kern="1200" dirty="0"/>
            <a:t>.</a:t>
          </a:r>
          <a:endParaRPr lang="en-US" sz="1050" kern="1200" dirty="0"/>
        </a:p>
      </dsp:txBody>
      <dsp:txXfrm>
        <a:off x="0" y="2821158"/>
        <a:ext cx="3986392" cy="7139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83619-46F8-4B9B-AF6F-B85CA0F17BBF}">
      <dsp:nvSpPr>
        <dsp:cNvPr id="0" name=""/>
        <dsp:cNvSpPr/>
      </dsp:nvSpPr>
      <dsp:spPr>
        <a:xfrm>
          <a:off x="0" y="0"/>
          <a:ext cx="5000124"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607EFA1-C444-4DCF-8728-BE16FD3950F2}">
      <dsp:nvSpPr>
        <dsp:cNvPr id="0" name=""/>
        <dsp:cNvSpPr/>
      </dsp:nvSpPr>
      <dsp:spPr>
        <a:xfrm>
          <a:off x="0" y="0"/>
          <a:ext cx="5000124"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x-none" sz="2500" kern="1200"/>
            <a:t>The objective of this part is to build an algorithm that can identify photographs of cats and dogs. To create predictions, it examines input photographs of dogs and cats. The implemented model can be adjusted for mobile devices or websites.</a:t>
          </a:r>
          <a:endParaRPr lang="en-US" sz="2500" kern="1200"/>
        </a:p>
      </dsp:txBody>
      <dsp:txXfrm>
        <a:off x="0" y="0"/>
        <a:ext cx="5000124" cy="2726960"/>
      </dsp:txXfrm>
    </dsp:sp>
    <dsp:sp modelId="{B4055CF0-11B6-4882-8C3C-9A50663F21DB}">
      <dsp:nvSpPr>
        <dsp:cNvPr id="0" name=""/>
        <dsp:cNvSpPr/>
      </dsp:nvSpPr>
      <dsp:spPr>
        <a:xfrm>
          <a:off x="0" y="2726960"/>
          <a:ext cx="5000124"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1A15B48-B6E0-4E8F-9A01-CFB590B2411C}">
      <dsp:nvSpPr>
        <dsp:cNvPr id="0" name=""/>
        <dsp:cNvSpPr/>
      </dsp:nvSpPr>
      <dsp:spPr>
        <a:xfrm>
          <a:off x="0" y="2726960"/>
          <a:ext cx="5000124"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image will show a dog if the likelihood is more than 0.5, else a cat.</a:t>
          </a:r>
        </a:p>
      </dsp:txBody>
      <dsp:txXfrm>
        <a:off x="0" y="2726960"/>
        <a:ext cx="5000124" cy="27269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66696-D928-41BA-87A6-231F0209115D}" type="datetimeFigureOut">
              <a:rPr lang="en-US" smtClean="0"/>
              <a:pPr/>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06DA-15F2-4B75-B083-FB2C85FD747D}" type="slidenum">
              <a:rPr lang="en-US" smtClean="0"/>
              <a:pPr/>
              <a:t>‹#›</a:t>
            </a:fld>
            <a:endParaRPr lang="en-US"/>
          </a:p>
        </p:txBody>
      </p:sp>
    </p:spTree>
    <p:extLst>
      <p:ext uri="{BB962C8B-B14F-4D97-AF65-F5344CB8AC3E}">
        <p14:creationId xmlns:p14="http://schemas.microsoft.com/office/powerpoint/2010/main" val="10477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B156C3-17D6-4251-9D23-0A0495328A8B}"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DAA00C-CD82-4359-AC35-3219FC914513}"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E6F46-80C4-4CBE-8F4E-3A91423876D9}"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D2248-84C9-4DDB-A5AB-5741DEEC1A20}"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E1BA8-6A1E-4789-9C61-F8F19180CE47}"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9173EF-2D51-40B2-A258-538B26AA6843}"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66BD36-B614-4131-8CCC-815C82560BE1}" type="datetime1">
              <a:rPr lang="en-US" smtClean="0"/>
              <a:t>4/18/2024</a:t>
            </a:fld>
            <a:endParaRPr lang="en-US"/>
          </a:p>
        </p:txBody>
      </p:sp>
      <p:sp>
        <p:nvSpPr>
          <p:cNvPr id="8" name="Footer Placeholder 7"/>
          <p:cNvSpPr>
            <a:spLocks noGrp="1"/>
          </p:cNvSpPr>
          <p:nvPr>
            <p:ph type="ftr" sz="quarter" idx="11"/>
          </p:nvPr>
        </p:nvSpPr>
        <p:spPr/>
        <p:txBody>
          <a:bodyPr/>
          <a:lstStyle/>
          <a:p>
            <a:r>
              <a:rPr lang="en-US"/>
              <a:t>Title of the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2964B4-F157-4196-AB0F-9D94677AE245}" type="datetime1">
              <a:rPr lang="en-US" smtClean="0"/>
              <a:t>4/18/2024</a:t>
            </a:fld>
            <a:endParaRPr lang="en-US"/>
          </a:p>
        </p:txBody>
      </p:sp>
      <p:sp>
        <p:nvSpPr>
          <p:cNvPr id="4" name="Footer Placeholder 3"/>
          <p:cNvSpPr>
            <a:spLocks noGrp="1"/>
          </p:cNvSpPr>
          <p:nvPr>
            <p:ph type="ftr" sz="quarter" idx="11"/>
          </p:nvPr>
        </p:nvSpPr>
        <p:spPr/>
        <p:txBody>
          <a:bodyPr/>
          <a:lstStyle/>
          <a:p>
            <a:r>
              <a:rPr lang="en-US"/>
              <a:t>Title of the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D992B-C815-4B3E-937C-505FC416215E}" type="datetime1">
              <a:rPr lang="en-US" smtClean="0"/>
              <a:t>4/18/2024</a:t>
            </a:fld>
            <a:endParaRPr lang="en-US"/>
          </a:p>
        </p:txBody>
      </p:sp>
      <p:sp>
        <p:nvSpPr>
          <p:cNvPr id="3" name="Footer Placeholder 2"/>
          <p:cNvSpPr>
            <a:spLocks noGrp="1"/>
          </p:cNvSpPr>
          <p:nvPr>
            <p:ph type="ftr" sz="quarter" idx="11"/>
          </p:nvPr>
        </p:nvSpPr>
        <p:spPr/>
        <p:txBody>
          <a:bodyPr/>
          <a:lstStyle/>
          <a:p>
            <a:r>
              <a:rPr lang="en-US"/>
              <a:t>Title of the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FAAB4-53B3-446F-A15A-DC880D3C74A9}"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F9257-8587-46B9-8DA7-3FECF85B699F}"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208A-E827-4B3A-B1FB-4BFC55BCCDC7}" type="datetime1">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 of the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EF31E4-B328-D9B7-1AB0-EFBE1B63C1B4}"/>
              </a:ext>
            </a:extLst>
          </p:cNvPr>
          <p:cNvSpPr>
            <a:spLocks noGrp="1"/>
          </p:cNvSpPr>
          <p:nvPr>
            <p:ph type="title"/>
          </p:nvPr>
        </p:nvSpPr>
        <p:spPr>
          <a:xfrm>
            <a:off x="1040148" y="1371600"/>
            <a:ext cx="7113252" cy="4191000"/>
          </a:xfrm>
        </p:spPr>
        <p:txBody>
          <a:bodyPr vert="horz" lIns="91440" tIns="45720" rIns="91440" bIns="45720" rtlCol="0" anchor="b">
            <a:normAutofit/>
          </a:bodyPr>
          <a:lstStyle/>
          <a:p>
            <a:pPr algn="l">
              <a:lnSpc>
                <a:spcPct val="90000"/>
              </a:lnSpc>
            </a:pPr>
            <a:r>
              <a:rPr lang="en-US" sz="4200" kern="1200" dirty="0">
                <a:solidFill>
                  <a:srgbClr val="FFFFFF"/>
                </a:solidFill>
                <a:latin typeface="Times New Roman" panose="02020603050405020304" pitchFamily="18" charset="0"/>
                <a:cs typeface="Times New Roman" panose="02020603050405020304" pitchFamily="18" charset="0"/>
              </a:rPr>
              <a:t>CONVOLUTIONAL NEURAL NETWORKS FOR IMAGE CLASSIFICATION</a:t>
            </a:r>
            <a:br>
              <a:rPr lang="en-US" sz="4200" kern="1200" dirty="0">
                <a:solidFill>
                  <a:srgbClr val="FFFFFF"/>
                </a:solidFill>
                <a:latin typeface="Times New Roman" panose="02020603050405020304" pitchFamily="18" charset="0"/>
                <a:cs typeface="Times New Roman" panose="02020603050405020304" pitchFamily="18" charset="0"/>
              </a:rPr>
            </a:br>
            <a:br>
              <a:rPr lang="en-US" sz="4200" kern="1200" dirty="0">
                <a:solidFill>
                  <a:srgbClr val="FFFFFF"/>
                </a:solidFill>
                <a:latin typeface="Times New Roman" panose="02020603050405020304" pitchFamily="18" charset="0"/>
                <a:cs typeface="Times New Roman" panose="02020603050405020304" pitchFamily="18" charset="0"/>
              </a:rPr>
            </a:br>
            <a:br>
              <a:rPr lang="en-US" sz="4200" kern="1200" dirty="0">
                <a:solidFill>
                  <a:srgbClr val="FFFFFF"/>
                </a:solidFill>
                <a:latin typeface="Times New Roman" panose="02020603050405020304" pitchFamily="18" charset="0"/>
                <a:cs typeface="Times New Roman" panose="02020603050405020304" pitchFamily="18" charset="0"/>
              </a:rPr>
            </a:br>
            <a:r>
              <a:rPr lang="en-US" sz="1800" kern="1200" dirty="0">
                <a:solidFill>
                  <a:srgbClr val="FFFFFF"/>
                </a:solidFill>
                <a:latin typeface="Times New Roman" panose="02020603050405020304" pitchFamily="18" charset="0"/>
                <a:cs typeface="Times New Roman" panose="02020603050405020304" pitchFamily="18" charset="0"/>
              </a:rPr>
              <a:t>700746936</a:t>
            </a:r>
            <a:br>
              <a:rPr lang="en-US" sz="1800" kern="1200" dirty="0">
                <a:solidFill>
                  <a:srgbClr val="FFFFFF"/>
                </a:solidFill>
                <a:latin typeface="Times New Roman" panose="02020603050405020304" pitchFamily="18" charset="0"/>
                <a:cs typeface="Times New Roman" panose="02020603050405020304" pitchFamily="18" charset="0"/>
              </a:rPr>
            </a:br>
            <a:r>
              <a:rPr lang="en-US" sz="1800" kern="1200" dirty="0">
                <a:solidFill>
                  <a:srgbClr val="FFFFFF"/>
                </a:solidFill>
                <a:latin typeface="Times New Roman" panose="02020603050405020304" pitchFamily="18" charset="0"/>
                <a:cs typeface="Times New Roman" panose="02020603050405020304" pitchFamily="18" charset="0"/>
              </a:rPr>
              <a:t>POOJA BHAVANI AVUTHU</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9D5397C-8018-6BAF-25FA-6E80FAF0F8DE}"/>
              </a:ext>
            </a:extLst>
          </p:cNvPr>
          <p:cNvSpPr>
            <a:spLocks noGrp="1"/>
          </p:cNvSpPr>
          <p:nvPr>
            <p:ph type="ftr" sz="quarter" idx="11"/>
          </p:nvPr>
        </p:nvSpPr>
        <p:spPr>
          <a:xfrm rot="5400000">
            <a:off x="-1371600" y="1984248"/>
            <a:ext cx="3086100" cy="365125"/>
          </a:xfrm>
        </p:spPr>
        <p:txBody>
          <a:bodyPr vert="horz" lIns="91440" tIns="45720" rIns="91440" bIns="45720" rtlCol="0" anchor="ctr">
            <a:normAutofit/>
          </a:bodyPr>
          <a:lstStyle/>
          <a:p>
            <a:pPr algn="l">
              <a:spcAft>
                <a:spcPts val="600"/>
              </a:spcAft>
            </a:pPr>
            <a:r>
              <a:rPr lang="en-US" sz="1000" kern="1200">
                <a:solidFill>
                  <a:srgbClr val="FFFFFF"/>
                </a:solidFill>
                <a:latin typeface="+mn-lt"/>
                <a:ea typeface="+mn-ea"/>
                <a:cs typeface="+mn-cs"/>
              </a:rPr>
              <a:t>Title of the project</a:t>
            </a:r>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61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3025D-484F-BB07-412B-FC9D9BF51AC4}"/>
              </a:ext>
            </a:extLst>
          </p:cNvPr>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RESULTS</a:t>
            </a:r>
          </a:p>
        </p:txBody>
      </p:sp>
      <p:sp>
        <p:nvSpPr>
          <p:cNvPr id="4" name="Footer Placeholder 3">
            <a:extLst>
              <a:ext uri="{FF2B5EF4-FFF2-40B4-BE49-F238E27FC236}">
                <a16:creationId xmlns:a16="http://schemas.microsoft.com/office/drawing/2014/main" id="{9AF38DBA-5909-5A25-DCA4-357A06A4E513}"/>
              </a:ext>
            </a:extLst>
          </p:cNvPr>
          <p:cNvSpPr>
            <a:spLocks noGrp="1"/>
          </p:cNvSpPr>
          <p:nvPr>
            <p:ph type="ftr" sz="quarter" idx="11"/>
          </p:nvPr>
        </p:nvSpPr>
        <p:spPr>
          <a:xfrm rot="5400000">
            <a:off x="-1371600" y="2002536"/>
            <a:ext cx="3086100" cy="365125"/>
          </a:xfrm>
        </p:spPr>
        <p:txBody>
          <a:bodyPr>
            <a:normAutofit/>
          </a:bodyPr>
          <a:lstStyle/>
          <a:p>
            <a:pPr algn="l">
              <a:spcAft>
                <a:spcPts val="600"/>
              </a:spcAft>
            </a:pPr>
            <a:r>
              <a:rPr lang="en-US" sz="1000">
                <a:solidFill>
                  <a:srgbClr val="FFFFFF"/>
                </a:solidFill>
              </a:rPr>
              <a:t>Title of the project</a:t>
            </a:r>
          </a:p>
        </p:txBody>
      </p:sp>
      <p:pic>
        <p:nvPicPr>
          <p:cNvPr id="8" name="Content Placeholder 7" descr="A graph with blue and orange lines&#10;&#10;Description automatically generated">
            <a:extLst>
              <a:ext uri="{FF2B5EF4-FFF2-40B4-BE49-F238E27FC236}">
                <a16:creationId xmlns:a16="http://schemas.microsoft.com/office/drawing/2014/main" id="{52DAB519-D6F2-FA3E-02AD-1E90840D6C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36938" y="2682406"/>
            <a:ext cx="2268537" cy="1283482"/>
          </a:xfrm>
        </p:spPr>
      </p:pic>
      <p:pic>
        <p:nvPicPr>
          <p:cNvPr id="6" name="Content Placeholder 5" descr="A graph with a line and numbers&#10;&#10;Description automatically generated">
            <a:extLst>
              <a:ext uri="{FF2B5EF4-FFF2-40B4-BE49-F238E27FC236}">
                <a16:creationId xmlns:a16="http://schemas.microsoft.com/office/drawing/2014/main" id="{F14E1CE0-45A1-11F3-1F0E-D1838A423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26" y="2682406"/>
            <a:ext cx="2711832" cy="1505066"/>
          </a:xfrm>
          <a:prstGeom prst="rect">
            <a:avLst/>
          </a:prstGeom>
        </p:spPr>
      </p:pic>
    </p:spTree>
    <p:extLst>
      <p:ext uri="{BB962C8B-B14F-4D97-AF65-F5344CB8AC3E}">
        <p14:creationId xmlns:p14="http://schemas.microsoft.com/office/powerpoint/2010/main" val="102873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8531-1A72-0EE2-85B6-07758481E959}"/>
              </a:ext>
            </a:extLst>
          </p:cNvPr>
          <p:cNvSpPr>
            <a:spLocks noGrp="1"/>
          </p:cNvSpPr>
          <p:nvPr>
            <p:ph type="title"/>
          </p:nvPr>
        </p:nvSpPr>
        <p:spPr>
          <a:xfrm>
            <a:off x="4401417" y="1138036"/>
            <a:ext cx="4083287" cy="1402470"/>
          </a:xfrm>
        </p:spPr>
        <p:txBody>
          <a:bodyPr anchor="t">
            <a:normAutofit/>
          </a:bodyPr>
          <a:lstStyle/>
          <a:p>
            <a:r>
              <a:rPr lang="en-US" sz="2800" b="1">
                <a:latin typeface="Calisto MT" panose="02040603050505030304" pitchFamily="18" charset="0"/>
              </a:rPr>
              <a:t>CONCLUSION</a:t>
            </a:r>
          </a:p>
        </p:txBody>
      </p:sp>
      <p:pic>
        <p:nvPicPr>
          <p:cNvPr id="7" name="Picture 6" descr="Top view of cubes connected with black lines">
            <a:extLst>
              <a:ext uri="{FF2B5EF4-FFF2-40B4-BE49-F238E27FC236}">
                <a16:creationId xmlns:a16="http://schemas.microsoft.com/office/drawing/2014/main" id="{021D1306-78A5-0FFC-3C90-5DB7F8CD8EA4}"/>
              </a:ext>
            </a:extLst>
          </p:cNvPr>
          <p:cNvPicPr>
            <a:picLocks noChangeAspect="1"/>
          </p:cNvPicPr>
          <p:nvPr/>
        </p:nvPicPr>
        <p:blipFill rotWithShape="1">
          <a:blip r:embed="rId2"/>
          <a:srcRect l="33836" r="23914"/>
          <a:stretch/>
        </p:blipFill>
        <p:spPr>
          <a:xfrm>
            <a:off x="20" y="10"/>
            <a:ext cx="3863363" cy="6857990"/>
          </a:xfrm>
          <a:prstGeom prst="rect">
            <a:avLst/>
          </a:prstGeom>
        </p:spPr>
      </p:pic>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6AE836-E491-BE80-7B03-4679A219CFF1}"/>
              </a:ext>
            </a:extLst>
          </p:cNvPr>
          <p:cNvSpPr>
            <a:spLocks noGrp="1"/>
          </p:cNvSpPr>
          <p:nvPr>
            <p:ph idx="1"/>
          </p:nvPr>
        </p:nvSpPr>
        <p:spPr>
          <a:xfrm>
            <a:off x="4401417" y="2551176"/>
            <a:ext cx="4083287" cy="3591207"/>
          </a:xfrm>
        </p:spPr>
        <p:txBody>
          <a:bodyPr>
            <a:normAutofit/>
          </a:bodyPr>
          <a:lstStyle/>
          <a:p>
            <a:r>
              <a:rPr lang="en-US" sz="1700">
                <a:effectLst/>
                <a:latin typeface="Times New Roman" panose="02020603050405020304" pitchFamily="18" charset="0"/>
                <a:ea typeface="SimSun" panose="02010600030101010101" pitchFamily="2" charset="-122"/>
              </a:rPr>
              <a:t>Convolutional Neural Networks (CNNs) have revolutionized the field of image classification, demonstrating remarkable performance in various tasks.</a:t>
            </a:r>
          </a:p>
          <a:p>
            <a:r>
              <a:rPr lang="en-US" sz="1700">
                <a:effectLst/>
                <a:latin typeface="Times New Roman" panose="02020603050405020304" pitchFamily="18" charset="0"/>
                <a:ea typeface="SimSun" panose="02010600030101010101" pitchFamily="2" charset="-122"/>
              </a:rPr>
              <a:t>Their hierarchical architecture, which includes convolutional, pooling, and fully connected layers, allows them to automatically learn meaningful features from raw pixel data, eliminating the need for handcrafted feature extraction.</a:t>
            </a:r>
          </a:p>
          <a:p>
            <a:pPr marL="0" indent="0">
              <a:buNone/>
            </a:pPr>
            <a:endParaRPr lang="en-US" sz="1700">
              <a:latin typeface="Calisto MT" panose="02040603050505030304" pitchFamily="18" charset="0"/>
            </a:endParaRPr>
          </a:p>
        </p:txBody>
      </p:sp>
      <p:sp>
        <p:nvSpPr>
          <p:cNvPr id="4" name="Footer Placeholder 3">
            <a:extLst>
              <a:ext uri="{FF2B5EF4-FFF2-40B4-BE49-F238E27FC236}">
                <a16:creationId xmlns:a16="http://schemas.microsoft.com/office/drawing/2014/main" id="{E3E96B96-7D83-7BD0-A3FE-880E13D76C0B}"/>
              </a:ext>
            </a:extLst>
          </p:cNvPr>
          <p:cNvSpPr>
            <a:spLocks noGrp="1"/>
          </p:cNvSpPr>
          <p:nvPr>
            <p:ph type="ftr" sz="quarter" idx="11"/>
          </p:nvPr>
        </p:nvSpPr>
        <p:spPr>
          <a:xfrm>
            <a:off x="4316698" y="6356350"/>
            <a:ext cx="2440767" cy="365125"/>
          </a:xfrm>
        </p:spPr>
        <p:txBody>
          <a:bodyPr>
            <a:normAutofit/>
          </a:bodyPr>
          <a:lstStyle/>
          <a:p>
            <a:pPr algn="l">
              <a:lnSpc>
                <a:spcPct val="90000"/>
              </a:lnSpc>
              <a:spcAft>
                <a:spcPts val="600"/>
              </a:spcAft>
            </a:pPr>
            <a:r>
              <a:rPr lang="en-US" sz="700" b="1">
                <a:solidFill>
                  <a:schemeClr val="tx1">
                    <a:lumMod val="50000"/>
                    <a:lumOff val="50000"/>
                  </a:schemeClr>
                </a:solidFill>
                <a:latin typeface="Calisto MT" pitchFamily="18" charset="0"/>
                <a:ea typeface="Times New Roman" pitchFamily="18" charset="0"/>
                <a:cs typeface="Times New Roman" pitchFamily="18" charset="0"/>
              </a:rPr>
              <a:t>SENTIMENT EANALYSIS ON AMAZON PRODUCT REVIEWS </a:t>
            </a:r>
            <a:endParaRPr kumimoji="0" lang="en-US" sz="700" b="1" i="0" u="none" strike="noStrike" cap="none" normalizeH="0" baseline="0">
              <a:ln>
                <a:noFill/>
              </a:ln>
              <a:solidFill>
                <a:schemeClr val="tx1">
                  <a:lumMod val="50000"/>
                  <a:lumOff val="50000"/>
                </a:schemeClr>
              </a:solidFill>
              <a:effectLst/>
              <a:latin typeface="Calisto MT" pitchFamily="18" charset="0"/>
              <a:ea typeface="Times New Roman" pitchFamily="18" charset="0"/>
              <a:cs typeface="Times New Roman" pitchFamily="18" charset="0"/>
            </a:endParaRPr>
          </a:p>
          <a:p>
            <a:pPr algn="l">
              <a:lnSpc>
                <a:spcPct val="90000"/>
              </a:lnSpc>
              <a:spcAft>
                <a:spcPts val="600"/>
              </a:spcAft>
            </a:pPr>
            <a:endParaRPr lang="en-US" sz="700">
              <a:solidFill>
                <a:schemeClr val="tx1">
                  <a:lumMod val="50000"/>
                  <a:lumOff val="50000"/>
                </a:schemeClr>
              </a:solidFill>
            </a:endParaRPr>
          </a:p>
        </p:txBody>
      </p:sp>
      <p:sp>
        <p:nvSpPr>
          <p:cNvPr id="5" name="Rectangle 1">
            <a:extLst>
              <a:ext uri="{FF2B5EF4-FFF2-40B4-BE49-F238E27FC236}">
                <a16:creationId xmlns:a16="http://schemas.microsoft.com/office/drawing/2014/main" id="{29D04E60-00DC-831C-4BDA-8263DBD548A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1219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2700" b="1">
                <a:solidFill>
                  <a:srgbClr val="FFFFFF"/>
                </a:solidFill>
                <a:latin typeface="Calisto MT" panose="02040603050505030304" pitchFamily="18" charset="0"/>
              </a:rPr>
              <a:t>REFERENCE</a:t>
            </a:r>
            <a:endParaRPr lang="en-IN" sz="2700" b="1">
              <a:solidFill>
                <a:srgbClr val="FFFFFF"/>
              </a:solidFill>
              <a:latin typeface="Calisto MT" panose="02040603050505030304" pitchFamily="18" charset="0"/>
            </a:endParaRPr>
          </a:p>
        </p:txBody>
      </p:sp>
      <p:sp>
        <p:nvSpPr>
          <p:cNvPr id="4" name="Footer Placeholder 3"/>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b="1">
                <a:solidFill>
                  <a:srgbClr val="FFFFFF"/>
                </a:solidFill>
                <a:latin typeface="Calisto MT" panose="02040603050505030304" pitchFamily="18" charset="0"/>
              </a:rPr>
              <a:t>SENTIMENT EANALYSIS ON</a:t>
            </a:r>
            <a:r>
              <a:rPr lang="en-US" sz="700" b="1">
                <a:solidFill>
                  <a:srgbClr val="FFFFFF"/>
                </a:solidFill>
                <a:latin typeface="Calisto MT" pitchFamily="18" charset="0"/>
                <a:ea typeface="Times New Roman" pitchFamily="18" charset="0"/>
                <a:cs typeface="Times New Roman" pitchFamily="18" charset="0"/>
              </a:rPr>
              <a:t> AMAZON PRODUCT REVIEWS  </a:t>
            </a:r>
            <a:r>
              <a:rPr lang="en-US" sz="700">
                <a:solidFill>
                  <a:srgbClr val="FFFFFF"/>
                </a:solidFill>
              </a:rPr>
              <a:t> </a:t>
            </a:r>
          </a:p>
          <a:p>
            <a:pPr algn="l">
              <a:lnSpc>
                <a:spcPct val="90000"/>
              </a:lnSpc>
              <a:spcAft>
                <a:spcPts val="600"/>
              </a:spcAft>
            </a:pPr>
            <a:endParaRPr lang="en-US" sz="700">
              <a:solidFill>
                <a:srgbClr val="FFFFFF"/>
              </a:solidFill>
            </a:endParaRPr>
          </a:p>
        </p:txBody>
      </p:sp>
      <p:sp>
        <p:nvSpPr>
          <p:cNvPr id="3" name="Content Placeholder 2"/>
          <p:cNvSpPr>
            <a:spLocks noGrp="1"/>
          </p:cNvSpPr>
          <p:nvPr>
            <p:ph idx="1"/>
          </p:nvPr>
        </p:nvSpPr>
        <p:spPr>
          <a:xfrm>
            <a:off x="3607694" y="649480"/>
            <a:ext cx="4916510" cy="5546047"/>
          </a:xfrm>
        </p:spPr>
        <p:txBody>
          <a:bodyPr anchor="ctr">
            <a:normAutofit/>
          </a:bodyPr>
          <a:lstStyle/>
          <a:p>
            <a:pPr marL="0" marR="0" indent="0">
              <a:spcBef>
                <a:spcPts val="0"/>
              </a:spcBef>
              <a:spcAft>
                <a:spcPts val="0"/>
              </a:spcAft>
              <a:buNone/>
            </a:pPr>
            <a:r>
              <a:rPr lang="en-US" sz="1700" dirty="0">
                <a:effectLst/>
                <a:latin typeface="Times New Roman" panose="02020603050405020304" pitchFamily="18" charset="0"/>
                <a:ea typeface="SimSun" panose="02010600030101010101" pitchFamily="2" charset="-122"/>
              </a:rPr>
              <a:t>[1] </a:t>
            </a:r>
            <a:r>
              <a:rPr lang="en-US" sz="1700" dirty="0" err="1">
                <a:effectLst/>
                <a:latin typeface="Times New Roman" panose="02020603050405020304" pitchFamily="18" charset="0"/>
                <a:ea typeface="SimSun" panose="02010600030101010101" pitchFamily="2" charset="-122"/>
              </a:rPr>
              <a:t>Hongchun</a:t>
            </a:r>
            <a:r>
              <a:rPr lang="en-US" sz="1700" dirty="0">
                <a:effectLst/>
                <a:latin typeface="Times New Roman" panose="02020603050405020304" pitchFamily="18" charset="0"/>
                <a:ea typeface="SimSun" panose="02010600030101010101" pitchFamily="2" charset="-122"/>
              </a:rPr>
              <a:t> Lu, Min Han, </a:t>
            </a:r>
            <a:r>
              <a:rPr lang="en-US" sz="1700" dirty="0" err="1">
                <a:effectLst/>
                <a:latin typeface="Times New Roman" panose="02020603050405020304" pitchFamily="18" charset="0"/>
                <a:ea typeface="SimSun" panose="02010600030101010101" pitchFamily="2" charset="-122"/>
              </a:rPr>
              <a:t>Chaoqing</a:t>
            </a:r>
            <a:r>
              <a:rPr lang="en-US" sz="1700" dirty="0">
                <a:effectLst/>
                <a:latin typeface="Times New Roman" panose="02020603050405020304" pitchFamily="18" charset="0"/>
                <a:ea typeface="SimSun" panose="02010600030101010101" pitchFamily="2" charset="-122"/>
              </a:rPr>
              <a:t> Wang, </a:t>
            </a:r>
            <a:r>
              <a:rPr lang="en-US" sz="1700" dirty="0" err="1">
                <a:effectLst/>
                <a:latin typeface="Times New Roman" panose="02020603050405020304" pitchFamily="18" charset="0"/>
                <a:ea typeface="SimSun" panose="02010600030101010101" pitchFamily="2" charset="-122"/>
              </a:rPr>
              <a:t>Junlong</a:t>
            </a:r>
            <a:r>
              <a:rPr lang="en-US" sz="1700" dirty="0">
                <a:effectLst/>
                <a:latin typeface="Times New Roman" panose="02020603050405020304" pitchFamily="18" charset="0"/>
                <a:ea typeface="SimSun" panose="02010600030101010101" pitchFamily="2" charset="-122"/>
              </a:rPr>
              <a:t> Cheng, "</a:t>
            </a:r>
            <a:r>
              <a:rPr lang="en-US" sz="1700" dirty="0" err="1">
                <a:effectLst/>
                <a:latin typeface="Times New Roman" panose="02020603050405020304" pitchFamily="18" charset="0"/>
                <a:ea typeface="SimSun" panose="02010600030101010101" pitchFamily="2" charset="-122"/>
              </a:rPr>
              <a:t>AMLNet</a:t>
            </a:r>
            <a:r>
              <a:rPr lang="en-US" sz="1700" dirty="0">
                <a:effectLst/>
                <a:latin typeface="Times New Roman" panose="02020603050405020304" pitchFamily="18" charset="0"/>
                <a:ea typeface="SimSun" panose="02010600030101010101" pitchFamily="2" charset="-122"/>
              </a:rPr>
              <a:t>: Attention Multibranch Loss CNN Models for Fine-Grained Vehicle Recognition", IEEE Transactions on Vehicular Technology, vol.73, no.1, pp.375-384, 2024.</a:t>
            </a:r>
          </a:p>
          <a:p>
            <a:pPr marL="0" marR="0" indent="0">
              <a:spcBef>
                <a:spcPts val="0"/>
              </a:spcBef>
              <a:spcAft>
                <a:spcPts val="0"/>
              </a:spcAft>
              <a:buNone/>
            </a:pPr>
            <a:r>
              <a:rPr lang="en-US" sz="1700" dirty="0">
                <a:effectLst/>
                <a:latin typeface="Times New Roman" panose="02020603050405020304" pitchFamily="18" charset="0"/>
                <a:ea typeface="SimSun" panose="02010600030101010101" pitchFamily="2" charset="-122"/>
              </a:rPr>
              <a:t>[2] Sha Lu, </a:t>
            </a:r>
            <a:r>
              <a:rPr lang="en-US" sz="1700" dirty="0" err="1">
                <a:effectLst/>
                <a:latin typeface="Times New Roman" panose="02020603050405020304" pitchFamily="18" charset="0"/>
                <a:ea typeface="SimSun" panose="02010600030101010101" pitchFamily="2" charset="-122"/>
              </a:rPr>
              <a:t>Kaixing</a:t>
            </a:r>
            <a:r>
              <a:rPr lang="en-US" sz="1700" dirty="0">
                <a:effectLst/>
                <a:latin typeface="Times New Roman" panose="02020603050405020304" pitchFamily="18" charset="0"/>
                <a:ea typeface="SimSun" panose="02010600030101010101" pitchFamily="2" charset="-122"/>
              </a:rPr>
              <a:t> Wu, </a:t>
            </a:r>
            <a:r>
              <a:rPr lang="en-US" sz="1700" dirty="0" err="1">
                <a:effectLst/>
                <a:latin typeface="Times New Roman" panose="02020603050405020304" pitchFamily="18" charset="0"/>
                <a:ea typeface="SimSun" panose="02010600030101010101" pitchFamily="2" charset="-122"/>
              </a:rPr>
              <a:t>Jinxin</a:t>
            </a:r>
            <a:r>
              <a:rPr lang="en-US" sz="1700" dirty="0">
                <a:effectLst/>
                <a:latin typeface="Times New Roman" panose="02020603050405020304" pitchFamily="18" charset="0"/>
                <a:ea typeface="SimSun" panose="02010600030101010101" pitchFamily="2" charset="-122"/>
              </a:rPr>
              <a:t> Chen, "Solar Cell Surface Defect Detection Based on Optimized YOLOv5", IEEE Access, vol.11, pp.71026-71036, 2023.</a:t>
            </a:r>
          </a:p>
          <a:p>
            <a:pPr marL="0" marR="0" indent="0">
              <a:spcBef>
                <a:spcPts val="0"/>
              </a:spcBef>
              <a:spcAft>
                <a:spcPts val="0"/>
              </a:spcAft>
              <a:buNone/>
            </a:pPr>
            <a:r>
              <a:rPr lang="en-US" sz="1700" dirty="0">
                <a:effectLst/>
                <a:latin typeface="Times New Roman" panose="02020603050405020304" pitchFamily="18" charset="0"/>
                <a:ea typeface="SimSun" panose="02010600030101010101" pitchFamily="2" charset="-122"/>
              </a:rPr>
              <a:t>[3] </a:t>
            </a:r>
            <a:r>
              <a:rPr lang="en-US" sz="1700" dirty="0" err="1">
                <a:effectLst/>
                <a:latin typeface="Times New Roman" panose="02020603050405020304" pitchFamily="18" charset="0"/>
                <a:ea typeface="SimSun" panose="02010600030101010101" pitchFamily="2" charset="-122"/>
              </a:rPr>
              <a:t>Feiyang</a:t>
            </a:r>
            <a:r>
              <a:rPr lang="en-US" sz="1700" dirty="0">
                <a:effectLst/>
                <a:latin typeface="Times New Roman" panose="02020603050405020304" pitchFamily="18" charset="0"/>
                <a:ea typeface="SimSun" panose="02010600030101010101" pitchFamily="2" charset="-122"/>
              </a:rPr>
              <a:t> Li, </a:t>
            </a:r>
            <a:r>
              <a:rPr lang="en-US" sz="1700" dirty="0" err="1">
                <a:effectLst/>
                <a:latin typeface="Times New Roman" panose="02020603050405020304" pitchFamily="18" charset="0"/>
                <a:ea typeface="SimSun" panose="02010600030101010101" pitchFamily="2" charset="-122"/>
              </a:rPr>
              <a:t>Jiangtao</a:t>
            </a:r>
            <a:r>
              <a:rPr lang="en-US" sz="1700" dirty="0">
                <a:effectLst/>
                <a:latin typeface="Times New Roman" panose="02020603050405020304" pitchFamily="18" charset="0"/>
                <a:ea typeface="SimSun" panose="02010600030101010101" pitchFamily="2" charset="-122"/>
              </a:rPr>
              <a:t> Wang, "Remote Sensing Image Scene Classification via Regional Growth-Based Key Area Fine Location and Multilayer Feature Fusion", IEEE Geoscience and Remote Sensing Letters, vol.20, pp.1-5, 2023.</a:t>
            </a:r>
          </a:p>
          <a:p>
            <a:pPr marL="0" marR="0" indent="0">
              <a:spcBef>
                <a:spcPts val="0"/>
              </a:spcBef>
              <a:spcAft>
                <a:spcPts val="0"/>
              </a:spcAft>
              <a:buNone/>
            </a:pPr>
            <a:r>
              <a:rPr lang="en-US" sz="1700" dirty="0">
                <a:effectLst/>
                <a:latin typeface="Times New Roman" panose="02020603050405020304" pitchFamily="18" charset="0"/>
                <a:ea typeface="SimSun" panose="02010600030101010101" pitchFamily="2" charset="-122"/>
              </a:rPr>
              <a:t>[4] Xu, </a:t>
            </a:r>
            <a:r>
              <a:rPr lang="en-US" sz="1700" dirty="0" err="1">
                <a:effectLst/>
                <a:latin typeface="Times New Roman" panose="02020603050405020304" pitchFamily="18" charset="0"/>
                <a:ea typeface="SimSun" panose="02010600030101010101" pitchFamily="2" charset="-122"/>
              </a:rPr>
              <a:t>Peifang</a:t>
            </a:r>
            <a:r>
              <a:rPr lang="en-US" sz="1700" dirty="0">
                <a:effectLst/>
                <a:latin typeface="Times New Roman" panose="02020603050405020304" pitchFamily="18" charset="0"/>
                <a:ea typeface="SimSun" panose="02010600030101010101" pitchFamily="2" charset="-122"/>
              </a:rPr>
              <a:t> Deng, Hong Huang, "Vision Transformer: An Excellent Teacher for Guiding Small Networks in Remote Sensing Image Scene Classification", IEEE Transactions on Geoscience and Remote Sensing, vol.60, pp.1-15, 2022.</a:t>
            </a:r>
          </a:p>
          <a:p>
            <a:pPr marL="0" indent="0">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64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ctrTitle"/>
          </p:nvPr>
        </p:nvSpPr>
        <p:spPr>
          <a:xfrm>
            <a:off x="1040148" y="818984"/>
            <a:ext cx="4947184" cy="3268520"/>
          </a:xfrm>
        </p:spPr>
        <p:txBody>
          <a:bodyPr>
            <a:normAutofit/>
          </a:bodyPr>
          <a:lstStyle/>
          <a:p>
            <a:pPr algn="r"/>
            <a:r>
              <a:rPr lang="en-GB" sz="4200" b="1" i="1">
                <a:solidFill>
                  <a:srgbClr val="FFFFFF"/>
                </a:solidFill>
                <a:latin typeface="Calisto MT" pitchFamily="18" charset="0"/>
              </a:rPr>
              <a:t>THANK YOU</a:t>
            </a:r>
          </a:p>
        </p:txBody>
      </p:sp>
      <p:sp>
        <p:nvSpPr>
          <p:cNvPr id="28" name="Rectangle 2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GB" sz="3000" b="1">
                <a:solidFill>
                  <a:srgbClr val="FFFFFF"/>
                </a:solidFill>
                <a:latin typeface="Calisto MT" pitchFamily="18" charset="0"/>
              </a:rPr>
              <a:t>CONTENTS</a:t>
            </a:r>
            <a:endParaRPr lang="en-US" sz="3000" b="1">
              <a:solidFill>
                <a:srgbClr val="FFFFFF"/>
              </a:solidFill>
            </a:endParaRPr>
          </a:p>
        </p:txBody>
      </p:sp>
      <p:sp>
        <p:nvSpPr>
          <p:cNvPr id="5" name="Footer Placeholder 4"/>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900" b="1">
                <a:solidFill>
                  <a:srgbClr val="FFFFFF"/>
                </a:solidFill>
                <a:latin typeface="Calisto MT" pitchFamily="18" charset="0"/>
                <a:ea typeface="Times New Roman" pitchFamily="18" charset="0"/>
                <a:cs typeface="Times New Roman" pitchFamily="18" charset="0"/>
              </a:rPr>
              <a:t>SENTIMENT ANALYSIS ON AMAZON PRODUCT REVIEWS </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b="1">
                <a:latin typeface="Calisto MT" panose="02040603050505030304" pitchFamily="18" charset="0"/>
              </a:rPr>
              <a:t>ABSTRACT</a:t>
            </a:r>
          </a:p>
          <a:p>
            <a:r>
              <a:rPr lang="en-US" sz="1700" b="1">
                <a:latin typeface="Calisto MT" panose="02040603050505030304" pitchFamily="18" charset="0"/>
              </a:rPr>
              <a:t>MOTIVATION</a:t>
            </a:r>
          </a:p>
          <a:p>
            <a:r>
              <a:rPr lang="en-US" sz="1700" b="1">
                <a:latin typeface="Calisto MT" panose="02040603050505030304" pitchFamily="18" charset="0"/>
              </a:rPr>
              <a:t>OBJECTIVES</a:t>
            </a:r>
          </a:p>
          <a:p>
            <a:r>
              <a:rPr lang="en-US" sz="1700" b="1">
                <a:latin typeface="Calisto MT" panose="02040603050505030304" pitchFamily="18" charset="0"/>
              </a:rPr>
              <a:t>RELATED WORK</a:t>
            </a:r>
          </a:p>
          <a:p>
            <a:r>
              <a:rPr lang="en-US" sz="1700" b="1">
                <a:latin typeface="Calisto MT" panose="02040603050505030304" pitchFamily="18" charset="0"/>
              </a:rPr>
              <a:t>PROBLEM STATEMENT</a:t>
            </a:r>
          </a:p>
          <a:p>
            <a:r>
              <a:rPr lang="en-US" sz="1700" b="1">
                <a:latin typeface="Calisto MT" panose="02040603050505030304" pitchFamily="18" charset="0"/>
              </a:rPr>
              <a:t>PROPOSED SOLUTION</a:t>
            </a:r>
          </a:p>
          <a:p>
            <a:r>
              <a:rPr lang="en-US" sz="1700" b="1">
                <a:latin typeface="Calisto MT" panose="02040603050505030304" pitchFamily="18" charset="0"/>
              </a:rPr>
              <a:t>RESLUTS/SIMULATIONS</a:t>
            </a:r>
          </a:p>
          <a:p>
            <a:r>
              <a:rPr lang="en-US" sz="1700" b="1">
                <a:latin typeface="Calisto MT" panose="0204060305050503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GB" sz="3000" b="1">
                <a:solidFill>
                  <a:srgbClr val="FFFFFF"/>
                </a:solidFill>
                <a:latin typeface="Calisto MT" pitchFamily="18" charset="0"/>
              </a:rPr>
              <a:t>ABSTRACT</a:t>
            </a:r>
          </a:p>
        </p:txBody>
      </p:sp>
      <p:sp>
        <p:nvSpPr>
          <p:cNvPr id="5" name="Footer Placeholder 4"/>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900" b="1">
                <a:solidFill>
                  <a:srgbClr val="FFFFFF"/>
                </a:solidFill>
                <a:latin typeface="Calisto MT" pitchFamily="18" charset="0"/>
                <a:ea typeface="Times New Roman" pitchFamily="18" charset="0"/>
                <a:cs typeface="Times New Roman" pitchFamily="18" charset="0"/>
              </a:rPr>
              <a:t>SENTIMENT ANALYSIS ON AMAZON PRODUCT REVIEWS </a:t>
            </a:r>
            <a:endParaRPr lang="en-US" sz="900">
              <a:solidFill>
                <a:srgbClr val="FFFFFF"/>
              </a:solidFill>
            </a:endParaRPr>
          </a:p>
        </p:txBody>
      </p:sp>
      <p:graphicFrame>
        <p:nvGraphicFramePr>
          <p:cNvPr id="7" name="Content Placeholder 2">
            <a:extLst>
              <a:ext uri="{FF2B5EF4-FFF2-40B4-BE49-F238E27FC236}">
                <a16:creationId xmlns:a16="http://schemas.microsoft.com/office/drawing/2014/main" id="{975217C4-4C32-720A-7F43-EA9BD8B118DA}"/>
              </a:ext>
            </a:extLst>
          </p:cNvPr>
          <p:cNvGraphicFramePr>
            <a:graphicFrameLocks noGrp="1"/>
          </p:cNvGraphicFramePr>
          <p:nvPr>
            <p:ph idx="1"/>
            <p:extLst>
              <p:ext uri="{D42A27DB-BD31-4B8C-83A1-F6EECF244321}">
                <p14:modId xmlns:p14="http://schemas.microsoft.com/office/powerpoint/2010/main" val="298905665"/>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7BB26-F315-12D4-8B31-93E8098FA483}"/>
              </a:ext>
            </a:extLst>
          </p:cNvPr>
          <p:cNvSpPr>
            <a:spLocks noGrp="1"/>
          </p:cNvSpPr>
          <p:nvPr>
            <p:ph type="title"/>
          </p:nvPr>
        </p:nvSpPr>
        <p:spPr>
          <a:xfrm>
            <a:off x="852297" y="502020"/>
            <a:ext cx="3992787" cy="1642970"/>
          </a:xfrm>
        </p:spPr>
        <p:txBody>
          <a:bodyPr anchor="b">
            <a:normAutofit/>
          </a:bodyPr>
          <a:lstStyle/>
          <a:p>
            <a:r>
              <a:rPr lang="en-US" sz="3500" b="1">
                <a:latin typeface="Calisto MT" panose="02040603050505030304" pitchFamily="18" charset="0"/>
              </a:rPr>
              <a:t>MOTIVATION</a:t>
            </a:r>
          </a:p>
        </p:txBody>
      </p:sp>
      <p:sp>
        <p:nvSpPr>
          <p:cNvPr id="4" name="Footer Placeholder 3">
            <a:extLst>
              <a:ext uri="{FF2B5EF4-FFF2-40B4-BE49-F238E27FC236}">
                <a16:creationId xmlns:a16="http://schemas.microsoft.com/office/drawing/2014/main" id="{6864F2DD-2D29-D755-3CDB-66597FB9433C}"/>
              </a:ext>
            </a:extLst>
          </p:cNvPr>
          <p:cNvSpPr>
            <a:spLocks noGrp="1"/>
          </p:cNvSpPr>
          <p:nvPr>
            <p:ph type="ftr" sz="quarter" idx="11"/>
          </p:nvPr>
        </p:nvSpPr>
        <p:spPr>
          <a:xfrm rot="5400000">
            <a:off x="-1371600" y="1983972"/>
            <a:ext cx="3086100" cy="365125"/>
          </a:xfrm>
        </p:spPr>
        <p:txBody>
          <a:bodyPr vert="horz" lIns="91440" tIns="45720" rIns="91440" bIns="45720" rtlCol="0">
            <a:normAutofit/>
          </a:bodyPr>
          <a:lstStyle/>
          <a:p>
            <a:pPr algn="l">
              <a:spcAft>
                <a:spcPts val="600"/>
              </a:spcAft>
            </a:pPr>
            <a:r>
              <a:rPr lang="en-US" sz="900" b="1" kern="1200">
                <a:solidFill>
                  <a:schemeClr val="tx1">
                    <a:lumMod val="50000"/>
                    <a:lumOff val="50000"/>
                  </a:schemeClr>
                </a:solidFill>
                <a:latin typeface="+mn-lt"/>
                <a:ea typeface="+mn-ea"/>
                <a:cs typeface="+mn-cs"/>
              </a:rPr>
              <a:t>SENTIMENT ANALYSIS ON AMAZON PRODUCT REVIEWS </a:t>
            </a:r>
            <a:endParaRPr kumimoji="0" lang="en-US" sz="900" b="1" i="0" u="none" strike="noStrike" kern="1200" cap="none" normalizeH="0" baseline="0">
              <a:ln>
                <a:noFill/>
              </a:ln>
              <a:solidFill>
                <a:schemeClr val="tx1">
                  <a:lumMod val="50000"/>
                  <a:lumOff val="50000"/>
                </a:schemeClr>
              </a:solidFill>
              <a:effectLst/>
              <a:latin typeface="+mn-lt"/>
              <a:ea typeface="+mn-ea"/>
              <a:cs typeface="+mn-cs"/>
            </a:endParaRPr>
          </a:p>
        </p:txBody>
      </p:sp>
      <p:sp>
        <p:nvSpPr>
          <p:cNvPr id="15"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2">
            <a:extLst>
              <a:ext uri="{FF2B5EF4-FFF2-40B4-BE49-F238E27FC236}">
                <a16:creationId xmlns:a16="http://schemas.microsoft.com/office/drawing/2014/main" id="{37EDC2A3-3F51-D926-7EA8-E37D573F9058}"/>
              </a:ext>
            </a:extLst>
          </p:cNvPr>
          <p:cNvGraphicFramePr>
            <a:graphicFrameLocks noGrp="1"/>
          </p:cNvGraphicFramePr>
          <p:nvPr>
            <p:ph idx="1"/>
            <p:extLst>
              <p:ext uri="{D42A27DB-BD31-4B8C-83A1-F6EECF244321}">
                <p14:modId xmlns:p14="http://schemas.microsoft.com/office/powerpoint/2010/main" val="701881834"/>
              </p:ext>
            </p:extLst>
          </p:nvPr>
        </p:nvGraphicFramePr>
        <p:xfrm>
          <a:off x="858692" y="2405894"/>
          <a:ext cx="3986392"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E50B-0EAD-0C25-05FF-B2035FDBB941}"/>
              </a:ext>
            </a:extLst>
          </p:cNvPr>
          <p:cNvSpPr>
            <a:spLocks noGrp="1"/>
          </p:cNvSpPr>
          <p:nvPr>
            <p:ph type="title"/>
          </p:nvPr>
        </p:nvSpPr>
        <p:spPr>
          <a:xfrm>
            <a:off x="350041" y="586855"/>
            <a:ext cx="2401025" cy="3387497"/>
          </a:xfrm>
        </p:spPr>
        <p:txBody>
          <a:bodyPr anchor="b">
            <a:normAutofit/>
          </a:bodyPr>
          <a:lstStyle/>
          <a:p>
            <a:pPr algn="r"/>
            <a:r>
              <a:rPr lang="en-US" sz="2700" b="1">
                <a:solidFill>
                  <a:srgbClr val="FFFFFF"/>
                </a:solidFill>
                <a:latin typeface="Calisto MT" panose="02040603050505030304" pitchFamily="18" charset="0"/>
              </a:rPr>
              <a:t>OBJECTIVES</a:t>
            </a:r>
          </a:p>
        </p:txBody>
      </p:sp>
      <p:sp>
        <p:nvSpPr>
          <p:cNvPr id="4" name="Footer Placeholder 3">
            <a:extLst>
              <a:ext uri="{FF2B5EF4-FFF2-40B4-BE49-F238E27FC236}">
                <a16:creationId xmlns:a16="http://schemas.microsoft.com/office/drawing/2014/main" id="{EC5E6E3B-EC0D-CB39-93E0-1DD996C13C49}"/>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b="1">
                <a:solidFill>
                  <a:srgbClr val="FFFFFF"/>
                </a:solidFill>
                <a:latin typeface="Calisto MT" pitchFamily="18" charset="0"/>
                <a:ea typeface="Times New Roman" pitchFamily="18" charset="0"/>
                <a:cs typeface="Times New Roman" pitchFamily="18" charset="0"/>
              </a:rPr>
              <a:t>SENTIMENT ANALYASIS ON AMAZON PRODUCT REVIEWS </a:t>
            </a:r>
            <a:endParaRPr kumimoji="0" lang="en-US" sz="700" b="1" i="0" u="none" strike="noStrike" cap="none" normalizeH="0" baseline="0">
              <a:ln>
                <a:noFill/>
              </a:ln>
              <a:solidFill>
                <a:srgbClr val="FFFFFF"/>
              </a:solidFill>
              <a:effectLst/>
              <a:latin typeface="Calisto MT" pitchFamily="18" charset="0"/>
              <a:ea typeface="Times New Roman" pitchFamily="18" charset="0"/>
              <a:cs typeface="Times New Roman" pitchFamily="18" charset="0"/>
            </a:endParaRPr>
          </a:p>
          <a:p>
            <a:pPr algn="l">
              <a:lnSpc>
                <a:spcPct val="90000"/>
              </a:lnSpc>
              <a:spcAft>
                <a:spcPts val="600"/>
              </a:spcAft>
            </a:pPr>
            <a:endParaRPr lang="en-US" sz="700">
              <a:solidFill>
                <a:srgbClr val="FFFFFF"/>
              </a:solidFill>
            </a:endParaRPr>
          </a:p>
        </p:txBody>
      </p:sp>
      <p:sp>
        <p:nvSpPr>
          <p:cNvPr id="3" name="Content Placeholder 2">
            <a:extLst>
              <a:ext uri="{FF2B5EF4-FFF2-40B4-BE49-F238E27FC236}">
                <a16:creationId xmlns:a16="http://schemas.microsoft.com/office/drawing/2014/main" id="{0AA4FC13-8CA1-91C6-95CA-4E0EF199939D}"/>
              </a:ext>
            </a:extLst>
          </p:cNvPr>
          <p:cNvSpPr>
            <a:spLocks noGrp="1"/>
          </p:cNvSpPr>
          <p:nvPr>
            <p:ph idx="1"/>
          </p:nvPr>
        </p:nvSpPr>
        <p:spPr>
          <a:xfrm>
            <a:off x="3607694" y="649480"/>
            <a:ext cx="4916510" cy="5546047"/>
          </a:xfrm>
        </p:spPr>
        <p:txBody>
          <a:bodyPr anchor="ctr">
            <a:normAutofit/>
          </a:bodyPr>
          <a:lstStyle/>
          <a:p>
            <a:pPr marL="457200" marR="0" lvl="0" indent="-457200">
              <a:spcBef>
                <a:spcPts val="0"/>
              </a:spcBef>
              <a:spcAft>
                <a:spcPts val="600"/>
              </a:spcAft>
              <a:buFont typeface="+mj-lt"/>
              <a:buAutoNum type="arabicPeriod"/>
              <a:tabLst>
                <a:tab pos="182880" algn="l"/>
              </a:tabLst>
            </a:pPr>
            <a:r>
              <a:rPr lang="x-none" sz="1700" spc="-5">
                <a:effectLst/>
                <a:latin typeface="Times New Roman" panose="02020603050405020304" pitchFamily="18" charset="0"/>
                <a:ea typeface="SimSun" panose="02010600030101010101" pitchFamily="2" charset="-122"/>
              </a:rPr>
              <a:t>Detailed Examination of Architectures</a:t>
            </a:r>
            <a:endParaRPr lang="en-US" sz="1700" spc="-5">
              <a:effectLst/>
              <a:latin typeface="Times New Roman" panose="02020603050405020304" pitchFamily="18" charset="0"/>
              <a:ea typeface="SimSun" panose="02010600030101010101" pitchFamily="2" charset="-122"/>
            </a:endParaRPr>
          </a:p>
          <a:p>
            <a:pPr marL="457200" marR="0" lvl="0" indent="-457200">
              <a:spcBef>
                <a:spcPts val="0"/>
              </a:spcBef>
              <a:spcAft>
                <a:spcPts val="600"/>
              </a:spcAft>
              <a:buFont typeface="+mj-lt"/>
              <a:buAutoNum type="arabicPeriod"/>
              <a:tabLst>
                <a:tab pos="182880" algn="l"/>
              </a:tabLst>
            </a:pPr>
            <a:r>
              <a:rPr lang="x-none" sz="1700" spc="-5">
                <a:effectLst/>
                <a:latin typeface="Times New Roman" panose="02020603050405020304" pitchFamily="18" charset="0"/>
                <a:ea typeface="SimSun" panose="02010600030101010101" pitchFamily="2" charset="-122"/>
              </a:rPr>
              <a:t>Training Techniques and Challenges</a:t>
            </a:r>
            <a:endParaRPr lang="en-US" sz="1700" spc="-5">
              <a:effectLst/>
              <a:latin typeface="Times New Roman" panose="02020603050405020304" pitchFamily="18" charset="0"/>
              <a:ea typeface="SimSun" panose="02010600030101010101" pitchFamily="2" charset="-122"/>
            </a:endParaRPr>
          </a:p>
          <a:p>
            <a:pPr marL="457200" marR="0" lvl="0" indent="-457200">
              <a:spcBef>
                <a:spcPts val="0"/>
              </a:spcBef>
              <a:spcAft>
                <a:spcPts val="600"/>
              </a:spcAft>
              <a:buFont typeface="+mj-lt"/>
              <a:buAutoNum type="arabicPeriod"/>
              <a:tabLst>
                <a:tab pos="182880" algn="l"/>
              </a:tabLst>
            </a:pPr>
            <a:r>
              <a:rPr lang="x-none" sz="1700" spc="-5">
                <a:effectLst/>
                <a:latin typeface="Times New Roman" panose="02020603050405020304" pitchFamily="18" charset="0"/>
                <a:ea typeface="SimSun" panose="02010600030101010101" pitchFamily="2" charset="-122"/>
              </a:rPr>
              <a:t>Performance Evaluation</a:t>
            </a:r>
            <a:endParaRPr lang="en-US" sz="1700" spc="-5">
              <a:effectLst/>
              <a:latin typeface="Times New Roman" panose="02020603050405020304" pitchFamily="18" charset="0"/>
              <a:ea typeface="SimSun" panose="02010600030101010101" pitchFamily="2" charset="-122"/>
            </a:endParaRPr>
          </a:p>
          <a:p>
            <a:pPr marL="457200" marR="0" lvl="0" indent="-457200">
              <a:spcBef>
                <a:spcPts val="0"/>
              </a:spcBef>
              <a:spcAft>
                <a:spcPts val="600"/>
              </a:spcAft>
              <a:buFont typeface="+mj-lt"/>
              <a:buAutoNum type="arabicPeriod"/>
              <a:tabLst>
                <a:tab pos="182880" algn="l"/>
              </a:tabLst>
            </a:pPr>
            <a:r>
              <a:rPr lang="x-none" sz="1700" spc="-5">
                <a:effectLst/>
                <a:latin typeface="Times New Roman" panose="02020603050405020304" pitchFamily="18" charset="0"/>
                <a:ea typeface="SimSun" panose="02010600030101010101" pitchFamily="2" charset="-122"/>
              </a:rPr>
              <a:t>Comparison with Baseline Methods</a:t>
            </a:r>
            <a:endParaRPr lang="en-US" sz="1700" spc="-5">
              <a:effectLst/>
              <a:latin typeface="Times New Roman" panose="02020603050405020304" pitchFamily="18" charset="0"/>
              <a:ea typeface="SimSun" panose="02010600030101010101" pitchFamily="2" charset="-122"/>
            </a:endParaRPr>
          </a:p>
          <a:p>
            <a:pPr marL="0" marR="0" lvl="0" indent="0">
              <a:spcBef>
                <a:spcPts val="0"/>
              </a:spcBef>
              <a:spcAft>
                <a:spcPts val="600"/>
              </a:spcAft>
              <a:buNone/>
              <a:tabLst>
                <a:tab pos="182880" algn="l"/>
              </a:tabLst>
            </a:pPr>
            <a:r>
              <a:rPr lang="en-US" sz="1700">
                <a:effectLst/>
                <a:latin typeface="Times New Roman" panose="02020603050405020304" pitchFamily="18" charset="0"/>
                <a:ea typeface="SimSun" panose="02010600030101010101" pitchFamily="2" charset="-122"/>
              </a:rPr>
              <a:t>Overall, the main contributions and objectives </a:t>
            </a:r>
            <a:r>
              <a:rPr lang="en-US" sz="1700">
                <a:latin typeface="Times New Roman" panose="02020603050405020304" pitchFamily="18" charset="0"/>
                <a:ea typeface="SimSun" panose="02010600030101010101" pitchFamily="2" charset="-122"/>
              </a:rPr>
              <a:t>is </a:t>
            </a:r>
            <a:r>
              <a:rPr lang="en-US" sz="1700">
                <a:effectLst/>
                <a:latin typeface="Times New Roman" panose="02020603050405020304" pitchFamily="18" charset="0"/>
                <a:ea typeface="SimSun" panose="02010600030101010101" pitchFamily="2" charset="-122"/>
              </a:rPr>
              <a:t>to provide researchers with a comprehensive understanding of CNNs for image classification, fostering further innovation and application of deep learning in this critical domain.</a:t>
            </a:r>
            <a:endParaRPr lang="en-US" sz="1700">
              <a:latin typeface="Calisto MT" panose="02040603050505030304" pitchFamily="18" charset="0"/>
            </a:endParaRPr>
          </a:p>
        </p:txBody>
      </p:sp>
    </p:spTree>
    <p:extLst>
      <p:ext uri="{BB962C8B-B14F-4D97-AF65-F5344CB8AC3E}">
        <p14:creationId xmlns:p14="http://schemas.microsoft.com/office/powerpoint/2010/main" val="426060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2E46-2EBF-7AF3-EEDC-1758D77865A3}"/>
              </a:ext>
            </a:extLst>
          </p:cNvPr>
          <p:cNvSpPr>
            <a:spLocks noGrp="1"/>
          </p:cNvSpPr>
          <p:nvPr>
            <p:ph type="title"/>
          </p:nvPr>
        </p:nvSpPr>
        <p:spPr>
          <a:xfrm>
            <a:off x="439858" y="1683756"/>
            <a:ext cx="2336449" cy="2396359"/>
          </a:xfrm>
        </p:spPr>
        <p:txBody>
          <a:bodyPr anchor="b">
            <a:normAutofit/>
          </a:bodyPr>
          <a:lstStyle/>
          <a:p>
            <a:pPr algn="r"/>
            <a:r>
              <a:rPr lang="en-US" sz="3200" b="1">
                <a:solidFill>
                  <a:srgbClr val="FFFFFF"/>
                </a:solidFill>
                <a:latin typeface="Calisto MT" panose="02040603050505030304" pitchFamily="18" charset="0"/>
              </a:rPr>
              <a:t>RELATED WORK</a:t>
            </a:r>
          </a:p>
        </p:txBody>
      </p:sp>
      <p:sp>
        <p:nvSpPr>
          <p:cNvPr id="4" name="Footer Placeholder 3">
            <a:extLst>
              <a:ext uri="{FF2B5EF4-FFF2-40B4-BE49-F238E27FC236}">
                <a16:creationId xmlns:a16="http://schemas.microsoft.com/office/drawing/2014/main" id="{A64F9C37-E037-A938-7E9B-755A4AD8BF2B}"/>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b="1">
                <a:solidFill>
                  <a:srgbClr val="FFFFFF"/>
                </a:solidFill>
                <a:latin typeface="Calisto MT" pitchFamily="18" charset="0"/>
                <a:ea typeface="Times New Roman" pitchFamily="18" charset="0"/>
                <a:cs typeface="Times New Roman" pitchFamily="18" charset="0"/>
              </a:rPr>
              <a:t>SENTIMENT ANALYSIS ON AMAZON PRODUCT REVIEWS </a:t>
            </a:r>
            <a:endParaRPr kumimoji="0" lang="en-US" sz="700" b="1" i="0" u="none" strike="noStrike" cap="none" normalizeH="0" baseline="0">
              <a:ln>
                <a:noFill/>
              </a:ln>
              <a:solidFill>
                <a:srgbClr val="FFFFFF"/>
              </a:solidFill>
              <a:effectLst/>
              <a:latin typeface="Calisto MT" pitchFamily="18" charset="0"/>
              <a:ea typeface="Times New Roman" pitchFamily="18" charset="0"/>
              <a:cs typeface="Times New Roman" pitchFamily="18" charset="0"/>
            </a:endParaRPr>
          </a:p>
          <a:p>
            <a:pPr algn="l">
              <a:lnSpc>
                <a:spcPct val="90000"/>
              </a:lnSpc>
              <a:spcAft>
                <a:spcPts val="600"/>
              </a:spcAft>
            </a:pPr>
            <a:endParaRPr lang="en-US" sz="700">
              <a:solidFill>
                <a:srgbClr val="FFFFFF"/>
              </a:solidFill>
            </a:endParaRPr>
          </a:p>
        </p:txBody>
      </p:sp>
      <p:graphicFrame>
        <p:nvGraphicFramePr>
          <p:cNvPr id="6" name="Content Placeholder 2">
            <a:extLst>
              <a:ext uri="{FF2B5EF4-FFF2-40B4-BE49-F238E27FC236}">
                <a16:creationId xmlns:a16="http://schemas.microsoft.com/office/drawing/2014/main" id="{74B5F73A-C141-4647-2903-B4756EDEA0E3}"/>
              </a:ext>
            </a:extLst>
          </p:cNvPr>
          <p:cNvGraphicFramePr>
            <a:graphicFrameLocks noGrp="1"/>
          </p:cNvGraphicFramePr>
          <p:nvPr>
            <p:ph idx="1"/>
            <p:extLst>
              <p:ext uri="{D42A27DB-BD31-4B8C-83A1-F6EECF244321}">
                <p14:modId xmlns:p14="http://schemas.microsoft.com/office/powerpoint/2010/main" val="392669444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D6B28E-B853-858A-8D9B-B2405801BDDB}"/>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latin typeface="Calisto MT" panose="02040603050505030304" pitchFamily="18" charset="0"/>
              </a:rPr>
              <a:t>PROBLEM STATEMENT</a:t>
            </a:r>
          </a:p>
        </p:txBody>
      </p:sp>
      <p:sp>
        <p:nvSpPr>
          <p:cNvPr id="4" name="Footer Placeholder 3">
            <a:extLst>
              <a:ext uri="{FF2B5EF4-FFF2-40B4-BE49-F238E27FC236}">
                <a16:creationId xmlns:a16="http://schemas.microsoft.com/office/drawing/2014/main" id="{FAE688DF-4F56-78B9-B7C1-F1F5308F8801}"/>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b="1">
                <a:solidFill>
                  <a:srgbClr val="FFFFFF"/>
                </a:solidFill>
                <a:latin typeface="Calisto MT" pitchFamily="18" charset="0"/>
                <a:ea typeface="Times New Roman" pitchFamily="18" charset="0"/>
                <a:cs typeface="Times New Roman" pitchFamily="18" charset="0"/>
              </a:rPr>
              <a:t>SENTIMENT ANALYSIS ON AMAZON PRODUCT REVIEWS </a:t>
            </a:r>
            <a:endParaRPr kumimoji="0" lang="en-US" sz="700" b="1" i="0" u="none" strike="noStrike" cap="none" normalizeH="0" baseline="0">
              <a:ln>
                <a:noFill/>
              </a:ln>
              <a:solidFill>
                <a:srgbClr val="FFFFFF"/>
              </a:solidFill>
              <a:effectLst/>
              <a:latin typeface="Calisto MT" pitchFamily="18" charset="0"/>
              <a:ea typeface="Times New Roman" pitchFamily="18" charset="0"/>
              <a:cs typeface="Times New Roman" pitchFamily="18" charset="0"/>
            </a:endParaRPr>
          </a:p>
          <a:p>
            <a:pPr algn="l">
              <a:lnSpc>
                <a:spcPct val="90000"/>
              </a:lnSpc>
              <a:spcAft>
                <a:spcPts val="600"/>
              </a:spcAft>
            </a:pPr>
            <a:endParaRPr lang="en-US" sz="700">
              <a:solidFill>
                <a:srgbClr val="FFFFFF"/>
              </a:solidFill>
            </a:endParaRPr>
          </a:p>
        </p:txBody>
      </p:sp>
      <p:sp>
        <p:nvSpPr>
          <p:cNvPr id="3" name="Content Placeholder 2">
            <a:extLst>
              <a:ext uri="{FF2B5EF4-FFF2-40B4-BE49-F238E27FC236}">
                <a16:creationId xmlns:a16="http://schemas.microsoft.com/office/drawing/2014/main" id="{E8D7526D-4B0D-AC07-12D9-B5BF28BF7421}"/>
              </a:ext>
            </a:extLst>
          </p:cNvPr>
          <p:cNvSpPr>
            <a:spLocks noGrp="1"/>
          </p:cNvSpPr>
          <p:nvPr>
            <p:ph idx="1"/>
          </p:nvPr>
        </p:nvSpPr>
        <p:spPr>
          <a:xfrm>
            <a:off x="4877368" y="649480"/>
            <a:ext cx="3646835" cy="5546047"/>
          </a:xfrm>
        </p:spPr>
        <p:txBody>
          <a:bodyPr anchor="ctr">
            <a:normAutofit/>
          </a:bodyPr>
          <a:lstStyle/>
          <a:p>
            <a:pPr marL="0" marR="0">
              <a:spcBef>
                <a:spcPts val="0"/>
              </a:spcBef>
              <a:spcAft>
                <a:spcPts val="0"/>
              </a:spcAft>
            </a:pPr>
            <a:r>
              <a:rPr lang="en-US" sz="1600" dirty="0">
                <a:effectLst/>
                <a:latin typeface="Times New Roman" panose="02020603050405020304" pitchFamily="18" charset="0"/>
                <a:ea typeface="SimSun" panose="02010600030101010101" pitchFamily="2" charset="-122"/>
              </a:rPr>
              <a:t> We start with understanding the dataset used for training. And classify them as cat and dog so that we can segregate the data for model to learn. We have species information for dataset in this block such as the split ratio and image size. Next, we focused on Data preparation where we do the following processes: </a:t>
            </a:r>
          </a:p>
          <a:p>
            <a:pPr marL="342900" marR="0" lvl="0" indent="-342900">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SimSun" panose="02010600030101010101" pitchFamily="2" charset="-122"/>
              </a:rPr>
              <a:t>Read image from data less.</a:t>
            </a:r>
          </a:p>
          <a:p>
            <a:pPr marL="342900" marR="0" lvl="0" indent="-342900">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SimSun" panose="02010600030101010101" pitchFamily="2" charset="-122"/>
              </a:rPr>
              <a:t>Resize it so that features can be extracted later.</a:t>
            </a:r>
          </a:p>
          <a:p>
            <a:pPr marL="342900" marR="0" lvl="0" indent="-342900">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SimSun" panose="02010600030101010101" pitchFamily="2" charset="-122"/>
              </a:rPr>
              <a:t>Convert image from string type to float.</a:t>
            </a:r>
          </a:p>
          <a:p>
            <a:pPr marL="342900" marR="0" lvl="0" indent="-342900">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SimSun" panose="02010600030101010101" pitchFamily="2" charset="-122"/>
              </a:rPr>
              <a:t>Append processed image along with the label.</a:t>
            </a:r>
          </a:p>
          <a:p>
            <a:pPr marL="342900" marR="0" lvl="0" indent="-342900">
              <a:spcBef>
                <a:spcPts val="0"/>
              </a:spcBef>
              <a:spcAft>
                <a:spcPts val="0"/>
              </a:spcAft>
              <a:buFont typeface="Symbol" panose="05050102010706020507" pitchFamily="18" charset="2"/>
              <a:buChar char=""/>
            </a:pPr>
            <a:endParaRPr lang="en-US" sz="17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Symbol" panose="05050102010706020507" pitchFamily="18" charset="2"/>
              <a:buChar char=""/>
            </a:pPr>
            <a:endParaRPr lang="en-US" sz="17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Symbol" panose="05050102010706020507" pitchFamily="18" charset="2"/>
              <a:buChar char=""/>
            </a:pPr>
            <a:endParaRPr lang="en-US" sz="1700" dirty="0">
              <a:effectLst/>
              <a:latin typeface="Times New Roman" panose="02020603050405020304" pitchFamily="18" charset="0"/>
              <a:ea typeface="SimSun" panose="02010600030101010101" pitchFamily="2" charset="-122"/>
            </a:endParaRPr>
          </a:p>
          <a:p>
            <a:endParaRPr lang="en-US" sz="1700" dirty="0">
              <a:latin typeface="Calisto MT" panose="02040603050505030304" pitchFamily="18" charset="0"/>
            </a:endParaRPr>
          </a:p>
        </p:txBody>
      </p:sp>
    </p:spTree>
    <p:extLst>
      <p:ext uri="{BB962C8B-B14F-4D97-AF65-F5344CB8AC3E}">
        <p14:creationId xmlns:p14="http://schemas.microsoft.com/office/powerpoint/2010/main" val="75936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91DF8-759E-02BD-CE31-0E302A3F6D5C}"/>
              </a:ext>
            </a:extLst>
          </p:cNvPr>
          <p:cNvSpPr>
            <a:spLocks noGrp="1"/>
          </p:cNvSpPr>
          <p:nvPr>
            <p:ph type="title"/>
          </p:nvPr>
        </p:nvSpPr>
        <p:spPr>
          <a:xfrm>
            <a:off x="350041" y="586855"/>
            <a:ext cx="2401025" cy="3387497"/>
          </a:xfrm>
        </p:spPr>
        <p:txBody>
          <a:bodyPr anchor="b">
            <a:normAutofit/>
          </a:bodyPr>
          <a:lstStyle/>
          <a:p>
            <a:pPr algn="r"/>
            <a:r>
              <a:rPr lang="en-US" sz="3000" b="1">
                <a:solidFill>
                  <a:srgbClr val="FFFFFF"/>
                </a:solidFill>
                <a:latin typeface="Calisto MT" panose="02040603050505030304" pitchFamily="18" charset="0"/>
              </a:rPr>
              <a:t>PROPOSED SOLUTION</a:t>
            </a:r>
          </a:p>
        </p:txBody>
      </p:sp>
      <p:sp>
        <p:nvSpPr>
          <p:cNvPr id="4" name="Footer Placeholder 3">
            <a:extLst>
              <a:ext uri="{FF2B5EF4-FFF2-40B4-BE49-F238E27FC236}">
                <a16:creationId xmlns:a16="http://schemas.microsoft.com/office/drawing/2014/main" id="{C9CDC8BA-B526-378D-7465-9A3118E254BA}"/>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b="1">
                <a:solidFill>
                  <a:srgbClr val="FFFFFF"/>
                </a:solidFill>
                <a:latin typeface="Calisto MT" pitchFamily="18" charset="0"/>
                <a:ea typeface="Times New Roman" pitchFamily="18" charset="0"/>
                <a:cs typeface="Times New Roman" pitchFamily="18" charset="0"/>
              </a:rPr>
              <a:t>SENTIMENT EANALYSIS ON AMAZON PRODUCT REVIEWS </a:t>
            </a:r>
            <a:endParaRPr kumimoji="0" lang="en-US" sz="700" b="1" i="0" u="none" strike="noStrike" cap="none" normalizeH="0" baseline="0">
              <a:ln>
                <a:noFill/>
              </a:ln>
              <a:solidFill>
                <a:srgbClr val="FFFFFF"/>
              </a:solidFill>
              <a:effectLst/>
              <a:latin typeface="Calisto MT" pitchFamily="18" charset="0"/>
              <a:ea typeface="Times New Roman" pitchFamily="18" charset="0"/>
              <a:cs typeface="Times New Roman" pitchFamily="18" charset="0"/>
            </a:endParaRPr>
          </a:p>
          <a:p>
            <a:pPr algn="l">
              <a:lnSpc>
                <a:spcPct val="90000"/>
              </a:lnSpc>
              <a:spcAft>
                <a:spcPts val="600"/>
              </a:spcAft>
            </a:pPr>
            <a:endParaRPr lang="en-US" sz="700">
              <a:solidFill>
                <a:srgbClr val="FFFFFF"/>
              </a:solidFill>
            </a:endParaRPr>
          </a:p>
        </p:txBody>
      </p:sp>
      <p:sp>
        <p:nvSpPr>
          <p:cNvPr id="3" name="Content Placeholder 2">
            <a:extLst>
              <a:ext uri="{FF2B5EF4-FFF2-40B4-BE49-F238E27FC236}">
                <a16:creationId xmlns:a16="http://schemas.microsoft.com/office/drawing/2014/main" id="{04C49990-98B8-52A9-0946-446C30AC0155}"/>
              </a:ext>
            </a:extLst>
          </p:cNvPr>
          <p:cNvSpPr>
            <a:spLocks noGrp="1"/>
          </p:cNvSpPr>
          <p:nvPr>
            <p:ph idx="1"/>
          </p:nvPr>
        </p:nvSpPr>
        <p:spPr>
          <a:xfrm>
            <a:off x="3607694" y="649480"/>
            <a:ext cx="4916510" cy="5546047"/>
          </a:xfrm>
        </p:spPr>
        <p:txBody>
          <a:bodyPr anchor="ctr">
            <a:normAutofit/>
          </a:bodyPr>
          <a:lstStyle/>
          <a:p>
            <a:r>
              <a:rPr lang="en-US" sz="1600" dirty="0">
                <a:effectLst/>
                <a:latin typeface="Times New Roman" panose="02020603050405020304" pitchFamily="18" charset="0"/>
                <a:ea typeface="SimSun" panose="02010600030101010101" pitchFamily="2" charset="-122"/>
                <a:cs typeface="Times New Roman" panose="02020603050405020304" pitchFamily="18" charset="0"/>
              </a:rPr>
              <a:t>We ran the model multiple time to understand how the accuracy and loss rate is affected by the changes we make. </a:t>
            </a:r>
          </a:p>
          <a:p>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As we increase the layers of Convolution, epochs and no. of images to train we can see the accuracy increasing. </a:t>
            </a:r>
          </a:p>
          <a:p>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As we can see in the last rows for 10,000 and 15,000 images the model seems to be overfitting as the training accuracy is increasing linearly over time, whereas validation accuracy stalls around 81%-90% in the training process.</a:t>
            </a:r>
          </a:p>
          <a:p>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Also, the difference in accuracy between training and validation accuracy is noticeably a sign of overfitting.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63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79E7B-147F-499A-F8E9-26D1AFCF16B7}"/>
              </a:ext>
            </a:extLst>
          </p:cNvPr>
          <p:cNvSpPr>
            <a:spLocks noGrp="1"/>
          </p:cNvSpPr>
          <p:nvPr>
            <p:ph type="title"/>
          </p:nvPr>
        </p:nvSpPr>
        <p:spPr>
          <a:xfrm>
            <a:off x="350041" y="586855"/>
            <a:ext cx="2401025" cy="3387497"/>
          </a:xfrm>
        </p:spPr>
        <p:txBody>
          <a:bodyPr anchor="b">
            <a:normAutofit/>
          </a:bodyPr>
          <a:lstStyle/>
          <a:p>
            <a:pPr algn="r"/>
            <a:r>
              <a:rPr lang="en-US" sz="3500" b="1">
                <a:solidFill>
                  <a:srgbClr val="FFFFFF"/>
                </a:solidFill>
                <a:latin typeface="Calisto MT" panose="02040603050505030304" pitchFamily="18" charset="0"/>
              </a:rPr>
              <a:t>RESULTS</a:t>
            </a:r>
            <a:endParaRPr lang="en-US" sz="3500">
              <a:solidFill>
                <a:srgbClr val="FFFFFF"/>
              </a:solidFill>
            </a:endParaRPr>
          </a:p>
        </p:txBody>
      </p:sp>
      <p:sp>
        <p:nvSpPr>
          <p:cNvPr id="4" name="Footer Placeholder 3">
            <a:extLst>
              <a:ext uri="{FF2B5EF4-FFF2-40B4-BE49-F238E27FC236}">
                <a16:creationId xmlns:a16="http://schemas.microsoft.com/office/drawing/2014/main" id="{C31AD2E7-8875-6EB9-8869-71D923C97E74}"/>
              </a:ext>
            </a:extLst>
          </p:cNvPr>
          <p:cNvSpPr>
            <a:spLocks noGrp="1"/>
          </p:cNvSpPr>
          <p:nvPr>
            <p:ph type="ftr" sz="quarter" idx="11"/>
          </p:nvPr>
        </p:nvSpPr>
        <p:spPr>
          <a:xfrm rot="5400000">
            <a:off x="-1371600" y="2002536"/>
            <a:ext cx="3086100" cy="365125"/>
          </a:xfrm>
        </p:spPr>
        <p:txBody>
          <a:bodyPr>
            <a:normAutofit/>
          </a:bodyPr>
          <a:lstStyle/>
          <a:p>
            <a:pPr algn="l">
              <a:spcAft>
                <a:spcPts val="600"/>
              </a:spcAft>
            </a:pPr>
            <a:r>
              <a:rPr lang="en-US" sz="1000">
                <a:solidFill>
                  <a:srgbClr val="FFFFFF"/>
                </a:solidFill>
              </a:rPr>
              <a:t>Title of the project</a:t>
            </a:r>
          </a:p>
        </p:txBody>
      </p:sp>
      <p:pic>
        <p:nvPicPr>
          <p:cNvPr id="16" name="Content Placeholder 15" descr="A graph with orange lines and blue lines&#10;&#10;Description automatically generated">
            <a:extLst>
              <a:ext uri="{FF2B5EF4-FFF2-40B4-BE49-F238E27FC236}">
                <a16:creationId xmlns:a16="http://schemas.microsoft.com/office/drawing/2014/main" id="{46E04A9A-5A99-8BE4-F6BF-B81463B86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938" y="2649586"/>
            <a:ext cx="2268537" cy="1546129"/>
          </a:xfrm>
        </p:spPr>
      </p:pic>
      <p:pic>
        <p:nvPicPr>
          <p:cNvPr id="14" name="Content Placeholder 13" descr="A graph with blue and orange lines&#10;&#10;Description automatically generated">
            <a:extLst>
              <a:ext uri="{FF2B5EF4-FFF2-40B4-BE49-F238E27FC236}">
                <a16:creationId xmlns:a16="http://schemas.microsoft.com/office/drawing/2014/main" id="{4E07F32D-3968-BB26-55D1-8499E90D5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26" y="2516307"/>
            <a:ext cx="2711832" cy="1837265"/>
          </a:xfrm>
          <a:prstGeom prst="rect">
            <a:avLst/>
          </a:prstGeom>
        </p:spPr>
      </p:pic>
    </p:spTree>
    <p:extLst>
      <p:ext uri="{BB962C8B-B14F-4D97-AF65-F5344CB8AC3E}">
        <p14:creationId xmlns:p14="http://schemas.microsoft.com/office/powerpoint/2010/main" val="313634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4673</TotalTime>
  <Words>883</Words>
  <Application>Microsoft Office PowerPoint</Application>
  <PresentationFormat>On-screen Show (4:3)</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Symbol</vt:lpstr>
      <vt:lpstr>Times New Roman</vt:lpstr>
      <vt:lpstr>Office Theme</vt:lpstr>
      <vt:lpstr>CONVOLUTIONAL NEURAL NETWORKS FOR IMAGE CLASSIFICATION   700746936 POOJA BHAVANI AVUTHU</vt:lpstr>
      <vt:lpstr>CONTENTS</vt:lpstr>
      <vt:lpstr>ABSTRACT</vt:lpstr>
      <vt:lpstr>MOTIVATION</vt:lpstr>
      <vt:lpstr>OBJECTIVES</vt:lpstr>
      <vt:lpstr>RELATED WORK</vt:lpstr>
      <vt:lpstr>PROBLEM STATEMENT</vt:lpstr>
      <vt:lpstr>PROPOSED SOLUTION</vt:lpstr>
      <vt:lpstr>RESULTS</vt:lpstr>
      <vt:lpstr>RESULTS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 TITLE</dc:title>
  <dc:creator>Ravi Bommineni</dc:creator>
  <cp:lastModifiedBy>Akhila Katepalli</cp:lastModifiedBy>
  <cp:revision>165</cp:revision>
  <dcterms:created xsi:type="dcterms:W3CDTF">2006-08-16T00:00:00Z</dcterms:created>
  <dcterms:modified xsi:type="dcterms:W3CDTF">2024-04-19T00:19:33Z</dcterms:modified>
</cp:coreProperties>
</file>