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Ubuntu" panose="020B0504030602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8" name="Google Shape;13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0" name="Google Shape;14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7" name="Google Shape;14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5" name="Google Shape;14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7" name="Google Shape;13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0" name="Google Shape;13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7" name="Google Shape;13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3" name="Google Shape;13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0" name="Google Shape;13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3" name="Google Shape;14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2" name="Google Shape;14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1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210" name="Google Shape;210;p11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1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12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242" name="Google Shape;242;p1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2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12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3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16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17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311" name="Google Shape;311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17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19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355" name="Google Shape;355;p1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19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title" idx="5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0"/>
          <p:cNvSpPr txBox="1">
            <a:spLocks noGrp="1"/>
          </p:cNvSpPr>
          <p:nvPr>
            <p:ph type="title" idx="8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1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99" name="Google Shape;399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21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title" idx="3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8" name="Google Shape;438;p21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1"/>
          <p:cNvSpPr txBox="1">
            <a:spLocks noGrp="1"/>
          </p:cNvSpPr>
          <p:nvPr>
            <p:ph type="title" idx="5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2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" name="Google Shape;445;p22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6" name="Google Shape;446;p22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47" name="Google Shape;447;p2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3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23"/>
          <p:cNvGrpSpPr/>
          <p:nvPr/>
        </p:nvGrpSpPr>
        <p:grpSpPr>
          <a:xfrm>
            <a:off x="5420243" y="-954594"/>
            <a:ext cx="2270935" cy="2260335"/>
            <a:chOff x="6762468" y="1386456"/>
            <a:chExt cx="2270935" cy="2260335"/>
          </a:xfrm>
        </p:grpSpPr>
        <p:sp>
          <p:nvSpPr>
            <p:cNvPr id="485" name="Google Shape;48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23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523" name="Google Shape;523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24" name="Google Shape;524;p2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24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4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4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5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5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5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26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63" name="Google Shape;563;p2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26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6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26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6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6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6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6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6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7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27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609" name="Google Shape;609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27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7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7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7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7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8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8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8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9" name="Google Shape;659;p28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8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8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8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8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9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9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30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80" name="Google Shape;680;p3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Google Shape;714;p3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76" name="Google Shape;76;p4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4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1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1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1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2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2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4" name="Google Shape;724;p32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3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3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3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4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4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4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5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5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5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6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43" name="Google Shape;743;p36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44" name="Google Shape;744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7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7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7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37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83" name="Google Shape;783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7" name="Google Shape;817;p37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9" name="Google Shape;819;p3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8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8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8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8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38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826" name="Google Shape;82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1" name="Google Shape;861;p38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4" name="Google Shape;864;p39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65" name="Google Shape;865;p3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0" name="Google Shape;890;p39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891" name="Google Shape;891;p39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9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3" name="Google Shape;893;p39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94" name="Google Shape;894;p3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0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0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3" name="Google Shape;933;p40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grpSp>
        <p:nvGrpSpPr>
          <p:cNvPr id="934" name="Google Shape;934;p40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935" name="Google Shape;935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1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3" name="Google Shape;973;p4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74" name="Google Shape;974;p4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8" name="Google Shape;1008;p4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9" name="Google Shape;1009;p41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2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42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4" name="Google Shape;1014;p42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1015" name="Google Shape;1015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" name="Google Shape;1049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0" name="Google Shape;1050;p42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2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3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3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3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6" name="Google Shape;1056;p43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4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9" name="Google Shape;1059;p44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60" name="Google Shape;1060;p4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4" name="Google Shape;1084;p44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6" name="Google Shape;1086;p4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5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45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89" name="Google Shape;1089;p4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3" name="Google Shape;1123;p45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5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5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6" name="Google Shape;1126;p45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6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6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6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6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2" name="Google Shape;1132;p46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7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7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7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7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47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7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8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8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48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42" name="Google Shape;1142;p4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48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7" name="Google Shape;1177;p48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9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9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9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2" name="Google Shape;1182;p49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83" name="Google Shape;1183;p4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7" name="Google Shape;1217;p49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49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9" name="Google Shape;1219;p49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220" name="Google Shape;1220;p49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lang="en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lang="en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r>
              <a:rPr lang="en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0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0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50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1225" name="Google Shape;1225;p50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8" name="Google Shape;1258;p50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21" name="Google Shape;121;p6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22" name="Google Shape;122;p6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6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oogle Shape;1260;p51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61" name="Google Shape;1261;p51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51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7" name="Google Shape;1267;p5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51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302" name="Google Shape;1302;p51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4" name="Google Shape;1304;p51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1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1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2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52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52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1" name="Google Shape;1311;p52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12" name="Google Shape;1312;p52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7295305" y="-672969"/>
            <a:ext cx="2270935" cy="2260335"/>
            <a:chOff x="6762468" y="1386456"/>
            <a:chExt cx="2270935" cy="2260335"/>
          </a:xfrm>
        </p:grpSpPr>
        <p:sp>
          <p:nvSpPr>
            <p:cNvPr id="164" name="Google Shape;164;p7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CA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w="114300" cap="flat" cmpd="thinThick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CCCAA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i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3"/>
          <p:cNvSpPr txBox="1">
            <a:spLocks noGrp="1"/>
          </p:cNvSpPr>
          <p:nvPr>
            <p:ph type="ctrTitle"/>
          </p:nvPr>
        </p:nvSpPr>
        <p:spPr>
          <a:xfrm>
            <a:off x="1068094" y="140525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300">
                <a:solidFill>
                  <a:schemeClr val="accent2"/>
                </a:solidFill>
              </a:rPr>
              <a:t>Application on</a:t>
            </a:r>
            <a:endParaRPr sz="530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300">
                <a:solidFill>
                  <a:schemeClr val="accent2"/>
                </a:solidFill>
              </a:rPr>
              <a:t> trees </a:t>
            </a:r>
            <a:endParaRPr sz="5300">
              <a:solidFill>
                <a:schemeClr val="accent2"/>
              </a:solidFill>
            </a:endParaRPr>
          </a:p>
        </p:txBody>
      </p:sp>
      <p:sp>
        <p:nvSpPr>
          <p:cNvPr id="1321" name="Google Shape;1321;p53"/>
          <p:cNvSpPr txBox="1">
            <a:spLocks noGrp="1"/>
          </p:cNvSpPr>
          <p:nvPr>
            <p:ph type="subTitle" idx="1"/>
          </p:nvPr>
        </p:nvSpPr>
        <p:spPr>
          <a:xfrm>
            <a:off x="1159075" y="210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STRUCTURES (18CS32)</a:t>
            </a:r>
            <a:endParaRPr/>
          </a:p>
        </p:txBody>
      </p:sp>
      <p:sp>
        <p:nvSpPr>
          <p:cNvPr id="1322" name="Google Shape;1322;p53"/>
          <p:cNvSpPr txBox="1"/>
          <p:nvPr/>
        </p:nvSpPr>
        <p:spPr>
          <a:xfrm>
            <a:off x="4250425" y="385645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POOJA HARIHAR                              -1BI20IS061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53"/>
          <p:cNvSpPr txBox="1"/>
          <p:nvPr/>
        </p:nvSpPr>
        <p:spPr>
          <a:xfrm>
            <a:off x="4250425" y="256272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 MERCY</a:t>
            </a:r>
            <a:endParaRPr sz="16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ASST. PROFESSOR</a:t>
            </a:r>
            <a:endParaRPr sz="16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INFORMATION SCIENCE AND ENGINEERING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53"/>
          <p:cNvSpPr txBox="1"/>
          <p:nvPr/>
        </p:nvSpPr>
        <p:spPr>
          <a:xfrm>
            <a:off x="421400" y="30365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2"/>
          <p:cNvSpPr txBox="1"/>
          <p:nvPr/>
        </p:nvSpPr>
        <p:spPr>
          <a:xfrm>
            <a:off x="564450" y="841450"/>
            <a:ext cx="73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62"/>
          <p:cNvSpPr txBox="1"/>
          <p:nvPr/>
        </p:nvSpPr>
        <p:spPr>
          <a:xfrm>
            <a:off x="321750" y="19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66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62"/>
          <p:cNvSpPr txBox="1"/>
          <p:nvPr/>
        </p:nvSpPr>
        <p:spPr>
          <a:xfrm>
            <a:off x="321750" y="1059925"/>
            <a:ext cx="7826400" cy="29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85800" marR="0" lvl="0" indent="-32385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Search for the given query using the standard Trie search algorithm.</a:t>
            </a:r>
            <a:endParaRPr sz="15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32385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If the query prefix itself is not present, return -1 to indicate the same.</a:t>
            </a:r>
            <a:endParaRPr sz="15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32385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If the query is present and is the end of a word in Trie, print query. </a:t>
            </a:r>
            <a:b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This can quickly be checked by seeing if the last matching node has </a:t>
            </a:r>
            <a:r>
              <a:rPr lang="en" sz="15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isEndWord</a:t>
            </a: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flag set. </a:t>
            </a:r>
            <a:b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We use this flag in Trie to mark the end of word nodes for purpose of searching.</a:t>
            </a:r>
            <a:endParaRPr sz="15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32385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If the last matching node of the query has no children, return.</a:t>
            </a:r>
            <a:endParaRPr sz="15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32385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Else recursively print all nodes under a subtree of last matching node.</a:t>
            </a:r>
            <a:endParaRPr sz="15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3"/>
          <p:cNvSpPr txBox="1"/>
          <p:nvPr/>
        </p:nvSpPr>
        <p:spPr>
          <a:xfrm>
            <a:off x="564450" y="841450"/>
            <a:ext cx="73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63"/>
          <p:cNvSpPr txBox="1"/>
          <p:nvPr/>
        </p:nvSpPr>
        <p:spPr>
          <a:xfrm>
            <a:off x="294575" y="-40500"/>
            <a:ext cx="576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66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EXAMPLE FOR AUTOCOMPLETE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63"/>
          <p:cNvSpPr txBox="1"/>
          <p:nvPr/>
        </p:nvSpPr>
        <p:spPr>
          <a:xfrm>
            <a:off x="368550" y="606000"/>
            <a:ext cx="84069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b-&gt;a-&gt;t  </a:t>
            </a:r>
            <a:r>
              <a:rPr lang="en" sz="1500" b="0" i="1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(bat)</a:t>
            </a:r>
            <a:endParaRPr sz="1500" b="0" i="1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   -&gt;s-&gt;m-&gt;a-&gt;n</a:t>
            </a:r>
            <a:r>
              <a:rPr lang="en" sz="1500" b="0" i="1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(batsman)</a:t>
            </a:r>
            <a:endParaRPr sz="1500" b="0" i="1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   -&gt;t-&gt;e-&gt;r</a:t>
            </a:r>
            <a:r>
              <a:rPr lang="en" sz="1500" b="0" i="1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(batter)</a:t>
            </a:r>
            <a:endParaRPr sz="1500" b="0" i="1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-&gt;g</a:t>
            </a:r>
            <a:r>
              <a:rPr lang="en" sz="1500" b="0" i="1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(bag)</a:t>
            </a:r>
            <a:endParaRPr sz="1500" b="0" i="1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-&gt;r</a:t>
            </a:r>
            <a:r>
              <a:rPr lang="en" sz="1500" b="0" i="1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(bar)</a:t>
            </a:r>
            <a:endParaRPr sz="1500" b="0" i="1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-&gt;l-&gt;l</a:t>
            </a:r>
            <a:r>
              <a:rPr lang="en" sz="1500" b="0" i="1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(ball)</a:t>
            </a:r>
            <a:endParaRPr sz="15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63"/>
          <p:cNvSpPr txBox="1"/>
          <p:nvPr/>
        </p:nvSpPr>
        <p:spPr>
          <a:xfrm>
            <a:off x="3421875" y="3651000"/>
            <a:ext cx="52158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When we search a prefix like ba in google, it searches for all the words with prefix ba and recommends the suggestions in terms of autocomplete like </a:t>
            </a:r>
            <a:endParaRPr sz="1300" b="0" i="0" u="none" strike="noStrike" cap="none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ball, bat, batsman.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4"/>
          <p:cNvSpPr txBox="1">
            <a:spLocks noGrp="1"/>
          </p:cNvSpPr>
          <p:nvPr>
            <p:ph type="title"/>
          </p:nvPr>
        </p:nvSpPr>
        <p:spPr>
          <a:xfrm>
            <a:off x="1850700" y="1527350"/>
            <a:ext cx="5442600" cy="16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58" name="Google Shape;1458;p64"/>
          <p:cNvSpPr/>
          <p:nvPr/>
        </p:nvSpPr>
        <p:spPr>
          <a:xfrm rot="-297198">
            <a:off x="6380763" y="4228194"/>
            <a:ext cx="2699289" cy="159881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9" name="Google Shape;1459;p64"/>
          <p:cNvGrpSpPr/>
          <p:nvPr/>
        </p:nvGrpSpPr>
        <p:grpSpPr>
          <a:xfrm flipH="1">
            <a:off x="6873061" y="3319331"/>
            <a:ext cx="2270935" cy="2260335"/>
            <a:chOff x="6762468" y="1386456"/>
            <a:chExt cx="2270935" cy="2260335"/>
          </a:xfrm>
        </p:grpSpPr>
        <p:sp>
          <p:nvSpPr>
            <p:cNvPr id="1460" name="Google Shape;1460;p64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4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4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4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4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4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4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4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4"/>
            <p:cNvSpPr/>
            <p:nvPr/>
          </p:nvSpPr>
          <p:spPr>
            <a:xfrm>
              <a:off x="7603763" y="1696650"/>
              <a:ext cx="358124" cy="408690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4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4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4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4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4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4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4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4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4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4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4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4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4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4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4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4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4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4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4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4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4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4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3" name="Google Shape;1493;p64"/>
          <p:cNvSpPr/>
          <p:nvPr/>
        </p:nvSpPr>
        <p:spPr>
          <a:xfrm rot="-2266405" flipH="1">
            <a:off x="621748" y="2550938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TRIE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0" name="Google Shape;1330;p54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5"/>
          <p:cNvSpPr txBox="1">
            <a:spLocks noGrp="1"/>
          </p:cNvSpPr>
          <p:nvPr>
            <p:ph type="title"/>
          </p:nvPr>
        </p:nvSpPr>
        <p:spPr>
          <a:xfrm>
            <a:off x="320175" y="1862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660000"/>
                </a:solidFill>
              </a:rPr>
              <a:t>TRIE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336" name="Google Shape;1336;p55"/>
          <p:cNvSpPr txBox="1"/>
          <p:nvPr/>
        </p:nvSpPr>
        <p:spPr>
          <a:xfrm>
            <a:off x="320175" y="653813"/>
            <a:ext cx="5575800" cy="4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Trie</a:t>
            </a: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is an ordered multi-way tree data structure that is used to store strings over an alphabet.</a:t>
            </a:r>
            <a:b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multiway tree of order m is one which can have m children.</a:t>
            </a:r>
            <a:b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Trie allows strings with similar prefixes to use same prefix data and store tails as a separate data.</a:t>
            </a:r>
            <a:b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 use a trie to store pieces of data that have a key and possible value.</a:t>
            </a: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Here, we’ll use data whose keys are strings </a:t>
            </a: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7" name="Google Shape;133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3875" y="1380975"/>
            <a:ext cx="3153650" cy="230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56"/>
          <p:cNvPicPr preferRelativeResize="0"/>
          <p:nvPr/>
        </p:nvPicPr>
        <p:blipFill rotWithShape="1">
          <a:blip r:embed="rId3">
            <a:alphaModFix amt="98000"/>
          </a:blip>
          <a:srcRect/>
          <a:stretch/>
        </p:blipFill>
        <p:spPr>
          <a:xfrm>
            <a:off x="6031875" y="152400"/>
            <a:ext cx="29966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56"/>
          <p:cNvSpPr txBox="1"/>
          <p:nvPr/>
        </p:nvSpPr>
        <p:spPr>
          <a:xfrm>
            <a:off x="802100" y="818975"/>
            <a:ext cx="4880100" cy="3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All the descendants of a node have a common prefix of the string associated with that node</a:t>
            </a:r>
            <a:b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root is associated with the empty string.</a:t>
            </a:r>
            <a:b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Keys tend to be associated with leaves, though some inner nodes may correspond to keys of interest. </a:t>
            </a:r>
            <a:b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65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Hence, keys are not necessarily associated with every node. </a:t>
            </a: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56"/>
          <p:cNvSpPr txBox="1"/>
          <p:nvPr/>
        </p:nvSpPr>
        <p:spPr>
          <a:xfrm>
            <a:off x="118200" y="101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66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PROPERTIES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" name="Google Shape;1349;p57"/>
          <p:cNvPicPr preferRelativeResize="0"/>
          <p:nvPr/>
        </p:nvPicPr>
        <p:blipFill rotWithShape="1">
          <a:blip r:embed="rId3">
            <a:alphaModFix/>
          </a:blip>
          <a:srcRect t="1254"/>
          <a:stretch/>
        </p:blipFill>
        <p:spPr>
          <a:xfrm>
            <a:off x="879600" y="545700"/>
            <a:ext cx="7384776" cy="40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57"/>
          <p:cNvSpPr txBox="1"/>
          <p:nvPr/>
        </p:nvSpPr>
        <p:spPr>
          <a:xfrm>
            <a:off x="1298275" y="17365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8"/>
          <p:cNvSpPr txBox="1"/>
          <p:nvPr/>
        </p:nvSpPr>
        <p:spPr>
          <a:xfrm>
            <a:off x="2255700" y="42263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8"/>
          <p:cNvSpPr txBox="1"/>
          <p:nvPr/>
        </p:nvSpPr>
        <p:spPr>
          <a:xfrm>
            <a:off x="375925" y="168050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66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INSERTION IN TRIE</a:t>
            </a:r>
            <a:endParaRPr sz="3000" b="1" i="0" u="none" strike="noStrike" cap="none">
              <a:solidFill>
                <a:srgbClr val="66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57" name="Google Shape;1357;p58"/>
          <p:cNvSpPr txBox="1"/>
          <p:nvPr/>
        </p:nvSpPr>
        <p:spPr>
          <a:xfrm>
            <a:off x="549575" y="814550"/>
            <a:ext cx="7138800" cy="3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5400" lvl="0" indent="-336550" algn="just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Every letter of the input key (word) is inserted as an individual in the Trie_node. Note that children point to the next level of Trie nodes.</a:t>
            </a: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36550" algn="just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key character array acts as an index of children.</a:t>
            </a: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36550" algn="just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the present node already has a reference to the present letter, set the present node to that referenced node. Otherwise, create a new node, set the letter to be equal to the present letter, and even start the present node with this new node.</a:t>
            </a: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-336550" algn="just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Roboto"/>
              <a:buChar char="●"/>
            </a:pPr>
            <a:r>
              <a:rPr lang="en"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character length determines the depth of the trie.</a:t>
            </a:r>
            <a:endParaRPr sz="17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9"/>
          <p:cNvSpPr/>
          <p:nvPr/>
        </p:nvSpPr>
        <p:spPr>
          <a:xfrm>
            <a:off x="2187700" y="447625"/>
            <a:ext cx="771300" cy="771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59"/>
          <p:cNvSpPr txBox="1"/>
          <p:nvPr/>
        </p:nvSpPr>
        <p:spPr>
          <a:xfrm>
            <a:off x="2240300" y="633175"/>
            <a:ext cx="8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59"/>
          <p:cNvSpPr/>
          <p:nvPr/>
        </p:nvSpPr>
        <p:spPr>
          <a:xfrm>
            <a:off x="1660875" y="1334750"/>
            <a:ext cx="366000" cy="400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59"/>
          <p:cNvSpPr/>
          <p:nvPr/>
        </p:nvSpPr>
        <p:spPr>
          <a:xfrm>
            <a:off x="1660875" y="189807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59"/>
          <p:cNvSpPr/>
          <p:nvPr/>
        </p:nvSpPr>
        <p:spPr>
          <a:xfrm>
            <a:off x="1660875" y="2440738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9"/>
          <p:cNvSpPr/>
          <p:nvPr/>
        </p:nvSpPr>
        <p:spPr>
          <a:xfrm>
            <a:off x="1660875" y="297307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9"/>
          <p:cNvSpPr/>
          <p:nvPr/>
        </p:nvSpPr>
        <p:spPr>
          <a:xfrm>
            <a:off x="1660875" y="3476213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59"/>
          <p:cNvSpPr/>
          <p:nvPr/>
        </p:nvSpPr>
        <p:spPr>
          <a:xfrm>
            <a:off x="1678450" y="4039563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59"/>
          <p:cNvSpPr/>
          <p:nvPr/>
        </p:nvSpPr>
        <p:spPr>
          <a:xfrm>
            <a:off x="1678450" y="4641700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‘/0’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59"/>
          <p:cNvSpPr/>
          <p:nvPr/>
        </p:nvSpPr>
        <p:spPr>
          <a:xfrm rot="10800000">
            <a:off x="1786300" y="784925"/>
            <a:ext cx="346800" cy="457200"/>
          </a:xfrm>
          <a:prstGeom prst="bentUpArrow">
            <a:avLst>
              <a:gd name="adj1" fmla="val 25000"/>
              <a:gd name="adj2" fmla="val 25453"/>
              <a:gd name="adj3" fmla="val 25000"/>
            </a:avLst>
          </a:prstGeom>
          <a:solidFill>
            <a:srgbClr val="CC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9"/>
          <p:cNvSpPr txBox="1"/>
          <p:nvPr/>
        </p:nvSpPr>
        <p:spPr>
          <a:xfrm>
            <a:off x="1610475" y="1334750"/>
            <a:ext cx="4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9"/>
          <p:cNvSpPr/>
          <p:nvPr/>
        </p:nvSpPr>
        <p:spPr>
          <a:xfrm rot="5400000">
            <a:off x="1739469" y="1612857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9"/>
          <p:cNvSpPr/>
          <p:nvPr/>
        </p:nvSpPr>
        <p:spPr>
          <a:xfrm rot="5400000">
            <a:off x="1739469" y="2176182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59"/>
          <p:cNvSpPr/>
          <p:nvPr/>
        </p:nvSpPr>
        <p:spPr>
          <a:xfrm rot="5400000">
            <a:off x="1739469" y="2739507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59"/>
          <p:cNvSpPr/>
          <p:nvPr/>
        </p:nvSpPr>
        <p:spPr>
          <a:xfrm rot="5400000">
            <a:off x="1739469" y="3220707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59"/>
          <p:cNvSpPr/>
          <p:nvPr/>
        </p:nvSpPr>
        <p:spPr>
          <a:xfrm rot="5400000">
            <a:off x="1757044" y="3774082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59"/>
          <p:cNvSpPr/>
          <p:nvPr/>
        </p:nvSpPr>
        <p:spPr>
          <a:xfrm rot="5400000">
            <a:off x="1757044" y="4349082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59"/>
          <p:cNvSpPr/>
          <p:nvPr/>
        </p:nvSpPr>
        <p:spPr>
          <a:xfrm>
            <a:off x="2497850" y="1370900"/>
            <a:ext cx="366000" cy="4002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59"/>
          <p:cNvSpPr/>
          <p:nvPr/>
        </p:nvSpPr>
        <p:spPr>
          <a:xfrm>
            <a:off x="2497850" y="1984638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59"/>
          <p:cNvSpPr/>
          <p:nvPr/>
        </p:nvSpPr>
        <p:spPr>
          <a:xfrm>
            <a:off x="2497850" y="2572863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59"/>
          <p:cNvSpPr/>
          <p:nvPr/>
        </p:nvSpPr>
        <p:spPr>
          <a:xfrm>
            <a:off x="2497850" y="3179950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‘/0’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59"/>
          <p:cNvSpPr txBox="1"/>
          <p:nvPr/>
        </p:nvSpPr>
        <p:spPr>
          <a:xfrm>
            <a:off x="2447450" y="1438625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59"/>
          <p:cNvSpPr/>
          <p:nvPr/>
        </p:nvSpPr>
        <p:spPr>
          <a:xfrm rot="5400000">
            <a:off x="2576444" y="1692682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59"/>
          <p:cNvSpPr/>
          <p:nvPr/>
        </p:nvSpPr>
        <p:spPr>
          <a:xfrm>
            <a:off x="2100650" y="1532147"/>
            <a:ext cx="323400" cy="7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59"/>
          <p:cNvSpPr/>
          <p:nvPr/>
        </p:nvSpPr>
        <p:spPr>
          <a:xfrm rot="5400000">
            <a:off x="2576444" y="2293569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59"/>
          <p:cNvSpPr/>
          <p:nvPr/>
        </p:nvSpPr>
        <p:spPr>
          <a:xfrm rot="5400000">
            <a:off x="2576444" y="2894469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59"/>
          <p:cNvSpPr/>
          <p:nvPr/>
        </p:nvSpPr>
        <p:spPr>
          <a:xfrm>
            <a:off x="5797400" y="1370900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59"/>
          <p:cNvSpPr/>
          <p:nvPr/>
        </p:nvSpPr>
        <p:spPr>
          <a:xfrm>
            <a:off x="5797400" y="202132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59"/>
          <p:cNvSpPr/>
          <p:nvPr/>
        </p:nvSpPr>
        <p:spPr>
          <a:xfrm>
            <a:off x="5763300" y="268682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59"/>
          <p:cNvSpPr/>
          <p:nvPr/>
        </p:nvSpPr>
        <p:spPr>
          <a:xfrm>
            <a:off x="5763300" y="335987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59"/>
          <p:cNvSpPr/>
          <p:nvPr/>
        </p:nvSpPr>
        <p:spPr>
          <a:xfrm>
            <a:off x="4839038" y="1401688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59"/>
          <p:cNvSpPr/>
          <p:nvPr/>
        </p:nvSpPr>
        <p:spPr>
          <a:xfrm>
            <a:off x="4839038" y="2073463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59"/>
          <p:cNvSpPr/>
          <p:nvPr/>
        </p:nvSpPr>
        <p:spPr>
          <a:xfrm>
            <a:off x="4830888" y="271087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‘/0’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59"/>
          <p:cNvSpPr txBox="1"/>
          <p:nvPr/>
        </p:nvSpPr>
        <p:spPr>
          <a:xfrm>
            <a:off x="5697300" y="1438613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59"/>
          <p:cNvSpPr/>
          <p:nvPr/>
        </p:nvSpPr>
        <p:spPr>
          <a:xfrm rot="5400000">
            <a:off x="5841894" y="1709444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59"/>
          <p:cNvSpPr/>
          <p:nvPr/>
        </p:nvSpPr>
        <p:spPr>
          <a:xfrm rot="5400000">
            <a:off x="5841894" y="2367407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59"/>
          <p:cNvSpPr/>
          <p:nvPr/>
        </p:nvSpPr>
        <p:spPr>
          <a:xfrm rot="5400000">
            <a:off x="5841894" y="3063369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59"/>
          <p:cNvSpPr/>
          <p:nvPr/>
        </p:nvSpPr>
        <p:spPr>
          <a:xfrm rot="5400000">
            <a:off x="4909494" y="1771869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59"/>
          <p:cNvSpPr/>
          <p:nvPr/>
        </p:nvSpPr>
        <p:spPr>
          <a:xfrm rot="5400000">
            <a:off x="4917657" y="2409282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59"/>
          <p:cNvSpPr/>
          <p:nvPr/>
        </p:nvSpPr>
        <p:spPr>
          <a:xfrm rot="5400000">
            <a:off x="5841894" y="3699694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59"/>
          <p:cNvSpPr/>
          <p:nvPr/>
        </p:nvSpPr>
        <p:spPr>
          <a:xfrm>
            <a:off x="3203675" y="1513100"/>
            <a:ext cx="1467300" cy="11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59"/>
          <p:cNvSpPr/>
          <p:nvPr/>
        </p:nvSpPr>
        <p:spPr>
          <a:xfrm rot="10800000" flipH="1">
            <a:off x="3013600" y="754200"/>
            <a:ext cx="3076200" cy="501900"/>
          </a:xfrm>
          <a:prstGeom prst="bentUpArrow">
            <a:avLst>
              <a:gd name="adj1" fmla="val 25000"/>
              <a:gd name="adj2" fmla="val 25453"/>
              <a:gd name="adj3" fmla="val 25000"/>
            </a:avLst>
          </a:prstGeom>
          <a:solidFill>
            <a:srgbClr val="CC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59"/>
          <p:cNvSpPr/>
          <p:nvPr/>
        </p:nvSpPr>
        <p:spPr>
          <a:xfrm>
            <a:off x="5763288" y="400532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‘/0’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59"/>
          <p:cNvSpPr/>
          <p:nvPr/>
        </p:nvSpPr>
        <p:spPr>
          <a:xfrm>
            <a:off x="6687550" y="304627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59"/>
          <p:cNvSpPr/>
          <p:nvPr/>
        </p:nvSpPr>
        <p:spPr>
          <a:xfrm rot="5400000">
            <a:off x="6766144" y="3376969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59"/>
          <p:cNvSpPr/>
          <p:nvPr/>
        </p:nvSpPr>
        <p:spPr>
          <a:xfrm>
            <a:off x="6687538" y="3673475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‘/0’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59"/>
          <p:cNvSpPr/>
          <p:nvPr/>
        </p:nvSpPr>
        <p:spPr>
          <a:xfrm rot="10800000" flipH="1">
            <a:off x="6275275" y="2786900"/>
            <a:ext cx="624900" cy="267300"/>
          </a:xfrm>
          <a:prstGeom prst="bentUpArrow">
            <a:avLst>
              <a:gd name="adj1" fmla="val 25000"/>
              <a:gd name="adj2" fmla="val 25453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59"/>
          <p:cNvSpPr/>
          <p:nvPr/>
        </p:nvSpPr>
        <p:spPr>
          <a:xfrm>
            <a:off x="3898500" y="1980063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59"/>
          <p:cNvSpPr/>
          <p:nvPr/>
        </p:nvSpPr>
        <p:spPr>
          <a:xfrm>
            <a:off x="3898500" y="2622813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59"/>
          <p:cNvSpPr/>
          <p:nvPr/>
        </p:nvSpPr>
        <p:spPr>
          <a:xfrm>
            <a:off x="3898500" y="3244850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59"/>
          <p:cNvSpPr/>
          <p:nvPr/>
        </p:nvSpPr>
        <p:spPr>
          <a:xfrm>
            <a:off x="3887525" y="3866863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59"/>
          <p:cNvSpPr txBox="1"/>
          <p:nvPr/>
        </p:nvSpPr>
        <p:spPr>
          <a:xfrm>
            <a:off x="3814000" y="2079372"/>
            <a:ext cx="4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59"/>
          <p:cNvSpPr/>
          <p:nvPr/>
        </p:nvSpPr>
        <p:spPr>
          <a:xfrm rot="5400000">
            <a:off x="3977094" y="2322394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59"/>
          <p:cNvSpPr/>
          <p:nvPr/>
        </p:nvSpPr>
        <p:spPr>
          <a:xfrm rot="5400000">
            <a:off x="3977094" y="2957457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59"/>
          <p:cNvSpPr/>
          <p:nvPr/>
        </p:nvSpPr>
        <p:spPr>
          <a:xfrm rot="5400000">
            <a:off x="3977094" y="3565282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59"/>
          <p:cNvSpPr/>
          <p:nvPr/>
        </p:nvSpPr>
        <p:spPr>
          <a:xfrm rot="5400000">
            <a:off x="3977094" y="4176544"/>
            <a:ext cx="208800" cy="36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909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59"/>
          <p:cNvSpPr/>
          <p:nvPr/>
        </p:nvSpPr>
        <p:spPr>
          <a:xfrm>
            <a:off x="3887513" y="4488888"/>
            <a:ext cx="366000" cy="40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‘/0’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59"/>
          <p:cNvSpPr/>
          <p:nvPr/>
        </p:nvSpPr>
        <p:spPr>
          <a:xfrm>
            <a:off x="2981019" y="2122275"/>
            <a:ext cx="715800" cy="11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59"/>
          <p:cNvSpPr txBox="1"/>
          <p:nvPr/>
        </p:nvSpPr>
        <p:spPr>
          <a:xfrm>
            <a:off x="0" y="-175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66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60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60"/>
          <p:cNvSpPr txBox="1"/>
          <p:nvPr/>
        </p:nvSpPr>
        <p:spPr>
          <a:xfrm>
            <a:off x="345900" y="76375"/>
            <a:ext cx="635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500"/>
              </a:spcBef>
              <a:spcAft>
                <a:spcPts val="15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66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SEARCHING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60"/>
          <p:cNvSpPr txBox="1"/>
          <p:nvPr/>
        </p:nvSpPr>
        <p:spPr>
          <a:xfrm>
            <a:off x="4994775" y="5577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60"/>
          <p:cNvSpPr txBox="1"/>
          <p:nvPr/>
        </p:nvSpPr>
        <p:spPr>
          <a:xfrm>
            <a:off x="345900" y="722875"/>
            <a:ext cx="48087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to search a pattern in the built Trie?</a:t>
            </a: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Following are steps to search a pattern in the built Trie. </a:t>
            </a:r>
            <a:b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1)</a:t>
            </a: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Starting from the first character of the pattern and root of the Trie, do following for every character. </a:t>
            </a: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…..</a:t>
            </a:r>
            <a:r>
              <a:rPr lang="en" sz="16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a)</a:t>
            </a: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For the current character of pattern, if there is an edge from the current node, follow the edge. </a:t>
            </a: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…..</a:t>
            </a:r>
            <a:r>
              <a:rPr lang="en" sz="16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b)</a:t>
            </a: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If there is no edge, print “pattern doesn’t exist in text” and return.</a:t>
            </a:r>
            <a:b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2)</a:t>
            </a: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If all characters of pattern have been processed, then print print all indexes where pattern is present. </a:t>
            </a:r>
            <a:b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 store indexes, we use a list with every node that stores indexes of suffixes starting at the node.</a:t>
            </a:r>
            <a:endParaRPr sz="16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9" name="Google Shape;1429;p60"/>
          <p:cNvPicPr preferRelativeResize="0"/>
          <p:nvPr/>
        </p:nvPicPr>
        <p:blipFill rotWithShape="1">
          <a:blip r:embed="rId3">
            <a:alphaModFix/>
          </a:blip>
          <a:srcRect l="-5583" t="12056" r="5512" b="-7068"/>
          <a:stretch/>
        </p:blipFill>
        <p:spPr>
          <a:xfrm>
            <a:off x="5277375" y="957925"/>
            <a:ext cx="3771176" cy="3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61"/>
          <p:cNvSpPr txBox="1">
            <a:spLocks noGrp="1"/>
          </p:cNvSpPr>
          <p:nvPr>
            <p:ph type="title"/>
          </p:nvPr>
        </p:nvSpPr>
        <p:spPr>
          <a:xfrm>
            <a:off x="319300" y="3867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660000"/>
                </a:solidFill>
              </a:rPr>
              <a:t>APPLICATION OF TRIE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435" name="Google Shape;1435;p61"/>
          <p:cNvSpPr txBox="1"/>
          <p:nvPr/>
        </p:nvSpPr>
        <p:spPr>
          <a:xfrm>
            <a:off x="564450" y="841450"/>
            <a:ext cx="73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61"/>
          <p:cNvSpPr txBox="1"/>
          <p:nvPr/>
        </p:nvSpPr>
        <p:spPr>
          <a:xfrm>
            <a:off x="319300" y="1095150"/>
            <a:ext cx="58506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Autocomplete is the most important application of Trie Data structure. It is an mechanism in which the device software predicts the rest of a word a user is typing based on the string prefix. </a:t>
            </a:r>
            <a:endParaRPr sz="1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Auto complete feature speeds up interactions between a user and the application and improves user experience.Auto complete feature is more accurate when there are limited number of possible words or when some words are more commonly used.</a:t>
            </a:r>
            <a:endParaRPr sz="1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7" name="Google Shape;143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9950" y="1164200"/>
            <a:ext cx="2419350" cy="28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</vt:lpstr>
      <vt:lpstr>Nunito</vt:lpstr>
      <vt:lpstr>Arial</vt:lpstr>
      <vt:lpstr>Montserrat</vt:lpstr>
      <vt:lpstr>Ubuntu</vt:lpstr>
      <vt:lpstr>Anaheim</vt:lpstr>
      <vt:lpstr>Hammersmith One</vt:lpstr>
      <vt:lpstr>Roboto Condensed Light</vt:lpstr>
      <vt:lpstr>Elegant Education Pack for Students by Slidesgo</vt:lpstr>
      <vt:lpstr>Application on  trees </vt:lpstr>
      <vt:lpstr>TRIE </vt:lpstr>
      <vt:lpstr>TRIE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TRIE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on  trees </dc:title>
  <cp:lastModifiedBy>Pooja Harihar</cp:lastModifiedBy>
  <cp:revision>1</cp:revision>
  <dcterms:modified xsi:type="dcterms:W3CDTF">2022-03-08T12:54:10Z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