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0" r:id="rId14"/>
    <p:sldId id="265" r:id="rId15"/>
    <p:sldId id="272" r:id="rId16"/>
    <p:sldId id="271"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0"/>
  </p:normalViewPr>
  <p:slideViewPr>
    <p:cSldViewPr showGuides="1">
      <p:cViewPr>
        <p:scale>
          <a:sx n="81" d="100"/>
          <a:sy n="81" d="100"/>
        </p:scale>
        <p:origin x="552" y="10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Users\uditvamsi\Downloads\employee_data%20(1).csv"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Users\uditvamsi\Downloads\employee_data%20(1).csv"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Users\uditvamsi\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autoTitleDeleted val="1"/>
    <c:plotArea>
      <c:layout>
        <c:manualLayout>
          <c:layoutTarget val="inner"/>
          <c:xMode val="edge"/>
          <c:yMode val="edge"/>
          <c:x val="0.0646745377032184"/>
          <c:y val="0.268958125517329"/>
          <c:w val="0.698102192390537"/>
          <c:h val="0.664552709213235"/>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Sheet1!$C$3:$C$4</c:f>
              <c:strCache>
                <c:ptCount val="1"/>
                <c:pt idx="0">
                  <c:v>LOW</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Sheet1!$D$3:$D$4</c:f>
              <c:strCache>
                <c:ptCount val="1"/>
                <c:pt idx="0">
                  <c:v>MED</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Sheet1!$E$3:$E$4</c:f>
              <c:strCache>
                <c:ptCount val="1"/>
                <c:pt idx="0">
                  <c:v>VERY HIGH</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dLbls>
          <c:showLegendKey val="0"/>
          <c:showVal val="0"/>
          <c:showCatName val="0"/>
          <c:showSerName val="0"/>
          <c:showPercent val="0"/>
          <c:showBubbleSize val="0"/>
        </c:dLbls>
        <c:gapWidth val="100"/>
        <c:overlap val="-24"/>
        <c:axId val="299611967"/>
        <c:axId val="752314480"/>
      </c:barChart>
      <c:catAx>
        <c:axId val="2996119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752314480"/>
        <c:crosses val="autoZero"/>
        <c:auto val="1"/>
        <c:lblAlgn val="ctr"/>
        <c:lblOffset val="100"/>
        <c:noMultiLvlLbl val="0"/>
      </c:catAx>
      <c:valAx>
        <c:axId val="7523144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29961196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(1).csv]Sheet3!PivotTable2</c:name>
    <c:fmtId val="-1"/>
  </c:pivotSource>
  <c:chart>
    <c:title>
      <c:layout/>
      <c:overlay val="0"/>
      <c:spPr>
        <a:noFill/>
        <a:ln>
          <a:noFill/>
        </a:ln>
        <a:effectLst/>
      </c:spPr>
      <c:txPr>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plotArea>
      <c:layout/>
      <c:barChart>
        <c:barDir val="col"/>
        <c:grouping val="clustered"/>
        <c:varyColors val="0"/>
        <c:ser>
          <c:idx val="0"/>
          <c:order val="0"/>
          <c:tx>
            <c:strRef>
              <c:f>Sheet3!$B$3:$B$4</c:f>
              <c:strCache>
                <c:ptCount val="1"/>
                <c:pt idx="0">
                  <c:v>MED</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dLbls>
          <c:showLegendKey val="0"/>
          <c:showVal val="0"/>
          <c:showCatName val="0"/>
          <c:showSerName val="0"/>
          <c:showPercent val="0"/>
          <c:showBubbleSize val="0"/>
        </c:dLbls>
        <c:gapWidth val="100"/>
        <c:overlap val="-24"/>
        <c:axId val="1039928480"/>
        <c:axId val="299701663"/>
      </c:barChart>
      <c:catAx>
        <c:axId val="10399284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299701663"/>
        <c:crosses val="autoZero"/>
        <c:auto val="1"/>
        <c:lblAlgn val="ctr"/>
        <c:lblOffset val="100"/>
        <c:noMultiLvlLbl val="0"/>
      </c:catAx>
      <c:valAx>
        <c:axId val="29970166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10399284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(1).csv]Sheet4!PivotTable4</c:name>
    <c:fmtId val="-1"/>
  </c:pivotSource>
  <c:chart>
    <c:title>
      <c:layout/>
      <c:overlay val="0"/>
      <c:spPr>
        <a:noFill/>
        <a:ln>
          <a:noFill/>
        </a:ln>
        <a:effectLst/>
      </c:spPr>
      <c:txPr>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plotArea>
      <c:layout/>
      <c:barChart>
        <c:barDir val="col"/>
        <c:grouping val="clustered"/>
        <c:varyColors val="0"/>
        <c:ser>
          <c:idx val="0"/>
          <c:order val="0"/>
          <c:tx>
            <c:strRef>
              <c:f>Sheet4!$B$3:$B$4</c:f>
              <c:strCache>
                <c:ptCount val="1"/>
                <c:pt idx="0">
                  <c:v>LOW</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dLbls>
          <c:showLegendKey val="0"/>
          <c:showVal val="0"/>
          <c:showCatName val="0"/>
          <c:showSerName val="0"/>
          <c:showPercent val="0"/>
          <c:showBubbleSize val="0"/>
        </c:dLbls>
        <c:gapWidth val="100"/>
        <c:overlap val="-24"/>
        <c:axId val="1239982047"/>
        <c:axId val="1237844639"/>
      </c:barChart>
      <c:catAx>
        <c:axId val="123998204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1237844639"/>
        <c:crosses val="autoZero"/>
        <c:auto val="1"/>
        <c:lblAlgn val="ctr"/>
        <c:lblOffset val="100"/>
        <c:noMultiLvlLbl val="0"/>
      </c:catAx>
      <c:valAx>
        <c:axId val="123784463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123998204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00000000000000000"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99321" y="3048000"/>
            <a:ext cx="8610600" cy="2306955"/>
          </a:xfrm>
          <a:prstGeom prst="rect">
            <a:avLst/>
          </a:prstGeom>
          <a:noFill/>
        </p:spPr>
        <p:txBody>
          <a:bodyPr wrap="square" rtlCol="0">
            <a:spAutoFit/>
          </a:bodyPr>
          <a:lstStyle/>
          <a:p>
            <a:r>
              <a:rPr lang="en-US" sz="2400" dirty="0"/>
              <a:t>STUDENT NAME: S.POOJA</a:t>
            </a:r>
            <a:endParaRPr lang="en-US" sz="2400" dirty="0"/>
          </a:p>
          <a:p>
            <a:r>
              <a:rPr lang="en-US" sz="2400" dirty="0"/>
              <a:t>REGISTER NO: 312209389</a:t>
            </a:r>
            <a:endParaRPr lang="en-US" sz="2400" dirty="0"/>
          </a:p>
          <a:p>
            <a:r>
              <a:rPr lang="en-US" sz="2400" dirty="0"/>
              <a:t>DEPARTMENT:B COM GENERAL</a:t>
            </a:r>
            <a:endParaRPr lang="en-US" sz="2400" dirty="0"/>
          </a:p>
          <a:p>
            <a:r>
              <a:rPr lang="en-US" sz="2400" dirty="0"/>
              <a:t>COLLEGE: ANNA ADHARSH COLLEGE FOR WOMEN,ANNANAGAR –CHENNAI-600040</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Box 1"/>
          <p:cNvSpPr txBox="1"/>
          <p:nvPr/>
        </p:nvSpPr>
        <p:spPr>
          <a:xfrm>
            <a:off x="2743200" y="1720840"/>
            <a:ext cx="5801140" cy="4801314"/>
          </a:xfrm>
          <a:prstGeom prst="rect">
            <a:avLst/>
          </a:prstGeom>
          <a:no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DATA COLLECTION</a:t>
            </a:r>
            <a:endParaRPr lang="en-US" sz="2400" b="1"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KAGGLE-EMPLOYEE DATA</a:t>
            </a:r>
            <a:endParaRPr lang="en-US" sz="2400"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FEATURE COLLECTION</a:t>
            </a:r>
            <a:endParaRPr lang="en-US" sz="2400" b="1"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EMPLOYEE PERFOMMANCE RATING</a:t>
            </a: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EMPLOYEE  CATEGORIZE</a:t>
            </a:r>
            <a:endParaRPr lang="en-US" sz="2400"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DATA CLEANING</a:t>
            </a:r>
            <a:endParaRPr lang="en-US" sz="2400" b="1"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MISSING VALUES</a:t>
            </a: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MISSING FILTER</a:t>
            </a:r>
            <a:endParaRPr lang="en-US" sz="2400"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PERFOMMANCE LEVEL</a:t>
            </a:r>
            <a:endParaRPr lang="en-US" sz="2400" b="1" u="sng"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PIVOT TABLE</a:t>
            </a:r>
            <a:endParaRPr lang="en-US" sz="2400" b="1" u="sng"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SLICER</a:t>
            </a:r>
            <a:endParaRPr lang="en-US" sz="2400" b="1" u="sng"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GRAPHS</a:t>
            </a:r>
            <a:endParaRPr lang="en-US" sz="2400" b="1" u="sng"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382000" y="1510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773725" y="1495296"/>
            <a:ext cx="554671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EMPLOYEES PERFOMMANCE  LEVEL</a:t>
            </a:r>
            <a:endParaRPr lang="en-US" sz="2400" dirty="0">
              <a:latin typeface="Times New Roman" panose="02020603050405020304" pitchFamily="18" charset="0"/>
              <a:cs typeface="Times New Roman" panose="02020603050405020304" pitchFamily="18" charset="0"/>
            </a:endParaRPr>
          </a:p>
        </p:txBody>
      </p:sp>
      <p:graphicFrame>
        <p:nvGraphicFramePr>
          <p:cNvPr id="12" name="employee perfommance analysis"/>
          <p:cNvGraphicFramePr/>
          <p:nvPr/>
        </p:nvGraphicFramePr>
        <p:xfrm>
          <a:off x="901481" y="2140466"/>
          <a:ext cx="7512050" cy="349833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382000" y="1510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Box 1"/>
          <p:cNvSpPr txBox="1"/>
          <p:nvPr/>
        </p:nvSpPr>
        <p:spPr>
          <a:xfrm>
            <a:off x="755332" y="1556175"/>
            <a:ext cx="717232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EMPLOYEES PERFOMANCE ON MEDIUM LEVEL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graphicFrame>
        <p:nvGraphicFramePr>
          <p:cNvPr id="12" name="Chart 11"/>
          <p:cNvGraphicFramePr/>
          <p:nvPr/>
        </p:nvGraphicFramePr>
        <p:xfrm>
          <a:off x="990600" y="2619374"/>
          <a:ext cx="5791200" cy="32004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US" dirty="0"/>
              <a:t>RESULTS</a:t>
            </a:r>
            <a:br>
              <a:rPr lang="en-US" dirty="0"/>
            </a:br>
            <a:endParaRPr lang="en-US" dirty="0"/>
          </a:p>
        </p:txBody>
      </p:sp>
      <p:sp>
        <p:nvSpPr>
          <p:cNvPr id="4" name="TextBox 3"/>
          <p:cNvSpPr txBox="1"/>
          <p:nvPr/>
        </p:nvSpPr>
        <p:spPr>
          <a:xfrm>
            <a:off x="755332" y="1710002"/>
            <a:ext cx="6490110" cy="1107996"/>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EMPLOYEES PERFOMANCE ON LOW LEVEL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dirty="0"/>
          </a:p>
        </p:txBody>
      </p:sp>
      <p:graphicFrame>
        <p:nvGraphicFramePr>
          <p:cNvPr id="5" name="Chart 4"/>
          <p:cNvGraphicFramePr/>
          <p:nvPr/>
        </p:nvGraphicFramePr>
        <p:xfrm>
          <a:off x="1066800" y="2447330"/>
          <a:ext cx="5302250" cy="31305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rot="10800000" flipV="1">
            <a:off x="990600" y="1600200"/>
            <a:ext cx="8839200"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dataset shows that most entries fall into the MED category (1530), followed by LOW (781), VERY HIGH (270), and HIGH (419). </a:t>
            </a:r>
            <a:r>
              <a:rPr lang="en-IN" sz="2400" b="1" dirty="0">
                <a:latin typeface="Times New Roman" panose="02020603050405020304" pitchFamily="18" charset="0"/>
                <a:cs typeface="Times New Roman" panose="02020603050405020304" pitchFamily="18" charset="0"/>
              </a:rPr>
              <a:t>NEL</a:t>
            </a:r>
            <a:r>
              <a:rPr lang="en-IN" sz="2400" dirty="0">
                <a:latin typeface="Times New Roman" panose="02020603050405020304" pitchFamily="18" charset="0"/>
                <a:cs typeface="Times New Roman" panose="02020603050405020304" pitchFamily="18" charset="0"/>
              </a:rPr>
              <a:t> has the highest total count (304). The data is well-balanced, with no missing or excess entries, indicating a structured dataset.</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082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834072" y="1884819"/>
            <a:ext cx="6334125" cy="2677656"/>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Our organization is experiencing inconsistent employee performance, impacting productivity and team morale. Current performance evaluation methods are ineffective and lack standardization. We need to implement a structured performance analysis system to address these issues and improve overall efficiency.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62098" y="1695450"/>
            <a:ext cx="7924800" cy="378565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project aims to implement a standardized performance analysis system to enhance how employee performance is assessed and managed. By reviewing existing evaluation methods and developing consistent criteria, the project will introduce tools for effective data collection and feedback. This approach will ensure fairer evaluations, boost productivity, and better align individual performance with organizational goals, ultimately increasing overall employee satisfaction and efficiency.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Box 6"/>
          <p:cNvSpPr txBox="1"/>
          <p:nvPr/>
        </p:nvSpPr>
        <p:spPr>
          <a:xfrm>
            <a:off x="699452" y="2514428"/>
            <a:ext cx="6753447"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end users of the performance analysis system are employees, who receive feedback for growth; managers, who evaluate and guide performance; HR professionals, who manage the process and support development; and organizational leaders, who use data for strategic decisions</a:t>
            </a:r>
            <a:endParaRPr lang="en-US" sz="2400" dirty="0">
              <a:latin typeface="Times New Roman" panose="02020603050405020304" pitchFamily="18" charset="0"/>
              <a:cs typeface="Times New Roman" panose="02020603050405020304" pitchFamily="18" charset="0"/>
            </a:endParaRPr>
          </a:p>
        </p:txBody>
      </p:sp>
      <p:pic>
        <p:nvPicPr>
          <p:cNvPr id="13" name="Picture 12" descr="A group of people with different colored faces&#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4058830"/>
            <a:ext cx="3773492" cy="25991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4572000" y="2207172"/>
            <a:ext cx="6190477" cy="2215991"/>
          </a:xfrm>
          <a:prstGeom prst="rect">
            <a:avLst/>
          </a:prstGeom>
          <a:noFill/>
        </p:spPr>
        <p:txBody>
          <a:bodyPr wrap="non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CONDITIONAL FORMATTING-MISSING</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FILTER-REMOVE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FORMULA-PERFOMMANCE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PIVOT-SUMMARY</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GRAPH-DATA VISUALIZATION</a:t>
            </a: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5" name="TextBox 4"/>
          <p:cNvSpPr txBox="1"/>
          <p:nvPr/>
        </p:nvSpPr>
        <p:spPr>
          <a:xfrm>
            <a:off x="2222938" y="1655379"/>
            <a:ext cx="5599161" cy="3693319"/>
          </a:xfrm>
          <a:prstGeom prst="rect">
            <a:avLst/>
          </a:prstGeom>
          <a:noFill/>
        </p:spPr>
        <p:txBody>
          <a:bodyPr wrap="non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EMPLOYEE DATASET-KAGGELE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26 FEATURES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9 FEATURES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EMPLOYEE ID NUMERICALS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NAME TXT</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 TYPE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PERFOMMANCE LEVEL</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GENDER-MALE/FEMALE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EMPLOYEE RATING-NUMERICALS</a:t>
            </a: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639252" y="2095500"/>
            <a:ext cx="8480424" cy="1384995"/>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PERFOMMANCE LEVEL=IFS(Z8&gt;=5,”VERY HIGH”,Z8&gt;=4,”HIGH”,Z8&gt;=3”MED”,TRUE,”LOW”)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2541</Words>
  <Application>WPS Presentation</Application>
  <PresentationFormat>Widescreen</PresentationFormat>
  <Paragraphs>127</Paragraphs>
  <Slides>14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RESULTS</vt:lpstr>
      <vt:lpstr>RESULTS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17</cp:revision>
  <dcterms:created xsi:type="dcterms:W3CDTF">2024-03-29T15:07:00Z</dcterms:created>
  <dcterms:modified xsi:type="dcterms:W3CDTF">2024-09-16T01:15:45Z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661DD320C9414E5D90B62F569CDAC8F3_12</vt:lpwstr>
  </property>
  <property fmtid="{D5CDD505-2E9C-101B-9397-08002B2CF9AE}" pid="5" name="KSOProductBuildVer">
    <vt:lpwstr>1033-12.2.0.17562</vt:lpwstr>
  </property>
</Properties>
</file>