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698500" y="8632088"/>
            <a:ext cx="11607801" cy="461060"/>
          </a:xfrm>
          <a:prstGeom prst="rect">
            <a:avLst/>
          </a:prstGeom>
        </p:spPr>
        <p:txBody>
          <a:bodyPr anchor="b"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b="1" sz="2304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697871" y="1852810"/>
            <a:ext cx="11609058" cy="3302001"/>
          </a:xfrm>
          <a:prstGeom prst="rect">
            <a:avLst/>
          </a:prstGeom>
        </p:spPr>
        <p:txBody>
          <a:bodyPr anchor="b"/>
          <a:lstStyle>
            <a:lvl1pPr>
              <a:defRPr spc="-164" sz="82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698500" y="5105400"/>
            <a:ext cx="11607800" cy="1441897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6349999" y="9220199"/>
            <a:ext cx="297893" cy="287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698500" y="1409700"/>
            <a:ext cx="11607801" cy="671802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00"/>
              </a:spcBef>
              <a:buSzTx/>
              <a:buNone/>
              <a:defRPr spc="-38" sz="3800"/>
            </a:lvl1pPr>
            <a:lvl2pPr marL="0" indent="457200">
              <a:spcBef>
                <a:spcPts val="1300"/>
              </a:spcBef>
              <a:buSzTx/>
              <a:buNone/>
              <a:defRPr spc="-38" sz="3800"/>
            </a:lvl2pPr>
            <a:lvl3pPr marL="0" indent="914400">
              <a:spcBef>
                <a:spcPts val="1300"/>
              </a:spcBef>
              <a:buSzTx/>
              <a:buNone/>
              <a:defRPr spc="-38" sz="3800"/>
            </a:lvl3pPr>
            <a:lvl4pPr marL="0" indent="1371600">
              <a:spcBef>
                <a:spcPts val="1300"/>
              </a:spcBef>
              <a:buSzTx/>
              <a:buNone/>
              <a:defRPr spc="-38" sz="3800"/>
            </a:lvl4pPr>
            <a:lvl5pPr marL="0" indent="1828800">
              <a:spcBef>
                <a:spcPts val="1300"/>
              </a:spcBef>
              <a:buSzTx/>
              <a:buNone/>
              <a:defRPr spc="-38" sz="38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698500" y="3568700"/>
            <a:ext cx="11607800" cy="26177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act information"/>
          <p:cNvSpPr txBox="1"/>
          <p:nvPr>
            <p:ph type="body" sz="quarter" idx="21" hasCustomPrompt="1"/>
          </p:nvPr>
        </p:nvSpPr>
        <p:spPr>
          <a:xfrm>
            <a:off x="698500" y="6209979"/>
            <a:ext cx="11607800" cy="67180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b="1" spc="-38" sz="3800"/>
            </a:lvl1pPr>
          </a:lstStyle>
          <a:p>
            <a:pPr/>
            <a:r>
              <a:t>Fact information</a:t>
            </a:r>
          </a:p>
        </p:txBody>
      </p:sp>
      <p:sp>
        <p:nvSpPr>
          <p:cNvPr id="127" name="Body Level One…"/>
          <p:cNvSpPr txBox="1"/>
          <p:nvPr>
            <p:ph type="body" idx="1" hasCustomPrompt="1"/>
          </p:nvPr>
        </p:nvSpPr>
        <p:spPr>
          <a:xfrm>
            <a:off x="698500" y="572574"/>
            <a:ext cx="11607800" cy="5637406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ody Level One…"/>
          <p:cNvSpPr txBox="1"/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457200" indent="-3429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7200" indent="1143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7200" indent="5715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7200" indent="10287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7200" indent="14859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6" name="Attribution"/>
          <p:cNvSpPr txBox="1"/>
          <p:nvPr>
            <p:ph type="body" sz="quarter" idx="21" hasCustomPrompt="1"/>
          </p:nvPr>
        </p:nvSpPr>
        <p:spPr>
          <a:xfrm>
            <a:off x="1219200" y="6426200"/>
            <a:ext cx="11049000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b="1" sz="2304"/>
            </a:lvl1pPr>
          </a:lstStyle>
          <a:p>
            <a:pPr/>
            <a:r>
              <a:t>Attribution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lack and white photo of lattice-like, modern architecture on a building"/>
          <p:cNvSpPr/>
          <p:nvPr>
            <p:ph type="pic" sz="half" idx="21"/>
          </p:nvPr>
        </p:nvSpPr>
        <p:spPr>
          <a:xfrm>
            <a:off x="6616700" y="2946400"/>
            <a:ext cx="5702300" cy="760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Low-angle black and white photo of a futuristic apartment building under a cloudy sky"/>
          <p:cNvSpPr/>
          <p:nvPr>
            <p:ph type="pic" idx="22"/>
          </p:nvPr>
        </p:nvSpPr>
        <p:spPr>
          <a:xfrm>
            <a:off x="-2972693" y="698500"/>
            <a:ext cx="12545318" cy="836354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lack and white photo of the outside of a modern office building"/>
          <p:cNvSpPr/>
          <p:nvPr>
            <p:ph type="pic" sz="quarter" idx="23"/>
          </p:nvPr>
        </p:nvSpPr>
        <p:spPr>
          <a:xfrm>
            <a:off x="6616700" y="698500"/>
            <a:ext cx="5943600" cy="3962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ow-angle black and white photo of a modern building"/>
          <p:cNvSpPr/>
          <p:nvPr>
            <p:ph type="pic" idx="21"/>
          </p:nvPr>
        </p:nvSpPr>
        <p:spPr>
          <a:xfrm>
            <a:off x="0" y="0"/>
            <a:ext cx="14960600" cy="9982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lack and white photo of light and shadows on a building"/>
          <p:cNvSpPr/>
          <p:nvPr>
            <p:ph type="pic" idx="21"/>
          </p:nvPr>
        </p:nvSpPr>
        <p:spPr>
          <a:xfrm>
            <a:off x="-990600" y="0"/>
            <a:ext cx="14630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pc="-164" sz="82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698500" y="8432800"/>
            <a:ext cx="11607800" cy="71591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698500" y="571500"/>
            <a:ext cx="11607801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b="1" sz="2304"/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xfrm>
            <a:off x="6349999" y="9220199"/>
            <a:ext cx="297893" cy="287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698500" y="692534"/>
            <a:ext cx="5105400" cy="4387466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Black and white photo of shadows cast on a concrete structure"/>
          <p:cNvSpPr/>
          <p:nvPr>
            <p:ph type="pic" idx="21"/>
          </p:nvPr>
        </p:nvSpPr>
        <p:spPr>
          <a:xfrm>
            <a:off x="1778000" y="701488"/>
            <a:ext cx="12515937" cy="83566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</p:spPr>
        <p:txBody>
          <a:bodyPr numCol="2" spcCol="589358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698500" y="3479800"/>
            <a:ext cx="5105400" cy="55880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Close-up black and white photo of intricate building architecture"/>
          <p:cNvSpPr/>
          <p:nvPr>
            <p:ph type="pic" sz="half" idx="22"/>
          </p:nvPr>
        </p:nvSpPr>
        <p:spPr>
          <a:xfrm>
            <a:off x="6502400" y="528910"/>
            <a:ext cx="5791200" cy="869578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2" name="Slide Subtitle"/>
          <p:cNvSpPr txBox="1"/>
          <p:nvPr>
            <p:ph type="body" sz="quarter" idx="21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Slide Subtitle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698500" y="3479800"/>
            <a:ext cx="5105400" cy="55880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Slide Subtitle"/>
          <p:cNvSpPr txBox="1"/>
          <p:nvPr>
            <p:ph type="body" sz="quarter" idx="21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Slide Subtitle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698500" y="3479800"/>
            <a:ext cx="5105400" cy="55880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b="0"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698500" y="2956892"/>
            <a:ext cx="11607800" cy="609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3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ooja Bhandari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Pooja Bhandari</a:t>
            </a:r>
          </a:p>
        </p:txBody>
      </p:sp>
      <p:sp>
        <p:nvSpPr>
          <p:cNvPr id="172" name="Mini Capstone Projec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Mini Capstone 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hank You"/>
          <p:cNvSpPr txBox="1"/>
          <p:nvPr/>
        </p:nvSpPr>
        <p:spPr>
          <a:xfrm>
            <a:off x="4328993" y="4585827"/>
            <a:ext cx="3911347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/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ntal Trends"/>
          <p:cNvSpPr txBox="1"/>
          <p:nvPr/>
        </p:nvSpPr>
        <p:spPr>
          <a:xfrm>
            <a:off x="3864152" y="4464076"/>
            <a:ext cx="5276496" cy="1031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200"/>
            </a:lvl1pPr>
          </a:lstStyle>
          <a:p>
            <a:pPr/>
            <a:r>
              <a:t>Rental Trends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creenshot 2024-07-25 at 9.31.47 PM.png" descr="Screenshot 2024-07-25 at 9.31.4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4115" y="1340515"/>
            <a:ext cx="8460635" cy="13745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Screenshot 2024-07-25 at 9.33.59 PM.png" descr="Screenshot 2024-07-25 at 9.33.5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26666" y="1240314"/>
            <a:ext cx="3372741" cy="1474721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Task 1 : Analyze the monthly rental trends over the available data period."/>
          <p:cNvSpPr txBox="1"/>
          <p:nvPr/>
        </p:nvSpPr>
        <p:spPr>
          <a:xfrm>
            <a:off x="153217" y="550793"/>
            <a:ext cx="12428983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Task 1 : Analyze the monthly rental trends over the available data period.</a:t>
            </a:r>
          </a:p>
        </p:txBody>
      </p:sp>
      <p:pic>
        <p:nvPicPr>
          <p:cNvPr id="179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28555" y="3110346"/>
            <a:ext cx="6190466" cy="4132694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Observations…"/>
          <p:cNvSpPr txBox="1"/>
          <p:nvPr/>
        </p:nvSpPr>
        <p:spPr>
          <a:xfrm>
            <a:off x="101763" y="3145836"/>
            <a:ext cx="5431122" cy="434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1400"/>
              </a:spcBef>
              <a:defRPr b="1" sz="1900">
                <a:solidFill>
                  <a:srgbClr val="F7F7F7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Observations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AutoNum type="arabicPeriod" startAt="1"/>
              <a:defRPr b="1" sz="1900">
                <a:solidFill>
                  <a:srgbClr val="F7F7F7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Month 2 (February)</a:t>
            </a:r>
            <a:r>
              <a:rPr b="0"/>
              <a:t>:</a:t>
            </a:r>
            <a:endParaRPr b="0"/>
          </a:p>
          <a:p>
            <a:pPr lvl="1" marL="9144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◦"/>
              <a:defRPr sz="1900">
                <a:solidFill>
                  <a:srgbClr val="F7F7F7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Lowest rental count at 182.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AutoNum type="arabicPeriod" startAt="1"/>
              <a:defRPr b="1" sz="1900">
                <a:solidFill>
                  <a:srgbClr val="F7F7F7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Month 5 (May)</a:t>
            </a:r>
            <a:r>
              <a:rPr b="0"/>
              <a:t>:</a:t>
            </a:r>
            <a:endParaRPr b="0"/>
          </a:p>
          <a:p>
            <a:pPr lvl="1" marL="9144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◦"/>
              <a:defRPr sz="1900">
                <a:solidFill>
                  <a:srgbClr val="F7F7F7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Noticeable increase with 1156 rentals.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AutoNum type="arabicPeriod" startAt="3"/>
              <a:defRPr b="1" sz="1900">
                <a:solidFill>
                  <a:srgbClr val="F7F7F7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Month 6 (June)</a:t>
            </a:r>
            <a:r>
              <a:rPr b="0"/>
              <a:t>:</a:t>
            </a:r>
            <a:endParaRPr b="0"/>
          </a:p>
          <a:p>
            <a:pPr lvl="1" marL="9144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◦"/>
              <a:defRPr sz="1900">
                <a:solidFill>
                  <a:srgbClr val="F7F7F7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Significant increase to 2311 rentals.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AutoNum type="arabicPeriod" startAt="4"/>
              <a:defRPr b="1" sz="1900">
                <a:solidFill>
                  <a:srgbClr val="F7F7F7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Month 7 (July)</a:t>
            </a:r>
            <a:r>
              <a:rPr b="0"/>
              <a:t>:</a:t>
            </a:r>
            <a:endParaRPr b="0"/>
          </a:p>
          <a:p>
            <a:pPr lvl="1" marL="9144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◦"/>
              <a:defRPr sz="1900">
                <a:solidFill>
                  <a:srgbClr val="F7F7F7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Peak rental activity with 6709 rentals.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AutoNum type="arabicPeriod" startAt="5"/>
              <a:defRPr b="1" sz="1900">
                <a:solidFill>
                  <a:srgbClr val="F7F7F7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Month 8 (August)</a:t>
            </a:r>
            <a:r>
              <a:rPr b="0"/>
              <a:t>:</a:t>
            </a:r>
            <a:endParaRPr b="0"/>
          </a:p>
          <a:p>
            <a:pPr lvl="1" marL="9144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◦"/>
              <a:defRPr sz="1900">
                <a:solidFill>
                  <a:srgbClr val="F7F7F7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Slight decline from July but still high at 5686 rentals.</a:t>
            </a:r>
          </a:p>
          <a:p>
            <a:pPr defTabSz="457200">
              <a:lnSpc>
                <a:spcPct val="100000"/>
              </a:lnSpc>
              <a:spcBef>
                <a:spcPts val="1500"/>
              </a:spcBef>
              <a:defRPr b="1" sz="1200">
                <a:solidFill>
                  <a:srgbClr val="F7F7F7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181" name="Trends…"/>
          <p:cNvSpPr txBox="1"/>
          <p:nvPr/>
        </p:nvSpPr>
        <p:spPr>
          <a:xfrm>
            <a:off x="288432" y="7302051"/>
            <a:ext cx="12836242" cy="212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1400"/>
              </a:spcBef>
              <a:defRPr b="1" sz="2400">
                <a:solidFill>
                  <a:srgbClr val="F7F7F7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Trends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•"/>
              <a:defRPr sz="2400">
                <a:solidFill>
                  <a:srgbClr val="F7F7F7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Increasing Trend</a:t>
            </a:r>
            <a:r>
              <a:t>: There is a general increasing trend in rentals from February to July.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•"/>
              <a:defRPr sz="2400">
                <a:solidFill>
                  <a:srgbClr val="F7F7F7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Peak in July</a:t>
            </a:r>
            <a:r>
              <a:t>: The highest number of rentals occurs in July.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•"/>
              <a:defRPr sz="2400">
                <a:solidFill>
                  <a:srgbClr val="F7F7F7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Slight Decline</a:t>
            </a:r>
            <a:r>
              <a:t>: There's a small decline in August, but rental activity remains high.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ask 2 : - Determine the peak rental hours in a day based on rental transactions."/>
          <p:cNvSpPr txBox="1"/>
          <p:nvPr/>
        </p:nvSpPr>
        <p:spPr>
          <a:xfrm>
            <a:off x="153217" y="550793"/>
            <a:ext cx="12116360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Task 2 : - </a:t>
            </a:r>
            <a:r>
              <a:rPr sz="2600"/>
              <a:t>Determine the peak rental hours in a day based on rental transactions.</a:t>
            </a:r>
          </a:p>
        </p:txBody>
      </p:sp>
      <p:pic>
        <p:nvPicPr>
          <p:cNvPr id="184" name="Screenshot 2024-07-25 at 10.08.52 PM.png" descr="Screenshot 2024-07-25 at 10.08.5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80569" y="3019759"/>
            <a:ext cx="6888179" cy="46748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Screenshot 2024-07-25 at 10.08.43 PM.png" descr="Screenshot 2024-07-25 at 10.08.4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6842" y="2838562"/>
            <a:ext cx="4216321" cy="50371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Screenshot 2024-07-25 at 10.08.23 PM.png" descr="Screenshot 2024-07-25 at 10.08.23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4379" y="1275032"/>
            <a:ext cx="10115293" cy="1254157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Observations…"/>
          <p:cNvSpPr txBox="1"/>
          <p:nvPr/>
        </p:nvSpPr>
        <p:spPr>
          <a:xfrm>
            <a:off x="397619" y="8139354"/>
            <a:ext cx="12232222" cy="144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1400"/>
              </a:spcBef>
              <a:defRPr b="1" sz="1800">
                <a:solidFill>
                  <a:srgbClr val="F6F6F6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Observations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AutoNum type="arabicPeriod" startAt="1"/>
              <a:defRPr sz="1800">
                <a:solidFill>
                  <a:srgbClr val="F6F6F6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Peak Hour (15)</a:t>
            </a:r>
            <a:r>
              <a:t>: The highest rental transactions occur at 3 PM with a total transaction amount of 103557.06 and 24794 rentals.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AutoNum type="arabicPeriod" startAt="1"/>
              <a:defRPr sz="1800">
                <a:solidFill>
                  <a:srgbClr val="F6F6F6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Second Peak (8)</a:t>
            </a:r>
            <a:r>
              <a:t>: 8 AM shows the second highest rental transactions with 81253.35 in transactions and 19265 rentals.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AutoNum type="arabicPeriod" startAt="1"/>
              <a:defRPr sz="1800">
                <a:solidFill>
                  <a:srgbClr val="F6F6F6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Other Hours</a:t>
            </a:r>
            <a:r>
              <a:t>: Hours 0 (midnight), 18 (6 PM), and 4 (4 AM) also show high rental activities.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Film Popularity"/>
          <p:cNvSpPr txBox="1"/>
          <p:nvPr/>
        </p:nvSpPr>
        <p:spPr>
          <a:xfrm>
            <a:off x="3821112" y="4250850"/>
            <a:ext cx="5362576" cy="994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800"/>
            </a:lvl1pPr>
          </a:lstStyle>
          <a:p>
            <a:pPr/>
            <a:r>
              <a:t>Film Popularity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ask 3: - Identify the top 10 most rented films."/>
          <p:cNvSpPr txBox="1"/>
          <p:nvPr/>
        </p:nvSpPr>
        <p:spPr>
          <a:xfrm>
            <a:off x="153217" y="550793"/>
            <a:ext cx="7087160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Task 3: - </a:t>
            </a:r>
            <a:r>
              <a:rPr sz="2600"/>
              <a:t>Identify the top 10 most rented films.</a:t>
            </a:r>
          </a:p>
        </p:txBody>
      </p:sp>
      <p:pic>
        <p:nvPicPr>
          <p:cNvPr id="192" name="Screenshot 2024-07-25 at 10.15.33 PM.png" descr="Screenshot 2024-07-25 at 10.15.3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485" y="1390576"/>
            <a:ext cx="7072623" cy="26477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Screenshot 2024-07-25 at 10.16.30 PM.png" descr="Screenshot 2024-07-25 at 10.16.3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92871" y="898102"/>
            <a:ext cx="5563198" cy="41039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Screenshot 2024-07-25 at 10.19.31 PM.png" descr="Screenshot 2024-07-25 at 10.19.31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06194" y="5179599"/>
            <a:ext cx="7154694" cy="4217919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Observations:…"/>
          <p:cNvSpPr txBox="1"/>
          <p:nvPr/>
        </p:nvSpPr>
        <p:spPr>
          <a:xfrm>
            <a:off x="7129410" y="5222643"/>
            <a:ext cx="5829590" cy="4813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1400"/>
              </a:spcBef>
              <a:defRPr b="1" sz="1800">
                <a:solidFill>
                  <a:srgbClr val="FAFAFA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Observations: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AutoNum type="arabicPeriod" startAt="1"/>
              <a:defRPr b="1" sz="1800">
                <a:solidFill>
                  <a:srgbClr val="FAFAFA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Most Rented Film</a:t>
            </a:r>
            <a:r>
              <a:rPr b="0"/>
              <a:t>:</a:t>
            </a:r>
            <a:endParaRPr b="0"/>
          </a:p>
          <a:p>
            <a:pPr lvl="1" marL="9144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◦"/>
              <a:defRPr sz="1800">
                <a:solidFill>
                  <a:srgbClr val="FAFAFA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BUCKET BROTHERHOOD</a:t>
            </a:r>
            <a:r>
              <a:t>: Topping the list with 34 rentals.</a:t>
            </a:r>
          </a:p>
          <a:p>
            <a:pPr lvl="1" marL="9144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◦"/>
              <a:defRPr sz="1800">
                <a:solidFill>
                  <a:srgbClr val="FAFAFA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ROCKETEER MOTHER</a:t>
            </a:r>
            <a:r>
              <a:t>: Second most rented with 33 rentals.</a:t>
            </a:r>
          </a:p>
          <a:p>
            <a:pPr lvl="1" marL="9144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◦"/>
              <a:defRPr sz="1800">
                <a:solidFill>
                  <a:srgbClr val="FAFAFA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Multiple films share the same rental count of 32, including </a:t>
            </a:r>
            <a:r>
              <a:rPr b="1"/>
              <a:t>RIDGEMONT SUBMARINE</a:t>
            </a:r>
            <a:r>
              <a:t>, </a:t>
            </a:r>
            <a:r>
              <a:rPr b="1"/>
              <a:t>GRIT CLOCKWORK</a:t>
            </a:r>
            <a:r>
              <a:t>, </a:t>
            </a:r>
            <a:r>
              <a:rPr b="1"/>
              <a:t>SCALAWAG DUCK</a:t>
            </a:r>
            <a:r>
              <a:t>, </a:t>
            </a:r>
            <a:r>
              <a:rPr b="1"/>
              <a:t>JUGGLER HARDLY</a:t>
            </a:r>
            <a:r>
              <a:t>, and </a:t>
            </a:r>
            <a:r>
              <a:rPr b="1"/>
              <a:t>FORWARD TEMPLE</a:t>
            </a:r>
            <a:r>
              <a:t>.</a:t>
            </a:r>
          </a:p>
          <a:p>
            <a:pPr lvl="1" marL="9144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◦"/>
              <a:defRPr sz="1800">
                <a:solidFill>
                  <a:srgbClr val="FAFAFA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HOBBIT ALIEN</a:t>
            </a:r>
            <a:r>
              <a:t>, </a:t>
            </a:r>
            <a:r>
              <a:rPr b="1"/>
              <a:t>ROBBERS JOON</a:t>
            </a:r>
            <a:r>
              <a:t>, and </a:t>
            </a:r>
            <a:r>
              <a:rPr b="1"/>
              <a:t>ZORRO ARK</a:t>
            </a:r>
            <a:r>
              <a:t> are also popular, each with 31 rentals.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ask 4: - Determine which film categories have the highest number of rentals."/>
          <p:cNvSpPr txBox="1"/>
          <p:nvPr/>
        </p:nvSpPr>
        <p:spPr>
          <a:xfrm>
            <a:off x="153217" y="550793"/>
            <a:ext cx="11685525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Task 4: - </a:t>
            </a:r>
            <a:r>
              <a:rPr sz="2600"/>
              <a:t>Determine which film categories have the highest number of rentals.</a:t>
            </a:r>
          </a:p>
        </p:txBody>
      </p:sp>
      <p:pic>
        <p:nvPicPr>
          <p:cNvPr id="198" name="Screenshot 2024-07-25 at 10.24.04 PM.png" descr="Screenshot 2024-07-25 at 10.24.0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268" y="4822222"/>
            <a:ext cx="3795221" cy="42254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08215" y="1039206"/>
            <a:ext cx="5565692" cy="3715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Screenshot 2024-07-25 at 10.24.54 PM.png" descr="Screenshot 2024-07-25 at 10.24.54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707" y="1351995"/>
            <a:ext cx="7126401" cy="3320065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Observations:…"/>
          <p:cNvSpPr txBox="1"/>
          <p:nvPr/>
        </p:nvSpPr>
        <p:spPr>
          <a:xfrm>
            <a:off x="4439410" y="5661729"/>
            <a:ext cx="8555304" cy="3061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1400"/>
              </a:spcBef>
              <a:defRPr b="1" sz="19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Observations: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AutoNum type="arabicPeriod" startAt="1"/>
              <a:defRPr b="1" sz="19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Top Categories</a:t>
            </a:r>
            <a:r>
              <a:rPr b="0"/>
              <a:t>:</a:t>
            </a:r>
            <a:endParaRPr b="0"/>
          </a:p>
          <a:p>
            <a:pPr lvl="1" marL="9144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◦"/>
              <a:defRPr sz="19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Sports</a:t>
            </a:r>
            <a:r>
              <a:t>: Leading category with 1179 rentals.</a:t>
            </a:r>
          </a:p>
          <a:p>
            <a:pPr lvl="1" marL="9144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◦"/>
              <a:defRPr sz="19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Animation</a:t>
            </a:r>
            <a:r>
              <a:t>: Close second with 1166 rentals.</a:t>
            </a:r>
          </a:p>
          <a:p>
            <a:pPr lvl="1" marL="9144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◦"/>
              <a:defRPr sz="19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Action and Sci-Fi</a:t>
            </a:r>
            <a:r>
              <a:t>: Also highly popular with 1112 and 1101 rentals respectively</a:t>
            </a:r>
          </a:p>
          <a:p>
            <a:pPr lvl="1" marL="9144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◦"/>
              <a:defRPr sz="19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Categories like </a:t>
            </a:r>
            <a:r>
              <a:rPr b="1"/>
              <a:t>Documentary</a:t>
            </a:r>
            <a:r>
              <a:t>, </a:t>
            </a:r>
            <a:r>
              <a:rPr b="1"/>
              <a:t>Foreign</a:t>
            </a:r>
            <a:r>
              <a:t>, </a:t>
            </a:r>
            <a:r>
              <a:rPr b="1"/>
              <a:t>Classics</a:t>
            </a:r>
            <a:r>
              <a:t>, and </a:t>
            </a:r>
            <a:r>
              <a:rPr b="1"/>
              <a:t>Horror</a:t>
            </a:r>
            <a:r>
              <a:t> show a strong interest, although with fewer rentals compared to the top categories.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tore Performance"/>
          <p:cNvSpPr txBox="1"/>
          <p:nvPr/>
        </p:nvSpPr>
        <p:spPr>
          <a:xfrm>
            <a:off x="3132706" y="4251381"/>
            <a:ext cx="6986779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/>
            </a:lvl1pPr>
          </a:lstStyle>
          <a:p>
            <a:pPr/>
            <a:r>
              <a:t>Store Performance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ask 5: - Identify which store generates the highest rental revenue."/>
          <p:cNvSpPr txBox="1"/>
          <p:nvPr/>
        </p:nvSpPr>
        <p:spPr>
          <a:xfrm>
            <a:off x="153217" y="550793"/>
            <a:ext cx="10082734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Task 5: - </a:t>
            </a:r>
            <a:r>
              <a:rPr sz="2600"/>
              <a:t>Identify which store generates the highest rental revenue.</a:t>
            </a:r>
          </a:p>
        </p:txBody>
      </p:sp>
      <p:pic>
        <p:nvPicPr>
          <p:cNvPr id="206" name="Screenshot 2024-07-25 at 10.29.52 PM.png" descr="Screenshot 2024-07-25 at 10.29.5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315" y="1576701"/>
            <a:ext cx="10479243" cy="859999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Observations:…"/>
          <p:cNvSpPr txBox="1"/>
          <p:nvPr/>
        </p:nvSpPr>
        <p:spPr>
          <a:xfrm>
            <a:off x="114627" y="2889075"/>
            <a:ext cx="11699801" cy="1499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1400"/>
              </a:spcBef>
              <a:defRPr b="1" sz="2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Observations: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AutoNum type="arabicPeriod" startAt="1"/>
              <a:defRPr b="1" sz="2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Top Performing Store</a:t>
            </a:r>
            <a:r>
              <a:rPr b="0"/>
              <a:t>:</a:t>
            </a:r>
            <a:endParaRPr b="0"/>
          </a:p>
          <a:p>
            <a:pPr lvl="1" marL="9144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◦"/>
              <a:defRPr sz="2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Store_id 2</a:t>
            </a:r>
            <a:r>
              <a:t>: This store has the highest rental revenue amounting to 33,924.06 with a total of 7990 rentals.</a:t>
            </a:r>
          </a:p>
        </p:txBody>
      </p:sp>
      <p:pic>
        <p:nvPicPr>
          <p:cNvPr id="208" name="Screenshot 2024-07-25 at 10.31.05 PM.png" descr="Screenshot 2024-07-25 at 10.31.0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7093" y="5390816"/>
            <a:ext cx="10841314" cy="1459408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Task 6: - Identify which store generates the highest rental revenue."/>
          <p:cNvSpPr txBox="1"/>
          <p:nvPr/>
        </p:nvSpPr>
        <p:spPr>
          <a:xfrm>
            <a:off x="153217" y="4602733"/>
            <a:ext cx="10082734" cy="548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Task 6: - </a:t>
            </a:r>
            <a:r>
              <a:rPr sz="2600"/>
              <a:t>Identify which store generates the highest rental revenue.</a:t>
            </a:r>
          </a:p>
        </p:txBody>
      </p:sp>
      <p:sp>
        <p:nvSpPr>
          <p:cNvPr id="210" name="Observations:…"/>
          <p:cNvSpPr txBox="1"/>
          <p:nvPr/>
        </p:nvSpPr>
        <p:spPr>
          <a:xfrm>
            <a:off x="243260" y="7316900"/>
            <a:ext cx="11157819" cy="2108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1400"/>
              </a:spcBef>
              <a:defRPr b="1" sz="20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rgbClr val="FFFFFF"/>
                </a:solidFill>
              </a:rPr>
              <a:t>Observations:</a:t>
            </a:r>
            <a:endParaRPr>
              <a:solidFill>
                <a:srgbClr val="FFFFFF"/>
              </a:solidFill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AutoNum type="arabicPeriod" startAt="1"/>
              <a:defRPr b="1" sz="2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Top Performer by Rental Count</a:t>
            </a:r>
            <a:r>
              <a:rPr b="0"/>
              <a:t>:</a:t>
            </a:r>
            <a:endParaRPr b="0"/>
          </a:p>
          <a:p>
            <a:pPr lvl="1" marL="9144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◦"/>
              <a:defRPr sz="2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Mike Hillyer</a:t>
            </a:r>
            <a:r>
              <a:t>: Handles the highest number of rentals with 8054, generating a revenue of 33,482.50.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AutoNum type="arabicPeriod" startAt="1"/>
              <a:defRPr b="1" sz="2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Top Performer by Rental Revenue</a:t>
            </a:r>
            <a:r>
              <a:rPr b="0"/>
              <a:t>:</a:t>
            </a:r>
            <a:endParaRPr b="0"/>
          </a:p>
          <a:p>
            <a:pPr lvl="1" marL="9144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◦"/>
              <a:defRPr sz="2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Jon Stephens</a:t>
            </a:r>
            <a:r>
              <a:t>: Generates the highest rental revenue with 33,924.06, handling 7990 rentals.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2_DynamicDark">
  <a:themeElements>
    <a:clrScheme name="32_DynamicDark">
      <a:dk1>
        <a:srgbClr val="BA00FF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2_DynamicDar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2_Dynamic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2_DynamicDark">
  <a:themeElements>
    <a:clrScheme name="32_DynamicDar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2_DynamicDar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2_Dynamic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