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88" r:id="rId8"/>
    <p:sldId id="289" r:id="rId9"/>
    <p:sldId id="299" r:id="rId10"/>
    <p:sldId id="300" r:id="rId11"/>
    <p:sldId id="301"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5646" autoAdjust="0"/>
  </p:normalViewPr>
  <p:slideViewPr>
    <p:cSldViewPr snapToGrid="0">
      <p:cViewPr>
        <p:scale>
          <a:sx n="76" d="100"/>
          <a:sy n="76" d="100"/>
        </p:scale>
        <p:origin x="854" y="10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4607444"/>
          </a:xfrm>
        </p:spPr>
        <p:txBody>
          <a:bodyPr/>
          <a:lstStyle/>
          <a:p>
            <a:r>
              <a:rPr lang="en-US" sz="6600" dirty="0"/>
              <a:t>Book Recommendation System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E4C9-E8C6-ED6E-F8E8-96EB86E0BDF2}"/>
              </a:ext>
            </a:extLst>
          </p:cNvPr>
          <p:cNvSpPr>
            <a:spLocks noGrp="1"/>
          </p:cNvSpPr>
          <p:nvPr>
            <p:ph type="title"/>
          </p:nvPr>
        </p:nvSpPr>
        <p:spPr>
          <a:xfrm>
            <a:off x="2412817" y="-249672"/>
            <a:ext cx="9779183" cy="1744415"/>
          </a:xfrm>
        </p:spPr>
        <p:txBody>
          <a:bodyPr/>
          <a:lstStyle/>
          <a:p>
            <a:r>
              <a:rPr lang="en-US" dirty="0"/>
              <a:t>Data Preprocessing</a:t>
            </a:r>
          </a:p>
        </p:txBody>
      </p:sp>
      <p:sp>
        <p:nvSpPr>
          <p:cNvPr id="3" name="Content Placeholder 2">
            <a:extLst>
              <a:ext uri="{FF2B5EF4-FFF2-40B4-BE49-F238E27FC236}">
                <a16:creationId xmlns:a16="http://schemas.microsoft.com/office/drawing/2014/main" id="{272A0D9A-08A3-36DA-2C8E-30068B10D5FC}"/>
              </a:ext>
            </a:extLst>
          </p:cNvPr>
          <p:cNvSpPr>
            <a:spLocks noGrp="1"/>
          </p:cNvSpPr>
          <p:nvPr>
            <p:ph idx="1"/>
          </p:nvPr>
        </p:nvSpPr>
        <p:spPr>
          <a:xfrm>
            <a:off x="314803" y="1846436"/>
            <a:ext cx="3995940" cy="4574252"/>
          </a:xfrm>
        </p:spPr>
        <p:txBody>
          <a:bodyPr>
            <a:normAutofit/>
          </a:bodyPr>
          <a:lstStyle/>
          <a:p>
            <a:r>
              <a:rPr lang="en-US" b="0" i="0" dirty="0">
                <a:solidFill>
                  <a:srgbClr val="212121"/>
                </a:solidFill>
                <a:effectLst/>
                <a:highlight>
                  <a:srgbClr val="FFFFFF"/>
                </a:highlight>
                <a:latin typeface="Roboto" panose="02000000000000000000" pitchFamily="2" charset="0"/>
              </a:rPr>
              <a:t> </a:t>
            </a:r>
            <a:r>
              <a:rPr lang="en-US" sz="2000" b="0" i="0" dirty="0">
                <a:solidFill>
                  <a:srgbClr val="212121"/>
                </a:solidFill>
                <a:effectLst/>
                <a:highlight>
                  <a:srgbClr val="FFFFFF"/>
                </a:highlight>
                <a:latin typeface="Roboto" panose="02000000000000000000" pitchFamily="2" charset="0"/>
              </a:rPr>
              <a:t>In building machine learning models, we should check for missing values and duplicated rows in our data.</a:t>
            </a:r>
          </a:p>
          <a:p>
            <a:r>
              <a:rPr lang="en-US" sz="2000" b="0" i="0" dirty="0">
                <a:solidFill>
                  <a:srgbClr val="212121"/>
                </a:solidFill>
                <a:effectLst/>
                <a:highlight>
                  <a:srgbClr val="FFFFFF"/>
                </a:highlight>
                <a:latin typeface="Roboto" panose="02000000000000000000" pitchFamily="2" charset="0"/>
              </a:rPr>
              <a:t> In this process we should also transform data into a format that is easier and more effective to process, so that our model will produce more accurate results.</a:t>
            </a:r>
            <a:endParaRPr lang="en-US" sz="2000" dirty="0"/>
          </a:p>
        </p:txBody>
      </p:sp>
      <p:pic>
        <p:nvPicPr>
          <p:cNvPr id="7" name="Picture 6">
            <a:extLst>
              <a:ext uri="{FF2B5EF4-FFF2-40B4-BE49-F238E27FC236}">
                <a16:creationId xmlns:a16="http://schemas.microsoft.com/office/drawing/2014/main" id="{F1B4C3D1-8966-95D9-D0A7-9FC043516A3A}"/>
              </a:ext>
            </a:extLst>
          </p:cNvPr>
          <p:cNvPicPr>
            <a:picLocks noChangeAspect="1"/>
          </p:cNvPicPr>
          <p:nvPr/>
        </p:nvPicPr>
        <p:blipFill rotWithShape="1">
          <a:blip r:embed="rId2"/>
          <a:srcRect l="3526" t="12307" r="16264" b="6376"/>
          <a:stretch/>
        </p:blipFill>
        <p:spPr>
          <a:xfrm>
            <a:off x="4504412" y="1846436"/>
            <a:ext cx="6753693" cy="3851326"/>
          </a:xfrm>
          <a:prstGeom prst="rect">
            <a:avLst/>
          </a:prstGeom>
        </p:spPr>
      </p:pic>
    </p:spTree>
    <p:extLst>
      <p:ext uri="{BB962C8B-B14F-4D97-AF65-F5344CB8AC3E}">
        <p14:creationId xmlns:p14="http://schemas.microsoft.com/office/powerpoint/2010/main" val="428052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6FE-A2F5-9D76-FFF9-01BFC4F34E70}"/>
              </a:ext>
            </a:extLst>
          </p:cNvPr>
          <p:cNvSpPr>
            <a:spLocks noGrp="1"/>
          </p:cNvSpPr>
          <p:nvPr>
            <p:ph type="title"/>
          </p:nvPr>
        </p:nvSpPr>
        <p:spPr/>
        <p:txBody>
          <a:bodyPr/>
          <a:lstStyle/>
          <a:p>
            <a:r>
              <a:rPr lang="en-US" b="1" i="0" dirty="0">
                <a:solidFill>
                  <a:srgbClr val="1F2328"/>
                </a:solidFill>
                <a:effectLst/>
                <a:highlight>
                  <a:srgbClr val="FFFFFF"/>
                </a:highlight>
                <a:latin typeface="-apple-system"/>
              </a:rPr>
              <a:t>Exploratory Data Analysis</a:t>
            </a:r>
            <a:br>
              <a:rPr lang="en-US" b="1" i="0" dirty="0">
                <a:solidFill>
                  <a:srgbClr val="1F2328"/>
                </a:solidFill>
                <a:effectLst/>
                <a:highlight>
                  <a:srgbClr val="FFFFFF"/>
                </a:highlight>
                <a:latin typeface="-apple-system"/>
              </a:rPr>
            </a:br>
            <a:endParaRPr lang="en-US" dirty="0"/>
          </a:p>
        </p:txBody>
      </p:sp>
      <p:sp>
        <p:nvSpPr>
          <p:cNvPr id="3" name="Content Placeholder 2">
            <a:extLst>
              <a:ext uri="{FF2B5EF4-FFF2-40B4-BE49-F238E27FC236}">
                <a16:creationId xmlns:a16="http://schemas.microsoft.com/office/drawing/2014/main" id="{69015771-1110-C637-FF23-FBCF62E80525}"/>
              </a:ext>
            </a:extLst>
          </p:cNvPr>
          <p:cNvSpPr>
            <a:spLocks noGrp="1"/>
          </p:cNvSpPr>
          <p:nvPr>
            <p:ph idx="1"/>
          </p:nvPr>
        </p:nvSpPr>
        <p:spPr>
          <a:xfrm>
            <a:off x="1158865" y="1436915"/>
            <a:ext cx="9779182" cy="5124660"/>
          </a:xfrm>
        </p:spPr>
        <p:txBody>
          <a:bodyPr>
            <a:normAutofit fontScale="77500" lnSpcReduction="20000"/>
          </a:bodyPr>
          <a:lstStyle/>
          <a:p>
            <a:pPr algn="l"/>
            <a:r>
              <a:rPr lang="en-US" b="0" i="0" dirty="0">
                <a:solidFill>
                  <a:srgbClr val="1F2328"/>
                </a:solidFill>
                <a:effectLst/>
                <a:highlight>
                  <a:srgbClr val="FFFFFF"/>
                </a:highlight>
                <a:latin typeface="-apple-system"/>
              </a:rPr>
              <a:t>In this part, I explore the data to get understanding about the dataset. </a:t>
            </a:r>
          </a:p>
          <a:p>
            <a:pPr algn="l">
              <a:buFont typeface="+mj-lt"/>
              <a:buAutoNum type="arabicPeriod"/>
            </a:pPr>
            <a:r>
              <a:rPr lang="en-US" b="0" i="0" dirty="0">
                <a:solidFill>
                  <a:srgbClr val="1F2328"/>
                </a:solidFill>
                <a:effectLst/>
                <a:highlight>
                  <a:srgbClr val="FFFFFF"/>
                </a:highlight>
                <a:latin typeface="-apple-system"/>
              </a:rPr>
              <a:t>How is the rating for all books distributed?</a:t>
            </a:r>
          </a:p>
          <a:p>
            <a:pPr algn="l">
              <a:buFont typeface="+mj-lt"/>
              <a:buAutoNum type="arabicPeriod"/>
            </a:pPr>
            <a:r>
              <a:rPr lang="en-US" b="0" i="0" dirty="0">
                <a:solidFill>
                  <a:srgbClr val="1F2328"/>
                </a:solidFill>
                <a:effectLst/>
                <a:highlight>
                  <a:srgbClr val="FFFFFF"/>
                </a:highlight>
                <a:latin typeface="-apple-system"/>
              </a:rPr>
              <a:t>How is the average rating per user distributed?</a:t>
            </a:r>
          </a:p>
          <a:p>
            <a:pPr algn="l">
              <a:buFont typeface="+mj-lt"/>
              <a:buAutoNum type="arabicPeriod"/>
            </a:pPr>
            <a:r>
              <a:rPr lang="en-US" b="0" i="0" dirty="0">
                <a:solidFill>
                  <a:srgbClr val="1F2328"/>
                </a:solidFill>
                <a:effectLst/>
                <a:highlight>
                  <a:srgbClr val="FFFFFF"/>
                </a:highlight>
                <a:latin typeface="-apple-system"/>
              </a:rPr>
              <a:t>How many ratings does a book usually get?</a:t>
            </a:r>
          </a:p>
          <a:p>
            <a:pPr algn="l">
              <a:buFont typeface="+mj-lt"/>
              <a:buAutoNum type="arabicPeriod"/>
            </a:pPr>
            <a:r>
              <a:rPr lang="en-US" b="0" i="0" dirty="0">
                <a:solidFill>
                  <a:srgbClr val="1F2328"/>
                </a:solidFill>
                <a:effectLst/>
                <a:highlight>
                  <a:srgbClr val="FFFFFF"/>
                </a:highlight>
                <a:latin typeface="-apple-system"/>
              </a:rPr>
              <a:t>How many ratings does a user usually give?</a:t>
            </a:r>
          </a:p>
          <a:p>
            <a:pPr algn="l">
              <a:buFont typeface="+mj-lt"/>
              <a:buAutoNum type="arabicPeriod"/>
            </a:pPr>
            <a:r>
              <a:rPr lang="en-US" b="0" i="0" dirty="0">
                <a:solidFill>
                  <a:srgbClr val="1F2328"/>
                </a:solidFill>
                <a:effectLst/>
                <a:highlight>
                  <a:srgbClr val="FFFFFF"/>
                </a:highlight>
                <a:latin typeface="-apple-system"/>
              </a:rPr>
              <a:t>Does the ratings count affect average rating?</a:t>
            </a:r>
          </a:p>
          <a:p>
            <a:pPr algn="l">
              <a:buFont typeface="+mj-lt"/>
              <a:buAutoNum type="arabicPeriod"/>
            </a:pPr>
            <a:r>
              <a:rPr lang="en-US" b="0" i="0" dirty="0">
                <a:solidFill>
                  <a:srgbClr val="1F2328"/>
                </a:solidFill>
                <a:effectLst/>
                <a:highlight>
                  <a:srgbClr val="FFFFFF"/>
                </a:highlight>
                <a:latin typeface="-apple-system"/>
              </a:rPr>
              <a:t>Which book has the highest rating and which book has the most ratings?</a:t>
            </a:r>
          </a:p>
          <a:p>
            <a:pPr algn="l">
              <a:buFont typeface="+mj-lt"/>
              <a:buAutoNum type="arabicPeriod"/>
            </a:pPr>
            <a:r>
              <a:rPr lang="en-US" b="0" i="0" dirty="0">
                <a:solidFill>
                  <a:srgbClr val="1F2328"/>
                </a:solidFill>
                <a:effectLst/>
                <a:highlight>
                  <a:srgbClr val="FFFFFF"/>
                </a:highlight>
                <a:latin typeface="-apple-system"/>
              </a:rPr>
              <a:t>How is the relationship between the number of ratings and the average rating?</a:t>
            </a:r>
          </a:p>
          <a:p>
            <a:pPr algn="l">
              <a:buFont typeface="+mj-lt"/>
              <a:buAutoNum type="arabicPeriod"/>
            </a:pPr>
            <a:r>
              <a:rPr lang="en-US" b="0" i="0" dirty="0">
                <a:solidFill>
                  <a:srgbClr val="1F2328"/>
                </a:solidFill>
                <a:effectLst/>
                <a:highlight>
                  <a:srgbClr val="FFFFFF"/>
                </a:highlight>
                <a:latin typeface="-apple-system"/>
              </a:rPr>
              <a:t>Who is the author with most books?</a:t>
            </a:r>
          </a:p>
          <a:p>
            <a:pPr algn="l">
              <a:buFont typeface="+mj-lt"/>
              <a:buAutoNum type="arabicPeriod"/>
            </a:pPr>
            <a:r>
              <a:rPr lang="en-US" b="0" i="0" dirty="0">
                <a:solidFill>
                  <a:srgbClr val="1F2328"/>
                </a:solidFill>
                <a:effectLst/>
                <a:highlight>
                  <a:srgbClr val="FFFFFF"/>
                </a:highlight>
                <a:latin typeface="-apple-system"/>
              </a:rPr>
              <a:t>Who is the most popular author?</a:t>
            </a:r>
          </a:p>
          <a:p>
            <a:pPr algn="l">
              <a:buFont typeface="+mj-lt"/>
              <a:buAutoNum type="arabicPeriod"/>
            </a:pPr>
            <a:r>
              <a:rPr lang="en-US" b="0" i="0" dirty="0">
                <a:solidFill>
                  <a:srgbClr val="1F2328"/>
                </a:solidFill>
                <a:effectLst/>
                <a:highlight>
                  <a:srgbClr val="FFFFFF"/>
                </a:highlight>
                <a:latin typeface="-apple-system"/>
              </a:rPr>
              <a:t>Who is the author that has good ratings book?</a:t>
            </a:r>
          </a:p>
          <a:p>
            <a:pPr algn="l">
              <a:buFont typeface="+mj-lt"/>
              <a:buAutoNum type="arabicPeriod"/>
            </a:pPr>
            <a:r>
              <a:rPr lang="en-US" b="0" i="0" dirty="0">
                <a:solidFill>
                  <a:srgbClr val="1F2328"/>
                </a:solidFill>
                <a:effectLst/>
                <a:highlight>
                  <a:srgbClr val="FFFFFF"/>
                </a:highlight>
                <a:latin typeface="-apple-system"/>
              </a:rPr>
              <a:t>How is the relationship between the number of pages and the year the book was published?</a:t>
            </a:r>
          </a:p>
          <a:p>
            <a:pPr algn="l">
              <a:buFont typeface="+mj-lt"/>
              <a:buAutoNum type="arabicPeriod"/>
            </a:pPr>
            <a:r>
              <a:rPr lang="en-US" b="0" i="0" dirty="0">
                <a:solidFill>
                  <a:srgbClr val="1F2328"/>
                </a:solidFill>
                <a:effectLst/>
                <a:highlight>
                  <a:srgbClr val="FFFFFF"/>
                </a:highlight>
                <a:latin typeface="-apple-system"/>
              </a:rPr>
              <a:t>What genre dominates the dataset?</a:t>
            </a:r>
          </a:p>
          <a:p>
            <a:endParaRPr lang="en-US" dirty="0"/>
          </a:p>
        </p:txBody>
      </p:sp>
    </p:spTree>
    <p:extLst>
      <p:ext uri="{BB962C8B-B14F-4D97-AF65-F5344CB8AC3E}">
        <p14:creationId xmlns:p14="http://schemas.microsoft.com/office/powerpoint/2010/main" val="202269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Sprint 1</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Wingdings" panose="05000000000000000000" pitchFamily="2" charset="2"/>
              <a:buChar char="§"/>
            </a:pPr>
            <a:r>
              <a:rPr lang="en-US" dirty="0"/>
              <a:t>Project Description</a:t>
            </a:r>
          </a:p>
          <a:p>
            <a:pPr marL="457200" indent="-457200">
              <a:buFont typeface="Wingdings" panose="05000000000000000000" pitchFamily="2" charset="2"/>
              <a:buChar char="§"/>
            </a:pPr>
            <a:r>
              <a:rPr lang="en-US" dirty="0"/>
              <a:t>Problem Statement</a:t>
            </a:r>
          </a:p>
          <a:p>
            <a:pPr marL="457200" indent="-457200">
              <a:buFont typeface="Wingdings" panose="05000000000000000000" pitchFamily="2" charset="2"/>
              <a:buChar char="§"/>
            </a:pPr>
            <a:r>
              <a:rPr lang="en-US" dirty="0"/>
              <a:t>Implementation of the Project</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5227222" y="1172818"/>
            <a:ext cx="6577151" cy="5237922"/>
          </a:xfrm>
        </p:spPr>
        <p:txBody>
          <a:bodyPr/>
          <a:lstStyle/>
          <a:p>
            <a:r>
              <a:rPr lang="en-US" sz="2800" b="0" i="0" dirty="0">
                <a:solidFill>
                  <a:srgbClr val="383838"/>
                </a:solidFill>
                <a:effectLst/>
                <a:highlight>
                  <a:srgbClr val="FFFFFF"/>
                </a:highlight>
                <a:latin typeface="Inter"/>
              </a:rPr>
              <a:t>A recommendation system helps an organization to create loyal customers and build trust by them desired products and services for which they came on your site. The recommendation system today are so powerful that they can handle the new customer too who has visited the site for the first time. They recommend the products which are currently trending or highly rated and they can also recommend the products which bring maximum profit to the company</a:t>
            </a:r>
            <a:endParaRPr lang="en-US" sz="2800" dirty="0"/>
          </a:p>
        </p:txBody>
      </p:sp>
      <p:sp>
        <p:nvSpPr>
          <p:cNvPr id="4" name="Picture Placeholder 3">
            <a:extLst>
              <a:ext uri="{FF2B5EF4-FFF2-40B4-BE49-F238E27FC236}">
                <a16:creationId xmlns:a16="http://schemas.microsoft.com/office/drawing/2014/main" id="{5A8BD846-AF9F-131D-6333-9528A4180FA3}"/>
              </a:ext>
            </a:extLst>
          </p:cNvPr>
          <p:cNvSpPr>
            <a:spLocks noGrp="1"/>
          </p:cNvSpPr>
          <p:nvPr>
            <p:ph type="pic" sz="quarter" idx="10"/>
          </p:nvPr>
        </p:nvSpPr>
        <p:spPr>
          <a:xfrm>
            <a:off x="216107" y="1078948"/>
            <a:ext cx="4892605" cy="4521200"/>
          </a:xfrm>
        </p:spPr>
        <p:txBody>
          <a:bodyPr/>
          <a:lstStyle/>
          <a:p>
            <a:r>
              <a:rPr lang="en-US" sz="4800" b="1" dirty="0"/>
              <a:t>Project Description</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E19B-B637-1263-F6F5-0C91AAED204C}"/>
              </a:ext>
            </a:extLst>
          </p:cNvPr>
          <p:cNvSpPr>
            <a:spLocks noGrp="1"/>
          </p:cNvSpPr>
          <p:nvPr>
            <p:ph type="title"/>
          </p:nvPr>
        </p:nvSpPr>
        <p:spPr/>
        <p:txBody>
          <a:bodyPr/>
          <a:lstStyle/>
          <a:p>
            <a:r>
              <a:rPr lang="en-US" dirty="0"/>
              <a:t>Problem Statement</a:t>
            </a:r>
          </a:p>
        </p:txBody>
      </p:sp>
      <p:sp>
        <p:nvSpPr>
          <p:cNvPr id="3" name="Subtitle 2">
            <a:extLst>
              <a:ext uri="{FF2B5EF4-FFF2-40B4-BE49-F238E27FC236}">
                <a16:creationId xmlns:a16="http://schemas.microsoft.com/office/drawing/2014/main" id="{26BC9DE8-A5CC-4BE1-0DE5-CB15D01A7919}"/>
              </a:ext>
            </a:extLst>
          </p:cNvPr>
          <p:cNvSpPr>
            <a:spLocks noGrp="1"/>
          </p:cNvSpPr>
          <p:nvPr>
            <p:ph idx="1"/>
          </p:nvPr>
        </p:nvSpPr>
        <p:spPr/>
        <p:txBody>
          <a:bodyPr>
            <a:normAutofit lnSpcReduction="10000"/>
          </a:bodyPr>
          <a:lstStyle/>
          <a:p>
            <a:pPr algn="l"/>
            <a:r>
              <a:rPr lang="en-US" sz="2000" b="1" i="0" dirty="0">
                <a:solidFill>
                  <a:srgbClr val="212121"/>
                </a:solidFill>
                <a:effectLst/>
                <a:highlight>
                  <a:srgbClr val="FFFFFF"/>
                </a:highlight>
                <a:latin typeface="Roboto" panose="020F0502020204030204" pitchFamily="2" charset="0"/>
              </a:rPr>
              <a:t>Goal</a:t>
            </a:r>
            <a:r>
              <a:rPr lang="en-US" sz="2000" b="0" i="0" dirty="0">
                <a:solidFill>
                  <a:srgbClr val="212121"/>
                </a:solidFill>
                <a:effectLst/>
                <a:highlight>
                  <a:srgbClr val="FFFFFF"/>
                </a:highlight>
                <a:latin typeface="Roboto" panose="020F0502020204030204" pitchFamily="2" charset="0"/>
              </a:rPr>
              <a:t>:</a:t>
            </a:r>
            <a:br>
              <a:rPr lang="en-US" sz="2000" b="0" i="0" dirty="0">
                <a:solidFill>
                  <a:srgbClr val="212121"/>
                </a:solidFill>
                <a:effectLst/>
                <a:highlight>
                  <a:srgbClr val="FFFFFF"/>
                </a:highlight>
                <a:latin typeface="Roboto" panose="020F0502020204030204" pitchFamily="2" charset="0"/>
              </a:rPr>
            </a:br>
            <a:r>
              <a:rPr lang="en-US" sz="2000" b="0" i="0" dirty="0">
                <a:solidFill>
                  <a:srgbClr val="212121"/>
                </a:solidFill>
                <a:effectLst/>
                <a:highlight>
                  <a:srgbClr val="FFFFFF"/>
                </a:highlight>
                <a:latin typeface="Roboto" panose="020F0502020204030204" pitchFamily="2" charset="0"/>
              </a:rPr>
              <a:t>Design book recommendation system by several methods and explore the strengths and weaknesses of each method.</a:t>
            </a:r>
          </a:p>
          <a:p>
            <a:pPr algn="l"/>
            <a:r>
              <a:rPr lang="en-US" sz="2000" b="1" i="0" dirty="0">
                <a:solidFill>
                  <a:srgbClr val="212121"/>
                </a:solidFill>
                <a:effectLst/>
                <a:highlight>
                  <a:srgbClr val="FFFFFF"/>
                </a:highlight>
                <a:latin typeface="Roboto" panose="020F0502020204030204" pitchFamily="2" charset="0"/>
              </a:rPr>
              <a:t>Research Question</a:t>
            </a:r>
            <a:r>
              <a:rPr lang="en-US" sz="2000" b="0" i="0" dirty="0">
                <a:solidFill>
                  <a:srgbClr val="212121"/>
                </a:solidFill>
                <a:effectLst/>
                <a:highlight>
                  <a:srgbClr val="FFFFFF"/>
                </a:highlight>
                <a:latin typeface="Roboto" panose="020F0502020204030204" pitchFamily="2" charset="0"/>
              </a:rPr>
              <a:t>:</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How can we calculate the similarity between books based on their content? How can we apply it to a recommendation system?</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How can we predict the rating that a user will give to books that they haven't read? How can we apply it to a recommendation system?</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What are the strengths and weakness of each method? How to overcome the weakness?</a:t>
            </a:r>
          </a:p>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sz="14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pPr algn="l"/>
            <a:r>
              <a:rPr lang="en-US" b="0" i="0" dirty="0">
                <a:solidFill>
                  <a:srgbClr val="383838"/>
                </a:solidFill>
                <a:effectLst/>
                <a:highlight>
                  <a:srgbClr val="FFFFFF"/>
                </a:highlight>
                <a:latin typeface="Inter"/>
              </a:rPr>
              <a:t>Practical Implementation of Recommendation System</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algn="l">
              <a:buFont typeface="Arial" panose="020B0604020202020204" pitchFamily="34" charset="0"/>
              <a:buChar char="•"/>
            </a:pPr>
            <a:r>
              <a:rPr lang="en-US" sz="2400" b="0" i="0" dirty="0">
                <a:solidFill>
                  <a:srgbClr val="383838"/>
                </a:solidFill>
                <a:effectLst/>
                <a:highlight>
                  <a:srgbClr val="FFFFFF"/>
                </a:highlight>
                <a:latin typeface="Inter"/>
              </a:rPr>
              <a:t>Loading the following 3 datasets</a:t>
            </a:r>
          </a:p>
          <a:p>
            <a:pPr algn="l">
              <a:buFont typeface="Arial" panose="020B0604020202020204" pitchFamily="34" charset="0"/>
              <a:buChar char="•"/>
            </a:pPr>
            <a:r>
              <a:rPr lang="en-US" sz="2400" b="0" i="0" dirty="0">
                <a:solidFill>
                  <a:srgbClr val="383838"/>
                </a:solidFill>
                <a:effectLst/>
                <a:highlight>
                  <a:srgbClr val="FFFFFF"/>
                </a:highlight>
                <a:latin typeface="Inter"/>
              </a:rPr>
              <a:t>Books – first are about books which contain all the information related to books like an author, title, publication year, etc.</a:t>
            </a:r>
          </a:p>
          <a:p>
            <a:pPr algn="l">
              <a:buFont typeface="Arial" panose="020B0604020202020204" pitchFamily="34" charset="0"/>
              <a:buChar char="•"/>
            </a:pPr>
            <a:r>
              <a:rPr lang="en-US" sz="2400" b="0" i="0" dirty="0">
                <a:solidFill>
                  <a:srgbClr val="383838"/>
                </a:solidFill>
                <a:effectLst/>
                <a:highlight>
                  <a:srgbClr val="FFFFFF"/>
                </a:highlight>
                <a:latin typeface="Inter"/>
              </a:rPr>
              <a:t>Users – The second file contains registered user’s information like user id, location.</a:t>
            </a:r>
          </a:p>
          <a:p>
            <a:pPr algn="l">
              <a:buFont typeface="Arial" panose="020B0604020202020204" pitchFamily="34" charset="0"/>
              <a:buChar char="•"/>
            </a:pPr>
            <a:r>
              <a:rPr lang="en-US" sz="2400" b="0" i="0" dirty="0">
                <a:solidFill>
                  <a:srgbClr val="383838"/>
                </a:solidFill>
                <a:effectLst/>
                <a:highlight>
                  <a:srgbClr val="FFFFFF"/>
                </a:highlight>
                <a:latin typeface="Inter"/>
              </a:rPr>
              <a:t>ratings –  Ratings contain information like which user has given how much rating to which book.</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D0FB3C9-074D-D738-872D-5C8DADAF0828}"/>
              </a:ext>
            </a:extLst>
          </p:cNvPr>
          <p:cNvSpPr>
            <a:spLocks noGrp="1"/>
          </p:cNvSpPr>
          <p:nvPr>
            <p:ph type="title"/>
          </p:nvPr>
        </p:nvSpPr>
        <p:spPr/>
        <p:txBody>
          <a:bodyPr/>
          <a:lstStyle/>
          <a:p>
            <a:r>
              <a:rPr lang="en-US" dirty="0"/>
              <a:t>Importing Dataset</a:t>
            </a:r>
          </a:p>
        </p:txBody>
      </p:sp>
      <p:sp>
        <p:nvSpPr>
          <p:cNvPr id="11" name="Rectangle 8">
            <a:extLst>
              <a:ext uri="{FF2B5EF4-FFF2-40B4-BE49-F238E27FC236}">
                <a16:creationId xmlns:a16="http://schemas.microsoft.com/office/drawing/2014/main" id="{C328AE17-09AF-0BCA-057D-F0180FFEE5D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6">
            <a:extLst>
              <a:ext uri="{FF2B5EF4-FFF2-40B4-BE49-F238E27FC236}">
                <a16:creationId xmlns:a16="http://schemas.microsoft.com/office/drawing/2014/main" id="{DE8C9A49-C33D-EE02-7313-49F03F902E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12121"/>
                </a:solidFill>
                <a:effectLst/>
                <a:latin typeface="Roboto" panose="02000000000000000000" pitchFamily="2" charset="0"/>
              </a:rPr>
              <a:t>Import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7">
            <a:extLst>
              <a:ext uri="{FF2B5EF4-FFF2-40B4-BE49-F238E27FC236}">
                <a16:creationId xmlns:a16="http://schemas.microsoft.com/office/drawing/2014/main" id="{2F9CE4D1-604F-2AAA-7B5D-2534317C08AA}"/>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a:extLst>
              <a:ext uri="{FF2B5EF4-FFF2-40B4-BE49-F238E27FC236}">
                <a16:creationId xmlns:a16="http://schemas.microsoft.com/office/drawing/2014/main" id="{29905365-4B83-F26D-4635-524C4D5EA0AB}"/>
              </a:ext>
            </a:extLst>
          </p:cNvPr>
          <p:cNvSpPr>
            <a:spLocks noChangeArrowheads="1"/>
          </p:cNvSpPr>
          <p:nvPr/>
        </p:nvSpPr>
        <p:spPr bwMode="auto">
          <a:xfrm>
            <a:off x="452176" y="2043277"/>
            <a:ext cx="11966773" cy="255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In this project, we will use Goodreads dataset. This dataset consist of 5 files which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000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ratings.csv: contains user ratings for books they read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books_enriched.csv: contains metadata for each book (book ID, title, authors, year published, </a:t>
            </a:r>
            <a:r>
              <a:rPr kumimoji="0" lang="en-US" altLang="en-US" sz="2000" b="0" i="0" u="none" strike="noStrike" cap="none" normalizeH="0" baseline="0" dirty="0" err="1">
                <a:ln>
                  <a:noFill/>
                </a:ln>
                <a:solidFill>
                  <a:srgbClr val="212121"/>
                </a:solidFill>
                <a:effectLst/>
                <a:latin typeface="Roboto" panose="02000000000000000000" pitchFamily="2" charset="0"/>
              </a:rPr>
              <a:t>etc</a:t>
            </a:r>
            <a:r>
              <a:rPr kumimoji="0" lang="en-US" altLang="en-US" sz="2000" b="0" i="0" u="none" strike="noStrike" cap="none" normalizeH="0" baseline="0" dirty="0">
                <a:ln>
                  <a:noFill/>
                </a:ln>
                <a:solidFill>
                  <a:srgbClr val="212121"/>
                </a:solidFill>
                <a:effectLst/>
                <a:latin typeface="Roboto" panose="02000000000000000000" pitchFamily="2"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to-read.csv: contains books marked "to read" by users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book_tag.csv: contains tags/shelves/genres assigned by users to books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tag.csv: contains the tag names corresponding to the tag ids in book_tag.csv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626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2FB99-C7EB-DE8F-7713-8001D848C8E2}"/>
              </a:ext>
            </a:extLst>
          </p:cNvPr>
          <p:cNvSpPr>
            <a:spLocks noGrp="1"/>
          </p:cNvSpPr>
          <p:nvPr>
            <p:ph type="title"/>
          </p:nvPr>
        </p:nvSpPr>
        <p:spPr/>
        <p:txBody>
          <a:bodyPr/>
          <a:lstStyle/>
          <a:p>
            <a:r>
              <a:rPr lang="en-US" dirty="0"/>
              <a:t>Data Understanding</a:t>
            </a:r>
          </a:p>
        </p:txBody>
      </p:sp>
      <p:sp>
        <p:nvSpPr>
          <p:cNvPr id="5" name="Content Placeholder 4">
            <a:extLst>
              <a:ext uri="{FF2B5EF4-FFF2-40B4-BE49-F238E27FC236}">
                <a16:creationId xmlns:a16="http://schemas.microsoft.com/office/drawing/2014/main" id="{37836CCF-6524-7543-1557-1D01C2421E0B}"/>
              </a:ext>
            </a:extLst>
          </p:cNvPr>
          <p:cNvSpPr>
            <a:spLocks noGrp="1"/>
          </p:cNvSpPr>
          <p:nvPr>
            <p:ph idx="1"/>
          </p:nvPr>
        </p:nvSpPr>
        <p:spPr>
          <a:xfrm>
            <a:off x="1158865" y="2017467"/>
            <a:ext cx="9779182" cy="4085159"/>
          </a:xfrm>
        </p:spPr>
        <p:txBody>
          <a:bodyPr>
            <a:normAutofit/>
          </a:bodyPr>
          <a:lstStyle/>
          <a:p>
            <a:endParaRPr lang="en-US" dirty="0"/>
          </a:p>
          <a:p>
            <a:endParaRPr lang="en-US" dirty="0"/>
          </a:p>
        </p:txBody>
      </p:sp>
      <p:pic>
        <p:nvPicPr>
          <p:cNvPr id="3" name="Picture 2">
            <a:extLst>
              <a:ext uri="{FF2B5EF4-FFF2-40B4-BE49-F238E27FC236}">
                <a16:creationId xmlns:a16="http://schemas.microsoft.com/office/drawing/2014/main" id="{F727BA91-8301-52F4-86E2-AB03ABEFAC85}"/>
              </a:ext>
            </a:extLst>
          </p:cNvPr>
          <p:cNvPicPr>
            <a:picLocks noChangeAspect="1"/>
          </p:cNvPicPr>
          <p:nvPr/>
        </p:nvPicPr>
        <p:blipFill rotWithShape="1">
          <a:blip r:embed="rId2"/>
          <a:srcRect l="2803" t="21831" r="29286" b="8425"/>
          <a:stretch/>
        </p:blipFill>
        <p:spPr>
          <a:xfrm>
            <a:off x="793820" y="1905137"/>
            <a:ext cx="8279842" cy="4783016"/>
          </a:xfrm>
          <a:prstGeom prst="rect">
            <a:avLst/>
          </a:prstGeom>
        </p:spPr>
      </p:pic>
    </p:spTree>
    <p:extLst>
      <p:ext uri="{BB962C8B-B14F-4D97-AF65-F5344CB8AC3E}">
        <p14:creationId xmlns:p14="http://schemas.microsoft.com/office/powerpoint/2010/main" val="279176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6B47A-77A5-3362-769C-D81951978B3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A06FF8-BB96-651A-69E3-B9B59469B21D}"/>
              </a:ext>
            </a:extLst>
          </p:cNvPr>
          <p:cNvPicPr>
            <a:picLocks noChangeAspect="1"/>
          </p:cNvPicPr>
          <p:nvPr/>
        </p:nvPicPr>
        <p:blipFill rotWithShape="1">
          <a:blip r:embed="rId2"/>
          <a:srcRect l="3050" t="21489" r="6703" b="7107"/>
          <a:stretch/>
        </p:blipFill>
        <p:spPr>
          <a:xfrm>
            <a:off x="371788" y="1473718"/>
            <a:ext cx="11002945" cy="4896937"/>
          </a:xfrm>
          <a:prstGeom prst="rect">
            <a:avLst/>
          </a:prstGeom>
        </p:spPr>
      </p:pic>
    </p:spTree>
    <p:extLst>
      <p:ext uri="{BB962C8B-B14F-4D97-AF65-F5344CB8AC3E}">
        <p14:creationId xmlns:p14="http://schemas.microsoft.com/office/powerpoint/2010/main" val="79879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1785-4E61-A6C6-A193-A4358DC7DD56}"/>
              </a:ext>
            </a:extLst>
          </p:cNvPr>
          <p:cNvSpPr>
            <a:spLocks noGrp="1"/>
          </p:cNvSpPr>
          <p:nvPr>
            <p:ph type="title"/>
          </p:nvPr>
        </p:nvSpPr>
        <p:spPr/>
        <p:txBody>
          <a:bodyPr/>
          <a:lstStyle/>
          <a:p>
            <a:r>
              <a:rPr lang="en-US" dirty="0"/>
              <a:t>Correlation Matrix </a:t>
            </a:r>
          </a:p>
        </p:txBody>
      </p:sp>
      <p:pic>
        <p:nvPicPr>
          <p:cNvPr id="7" name="Content Placeholder 6">
            <a:extLst>
              <a:ext uri="{FF2B5EF4-FFF2-40B4-BE49-F238E27FC236}">
                <a16:creationId xmlns:a16="http://schemas.microsoft.com/office/drawing/2014/main" id="{452F2484-DD8A-2D30-7327-6815AEE6660B}"/>
              </a:ext>
            </a:extLst>
          </p:cNvPr>
          <p:cNvPicPr>
            <a:picLocks noGrp="1" noChangeAspect="1"/>
          </p:cNvPicPr>
          <p:nvPr>
            <p:ph idx="1"/>
          </p:nvPr>
        </p:nvPicPr>
        <p:blipFill rotWithShape="1">
          <a:blip r:embed="rId2"/>
          <a:srcRect l="4206" t="10655" r="4836" b="5408"/>
          <a:stretch/>
        </p:blipFill>
        <p:spPr>
          <a:xfrm>
            <a:off x="813916" y="2029768"/>
            <a:ext cx="8691825" cy="4511710"/>
          </a:xfrm>
        </p:spPr>
      </p:pic>
    </p:spTree>
    <p:extLst>
      <p:ext uri="{BB962C8B-B14F-4D97-AF65-F5344CB8AC3E}">
        <p14:creationId xmlns:p14="http://schemas.microsoft.com/office/powerpoint/2010/main" val="302026039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{14F304AB-7660-42B7-9AB8-692D260F985F}tf45331398_win32</Template>
  <TotalTime>44</TotalTime>
  <Words>560</Words>
  <Application>Microsoft Office PowerPoint</Application>
  <PresentationFormat>Widescreen</PresentationFormat>
  <Paragraphs>52</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Aptos</vt:lpstr>
      <vt:lpstr>Arial</vt:lpstr>
      <vt:lpstr>Calibri</vt:lpstr>
      <vt:lpstr>Inter</vt:lpstr>
      <vt:lpstr>Roboto</vt:lpstr>
      <vt:lpstr>Tenorite</vt:lpstr>
      <vt:lpstr>Wingdings</vt:lpstr>
      <vt:lpstr>Custom</vt:lpstr>
      <vt:lpstr>Book Recommendation System </vt:lpstr>
      <vt:lpstr>Sprint 1</vt:lpstr>
      <vt:lpstr>A recommendation system helps an organization to create loyal customers and build trust by them desired products and services for which they came on your site. The recommendation system today are so powerful that they can handle the new customer too who has visited the site for the first time. They recommend the products which are currently trending or highly rated and they can also recommend the products which bring maximum profit to the company</vt:lpstr>
      <vt:lpstr>Problem Statement</vt:lpstr>
      <vt:lpstr>Practical Implementation of Recommendation System</vt:lpstr>
      <vt:lpstr>Importing Dataset</vt:lpstr>
      <vt:lpstr>Data Understanding</vt:lpstr>
      <vt:lpstr>PowerPoint Presentation</vt:lpstr>
      <vt:lpstr>Correlation Matrix </vt:lpstr>
      <vt:lpstr>Data Preprocessing</vt:lpstr>
      <vt:lpstr>Exploratory 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 </dc:title>
  <dc:creator>Mahale, Preeti</dc:creator>
  <cp:lastModifiedBy>Mahale, Preeti</cp:lastModifiedBy>
  <cp:revision>3</cp:revision>
  <dcterms:created xsi:type="dcterms:W3CDTF">2024-05-10T23:07:10Z</dcterms:created>
  <dcterms:modified xsi:type="dcterms:W3CDTF">2024-05-10T23:55:49Z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