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86" r:id="rId7"/>
    <p:sldId id="288" r:id="rId8"/>
    <p:sldId id="299" r:id="rId9"/>
    <p:sldId id="300" r:id="rId10"/>
    <p:sldId id="301" r:id="rId11"/>
    <p:sldId id="302" r:id="rId12"/>
    <p:sldId id="303" r:id="rId13"/>
    <p:sldId id="304" r:id="rId14"/>
    <p:sldId id="305" r:id="rId15"/>
    <p:sldId id="3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5646" autoAdjust="0"/>
  </p:normalViewPr>
  <p:slideViewPr>
    <p:cSldViewPr snapToGrid="0">
      <p:cViewPr>
        <p:scale>
          <a:sx n="77" d="100"/>
          <a:sy n="77" d="100"/>
        </p:scale>
        <p:origin x="821" y="91"/>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5/10/2024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corgiredirector?site=https%3A%2F%2Fsurpriselib.com%2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4607444"/>
          </a:xfrm>
        </p:spPr>
        <p:txBody>
          <a:bodyPr/>
          <a:lstStyle/>
          <a:p>
            <a:r>
              <a:rPr lang="en-US" sz="6600" dirty="0"/>
              <a:t>Book Recommendation System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E6FE-A2F5-9D76-FFF9-01BFC4F34E70}"/>
              </a:ext>
            </a:extLst>
          </p:cNvPr>
          <p:cNvSpPr>
            <a:spLocks noGrp="1"/>
          </p:cNvSpPr>
          <p:nvPr>
            <p:ph type="title"/>
          </p:nvPr>
        </p:nvSpPr>
        <p:spPr/>
        <p:txBody>
          <a:bodyPr/>
          <a:lstStyle/>
          <a:p>
            <a:r>
              <a:rPr lang="en-US" b="1" i="0" dirty="0">
                <a:solidFill>
                  <a:srgbClr val="1F2328"/>
                </a:solidFill>
                <a:effectLst/>
                <a:highlight>
                  <a:srgbClr val="FFFFFF"/>
                </a:highlight>
                <a:latin typeface="-apple-system"/>
              </a:rPr>
              <a:t>Content Based + Popularity-Rating Filter</a:t>
            </a:r>
            <a:br>
              <a:rPr lang="en-US" b="1" i="0" dirty="0">
                <a:solidFill>
                  <a:srgbClr val="1F2328"/>
                </a:solidFill>
                <a:effectLst/>
                <a:highlight>
                  <a:srgbClr val="FFFFFF"/>
                </a:highlight>
                <a:latin typeface="-apple-system"/>
              </a:rPr>
            </a:br>
            <a:endParaRPr lang="en-US" dirty="0"/>
          </a:p>
        </p:txBody>
      </p:sp>
      <p:pic>
        <p:nvPicPr>
          <p:cNvPr id="5" name="Picture 4">
            <a:extLst>
              <a:ext uri="{FF2B5EF4-FFF2-40B4-BE49-F238E27FC236}">
                <a16:creationId xmlns:a16="http://schemas.microsoft.com/office/drawing/2014/main" id="{77D6857E-588A-DECE-08B1-98A0133747F3}"/>
              </a:ext>
            </a:extLst>
          </p:cNvPr>
          <p:cNvPicPr>
            <a:picLocks noChangeAspect="1"/>
          </p:cNvPicPr>
          <p:nvPr/>
        </p:nvPicPr>
        <p:blipFill rotWithShape="1">
          <a:blip r:embed="rId2"/>
          <a:srcRect l="4566" t="20953" r="31032" b="9275"/>
          <a:stretch/>
        </p:blipFill>
        <p:spPr>
          <a:xfrm>
            <a:off x="1331842" y="1426975"/>
            <a:ext cx="7851913" cy="4784981"/>
          </a:xfrm>
          <a:prstGeom prst="rect">
            <a:avLst/>
          </a:prstGeom>
        </p:spPr>
      </p:pic>
    </p:spTree>
    <p:extLst>
      <p:ext uri="{BB962C8B-B14F-4D97-AF65-F5344CB8AC3E}">
        <p14:creationId xmlns:p14="http://schemas.microsoft.com/office/powerpoint/2010/main" val="202269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A2D6-CCBC-C1FA-943F-D5E84E7E228C}"/>
              </a:ext>
            </a:extLst>
          </p:cNvPr>
          <p:cNvSpPr>
            <a:spLocks noGrp="1"/>
          </p:cNvSpPr>
          <p:nvPr>
            <p:ph type="title"/>
          </p:nvPr>
        </p:nvSpPr>
        <p:spPr/>
        <p:txBody>
          <a:bodyPr/>
          <a:lstStyle/>
          <a:p>
            <a:r>
              <a:rPr kumimoji="0" lang="en-US" altLang="en-US" sz="4400" b="0" i="0" u="none" strike="noStrike" cap="none" normalizeH="0" baseline="0" dirty="0">
                <a:ln>
                  <a:noFill/>
                </a:ln>
                <a:solidFill>
                  <a:srgbClr val="212121"/>
                </a:solidFill>
                <a:effectLst/>
                <a:latin typeface="Roboto" panose="02000000000000000000" pitchFamily="2" charset="0"/>
              </a:rPr>
              <a:t>Collaborative Filtering</a:t>
            </a:r>
            <a:br>
              <a:rPr kumimoji="0" lang="en-US" altLang="en-US" sz="4400" b="0" i="0" u="none" strike="noStrike" cap="none" normalizeH="0" baseline="0" dirty="0">
                <a:ln>
                  <a:noFill/>
                </a:ln>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7104FA86-BDA5-1B75-04D2-91E96C8483E5}"/>
              </a:ext>
            </a:extLst>
          </p:cNvPr>
          <p:cNvSpPr>
            <a:spLocks noGrp="1"/>
          </p:cNvSpPr>
          <p:nvPr>
            <p:ph idx="1"/>
          </p:nvPr>
        </p:nvSpPr>
        <p:spPr>
          <a:xfrm>
            <a:off x="1158865" y="1461052"/>
            <a:ext cx="9779182" cy="508883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Roboto" panose="02000000000000000000" pitchFamily="2" charset="0"/>
              </a:rPr>
              <a:t>This system suggests book to users based on past reading history and collaboration of other users' preferences. This recommender systems provides personalized recommendation. In this notebook, I will use </a:t>
            </a:r>
            <a:r>
              <a:rPr kumimoji="0" lang="en-US" altLang="en-US" sz="2400" b="0" i="0" u="none" strike="noStrike" cap="none" normalizeH="0" baseline="0" dirty="0">
                <a:ln>
                  <a:noFill/>
                </a:ln>
                <a:solidFill>
                  <a:srgbClr val="212121"/>
                </a:solidFill>
                <a:effectLst/>
                <a:latin typeface="Roboto" panose="02000000000000000000" pitchFamily="2" charset="0"/>
                <a:hlinkClick r:id="rId2"/>
              </a:rPr>
              <a:t>Surprise</a:t>
            </a:r>
            <a:r>
              <a:rPr kumimoji="0" lang="en-US" altLang="en-US" sz="2400" b="0" i="0" u="none" strike="noStrike" cap="none" normalizeH="0" baseline="0" dirty="0">
                <a:ln>
                  <a:noFill/>
                </a:ln>
                <a:solidFill>
                  <a:srgbClr val="212121"/>
                </a:solidFill>
                <a:effectLst/>
                <a:latin typeface="Roboto" panose="02000000000000000000" pitchFamily="2" charset="0"/>
              </a:rPr>
              <a:t> library to make the recommendation system. Surprise is a Python scikit for building and analyzing recommender systems that deal with explicit rating data. I will try to fit into 4 model and evaluate by using RMSE value.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Roboto" panose="02000000000000000000" pitchFamily="2" charset="0"/>
              </a:rPr>
              <a:t>1.Normal Predictor</a:t>
            </a:r>
            <a:endParaRPr kumimoji="0" lang="en-US" altLang="en-US" sz="2400" b="0"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rgbClr val="212121"/>
                </a:solidFill>
                <a:effectLst/>
                <a:latin typeface="Roboto" panose="02000000000000000000" pitchFamily="2" charset="0"/>
              </a:rPr>
              <a:t>KNN</a:t>
            </a:r>
            <a:r>
              <a:rPr kumimoji="0" lang="en-US" altLang="en-US" sz="2400" b="0" i="0" u="none" strike="noStrike" cap="none" normalizeH="0" baseline="0" dirty="0">
                <a:ln>
                  <a:noFill/>
                </a:ln>
                <a:solidFill>
                  <a:srgbClr val="212121"/>
                </a:solidFill>
                <a:effectLst/>
                <a:latin typeface="Roboto" panose="02000000000000000000" pitchFamily="2" charset="0"/>
              </a:rPr>
              <a:t> (Memory-based)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rgbClr val="212121"/>
                </a:solidFill>
                <a:effectLst/>
                <a:latin typeface="Roboto" panose="02000000000000000000" pitchFamily="2" charset="0"/>
              </a:rPr>
              <a:t>SVD</a:t>
            </a:r>
            <a:r>
              <a:rPr kumimoji="0" lang="en-US" altLang="en-US" sz="2400" b="0" i="0" u="none" strike="noStrike" cap="none" normalizeH="0" baseline="0" dirty="0">
                <a:ln>
                  <a:noFill/>
                </a:ln>
                <a:solidFill>
                  <a:srgbClr val="212121"/>
                </a:solidFill>
                <a:effectLst/>
                <a:latin typeface="Roboto" panose="02000000000000000000" pitchFamily="2" charset="0"/>
              </a:rPr>
              <a:t> (Model-based)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rgbClr val="212121"/>
                </a:solidFill>
                <a:effectLst/>
                <a:latin typeface="Roboto" panose="02000000000000000000" pitchFamily="2" charset="0"/>
              </a:rPr>
              <a:t>SVD++</a:t>
            </a:r>
            <a:r>
              <a:rPr kumimoji="0" lang="en-US" altLang="en-US" sz="2400" b="0" i="0" u="none" strike="noStrike" cap="none" normalizeH="0" baseline="0" dirty="0">
                <a:ln>
                  <a:noFill/>
                </a:ln>
                <a:solidFill>
                  <a:srgbClr val="212121"/>
                </a:solidFill>
                <a:effectLst/>
                <a:latin typeface="Roboto" panose="02000000000000000000" pitchFamily="2" charset="0"/>
              </a:rPr>
              <a:t> (Model-based)</a:t>
            </a:r>
          </a:p>
          <a:p>
            <a:endParaRPr lang="en-US" dirty="0"/>
          </a:p>
        </p:txBody>
      </p:sp>
      <p:sp>
        <p:nvSpPr>
          <p:cNvPr id="8" name="Rectangle 5">
            <a:extLst>
              <a:ext uri="{FF2B5EF4-FFF2-40B4-BE49-F238E27FC236}">
                <a16:creationId xmlns:a16="http://schemas.microsoft.com/office/drawing/2014/main" id="{4DBEE9EF-DAF4-F800-76A7-2D33A60623E3}"/>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46418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BA7A6-6561-9FE7-DBFA-0C9611F00CF7}"/>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CFC9FF95-461E-42D1-7DD1-2BA42852AD7C}"/>
              </a:ext>
            </a:extLst>
          </p:cNvPr>
          <p:cNvSpPr>
            <a:spLocks noGrp="1"/>
          </p:cNvSpPr>
          <p:nvPr>
            <p:ph idx="1"/>
          </p:nvPr>
        </p:nvSpPr>
        <p:spPr>
          <a:xfrm>
            <a:off x="1158865" y="2017467"/>
            <a:ext cx="9779182" cy="4840533"/>
          </a:xfrm>
        </p:spPr>
        <p:txBody>
          <a:bodyPr>
            <a:normAutofit/>
          </a:bodyPr>
          <a:lstStyle/>
          <a:p>
            <a:r>
              <a:rPr lang="en-US" sz="1800" b="1" i="0" dirty="0">
                <a:solidFill>
                  <a:srgbClr val="212121"/>
                </a:solidFill>
                <a:effectLst/>
                <a:highlight>
                  <a:srgbClr val="FFFFFF"/>
                </a:highlight>
                <a:latin typeface="Roboto" panose="02000000000000000000" pitchFamily="2" charset="0"/>
              </a:rPr>
              <a:t>Simple Recommender</a:t>
            </a:r>
            <a:br>
              <a:rPr lang="en-US" sz="1800" dirty="0"/>
            </a:br>
            <a:r>
              <a:rPr lang="en-US" sz="1800" dirty="0">
                <a:solidFill>
                  <a:srgbClr val="212121"/>
                </a:solidFill>
                <a:highlight>
                  <a:srgbClr val="FFFFFF"/>
                </a:highlight>
                <a:latin typeface="Roboto" panose="02000000000000000000" pitchFamily="2" charset="0"/>
              </a:rPr>
              <a:t>T</a:t>
            </a:r>
            <a:r>
              <a:rPr lang="en-US" sz="1800" b="0" i="0" dirty="0">
                <a:solidFill>
                  <a:srgbClr val="212121"/>
                </a:solidFill>
                <a:effectLst/>
                <a:highlight>
                  <a:srgbClr val="FFFFFF"/>
                </a:highlight>
                <a:latin typeface="Roboto" panose="02000000000000000000" pitchFamily="2" charset="0"/>
              </a:rPr>
              <a:t>his model offers the simple recommendation. This model does not provide user-specific recommendations but suitable for new user (have no cold-start problem). Cold problem refers to a problem when the system is unable to draw any conclusions about users or objects because it has not yet acquired enough data.</a:t>
            </a:r>
          </a:p>
          <a:p>
            <a:r>
              <a:rPr lang="en-US" sz="1800" b="1" i="0" dirty="0">
                <a:solidFill>
                  <a:srgbClr val="212121"/>
                </a:solidFill>
                <a:effectLst/>
                <a:highlight>
                  <a:srgbClr val="FFFFFF"/>
                </a:highlight>
                <a:latin typeface="Roboto" panose="02000000000000000000" pitchFamily="2" charset="0"/>
              </a:rPr>
              <a:t>Content based filtering</a:t>
            </a:r>
            <a:br>
              <a:rPr lang="en-US" sz="1800" b="0" i="0" dirty="0">
                <a:solidFill>
                  <a:srgbClr val="212121"/>
                </a:solidFill>
                <a:effectLst/>
                <a:highlight>
                  <a:srgbClr val="FFFFFF"/>
                </a:highlight>
                <a:latin typeface="Roboto" panose="02000000000000000000" pitchFamily="2" charset="0"/>
              </a:rPr>
            </a:br>
            <a:r>
              <a:rPr lang="en-US" sz="1800" b="0" i="0" dirty="0">
                <a:solidFill>
                  <a:srgbClr val="212121"/>
                </a:solidFill>
                <a:effectLst/>
                <a:highlight>
                  <a:srgbClr val="FFFFFF"/>
                </a:highlight>
                <a:latin typeface="Roboto" panose="02000000000000000000" pitchFamily="2" charset="0"/>
              </a:rPr>
              <a:t>Recommendations based on title, authors, description, and genre using cosine similarity have been made. To provide a balance of book recommendations, an additional popularity-rating filter has been added. This method is suitable for people who are looking for books that are like their favorite books, but this system cannot capture tastes and provide recommendations across genres. </a:t>
            </a:r>
          </a:p>
          <a:p>
            <a:r>
              <a:rPr lang="en-US" sz="1800" b="1" i="0" dirty="0">
                <a:solidFill>
                  <a:srgbClr val="212121"/>
                </a:solidFill>
                <a:effectLst/>
                <a:highlight>
                  <a:srgbClr val="FFFFFF"/>
                </a:highlight>
                <a:latin typeface="Roboto" panose="02000000000000000000" pitchFamily="2" charset="0"/>
              </a:rPr>
              <a:t>Collaborative Filtering</a:t>
            </a:r>
            <a:br>
              <a:rPr lang="en-US" sz="1800" dirty="0"/>
            </a:br>
            <a:r>
              <a:rPr lang="en-US" sz="1800" b="0" i="0" dirty="0">
                <a:solidFill>
                  <a:srgbClr val="212121"/>
                </a:solidFill>
                <a:effectLst/>
                <a:highlight>
                  <a:srgbClr val="FFFFFF"/>
                </a:highlight>
                <a:latin typeface="Roboto" panose="02000000000000000000" pitchFamily="2" charset="0"/>
              </a:rPr>
              <a:t>By using Surprise library, I tried building a recommender with 4 algorithms: Normal Predictor, KNN, SVD, and SVD++. SVD is suitable for making a recommendation system in Goodreads because of its lower RMSE, faster calculation and lower memory requirement unlike KNN. </a:t>
            </a:r>
            <a:endParaRPr lang="en-US" sz="1800" dirty="0"/>
          </a:p>
        </p:txBody>
      </p:sp>
    </p:spTree>
    <p:extLst>
      <p:ext uri="{BB962C8B-B14F-4D97-AF65-F5344CB8AC3E}">
        <p14:creationId xmlns:p14="http://schemas.microsoft.com/office/powerpoint/2010/main" val="34676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Sprint 2</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457200" indent="-457200">
              <a:buFont typeface="Wingdings" panose="05000000000000000000" pitchFamily="2" charset="2"/>
              <a:buChar char="§"/>
            </a:pPr>
            <a:r>
              <a:rPr lang="en-US" dirty="0"/>
              <a:t>Project Description</a:t>
            </a:r>
          </a:p>
          <a:p>
            <a:pPr marL="457200" indent="-457200">
              <a:buFont typeface="Wingdings" panose="05000000000000000000" pitchFamily="2" charset="2"/>
              <a:buChar char="§"/>
            </a:pPr>
            <a:r>
              <a:rPr lang="en-US" dirty="0"/>
              <a:t>Problem Statement</a:t>
            </a:r>
          </a:p>
          <a:p>
            <a:pPr marL="457200" indent="-457200">
              <a:buFont typeface="Wingdings" panose="05000000000000000000" pitchFamily="2" charset="2"/>
              <a:buChar char="§"/>
            </a:pPr>
            <a:r>
              <a:rPr lang="en-US" dirty="0"/>
              <a:t>Implementation of the Project</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5227222" y="1172818"/>
            <a:ext cx="6577151" cy="5237922"/>
          </a:xfrm>
        </p:spPr>
        <p:txBody>
          <a:bodyPr/>
          <a:lstStyle/>
          <a:p>
            <a:r>
              <a:rPr lang="en-US" sz="2800" b="0" i="0" dirty="0">
                <a:solidFill>
                  <a:srgbClr val="383838"/>
                </a:solidFill>
                <a:effectLst/>
                <a:highlight>
                  <a:srgbClr val="FFFFFF"/>
                </a:highlight>
                <a:latin typeface="Inter"/>
              </a:rPr>
              <a:t>A recommendation system helps an organization to create loyal customers and build trust by them desired products and services for which they came on your site. The recommendation system today are so powerful that they can handle the new customer too who has visited the site for the first time. They recommend the products which are currently trending or highly rated and they can also recommend the products which bring maximum profit to the company</a:t>
            </a:r>
            <a:endParaRPr lang="en-US" sz="2800" dirty="0"/>
          </a:p>
        </p:txBody>
      </p:sp>
      <p:sp>
        <p:nvSpPr>
          <p:cNvPr id="4" name="Picture Placeholder 3">
            <a:extLst>
              <a:ext uri="{FF2B5EF4-FFF2-40B4-BE49-F238E27FC236}">
                <a16:creationId xmlns:a16="http://schemas.microsoft.com/office/drawing/2014/main" id="{5A8BD846-AF9F-131D-6333-9528A4180FA3}"/>
              </a:ext>
            </a:extLst>
          </p:cNvPr>
          <p:cNvSpPr>
            <a:spLocks noGrp="1"/>
          </p:cNvSpPr>
          <p:nvPr>
            <p:ph type="pic" sz="quarter" idx="10"/>
          </p:nvPr>
        </p:nvSpPr>
        <p:spPr>
          <a:xfrm>
            <a:off x="216107" y="1078948"/>
            <a:ext cx="4892605" cy="4521200"/>
          </a:xfrm>
        </p:spPr>
        <p:txBody>
          <a:bodyPr/>
          <a:lstStyle/>
          <a:p>
            <a:r>
              <a:rPr lang="en-US" sz="4800" b="1" dirty="0"/>
              <a:t>Project Description</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E19B-B637-1263-F6F5-0C91AAED204C}"/>
              </a:ext>
            </a:extLst>
          </p:cNvPr>
          <p:cNvSpPr>
            <a:spLocks noGrp="1"/>
          </p:cNvSpPr>
          <p:nvPr>
            <p:ph type="title"/>
          </p:nvPr>
        </p:nvSpPr>
        <p:spPr/>
        <p:txBody>
          <a:bodyPr/>
          <a:lstStyle/>
          <a:p>
            <a:r>
              <a:rPr lang="en-US" dirty="0"/>
              <a:t>Problem Statement</a:t>
            </a:r>
          </a:p>
        </p:txBody>
      </p:sp>
      <p:sp>
        <p:nvSpPr>
          <p:cNvPr id="3" name="Subtitle 2">
            <a:extLst>
              <a:ext uri="{FF2B5EF4-FFF2-40B4-BE49-F238E27FC236}">
                <a16:creationId xmlns:a16="http://schemas.microsoft.com/office/drawing/2014/main" id="{26BC9DE8-A5CC-4BE1-0DE5-CB15D01A7919}"/>
              </a:ext>
            </a:extLst>
          </p:cNvPr>
          <p:cNvSpPr>
            <a:spLocks noGrp="1"/>
          </p:cNvSpPr>
          <p:nvPr>
            <p:ph idx="1"/>
          </p:nvPr>
        </p:nvSpPr>
        <p:spPr/>
        <p:txBody>
          <a:bodyPr>
            <a:normAutofit lnSpcReduction="10000"/>
          </a:bodyPr>
          <a:lstStyle/>
          <a:p>
            <a:pPr algn="l"/>
            <a:r>
              <a:rPr lang="en-US" sz="2000" b="1" i="0" dirty="0">
                <a:solidFill>
                  <a:srgbClr val="212121"/>
                </a:solidFill>
                <a:effectLst/>
                <a:highlight>
                  <a:srgbClr val="FFFFFF"/>
                </a:highlight>
                <a:latin typeface="Roboto" panose="020F0502020204030204" pitchFamily="2" charset="0"/>
              </a:rPr>
              <a:t>Goal</a:t>
            </a:r>
            <a:r>
              <a:rPr lang="en-US" sz="2000" b="0" i="0" dirty="0">
                <a:solidFill>
                  <a:srgbClr val="212121"/>
                </a:solidFill>
                <a:effectLst/>
                <a:highlight>
                  <a:srgbClr val="FFFFFF"/>
                </a:highlight>
                <a:latin typeface="Roboto" panose="020F0502020204030204" pitchFamily="2" charset="0"/>
              </a:rPr>
              <a:t>:</a:t>
            </a:r>
            <a:br>
              <a:rPr lang="en-US" sz="2000" b="0" i="0" dirty="0">
                <a:solidFill>
                  <a:srgbClr val="212121"/>
                </a:solidFill>
                <a:effectLst/>
                <a:highlight>
                  <a:srgbClr val="FFFFFF"/>
                </a:highlight>
                <a:latin typeface="Roboto" panose="020F0502020204030204" pitchFamily="2" charset="0"/>
              </a:rPr>
            </a:br>
            <a:r>
              <a:rPr lang="en-US" sz="2000" b="0" i="0" dirty="0">
                <a:solidFill>
                  <a:srgbClr val="212121"/>
                </a:solidFill>
                <a:effectLst/>
                <a:highlight>
                  <a:srgbClr val="FFFFFF"/>
                </a:highlight>
                <a:latin typeface="Roboto" panose="020F0502020204030204" pitchFamily="2" charset="0"/>
              </a:rPr>
              <a:t>Design book recommendation system by several methods and explore the strengths and weaknesses of each method.</a:t>
            </a:r>
          </a:p>
          <a:p>
            <a:pPr algn="l"/>
            <a:r>
              <a:rPr lang="en-US" sz="2000" b="1" i="0" dirty="0">
                <a:solidFill>
                  <a:srgbClr val="212121"/>
                </a:solidFill>
                <a:effectLst/>
                <a:highlight>
                  <a:srgbClr val="FFFFFF"/>
                </a:highlight>
                <a:latin typeface="Roboto" panose="020F0502020204030204" pitchFamily="2" charset="0"/>
              </a:rPr>
              <a:t>Research Question</a:t>
            </a:r>
            <a:r>
              <a:rPr lang="en-US" sz="2000" b="0" i="0" dirty="0">
                <a:solidFill>
                  <a:srgbClr val="212121"/>
                </a:solidFill>
                <a:effectLst/>
                <a:highlight>
                  <a:srgbClr val="FFFFFF"/>
                </a:highlight>
                <a:latin typeface="Roboto" panose="020F0502020204030204" pitchFamily="2" charset="0"/>
              </a:rPr>
              <a:t>:</a:t>
            </a:r>
          </a:p>
          <a:p>
            <a:pPr algn="l">
              <a:buFont typeface="+mj-lt"/>
              <a:buAutoNum type="arabicPeriod"/>
            </a:pPr>
            <a:r>
              <a:rPr lang="en-US" sz="2000" b="0" i="0" dirty="0">
                <a:solidFill>
                  <a:srgbClr val="212121"/>
                </a:solidFill>
                <a:effectLst/>
                <a:highlight>
                  <a:srgbClr val="FFFFFF"/>
                </a:highlight>
                <a:latin typeface="Roboto" panose="020F0502020204030204" pitchFamily="2" charset="0"/>
              </a:rPr>
              <a:t>How can we calculate the similarity between books based on their content? How can we apply it to a recommendation system?</a:t>
            </a:r>
          </a:p>
          <a:p>
            <a:pPr algn="l">
              <a:buFont typeface="+mj-lt"/>
              <a:buAutoNum type="arabicPeriod"/>
            </a:pPr>
            <a:r>
              <a:rPr lang="en-US" sz="2000" b="0" i="0" dirty="0">
                <a:solidFill>
                  <a:srgbClr val="212121"/>
                </a:solidFill>
                <a:effectLst/>
                <a:highlight>
                  <a:srgbClr val="FFFFFF"/>
                </a:highlight>
                <a:latin typeface="Roboto" panose="020F0502020204030204" pitchFamily="2" charset="0"/>
              </a:rPr>
              <a:t>How can we predict the rating that a user will give to books that they haven't read? How can we apply it to a recommendation system?</a:t>
            </a:r>
          </a:p>
          <a:p>
            <a:pPr algn="l">
              <a:buFont typeface="+mj-lt"/>
              <a:buAutoNum type="arabicPeriod"/>
            </a:pPr>
            <a:r>
              <a:rPr lang="en-US" sz="2000" b="0" i="0" dirty="0">
                <a:solidFill>
                  <a:srgbClr val="212121"/>
                </a:solidFill>
                <a:effectLst/>
                <a:highlight>
                  <a:srgbClr val="FFFFFF"/>
                </a:highlight>
                <a:latin typeface="Roboto" panose="020F0502020204030204" pitchFamily="2" charset="0"/>
              </a:rPr>
              <a:t>What are the strengths and weakness of each method? How to overcome the weakness?</a:t>
            </a:r>
          </a:p>
          <a:p>
            <a:pPr marL="0" marR="0">
              <a:lnSpc>
                <a:spcPct val="115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sz="1400" dirty="0"/>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1D0FB3C9-074D-D738-872D-5C8DADAF0828}"/>
              </a:ext>
            </a:extLst>
          </p:cNvPr>
          <p:cNvSpPr>
            <a:spLocks noGrp="1"/>
          </p:cNvSpPr>
          <p:nvPr>
            <p:ph type="title"/>
          </p:nvPr>
        </p:nvSpPr>
        <p:spPr/>
        <p:txBody>
          <a:bodyPr/>
          <a:lstStyle/>
          <a:p>
            <a:r>
              <a:rPr lang="en-US" dirty="0"/>
              <a:t>Importing Dataset</a:t>
            </a:r>
          </a:p>
        </p:txBody>
      </p:sp>
      <p:sp>
        <p:nvSpPr>
          <p:cNvPr id="11" name="Rectangle 8">
            <a:extLst>
              <a:ext uri="{FF2B5EF4-FFF2-40B4-BE49-F238E27FC236}">
                <a16:creationId xmlns:a16="http://schemas.microsoft.com/office/drawing/2014/main" id="{C328AE17-09AF-0BCA-057D-F0180FFEE5D6}"/>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6">
            <a:extLst>
              <a:ext uri="{FF2B5EF4-FFF2-40B4-BE49-F238E27FC236}">
                <a16:creationId xmlns:a16="http://schemas.microsoft.com/office/drawing/2014/main" id="{DE8C9A49-C33D-EE02-7313-49F03F902E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12121"/>
                </a:solidFill>
                <a:effectLst/>
                <a:latin typeface="Roboto" panose="02000000000000000000" pitchFamily="2" charset="0"/>
              </a:rPr>
              <a:t>Import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7">
            <a:extLst>
              <a:ext uri="{FF2B5EF4-FFF2-40B4-BE49-F238E27FC236}">
                <a16:creationId xmlns:a16="http://schemas.microsoft.com/office/drawing/2014/main" id="{2F9CE4D1-604F-2AAA-7B5D-2534317C08AA}"/>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8">
            <a:extLst>
              <a:ext uri="{FF2B5EF4-FFF2-40B4-BE49-F238E27FC236}">
                <a16:creationId xmlns:a16="http://schemas.microsoft.com/office/drawing/2014/main" id="{29905365-4B83-F26D-4635-524C4D5EA0AB}"/>
              </a:ext>
            </a:extLst>
          </p:cNvPr>
          <p:cNvSpPr>
            <a:spLocks noChangeArrowheads="1"/>
          </p:cNvSpPr>
          <p:nvPr/>
        </p:nvSpPr>
        <p:spPr bwMode="auto">
          <a:xfrm>
            <a:off x="452176" y="2043277"/>
            <a:ext cx="11966773" cy="255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In this project, we will use Goodreads dataset. This dataset consist of 5 files which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12121"/>
              </a:solidFill>
              <a:effectLst/>
              <a:latin typeface="Roboto" panose="020000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ratings.csv: contains user ratings for books they read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books_enriched.csv: contains metadata for each book (book ID, title, authors, year published, </a:t>
            </a:r>
            <a:r>
              <a:rPr kumimoji="0" lang="en-US" altLang="en-US" sz="2000" b="0" i="0" u="none" strike="noStrike" cap="none" normalizeH="0" baseline="0" dirty="0" err="1">
                <a:ln>
                  <a:noFill/>
                </a:ln>
                <a:solidFill>
                  <a:srgbClr val="212121"/>
                </a:solidFill>
                <a:effectLst/>
                <a:latin typeface="Roboto" panose="02000000000000000000" pitchFamily="2" charset="0"/>
              </a:rPr>
              <a:t>etc</a:t>
            </a:r>
            <a:r>
              <a:rPr kumimoji="0" lang="en-US" altLang="en-US" sz="2000" b="0" i="0" u="none" strike="noStrike" cap="none" normalizeH="0" baseline="0" dirty="0">
                <a:ln>
                  <a:noFill/>
                </a:ln>
                <a:solidFill>
                  <a:srgbClr val="212121"/>
                </a:solidFill>
                <a:effectLst/>
                <a:latin typeface="Roboto" panose="02000000000000000000" pitchFamily="2"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to-read.csv: contains books marked "to read" by users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book_tag.csv: contains tags/shelves/genres assigned by users to books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tag.csv: contains the tag names corresponding to the tag ids in book_tag.csv</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626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12FB99-C7EB-DE8F-7713-8001D848C8E2}"/>
              </a:ext>
            </a:extLst>
          </p:cNvPr>
          <p:cNvSpPr>
            <a:spLocks noGrp="1"/>
          </p:cNvSpPr>
          <p:nvPr>
            <p:ph type="title"/>
          </p:nvPr>
        </p:nvSpPr>
        <p:spPr/>
        <p:txBody>
          <a:bodyPr/>
          <a:lstStyle/>
          <a:p>
            <a:r>
              <a:rPr lang="en-US" dirty="0"/>
              <a:t>Data Modeling</a:t>
            </a:r>
          </a:p>
        </p:txBody>
      </p:sp>
      <p:sp>
        <p:nvSpPr>
          <p:cNvPr id="5" name="Content Placeholder 4">
            <a:extLst>
              <a:ext uri="{FF2B5EF4-FFF2-40B4-BE49-F238E27FC236}">
                <a16:creationId xmlns:a16="http://schemas.microsoft.com/office/drawing/2014/main" id="{37836CCF-6524-7543-1557-1D01C2421E0B}"/>
              </a:ext>
            </a:extLst>
          </p:cNvPr>
          <p:cNvSpPr>
            <a:spLocks noGrp="1"/>
          </p:cNvSpPr>
          <p:nvPr>
            <p:ph idx="1"/>
          </p:nvPr>
        </p:nvSpPr>
        <p:spPr/>
        <p:txBody>
          <a:bodyPr>
            <a:normAutofit/>
          </a:bodyPr>
          <a:lstStyle/>
          <a:p>
            <a:endParaRPr lang="en-US" dirty="0"/>
          </a:p>
          <a:p>
            <a:endParaRPr lang="en-US" dirty="0"/>
          </a:p>
        </p:txBody>
      </p:sp>
      <p:sp>
        <p:nvSpPr>
          <p:cNvPr id="7" name="TextBox 6">
            <a:extLst>
              <a:ext uri="{FF2B5EF4-FFF2-40B4-BE49-F238E27FC236}">
                <a16:creationId xmlns:a16="http://schemas.microsoft.com/office/drawing/2014/main" id="{5E2B1043-80B3-CB57-CF60-A3513CB3D827}"/>
              </a:ext>
            </a:extLst>
          </p:cNvPr>
          <p:cNvSpPr txBox="1"/>
          <p:nvPr/>
        </p:nvSpPr>
        <p:spPr>
          <a:xfrm>
            <a:off x="875071" y="1861798"/>
            <a:ext cx="8268929" cy="1754326"/>
          </a:xfrm>
          <a:prstGeom prst="rect">
            <a:avLst/>
          </a:prstGeom>
          <a:noFill/>
        </p:spPr>
        <p:txBody>
          <a:bodyPr wrap="square">
            <a:spAutoFit/>
          </a:bodyPr>
          <a:lstStyle/>
          <a:p>
            <a:pPr algn="l"/>
            <a:r>
              <a:rPr lang="en-US" b="0" i="0" dirty="0">
                <a:solidFill>
                  <a:srgbClr val="212121"/>
                </a:solidFill>
                <a:effectLst/>
                <a:highlight>
                  <a:srgbClr val="FFFFFF"/>
                </a:highlight>
                <a:latin typeface="Roboto" panose="02000000000000000000" pitchFamily="2" charset="0"/>
              </a:rPr>
              <a:t>Now, it's time to develop recommendation systems. In this notebook, the recommendation systems developed based on several methods:</a:t>
            </a:r>
          </a:p>
          <a:p>
            <a:pPr algn="l"/>
            <a:endParaRPr lang="en-US" b="0" i="0" dirty="0">
              <a:solidFill>
                <a:srgbClr val="212121"/>
              </a:solidFill>
              <a:effectLst/>
              <a:highlight>
                <a:srgbClr val="FFFFFF"/>
              </a:highlight>
              <a:latin typeface="Roboto" panose="02000000000000000000" pitchFamily="2" charset="0"/>
            </a:endParaRPr>
          </a:p>
          <a:p>
            <a:pPr algn="l">
              <a:buFont typeface="+mj-lt"/>
              <a:buAutoNum type="arabicPeriod"/>
            </a:pPr>
            <a:r>
              <a:rPr lang="en-US" b="0" i="0" dirty="0">
                <a:solidFill>
                  <a:srgbClr val="212121"/>
                </a:solidFill>
                <a:effectLst/>
                <a:highlight>
                  <a:srgbClr val="FFFFFF"/>
                </a:highlight>
                <a:latin typeface="Roboto" panose="02000000000000000000" pitchFamily="2" charset="0"/>
              </a:rPr>
              <a:t>Basic Recommender</a:t>
            </a:r>
          </a:p>
          <a:p>
            <a:pPr algn="l">
              <a:buFont typeface="+mj-lt"/>
              <a:buAutoNum type="arabicPeriod"/>
            </a:pPr>
            <a:r>
              <a:rPr lang="en-US" b="0" i="0" dirty="0">
                <a:solidFill>
                  <a:srgbClr val="212121"/>
                </a:solidFill>
                <a:effectLst/>
                <a:highlight>
                  <a:srgbClr val="FFFFFF"/>
                </a:highlight>
                <a:latin typeface="Roboto" panose="02000000000000000000" pitchFamily="2" charset="0"/>
              </a:rPr>
              <a:t>Content-based Filtering</a:t>
            </a:r>
          </a:p>
          <a:p>
            <a:pPr algn="l">
              <a:buFont typeface="+mj-lt"/>
              <a:buAutoNum type="arabicPeriod"/>
            </a:pPr>
            <a:r>
              <a:rPr lang="en-US" b="0" i="0" dirty="0">
                <a:solidFill>
                  <a:srgbClr val="212121"/>
                </a:solidFill>
                <a:effectLst/>
                <a:highlight>
                  <a:srgbClr val="FFFFFF"/>
                </a:highlight>
                <a:latin typeface="Roboto" panose="02000000000000000000" pitchFamily="2" charset="0"/>
              </a:rPr>
              <a:t>Collaborative Filtering</a:t>
            </a:r>
          </a:p>
        </p:txBody>
      </p:sp>
    </p:spTree>
    <p:extLst>
      <p:ext uri="{BB962C8B-B14F-4D97-AF65-F5344CB8AC3E}">
        <p14:creationId xmlns:p14="http://schemas.microsoft.com/office/powerpoint/2010/main" val="279176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23104C2-9020-B6A1-DC5C-3DDD651A370D}"/>
              </a:ext>
            </a:extLst>
          </p:cNvPr>
          <p:cNvPicPr>
            <a:picLocks noGrp="1" noChangeAspect="1"/>
          </p:cNvPicPr>
          <p:nvPr>
            <p:ph idx="1"/>
          </p:nvPr>
        </p:nvPicPr>
        <p:blipFill rotWithShape="1">
          <a:blip r:embed="rId2"/>
          <a:srcRect l="3145" t="22728" r="12292" b="5246"/>
          <a:stretch/>
        </p:blipFill>
        <p:spPr>
          <a:xfrm>
            <a:off x="1510746" y="2037522"/>
            <a:ext cx="6679097" cy="4025347"/>
          </a:xfrm>
        </p:spPr>
      </p:pic>
      <p:sp>
        <p:nvSpPr>
          <p:cNvPr id="8" name="TextBox 7">
            <a:extLst>
              <a:ext uri="{FF2B5EF4-FFF2-40B4-BE49-F238E27FC236}">
                <a16:creationId xmlns:a16="http://schemas.microsoft.com/office/drawing/2014/main" id="{A61E35FA-77D9-0615-CE22-1B83A59E5A84}"/>
              </a:ext>
            </a:extLst>
          </p:cNvPr>
          <p:cNvSpPr txBox="1"/>
          <p:nvPr/>
        </p:nvSpPr>
        <p:spPr>
          <a:xfrm>
            <a:off x="834886" y="954157"/>
            <a:ext cx="7683514" cy="646331"/>
          </a:xfrm>
          <a:prstGeom prst="rect">
            <a:avLst/>
          </a:prstGeom>
          <a:noFill/>
        </p:spPr>
        <p:txBody>
          <a:bodyPr wrap="none" rtlCol="0">
            <a:spAutoFit/>
          </a:bodyPr>
          <a:lstStyle/>
          <a:p>
            <a:r>
              <a:rPr lang="en-US" b="1" i="0" dirty="0">
                <a:solidFill>
                  <a:srgbClr val="212121"/>
                </a:solidFill>
                <a:effectLst/>
                <a:highlight>
                  <a:srgbClr val="FFFFFF"/>
                </a:highlight>
                <a:latin typeface="Roboto" panose="02000000000000000000" pitchFamily="2" charset="0"/>
              </a:rPr>
              <a:t>Recommendation based on Weighted Average of Rating and Popularity</a:t>
            </a:r>
          </a:p>
          <a:p>
            <a:endParaRPr lang="en-US" dirty="0"/>
          </a:p>
        </p:txBody>
      </p:sp>
    </p:spTree>
    <p:extLst>
      <p:ext uri="{BB962C8B-B14F-4D97-AF65-F5344CB8AC3E}">
        <p14:creationId xmlns:p14="http://schemas.microsoft.com/office/powerpoint/2010/main" val="79879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1785-4E61-A6C6-A193-A4358DC7DD56}"/>
              </a:ext>
            </a:extLst>
          </p:cNvPr>
          <p:cNvSpPr>
            <a:spLocks noGrp="1"/>
          </p:cNvSpPr>
          <p:nvPr>
            <p:ph type="title"/>
          </p:nvPr>
        </p:nvSpPr>
        <p:spPr/>
        <p:txBody>
          <a:bodyPr/>
          <a:lstStyle/>
          <a:p>
            <a:r>
              <a:rPr lang="en-US" dirty="0"/>
              <a:t>Simple Recommender </a:t>
            </a:r>
          </a:p>
        </p:txBody>
      </p:sp>
      <p:pic>
        <p:nvPicPr>
          <p:cNvPr id="4" name="Picture 3">
            <a:extLst>
              <a:ext uri="{FF2B5EF4-FFF2-40B4-BE49-F238E27FC236}">
                <a16:creationId xmlns:a16="http://schemas.microsoft.com/office/drawing/2014/main" id="{3D01CFC0-B270-89F7-B92E-91DC30B6FF1F}"/>
              </a:ext>
            </a:extLst>
          </p:cNvPr>
          <p:cNvPicPr>
            <a:picLocks noChangeAspect="1"/>
          </p:cNvPicPr>
          <p:nvPr/>
        </p:nvPicPr>
        <p:blipFill rotWithShape="1">
          <a:blip r:embed="rId2"/>
          <a:srcRect l="2527" t="31596" r="19790" b="7680"/>
          <a:stretch/>
        </p:blipFill>
        <p:spPr>
          <a:xfrm>
            <a:off x="884583" y="1846436"/>
            <a:ext cx="9471070" cy="4164497"/>
          </a:xfrm>
          <a:prstGeom prst="rect">
            <a:avLst/>
          </a:prstGeom>
        </p:spPr>
      </p:pic>
    </p:spTree>
    <p:extLst>
      <p:ext uri="{BB962C8B-B14F-4D97-AF65-F5344CB8AC3E}">
        <p14:creationId xmlns:p14="http://schemas.microsoft.com/office/powerpoint/2010/main" val="302026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E4C9-E8C6-ED6E-F8E8-96EB86E0BDF2}"/>
              </a:ext>
            </a:extLst>
          </p:cNvPr>
          <p:cNvSpPr>
            <a:spLocks noGrp="1"/>
          </p:cNvSpPr>
          <p:nvPr>
            <p:ph type="title"/>
          </p:nvPr>
        </p:nvSpPr>
        <p:spPr>
          <a:xfrm>
            <a:off x="2412817" y="-249672"/>
            <a:ext cx="9779183" cy="1744415"/>
          </a:xfrm>
        </p:spPr>
        <p:txBody>
          <a:bodyPr/>
          <a:lstStyle/>
          <a:p>
            <a:r>
              <a:rPr lang="en-US" dirty="0"/>
              <a:t>Content Based Recommender</a:t>
            </a:r>
          </a:p>
        </p:txBody>
      </p:sp>
      <p:pic>
        <p:nvPicPr>
          <p:cNvPr id="5" name="Picture 4">
            <a:extLst>
              <a:ext uri="{FF2B5EF4-FFF2-40B4-BE49-F238E27FC236}">
                <a16:creationId xmlns:a16="http://schemas.microsoft.com/office/drawing/2014/main" id="{C6B17C10-6855-368B-56ED-C53A70FD8B06}"/>
              </a:ext>
            </a:extLst>
          </p:cNvPr>
          <p:cNvPicPr>
            <a:picLocks noChangeAspect="1"/>
          </p:cNvPicPr>
          <p:nvPr/>
        </p:nvPicPr>
        <p:blipFill rotWithShape="1">
          <a:blip r:embed="rId2"/>
          <a:srcRect l="2583" t="21796" r="30707" b="6376"/>
          <a:stretch/>
        </p:blipFill>
        <p:spPr>
          <a:xfrm>
            <a:off x="1815613" y="1733281"/>
            <a:ext cx="8133458" cy="4925945"/>
          </a:xfrm>
          <a:prstGeom prst="rect">
            <a:avLst/>
          </a:prstGeom>
        </p:spPr>
      </p:pic>
    </p:spTree>
    <p:extLst>
      <p:ext uri="{BB962C8B-B14F-4D97-AF65-F5344CB8AC3E}">
        <p14:creationId xmlns:p14="http://schemas.microsoft.com/office/powerpoint/2010/main" val="428052966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{14F304AB-7660-42B7-9AB8-692D260F985F}tf45331398_win32</Template>
  <TotalTime>72</TotalTime>
  <Words>617</Words>
  <Application>Microsoft Office PowerPoint</Application>
  <PresentationFormat>Widescreen</PresentationFormat>
  <Paragraphs>47</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Aptos</vt:lpstr>
      <vt:lpstr>Arial</vt:lpstr>
      <vt:lpstr>Calibri</vt:lpstr>
      <vt:lpstr>Inter</vt:lpstr>
      <vt:lpstr>Roboto</vt:lpstr>
      <vt:lpstr>Tenorite</vt:lpstr>
      <vt:lpstr>Wingdings</vt:lpstr>
      <vt:lpstr>Custom</vt:lpstr>
      <vt:lpstr>Book Recommendation System </vt:lpstr>
      <vt:lpstr>Sprint 2</vt:lpstr>
      <vt:lpstr>A recommendation system helps an organization to create loyal customers and build trust by them desired products and services for which they came on your site. The recommendation system today are so powerful that they can handle the new customer too who has visited the site for the first time. They recommend the products which are currently trending or highly rated and they can also recommend the products which bring maximum profit to the company</vt:lpstr>
      <vt:lpstr>Problem Statement</vt:lpstr>
      <vt:lpstr>Importing Dataset</vt:lpstr>
      <vt:lpstr>Data Modeling</vt:lpstr>
      <vt:lpstr>PowerPoint Presentation</vt:lpstr>
      <vt:lpstr>Simple Recommender </vt:lpstr>
      <vt:lpstr>Content Based Recommender</vt:lpstr>
      <vt:lpstr>Content Based + Popularity-Rating Filter </vt:lpstr>
      <vt:lpstr>Collaborative Filtering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Mahale, Preeti</dc:creator>
  <cp:lastModifiedBy>Mahale, Preeti</cp:lastModifiedBy>
  <cp:revision>5</cp:revision>
  <dcterms:created xsi:type="dcterms:W3CDTF">2024-05-10T23:07:10Z</dcterms:created>
  <dcterms:modified xsi:type="dcterms:W3CDTF">2024-05-11T00:28:37Z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