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8150" y="1755050"/>
            <a:ext cx="780769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4403" y="3149404"/>
            <a:ext cx="68551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4C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28025"/>
            <a:ext cx="9144000" cy="715645"/>
          </a:xfrm>
          <a:custGeom>
            <a:avLst/>
            <a:gdLst/>
            <a:ahLst/>
            <a:cxnLst/>
            <a:rect l="l" t="t" r="r" b="b"/>
            <a:pathLst>
              <a:path w="9144000" h="715645">
                <a:moveTo>
                  <a:pt x="0" y="0"/>
                </a:moveTo>
                <a:lnTo>
                  <a:pt x="9143999" y="0"/>
                </a:lnTo>
                <a:lnTo>
                  <a:pt x="9143999" y="715474"/>
                </a:lnTo>
                <a:lnTo>
                  <a:pt x="0" y="715474"/>
                </a:lnTo>
                <a:lnTo>
                  <a:pt x="0" y="0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0004" y="1335511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1425575" h="1425575">
                <a:moveTo>
                  <a:pt x="712649" y="1425299"/>
                </a:moveTo>
                <a:lnTo>
                  <a:pt x="663857" y="1423655"/>
                </a:lnTo>
                <a:lnTo>
                  <a:pt x="615947" y="1418794"/>
                </a:lnTo>
                <a:lnTo>
                  <a:pt x="569026" y="1410821"/>
                </a:lnTo>
                <a:lnTo>
                  <a:pt x="523199" y="1399843"/>
                </a:lnTo>
                <a:lnTo>
                  <a:pt x="478573" y="1385966"/>
                </a:lnTo>
                <a:lnTo>
                  <a:pt x="435254" y="1369296"/>
                </a:lnTo>
                <a:lnTo>
                  <a:pt x="393348" y="1349939"/>
                </a:lnTo>
                <a:lnTo>
                  <a:pt x="352961" y="1328002"/>
                </a:lnTo>
                <a:lnTo>
                  <a:pt x="314200" y="1303590"/>
                </a:lnTo>
                <a:lnTo>
                  <a:pt x="277170" y="1276810"/>
                </a:lnTo>
                <a:lnTo>
                  <a:pt x="241978" y="1247768"/>
                </a:lnTo>
                <a:lnTo>
                  <a:pt x="208730" y="1216569"/>
                </a:lnTo>
                <a:lnTo>
                  <a:pt x="177531" y="1183321"/>
                </a:lnTo>
                <a:lnTo>
                  <a:pt x="148489" y="1148129"/>
                </a:lnTo>
                <a:lnTo>
                  <a:pt x="121709" y="1111099"/>
                </a:lnTo>
                <a:lnTo>
                  <a:pt x="97297" y="1072338"/>
                </a:lnTo>
                <a:lnTo>
                  <a:pt x="75360" y="1031951"/>
                </a:lnTo>
                <a:lnTo>
                  <a:pt x="56003" y="990045"/>
                </a:lnTo>
                <a:lnTo>
                  <a:pt x="39333" y="946726"/>
                </a:lnTo>
                <a:lnTo>
                  <a:pt x="25456" y="902100"/>
                </a:lnTo>
                <a:lnTo>
                  <a:pt x="14478" y="856273"/>
                </a:lnTo>
                <a:lnTo>
                  <a:pt x="6505" y="809352"/>
                </a:lnTo>
                <a:lnTo>
                  <a:pt x="1644" y="761442"/>
                </a:lnTo>
                <a:lnTo>
                  <a:pt x="0" y="712649"/>
                </a:lnTo>
                <a:lnTo>
                  <a:pt x="1644" y="663857"/>
                </a:lnTo>
                <a:lnTo>
                  <a:pt x="6505" y="615947"/>
                </a:lnTo>
                <a:lnTo>
                  <a:pt x="14478" y="569026"/>
                </a:lnTo>
                <a:lnTo>
                  <a:pt x="25456" y="523199"/>
                </a:lnTo>
                <a:lnTo>
                  <a:pt x="39333" y="478573"/>
                </a:lnTo>
                <a:lnTo>
                  <a:pt x="56003" y="435254"/>
                </a:lnTo>
                <a:lnTo>
                  <a:pt x="75360" y="393348"/>
                </a:lnTo>
                <a:lnTo>
                  <a:pt x="97297" y="352961"/>
                </a:lnTo>
                <a:lnTo>
                  <a:pt x="121709" y="314200"/>
                </a:lnTo>
                <a:lnTo>
                  <a:pt x="148489" y="277170"/>
                </a:lnTo>
                <a:lnTo>
                  <a:pt x="177531" y="241978"/>
                </a:lnTo>
                <a:lnTo>
                  <a:pt x="208730" y="208730"/>
                </a:lnTo>
                <a:lnTo>
                  <a:pt x="241978" y="177531"/>
                </a:lnTo>
                <a:lnTo>
                  <a:pt x="277170" y="148489"/>
                </a:lnTo>
                <a:lnTo>
                  <a:pt x="314200" y="121709"/>
                </a:lnTo>
                <a:lnTo>
                  <a:pt x="352961" y="97297"/>
                </a:lnTo>
                <a:lnTo>
                  <a:pt x="393348" y="75360"/>
                </a:lnTo>
                <a:lnTo>
                  <a:pt x="435254" y="56003"/>
                </a:lnTo>
                <a:lnTo>
                  <a:pt x="478573" y="39333"/>
                </a:lnTo>
                <a:lnTo>
                  <a:pt x="523199" y="25456"/>
                </a:lnTo>
                <a:lnTo>
                  <a:pt x="569026" y="14478"/>
                </a:lnTo>
                <a:lnTo>
                  <a:pt x="615947" y="6505"/>
                </a:lnTo>
                <a:lnTo>
                  <a:pt x="663857" y="1644"/>
                </a:lnTo>
                <a:lnTo>
                  <a:pt x="712649" y="0"/>
                </a:lnTo>
                <a:lnTo>
                  <a:pt x="763975" y="1849"/>
                </a:lnTo>
                <a:lnTo>
                  <a:pt x="814737" y="7346"/>
                </a:lnTo>
                <a:lnTo>
                  <a:pt x="864755" y="16418"/>
                </a:lnTo>
                <a:lnTo>
                  <a:pt x="913850" y="28990"/>
                </a:lnTo>
                <a:lnTo>
                  <a:pt x="961842" y="44987"/>
                </a:lnTo>
                <a:lnTo>
                  <a:pt x="1008552" y="64335"/>
                </a:lnTo>
                <a:lnTo>
                  <a:pt x="1053799" y="86959"/>
                </a:lnTo>
                <a:lnTo>
                  <a:pt x="1097404" y="112785"/>
                </a:lnTo>
                <a:lnTo>
                  <a:pt x="1139188" y="141738"/>
                </a:lnTo>
                <a:lnTo>
                  <a:pt x="1178969" y="173745"/>
                </a:lnTo>
                <a:lnTo>
                  <a:pt x="1216569" y="208730"/>
                </a:lnTo>
                <a:lnTo>
                  <a:pt x="1251554" y="246330"/>
                </a:lnTo>
                <a:lnTo>
                  <a:pt x="1283561" y="286111"/>
                </a:lnTo>
                <a:lnTo>
                  <a:pt x="1312514" y="327894"/>
                </a:lnTo>
                <a:lnTo>
                  <a:pt x="1338340" y="371500"/>
                </a:lnTo>
                <a:lnTo>
                  <a:pt x="1360964" y="416747"/>
                </a:lnTo>
                <a:lnTo>
                  <a:pt x="1380312" y="463457"/>
                </a:lnTo>
                <a:lnTo>
                  <a:pt x="1396309" y="511449"/>
                </a:lnTo>
                <a:lnTo>
                  <a:pt x="1408881" y="560544"/>
                </a:lnTo>
                <a:lnTo>
                  <a:pt x="1417953" y="610562"/>
                </a:lnTo>
                <a:lnTo>
                  <a:pt x="1423450" y="661324"/>
                </a:lnTo>
                <a:lnTo>
                  <a:pt x="1425299" y="712649"/>
                </a:lnTo>
                <a:lnTo>
                  <a:pt x="1423655" y="761442"/>
                </a:lnTo>
                <a:lnTo>
                  <a:pt x="1418794" y="809352"/>
                </a:lnTo>
                <a:lnTo>
                  <a:pt x="1410821" y="856273"/>
                </a:lnTo>
                <a:lnTo>
                  <a:pt x="1399843" y="902100"/>
                </a:lnTo>
                <a:lnTo>
                  <a:pt x="1385966" y="946726"/>
                </a:lnTo>
                <a:lnTo>
                  <a:pt x="1369296" y="990045"/>
                </a:lnTo>
                <a:lnTo>
                  <a:pt x="1349939" y="1031951"/>
                </a:lnTo>
                <a:lnTo>
                  <a:pt x="1328002" y="1072338"/>
                </a:lnTo>
                <a:lnTo>
                  <a:pt x="1303590" y="1111099"/>
                </a:lnTo>
                <a:lnTo>
                  <a:pt x="1276810" y="1148129"/>
                </a:lnTo>
                <a:lnTo>
                  <a:pt x="1247768" y="1183321"/>
                </a:lnTo>
                <a:lnTo>
                  <a:pt x="1216569" y="1216569"/>
                </a:lnTo>
                <a:lnTo>
                  <a:pt x="1183321" y="1247768"/>
                </a:lnTo>
                <a:lnTo>
                  <a:pt x="1148129" y="1276810"/>
                </a:lnTo>
                <a:lnTo>
                  <a:pt x="1111099" y="1303590"/>
                </a:lnTo>
                <a:lnTo>
                  <a:pt x="1072338" y="1328002"/>
                </a:lnTo>
                <a:lnTo>
                  <a:pt x="1031951" y="1349939"/>
                </a:lnTo>
                <a:lnTo>
                  <a:pt x="990045" y="1369296"/>
                </a:lnTo>
                <a:lnTo>
                  <a:pt x="946726" y="1385966"/>
                </a:lnTo>
                <a:lnTo>
                  <a:pt x="902100" y="1399843"/>
                </a:lnTo>
                <a:lnTo>
                  <a:pt x="856273" y="1410821"/>
                </a:lnTo>
                <a:lnTo>
                  <a:pt x="809352" y="1418794"/>
                </a:lnTo>
                <a:lnTo>
                  <a:pt x="761442" y="1423655"/>
                </a:lnTo>
                <a:lnTo>
                  <a:pt x="712649" y="1425299"/>
                </a:lnTo>
                <a:close/>
              </a:path>
            </a:pathLst>
          </a:custGeom>
          <a:solidFill>
            <a:srgbClr val="F6D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4C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4C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4700" y="1009285"/>
            <a:ext cx="108203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4C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237" y="1270887"/>
            <a:ext cx="7718425" cy="342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6900" y="0"/>
            <a:ext cx="6947534" cy="5143500"/>
          </a:xfrm>
          <a:custGeom>
            <a:avLst/>
            <a:gdLst/>
            <a:ahLst/>
            <a:cxnLst/>
            <a:rect l="l" t="t" r="r" b="b"/>
            <a:pathLst>
              <a:path w="6947534" h="5143500">
                <a:moveTo>
                  <a:pt x="0" y="5143499"/>
                </a:moveTo>
                <a:lnTo>
                  <a:pt x="6947099" y="5143499"/>
                </a:lnTo>
                <a:lnTo>
                  <a:pt x="69470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53525" cy="5143500"/>
            <a:chOff x="0" y="0"/>
            <a:chExt cx="915352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197100" cy="5143500"/>
            </a:xfrm>
            <a:custGeom>
              <a:avLst/>
              <a:gdLst/>
              <a:ahLst/>
              <a:cxnLst/>
              <a:rect l="l" t="t" r="r" b="b"/>
              <a:pathLst>
                <a:path w="2197100" h="5143500">
                  <a:moveTo>
                    <a:pt x="0" y="0"/>
                  </a:moveTo>
                  <a:lnTo>
                    <a:pt x="2196899" y="0"/>
                  </a:lnTo>
                  <a:lnTo>
                    <a:pt x="21968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574" y="1823700"/>
              <a:ext cx="0" cy="3320415"/>
            </a:xfrm>
            <a:custGeom>
              <a:avLst/>
              <a:gdLst/>
              <a:ahLst/>
              <a:cxnLst/>
              <a:rect l="l" t="t" r="r" b="b"/>
              <a:pathLst>
                <a:path h="3320415">
                  <a:moveTo>
                    <a:pt x="0" y="0"/>
                  </a:moveTo>
                  <a:lnTo>
                    <a:pt x="0" y="3319799"/>
                  </a:lnTo>
                </a:path>
              </a:pathLst>
            </a:custGeom>
            <a:ln w="19049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2524" y="3093450"/>
              <a:ext cx="6501765" cy="8890"/>
            </a:xfrm>
            <a:custGeom>
              <a:avLst/>
              <a:gdLst/>
              <a:ahLst/>
              <a:cxnLst/>
              <a:rect l="l" t="t" r="r" b="b"/>
              <a:pathLst>
                <a:path w="6501765" h="8889">
                  <a:moveTo>
                    <a:pt x="0" y="0"/>
                  </a:moveTo>
                  <a:lnTo>
                    <a:pt x="6501474" y="8695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8299" y="0"/>
              <a:ext cx="19050" cy="1445260"/>
            </a:xfrm>
            <a:custGeom>
              <a:avLst/>
              <a:gdLst/>
              <a:ahLst/>
              <a:cxnLst/>
              <a:rect l="l" t="t" r="r" b="b"/>
              <a:pathLst>
                <a:path w="19050" h="1445260">
                  <a:moveTo>
                    <a:pt x="19049" y="1444750"/>
                  </a:moveTo>
                  <a:lnTo>
                    <a:pt x="0" y="1444750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444750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268" y="672125"/>
              <a:ext cx="2852030" cy="37992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59125" y="1478608"/>
            <a:ext cx="3838575" cy="1518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75"/>
              </a:spcBef>
            </a:pPr>
            <a:r>
              <a:rPr sz="3500" spc="30" dirty="0">
                <a:solidFill>
                  <a:srgbClr val="254C6C"/>
                </a:solidFill>
                <a:latin typeface="Cambria"/>
                <a:cs typeface="Cambria"/>
              </a:rPr>
              <a:t>BOOK </a:t>
            </a:r>
            <a:r>
              <a:rPr sz="3500" spc="3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3500" spc="-25" dirty="0">
                <a:solidFill>
                  <a:srgbClr val="254C6C"/>
                </a:solidFill>
                <a:latin typeface="Cambria"/>
                <a:cs typeface="Cambria"/>
              </a:rPr>
              <a:t>R</a:t>
            </a:r>
            <a:r>
              <a:rPr sz="3500" spc="-65" dirty="0">
                <a:solidFill>
                  <a:srgbClr val="254C6C"/>
                </a:solidFill>
                <a:latin typeface="Cambria"/>
                <a:cs typeface="Cambria"/>
              </a:rPr>
              <a:t>E</a:t>
            </a:r>
            <a:r>
              <a:rPr sz="3500" spc="120" dirty="0">
                <a:solidFill>
                  <a:srgbClr val="254C6C"/>
                </a:solidFill>
                <a:latin typeface="Cambria"/>
                <a:cs typeface="Cambria"/>
              </a:rPr>
              <a:t>C</a:t>
            </a:r>
            <a:r>
              <a:rPr sz="3500" spc="-15" dirty="0">
                <a:solidFill>
                  <a:srgbClr val="254C6C"/>
                </a:solidFill>
                <a:latin typeface="Cambria"/>
                <a:cs typeface="Cambria"/>
              </a:rPr>
              <a:t>O</a:t>
            </a:r>
            <a:r>
              <a:rPr sz="3500" spc="-90" dirty="0">
                <a:solidFill>
                  <a:srgbClr val="254C6C"/>
                </a:solidFill>
                <a:latin typeface="Cambria"/>
                <a:cs typeface="Cambria"/>
              </a:rPr>
              <a:t>MME</a:t>
            </a:r>
            <a:r>
              <a:rPr sz="3500" spc="-114" dirty="0">
                <a:solidFill>
                  <a:srgbClr val="254C6C"/>
                </a:solidFill>
                <a:latin typeface="Cambria"/>
                <a:cs typeface="Cambria"/>
              </a:rPr>
              <a:t>N</a:t>
            </a:r>
            <a:r>
              <a:rPr sz="3500" spc="-285" dirty="0">
                <a:solidFill>
                  <a:srgbClr val="254C6C"/>
                </a:solidFill>
                <a:latin typeface="Cambria"/>
                <a:cs typeface="Cambria"/>
              </a:rPr>
              <a:t>D</a:t>
            </a:r>
            <a:r>
              <a:rPr sz="3500" spc="-155" dirty="0">
                <a:solidFill>
                  <a:srgbClr val="254C6C"/>
                </a:solidFill>
                <a:latin typeface="Cambria"/>
                <a:cs typeface="Cambria"/>
              </a:rPr>
              <a:t>A</a:t>
            </a:r>
            <a:r>
              <a:rPr sz="3500" spc="20" dirty="0">
                <a:solidFill>
                  <a:srgbClr val="254C6C"/>
                </a:solidFill>
                <a:latin typeface="Cambria"/>
                <a:cs typeface="Cambria"/>
              </a:rPr>
              <a:t>T</a:t>
            </a:r>
            <a:r>
              <a:rPr sz="3500" spc="-50" dirty="0">
                <a:solidFill>
                  <a:srgbClr val="254C6C"/>
                </a:solidFill>
                <a:latin typeface="Cambria"/>
                <a:cs typeface="Cambria"/>
              </a:rPr>
              <a:t>I</a:t>
            </a:r>
            <a:r>
              <a:rPr sz="3500" spc="-15" dirty="0">
                <a:solidFill>
                  <a:srgbClr val="254C6C"/>
                </a:solidFill>
                <a:latin typeface="Cambria"/>
                <a:cs typeface="Cambria"/>
              </a:rPr>
              <a:t>O</a:t>
            </a:r>
            <a:r>
              <a:rPr sz="3500" spc="-55" dirty="0">
                <a:solidFill>
                  <a:srgbClr val="254C6C"/>
                </a:solidFill>
                <a:latin typeface="Cambria"/>
                <a:cs typeface="Cambria"/>
              </a:rPr>
              <a:t>N  </a:t>
            </a:r>
            <a:r>
              <a:rPr sz="3500" spc="-10" dirty="0">
                <a:solidFill>
                  <a:srgbClr val="254C6C"/>
                </a:solidFill>
                <a:latin typeface="Cambria"/>
                <a:cs typeface="Cambria"/>
              </a:rPr>
              <a:t>SYSTEM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4100" y="3156823"/>
            <a:ext cx="22390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Pooja </a:t>
            </a:r>
            <a:r>
              <a:rPr lang="en-US" sz="1900" spc="-40" dirty="0" err="1">
                <a:solidFill>
                  <a:srgbClr val="254C6C"/>
                </a:solidFill>
                <a:latin typeface="Microsoft Sans Serif"/>
                <a:cs typeface="Microsoft Sans Serif"/>
              </a:rPr>
              <a:t>Songadkar</a:t>
            </a:r>
            <a:endParaRPr sz="1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396" y="2070979"/>
            <a:ext cx="600075" cy="2065020"/>
          </a:xfrm>
          <a:custGeom>
            <a:avLst/>
            <a:gdLst/>
            <a:ahLst/>
            <a:cxnLst/>
            <a:rect l="l" t="t" r="r" b="b"/>
            <a:pathLst>
              <a:path w="600075" h="2065020">
                <a:moveTo>
                  <a:pt x="599999" y="2064599"/>
                </a:moveTo>
                <a:lnTo>
                  <a:pt x="0" y="2064599"/>
                </a:lnTo>
                <a:lnTo>
                  <a:pt x="0" y="0"/>
                </a:lnTo>
                <a:lnTo>
                  <a:pt x="599999" y="0"/>
                </a:lnTo>
                <a:lnTo>
                  <a:pt x="599999" y="20645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2305" y="773564"/>
            <a:ext cx="2940685" cy="3252470"/>
            <a:chOff x="832305" y="773564"/>
            <a:chExt cx="2940685" cy="3252470"/>
          </a:xfrm>
        </p:grpSpPr>
        <p:sp>
          <p:nvSpPr>
            <p:cNvPr id="4" name="object 4"/>
            <p:cNvSpPr/>
            <p:nvPr/>
          </p:nvSpPr>
          <p:spPr>
            <a:xfrm>
              <a:off x="832305" y="773564"/>
              <a:ext cx="600075" cy="2065020"/>
            </a:xfrm>
            <a:custGeom>
              <a:avLst/>
              <a:gdLst/>
              <a:ahLst/>
              <a:cxnLst/>
              <a:rect l="l" t="t" r="r" b="b"/>
              <a:pathLst>
                <a:path w="600075" h="2065020">
                  <a:moveTo>
                    <a:pt x="599999" y="2064599"/>
                  </a:moveTo>
                  <a:lnTo>
                    <a:pt x="0" y="2064599"/>
                  </a:lnTo>
                  <a:lnTo>
                    <a:pt x="0" y="0"/>
                  </a:lnTo>
                  <a:lnTo>
                    <a:pt x="599999" y="0"/>
                  </a:lnTo>
                  <a:lnTo>
                    <a:pt x="599999" y="2064599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985" y="943332"/>
              <a:ext cx="2759757" cy="30822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5734" y="1898027"/>
              <a:ext cx="347345" cy="2098040"/>
            </a:xfrm>
            <a:custGeom>
              <a:avLst/>
              <a:gdLst/>
              <a:ahLst/>
              <a:cxnLst/>
              <a:rect l="l" t="t" r="r" b="b"/>
              <a:pathLst>
                <a:path w="347345" h="2098040">
                  <a:moveTo>
                    <a:pt x="347103" y="1855584"/>
                  </a:moveTo>
                  <a:lnTo>
                    <a:pt x="0" y="1855584"/>
                  </a:lnTo>
                  <a:lnTo>
                    <a:pt x="0" y="2097976"/>
                  </a:lnTo>
                  <a:lnTo>
                    <a:pt x="347103" y="2097976"/>
                  </a:lnTo>
                  <a:lnTo>
                    <a:pt x="347103" y="1855584"/>
                  </a:lnTo>
                  <a:close/>
                </a:path>
                <a:path w="347345" h="2098040">
                  <a:moveTo>
                    <a:pt x="347103" y="1367155"/>
                  </a:moveTo>
                  <a:lnTo>
                    <a:pt x="0" y="1367155"/>
                  </a:lnTo>
                  <a:lnTo>
                    <a:pt x="0" y="1609559"/>
                  </a:lnTo>
                  <a:lnTo>
                    <a:pt x="347103" y="1609559"/>
                  </a:lnTo>
                  <a:lnTo>
                    <a:pt x="347103" y="1367155"/>
                  </a:lnTo>
                  <a:close/>
                </a:path>
                <a:path w="347345" h="2098040">
                  <a:moveTo>
                    <a:pt x="347103" y="0"/>
                  </a:moveTo>
                  <a:lnTo>
                    <a:pt x="0" y="0"/>
                  </a:lnTo>
                  <a:lnTo>
                    <a:pt x="0" y="242404"/>
                  </a:lnTo>
                  <a:lnTo>
                    <a:pt x="347103" y="242404"/>
                  </a:lnTo>
                  <a:lnTo>
                    <a:pt x="347103" y="0"/>
                  </a:lnTo>
                  <a:close/>
                </a:path>
              </a:pathLst>
            </a:custGeom>
            <a:solidFill>
              <a:srgbClr val="E78743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3875" y="644554"/>
            <a:ext cx="2209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54C6C"/>
                </a:solidFill>
                <a:latin typeface="Georgia"/>
                <a:cs typeface="Georgia"/>
              </a:rPr>
              <a:t>Books</a:t>
            </a:r>
            <a:r>
              <a:rPr sz="1500" spc="-10" dirty="0">
                <a:solidFill>
                  <a:srgbClr val="254C6C"/>
                </a:solidFill>
                <a:latin typeface="Georgia"/>
                <a:cs typeface="Georgia"/>
              </a:rPr>
              <a:t> </a:t>
            </a:r>
            <a:r>
              <a:rPr sz="1500" spc="-20" dirty="0">
                <a:solidFill>
                  <a:srgbClr val="254C6C"/>
                </a:solidFill>
                <a:latin typeface="Georgia"/>
                <a:cs typeface="Georgia"/>
              </a:rPr>
              <a:t>(</a:t>
            </a:r>
            <a:r>
              <a:rPr sz="1500" spc="-20" dirty="0">
                <a:solidFill>
                  <a:srgbClr val="254C6C"/>
                </a:solidFill>
                <a:latin typeface="Courier New"/>
                <a:cs typeface="Courier New"/>
              </a:rPr>
              <a:t>ratings_count</a:t>
            </a:r>
            <a:r>
              <a:rPr sz="1500" spc="-20" dirty="0">
                <a:solidFill>
                  <a:srgbClr val="254C6C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6374" y="644554"/>
            <a:ext cx="2324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54C6C"/>
                </a:solidFill>
                <a:latin typeface="Georgia"/>
                <a:cs typeface="Georgia"/>
              </a:rPr>
              <a:t>Books</a:t>
            </a:r>
            <a:r>
              <a:rPr sz="1500" dirty="0">
                <a:solidFill>
                  <a:srgbClr val="254C6C"/>
                </a:solidFill>
                <a:latin typeface="Georgia"/>
                <a:cs typeface="Georgia"/>
              </a:rPr>
              <a:t> </a:t>
            </a:r>
            <a:r>
              <a:rPr sz="1500" spc="-20" dirty="0">
                <a:solidFill>
                  <a:srgbClr val="254C6C"/>
                </a:solidFill>
                <a:latin typeface="Georgia"/>
                <a:cs typeface="Georgia"/>
              </a:rPr>
              <a:t>(</a:t>
            </a:r>
            <a:r>
              <a:rPr sz="1500" spc="-20" dirty="0">
                <a:solidFill>
                  <a:srgbClr val="254C6C"/>
                </a:solidFill>
                <a:latin typeface="Courier New"/>
                <a:cs typeface="Courier New"/>
              </a:rPr>
              <a:t>average_rating</a:t>
            </a:r>
            <a:r>
              <a:rPr sz="1500" spc="-20" dirty="0">
                <a:solidFill>
                  <a:srgbClr val="254C6C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27673" y="943448"/>
            <a:ext cx="2552700" cy="3082925"/>
            <a:chOff x="5527673" y="943448"/>
            <a:chExt cx="2552700" cy="30829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7673" y="943448"/>
              <a:ext cx="2552502" cy="3082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18704" y="2022170"/>
              <a:ext cx="347345" cy="509270"/>
            </a:xfrm>
            <a:custGeom>
              <a:avLst/>
              <a:gdLst/>
              <a:ahLst/>
              <a:cxnLst/>
              <a:rect l="l" t="t" r="r" b="b"/>
              <a:pathLst>
                <a:path w="347345" h="509269">
                  <a:moveTo>
                    <a:pt x="347103" y="266344"/>
                  </a:moveTo>
                  <a:lnTo>
                    <a:pt x="0" y="266344"/>
                  </a:lnTo>
                  <a:lnTo>
                    <a:pt x="0" y="508749"/>
                  </a:lnTo>
                  <a:lnTo>
                    <a:pt x="347103" y="508749"/>
                  </a:lnTo>
                  <a:lnTo>
                    <a:pt x="347103" y="266344"/>
                  </a:lnTo>
                  <a:close/>
                </a:path>
                <a:path w="347345" h="509269">
                  <a:moveTo>
                    <a:pt x="347103" y="0"/>
                  </a:moveTo>
                  <a:lnTo>
                    <a:pt x="0" y="0"/>
                  </a:lnTo>
                  <a:lnTo>
                    <a:pt x="0" y="242392"/>
                  </a:lnTo>
                  <a:lnTo>
                    <a:pt x="347103" y="242392"/>
                  </a:lnTo>
                  <a:lnTo>
                    <a:pt x="347103" y="0"/>
                  </a:lnTo>
                  <a:close/>
                </a:path>
              </a:pathLst>
            </a:custGeom>
            <a:solidFill>
              <a:srgbClr val="E78743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41800" y="4087241"/>
            <a:ext cx="290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There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are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several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popular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Microsoft Sans Serif"/>
                <a:cs typeface="Microsoft Sans Serif"/>
              </a:rPr>
              <a:t>that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have </a:t>
            </a:r>
            <a:r>
              <a:rPr sz="1200" spc="-30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a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Microsoft Sans Serif"/>
                <a:cs typeface="Microsoft Sans Serif"/>
              </a:rPr>
              <a:t>lower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4122" y="4110519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254C6C"/>
                </a:solidFill>
                <a:latin typeface="Microsoft Sans Serif"/>
                <a:cs typeface="Microsoft Sans Serif"/>
              </a:rPr>
              <a:t>with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a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high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sometimes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have </a:t>
            </a:r>
            <a:r>
              <a:rPr sz="12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a </a:t>
            </a:r>
            <a:r>
              <a:rPr sz="1200" spc="-30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Microsoft Sans Serif"/>
                <a:cs typeface="Microsoft Sans Serif"/>
              </a:rPr>
              <a:t>lower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number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of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reviews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399" y="4571950"/>
            <a:ext cx="7387590" cy="369570"/>
          </a:xfrm>
          <a:prstGeom prst="rect">
            <a:avLst/>
          </a:prstGeom>
          <a:solidFill>
            <a:srgbClr val="FAE6D7"/>
          </a:solidFill>
        </p:spPr>
        <p:txBody>
          <a:bodyPr vert="horz" wrap="square" lIns="0" tIns="79375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625"/>
              </a:spcBef>
            </a:pP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need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make</a:t>
            </a:r>
            <a:r>
              <a:rPr sz="1200" spc="-5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254C6C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4C6C"/>
                </a:solidFill>
                <a:latin typeface="Tahoma"/>
                <a:cs typeface="Tahoma"/>
              </a:rPr>
              <a:t>weighted</a:t>
            </a:r>
            <a:r>
              <a:rPr sz="1200" b="1" spc="-4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54C6C"/>
                </a:solidFill>
                <a:latin typeface="Tahoma"/>
                <a:cs typeface="Tahoma"/>
              </a:rPr>
              <a:t>score</a:t>
            </a:r>
            <a:r>
              <a:rPr sz="1200" b="1" spc="-2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that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combines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Courier New"/>
                <a:cs typeface="Courier New"/>
              </a:rPr>
              <a:t>average_rating</a:t>
            </a:r>
            <a:r>
              <a:rPr sz="1200" dirty="0">
                <a:solidFill>
                  <a:srgbClr val="254C6C"/>
                </a:solidFill>
                <a:latin typeface="Courier New"/>
                <a:cs typeface="Courier New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and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Courier New"/>
                <a:cs typeface="Courier New"/>
              </a:rPr>
              <a:t>rating_count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478275" y="183472"/>
            <a:ext cx="1649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heavy" spc="5" dirty="0">
                <a:uFill>
                  <a:solidFill>
                    <a:srgbClr val="254C6C"/>
                  </a:solidFill>
                </a:uFill>
              </a:rPr>
              <a:t>RANK</a:t>
            </a:r>
            <a:r>
              <a:rPr sz="1600" u="heavy" spc="-50" dirty="0">
                <a:uFill>
                  <a:solidFill>
                    <a:srgbClr val="254C6C"/>
                  </a:solidFill>
                </a:uFill>
              </a:rPr>
              <a:t> </a:t>
            </a:r>
            <a:r>
              <a:rPr sz="1600" u="heavy" spc="5" dirty="0">
                <a:uFill>
                  <a:solidFill>
                    <a:srgbClr val="254C6C"/>
                  </a:solidFill>
                </a:uFill>
              </a:rPr>
              <a:t>THE</a:t>
            </a:r>
            <a:r>
              <a:rPr sz="1600" u="heavy" spc="-35" dirty="0">
                <a:uFill>
                  <a:solidFill>
                    <a:srgbClr val="254C6C"/>
                  </a:solidFill>
                </a:uFill>
              </a:rPr>
              <a:t> </a:t>
            </a:r>
            <a:r>
              <a:rPr sz="1600" u="heavy" spc="20" dirty="0">
                <a:uFill>
                  <a:solidFill>
                    <a:srgbClr val="254C6C"/>
                  </a:solidFill>
                </a:uFill>
              </a:rPr>
              <a:t>BOOKS</a:t>
            </a:r>
            <a:endParaRPr sz="1600"/>
          </a:p>
        </p:txBody>
      </p:sp>
      <p:grpSp>
        <p:nvGrpSpPr>
          <p:cNvPr id="16" name="object 16"/>
          <p:cNvGrpSpPr/>
          <p:nvPr/>
        </p:nvGrpSpPr>
        <p:grpSpPr>
          <a:xfrm>
            <a:off x="4467852" y="1175800"/>
            <a:ext cx="93345" cy="2630805"/>
            <a:chOff x="4467852" y="1175800"/>
            <a:chExt cx="93345" cy="2630805"/>
          </a:xfrm>
        </p:grpSpPr>
        <p:sp>
          <p:nvSpPr>
            <p:cNvPr id="17" name="object 17"/>
            <p:cNvSpPr/>
            <p:nvPr/>
          </p:nvSpPr>
          <p:spPr>
            <a:xfrm>
              <a:off x="4514274" y="1175800"/>
              <a:ext cx="0" cy="2560320"/>
            </a:xfrm>
            <a:custGeom>
              <a:avLst/>
              <a:gdLst/>
              <a:ahLst/>
              <a:cxnLst/>
              <a:rect l="l" t="t" r="r" b="b"/>
              <a:pathLst>
                <a:path h="2560320">
                  <a:moveTo>
                    <a:pt x="0" y="0"/>
                  </a:moveTo>
                  <a:lnTo>
                    <a:pt x="0" y="2559770"/>
                  </a:lnTo>
                </a:path>
              </a:pathLst>
            </a:custGeom>
            <a:ln w="28574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7852" y="3689148"/>
              <a:ext cx="92844" cy="11686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629300" y="3176254"/>
            <a:ext cx="40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lower 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rank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7300" y="1202304"/>
            <a:ext cx="46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higher  rank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4" y="771899"/>
            <a:ext cx="7729220" cy="3599815"/>
          </a:xfrm>
          <a:custGeom>
            <a:avLst/>
            <a:gdLst/>
            <a:ahLst/>
            <a:cxnLst/>
            <a:rect l="l" t="t" r="r" b="b"/>
            <a:pathLst>
              <a:path w="7729220" h="3599815">
                <a:moveTo>
                  <a:pt x="7729199" y="3599699"/>
                </a:moveTo>
                <a:lnTo>
                  <a:pt x="0" y="3599699"/>
                </a:lnTo>
                <a:lnTo>
                  <a:pt x="0" y="0"/>
                </a:lnTo>
                <a:lnTo>
                  <a:pt x="7729199" y="0"/>
                </a:lnTo>
                <a:lnTo>
                  <a:pt x="7729199" y="35996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4700" y="2224041"/>
            <a:ext cx="201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F3F3F3"/>
                </a:solidFill>
                <a:latin typeface="Cambria"/>
                <a:cs typeface="Cambria"/>
              </a:rPr>
              <a:t>M</a:t>
            </a:r>
            <a:r>
              <a:rPr sz="3600" spc="65" dirty="0">
                <a:solidFill>
                  <a:srgbClr val="F3F3F3"/>
                </a:solidFill>
                <a:latin typeface="Cambria"/>
                <a:cs typeface="Cambria"/>
              </a:rPr>
              <a:t>o</a:t>
            </a:r>
            <a:r>
              <a:rPr sz="3600" spc="70" dirty="0">
                <a:solidFill>
                  <a:srgbClr val="F3F3F3"/>
                </a:solidFill>
                <a:latin typeface="Cambria"/>
                <a:cs typeface="Cambria"/>
              </a:rPr>
              <a:t>d</a:t>
            </a:r>
            <a:r>
              <a:rPr sz="3600" dirty="0">
                <a:solidFill>
                  <a:srgbClr val="F3F3F3"/>
                </a:solidFill>
                <a:latin typeface="Cambria"/>
                <a:cs typeface="Cambria"/>
              </a:rPr>
              <a:t>e</a:t>
            </a:r>
            <a:r>
              <a:rPr sz="3600" spc="60" dirty="0">
                <a:solidFill>
                  <a:srgbClr val="F3F3F3"/>
                </a:solidFill>
                <a:latin typeface="Cambria"/>
                <a:cs typeface="Cambria"/>
              </a:rPr>
              <a:t>lling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02596"/>
            <a:ext cx="8035290" cy="3949700"/>
            <a:chOff x="0" y="602596"/>
            <a:chExt cx="8035290" cy="3949700"/>
          </a:xfrm>
        </p:grpSpPr>
        <p:sp>
          <p:nvSpPr>
            <p:cNvPr id="5" name="object 5"/>
            <p:cNvSpPr/>
            <p:nvPr/>
          </p:nvSpPr>
          <p:spPr>
            <a:xfrm>
              <a:off x="0" y="3072945"/>
              <a:ext cx="708025" cy="19050"/>
            </a:xfrm>
            <a:custGeom>
              <a:avLst/>
              <a:gdLst/>
              <a:ahLst/>
              <a:cxnLst/>
              <a:rect l="l" t="t" r="r" b="b"/>
              <a:pathLst>
                <a:path w="708025" h="19050">
                  <a:moveTo>
                    <a:pt x="707596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07596" y="0"/>
                  </a:lnTo>
                  <a:lnTo>
                    <a:pt x="707596" y="19049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654" y="3082470"/>
              <a:ext cx="3497579" cy="0"/>
            </a:xfrm>
            <a:custGeom>
              <a:avLst/>
              <a:gdLst/>
              <a:ahLst/>
              <a:cxnLst/>
              <a:rect l="l" t="t" r="r" b="b"/>
              <a:pathLst>
                <a:path w="3497579">
                  <a:moveTo>
                    <a:pt x="0" y="0"/>
                  </a:moveTo>
                  <a:lnTo>
                    <a:pt x="3497399" y="0"/>
                  </a:lnTo>
                </a:path>
              </a:pathLst>
            </a:custGeom>
            <a:ln w="19049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2823" y="602596"/>
              <a:ext cx="2942465" cy="394939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44403" y="3149404"/>
            <a:ext cx="312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282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1200" spc="20" dirty="0">
                <a:solidFill>
                  <a:srgbClr val="F3F3F3"/>
                </a:solidFill>
                <a:latin typeface="Cambria"/>
                <a:cs typeface="Cambria"/>
              </a:rPr>
              <a:t>Simple</a:t>
            </a:r>
            <a:r>
              <a:rPr sz="1200" spc="-35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F3F3F3"/>
                </a:solidFill>
                <a:latin typeface="Cambria"/>
                <a:cs typeface="Cambria"/>
              </a:rPr>
              <a:t>Recommender</a:t>
            </a:r>
            <a:endParaRPr sz="1200">
              <a:latin typeface="Cambria"/>
              <a:cs typeface="Cambria"/>
            </a:endParaRPr>
          </a:p>
          <a:p>
            <a:pPr marL="367665" indent="-355600">
              <a:lnSpc>
                <a:spcPct val="100000"/>
              </a:lnSpc>
              <a:buAutoNum type="arabicPeriod"/>
              <a:tabLst>
                <a:tab pos="367665" algn="l"/>
                <a:tab pos="368300" algn="l"/>
              </a:tabLst>
            </a:pPr>
            <a:r>
              <a:rPr sz="1200" spc="20" dirty="0">
                <a:solidFill>
                  <a:srgbClr val="F3F3F3"/>
                </a:solidFill>
                <a:latin typeface="Cambria"/>
                <a:cs typeface="Cambria"/>
              </a:rPr>
              <a:t>Content</a:t>
            </a:r>
            <a:r>
              <a:rPr sz="1200" spc="-5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F3F3F3"/>
                </a:solidFill>
                <a:latin typeface="Cambria"/>
                <a:cs typeface="Cambria"/>
              </a:rPr>
              <a:t>Based</a:t>
            </a:r>
            <a:r>
              <a:rPr sz="1200" spc="-5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F3F3F3"/>
                </a:solidFill>
                <a:latin typeface="Cambria"/>
                <a:cs typeface="Cambria"/>
              </a:rPr>
              <a:t>Recommendation</a:t>
            </a:r>
            <a:endParaRPr sz="1200">
              <a:latin typeface="Cambria"/>
              <a:cs typeface="Cambria"/>
            </a:endParaRPr>
          </a:p>
          <a:p>
            <a:pPr marL="367665" indent="-355600">
              <a:lnSpc>
                <a:spcPct val="100000"/>
              </a:lnSpc>
              <a:buAutoNum type="arabicPeriod"/>
              <a:tabLst>
                <a:tab pos="367665" algn="l"/>
                <a:tab pos="368300" algn="l"/>
              </a:tabLst>
            </a:pPr>
            <a:r>
              <a:rPr sz="1200" spc="20" dirty="0">
                <a:solidFill>
                  <a:srgbClr val="F3F3F3"/>
                </a:solidFill>
                <a:latin typeface="Cambria"/>
                <a:cs typeface="Cambria"/>
              </a:rPr>
              <a:t>Collaborative</a:t>
            </a:r>
            <a:r>
              <a:rPr sz="1200" spc="-20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F3F3F3"/>
                </a:solidFill>
                <a:latin typeface="Cambria"/>
                <a:cs typeface="Cambria"/>
              </a:rPr>
              <a:t>Filtering</a:t>
            </a:r>
            <a:r>
              <a:rPr sz="1200" spc="-15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F3F3F3"/>
                </a:solidFill>
                <a:latin typeface="Cambria"/>
                <a:cs typeface="Cambria"/>
              </a:rPr>
              <a:t>Recommendation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4842"/>
            <a:ext cx="6376035" cy="19050"/>
          </a:xfrm>
          <a:custGeom>
            <a:avLst/>
            <a:gdLst/>
            <a:ahLst/>
            <a:cxnLst/>
            <a:rect l="l" t="t" r="r" b="b"/>
            <a:pathLst>
              <a:path w="6376035" h="19050">
                <a:moveTo>
                  <a:pt x="6375956" y="19049"/>
                </a:moveTo>
                <a:lnTo>
                  <a:pt x="0" y="19049"/>
                </a:lnTo>
                <a:lnTo>
                  <a:pt x="0" y="0"/>
                </a:lnTo>
                <a:lnTo>
                  <a:pt x="6375956" y="0"/>
                </a:lnTo>
                <a:lnTo>
                  <a:pt x="6375956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516" y="467705"/>
            <a:ext cx="43440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sz="2800" spc="-155" dirty="0"/>
              <a:t>1.	</a:t>
            </a:r>
            <a:r>
              <a:rPr sz="2900" spc="-35" dirty="0"/>
              <a:t>SIMPLE </a:t>
            </a:r>
            <a:r>
              <a:rPr sz="2900" spc="-45" dirty="0"/>
              <a:t>RECOMMENDER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8749196" y="0"/>
            <a:ext cx="0" cy="2992755"/>
          </a:xfrm>
          <a:custGeom>
            <a:avLst/>
            <a:gdLst/>
            <a:ahLst/>
            <a:cxnLst/>
            <a:rect l="l" t="t" r="r" b="b"/>
            <a:pathLst>
              <a:path h="2992755">
                <a:moveTo>
                  <a:pt x="0" y="0"/>
                </a:moveTo>
                <a:lnTo>
                  <a:pt x="0" y="2992499"/>
                </a:lnTo>
              </a:path>
            </a:pathLst>
          </a:custGeom>
          <a:ln w="19049">
            <a:solidFill>
              <a:srgbClr val="254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5925" y="1068390"/>
            <a:ext cx="60572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This</a:t>
            </a:r>
            <a:r>
              <a:rPr sz="14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254C6C"/>
                </a:solidFill>
                <a:latin typeface="Arial"/>
                <a:cs typeface="Arial"/>
              </a:rPr>
              <a:t>non-personalized</a:t>
            </a:r>
            <a:r>
              <a:rPr sz="1400" b="1" spc="-15" dirty="0">
                <a:solidFill>
                  <a:srgbClr val="254C6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54C6C"/>
                </a:solidFill>
                <a:latin typeface="Arial"/>
                <a:cs typeface="Arial"/>
              </a:rPr>
              <a:t>recommender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One of the easiest way to give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recommendation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is to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rank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 book based on </a:t>
            </a:r>
            <a:r>
              <a:rPr sz="1400" spc="-37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rating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 (</a:t>
            </a:r>
            <a:r>
              <a:rPr sz="1400" spc="-5" dirty="0">
                <a:solidFill>
                  <a:srgbClr val="254C6C"/>
                </a:solidFill>
                <a:latin typeface="Courier New"/>
                <a:cs typeface="Courier New"/>
              </a:rPr>
              <a:t>average_ratin</a:t>
            </a:r>
            <a:r>
              <a:rPr sz="1400" dirty="0">
                <a:solidFill>
                  <a:srgbClr val="254C6C"/>
                </a:solidFill>
                <a:latin typeface="Courier New"/>
                <a:cs typeface="Courier New"/>
              </a:rPr>
              <a:t>g</a:t>
            </a:r>
            <a:r>
              <a:rPr sz="1400" spc="-630" dirty="0">
                <a:solidFill>
                  <a:srgbClr val="254C6C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 </a:t>
            </a:r>
            <a:r>
              <a:rPr sz="1400" spc="-5" dirty="0">
                <a:solidFill>
                  <a:srgbClr val="254C6C"/>
                </a:solidFill>
                <a:latin typeface="Courier New"/>
                <a:cs typeface="Courier New"/>
              </a:rPr>
              <a:t>ratings_coun</a:t>
            </a:r>
            <a:r>
              <a:rPr sz="1400" dirty="0">
                <a:solidFill>
                  <a:srgbClr val="254C6C"/>
                </a:solidFill>
                <a:latin typeface="Courier New"/>
                <a:cs typeface="Courier New"/>
              </a:rPr>
              <a:t>t</a:t>
            </a:r>
            <a:r>
              <a:rPr sz="1400" spc="-645" dirty="0">
                <a:solidFill>
                  <a:srgbClr val="254C6C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54C6C"/>
                </a:solidFill>
                <a:latin typeface="Arial MT"/>
                <a:cs typeface="Arial MT"/>
              </a:rPr>
              <a:t>However,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we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mentioned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 in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EDA,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we need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make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 weighted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rating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54C6C"/>
                </a:solidFill>
                <a:latin typeface="Courier New"/>
                <a:cs typeface="Courier New"/>
              </a:rPr>
              <a:t>average_ratin</a:t>
            </a:r>
            <a:r>
              <a:rPr sz="1400" dirty="0">
                <a:solidFill>
                  <a:srgbClr val="254C6C"/>
                </a:solidFill>
                <a:latin typeface="Courier New"/>
                <a:cs typeface="Courier New"/>
              </a:rPr>
              <a:t>g</a:t>
            </a:r>
            <a:r>
              <a:rPr sz="1400" spc="-245" dirty="0">
                <a:solidFill>
                  <a:srgbClr val="254C6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an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d </a:t>
            </a:r>
            <a:r>
              <a:rPr sz="1400" spc="-5" dirty="0">
                <a:solidFill>
                  <a:srgbClr val="254C6C"/>
                </a:solidFill>
                <a:latin typeface="Courier New"/>
                <a:cs typeface="Courier New"/>
              </a:rPr>
              <a:t>rating_coun</a:t>
            </a:r>
            <a:r>
              <a:rPr sz="1400" dirty="0">
                <a:solidFill>
                  <a:srgbClr val="254C6C"/>
                </a:solidFill>
                <a:latin typeface="Courier New"/>
                <a:cs typeface="Courier New"/>
              </a:rPr>
              <a:t>t</a:t>
            </a:r>
            <a:r>
              <a:rPr sz="1400" spc="-660" dirty="0">
                <a:solidFill>
                  <a:srgbClr val="254C6C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6575" y="3001978"/>
            <a:ext cx="432816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New</a:t>
            </a:r>
            <a:r>
              <a:rPr sz="9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Rating</a:t>
            </a:r>
            <a:r>
              <a:rPr sz="9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Score</a:t>
            </a:r>
            <a:r>
              <a:rPr sz="9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formula</a:t>
            </a:r>
            <a:r>
              <a:rPr sz="9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used</a:t>
            </a:r>
            <a:r>
              <a:rPr sz="9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in</a:t>
            </a:r>
            <a:r>
              <a:rPr sz="9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Internet</a:t>
            </a:r>
            <a:r>
              <a:rPr sz="9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254C6C"/>
                </a:solidFill>
                <a:latin typeface="Arial MT"/>
                <a:cs typeface="Arial MT"/>
              </a:rPr>
              <a:t>Movie</a:t>
            </a:r>
            <a:r>
              <a:rPr sz="9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254C6C"/>
                </a:solidFill>
                <a:latin typeface="Arial MT"/>
                <a:cs typeface="Arial MT"/>
              </a:rPr>
              <a:t>Database</a:t>
            </a:r>
            <a:r>
              <a:rPr sz="9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254C6C"/>
                </a:solidFill>
                <a:latin typeface="Arial MT"/>
                <a:cs typeface="Arial MT"/>
              </a:rPr>
              <a:t>(IMDb)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where: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v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=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number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ratings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(ratings_count)</a:t>
            </a:r>
            <a:endParaRPr sz="1200">
              <a:latin typeface="Arial MT"/>
              <a:cs typeface="Arial MT"/>
            </a:endParaRPr>
          </a:p>
          <a:p>
            <a:pPr marL="12700" marR="433705">
              <a:lnSpc>
                <a:spcPct val="100000"/>
              </a:lnSpc>
            </a:pP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m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=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minimum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ratings_count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required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be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recommended </a:t>
            </a:r>
            <a:r>
              <a:rPr sz="1200" spc="-3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average of</a:t>
            </a:r>
            <a:r>
              <a:rPr sz="12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ratings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(average_rating)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C</a:t>
            </a:r>
            <a:r>
              <a:rPr sz="1200" spc="-2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=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mean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54C6C"/>
                </a:solidFill>
                <a:latin typeface="Arial MT"/>
                <a:cs typeface="Arial MT"/>
              </a:rPr>
              <a:t>ratings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all</a:t>
            </a:r>
            <a:r>
              <a:rPr sz="1200" spc="-1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Arial MT"/>
                <a:cs typeface="Arial MT"/>
              </a:rPr>
              <a:t>books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925" y="2360825"/>
            <a:ext cx="5404825" cy="572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4842"/>
            <a:ext cx="6376035" cy="19050"/>
          </a:xfrm>
          <a:custGeom>
            <a:avLst/>
            <a:gdLst/>
            <a:ahLst/>
            <a:cxnLst/>
            <a:rect l="l" t="t" r="r" b="b"/>
            <a:pathLst>
              <a:path w="6376035" h="19050">
                <a:moveTo>
                  <a:pt x="6375956" y="19049"/>
                </a:moveTo>
                <a:lnTo>
                  <a:pt x="0" y="19049"/>
                </a:lnTo>
                <a:lnTo>
                  <a:pt x="0" y="0"/>
                </a:lnTo>
                <a:lnTo>
                  <a:pt x="6375956" y="0"/>
                </a:lnTo>
                <a:lnTo>
                  <a:pt x="6375956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024" y="467705"/>
            <a:ext cx="4986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05" dirty="0"/>
              <a:t>2.</a:t>
            </a:r>
            <a:r>
              <a:rPr sz="2900" spc="-25" dirty="0"/>
              <a:t> </a:t>
            </a:r>
            <a:r>
              <a:rPr sz="2900" spc="10" dirty="0"/>
              <a:t>CONTENT</a:t>
            </a:r>
            <a:r>
              <a:rPr sz="2900" spc="-45" dirty="0"/>
              <a:t> </a:t>
            </a:r>
            <a:r>
              <a:rPr sz="2900" spc="-25" dirty="0"/>
              <a:t>BASED </a:t>
            </a:r>
            <a:r>
              <a:rPr sz="2900" spc="-40" dirty="0"/>
              <a:t>FILTERING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2125070" y="3925758"/>
            <a:ext cx="116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794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Convert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content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using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Courier New"/>
                <a:cs typeface="Courier New"/>
              </a:rPr>
              <a:t>TfidfVectorizer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0634" y="3952965"/>
            <a:ext cx="935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082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Measure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254C6C"/>
                </a:solidFill>
                <a:latin typeface="Microsoft Sans Serif"/>
                <a:cs typeface="Microsoft Sans Serif"/>
              </a:rPr>
              <a:t>c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osine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similarit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y</a:t>
            </a:r>
            <a:endParaRPr sz="1000">
              <a:latin typeface="Microsoft Sans Serif"/>
              <a:cs typeface="Microsoft Sans Serif"/>
            </a:endParaRPr>
          </a:p>
          <a:p>
            <a:pPr marL="115570">
              <a:lnSpc>
                <a:spcPct val="100000"/>
              </a:lnSpc>
            </a:pP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for</a:t>
            </a:r>
            <a:r>
              <a:rPr sz="10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254C6C"/>
                </a:solidFill>
                <a:latin typeface="Microsoft Sans Serif"/>
                <a:cs typeface="Microsoft Sans Serif"/>
              </a:rPr>
              <a:t>all</a:t>
            </a:r>
            <a:r>
              <a:rPr sz="1000" spc="-3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8374" y="3876765"/>
            <a:ext cx="92201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Rank</a:t>
            </a:r>
            <a:r>
              <a:rPr sz="1000" spc="-4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the</a:t>
            </a:r>
            <a:r>
              <a:rPr sz="1000" spc="-4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cosine </a:t>
            </a:r>
            <a:r>
              <a:rPr sz="1000" spc="-2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similarity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of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the </a:t>
            </a:r>
            <a:r>
              <a:rPr sz="1000" spc="-2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based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on </a:t>
            </a:r>
            <a:r>
              <a:rPr sz="1000" spc="-254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input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8256" y="3963372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solidFill>
                  <a:srgbClr val="254C6C"/>
                </a:solidFill>
                <a:latin typeface="Microsoft Sans Serif"/>
                <a:cs typeface="Microsoft Sans Serif"/>
              </a:rPr>
              <a:t>R</a:t>
            </a:r>
            <a:r>
              <a:rPr sz="10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e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c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ommend 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2433" y="3529326"/>
            <a:ext cx="1759585" cy="302260"/>
            <a:chOff x="2602433" y="3529326"/>
            <a:chExt cx="1759585" cy="302260"/>
          </a:xfrm>
        </p:grpSpPr>
        <p:sp>
          <p:nvSpPr>
            <p:cNvPr id="9" name="object 9"/>
            <p:cNvSpPr/>
            <p:nvPr/>
          </p:nvSpPr>
          <p:spPr>
            <a:xfrm>
              <a:off x="2888858" y="3677622"/>
              <a:ext cx="1139825" cy="5715"/>
            </a:xfrm>
            <a:custGeom>
              <a:avLst/>
              <a:gdLst/>
              <a:ahLst/>
              <a:cxnLst/>
              <a:rect l="l" t="t" r="r" b="b"/>
              <a:pathLst>
                <a:path w="1139825" h="5714">
                  <a:moveTo>
                    <a:pt x="0" y="5473"/>
                  </a:moveTo>
                  <a:lnTo>
                    <a:pt x="1139388" y="0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7170" y="3666653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05" y="22045"/>
                  </a:moveTo>
                  <a:lnTo>
                    <a:pt x="11075" y="10969"/>
                  </a:lnTo>
                  <a:lnTo>
                    <a:pt x="0" y="0"/>
                  </a:lnTo>
                  <a:lnTo>
                    <a:pt x="30337" y="10876"/>
                  </a:lnTo>
                  <a:lnTo>
                    <a:pt x="105" y="22045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7170" y="3666653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075" y="10969"/>
                  </a:moveTo>
                  <a:lnTo>
                    <a:pt x="105" y="22045"/>
                  </a:lnTo>
                  <a:lnTo>
                    <a:pt x="30337" y="10876"/>
                  </a:lnTo>
                  <a:lnTo>
                    <a:pt x="0" y="0"/>
                  </a:lnTo>
                  <a:lnTo>
                    <a:pt x="11075" y="10969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1958" y="354464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1958" y="354464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5467" y="353885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5467" y="353885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48492" y="355081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44825" y="3529326"/>
            <a:ext cx="296545" cy="296545"/>
            <a:chOff x="5444825" y="3529326"/>
            <a:chExt cx="296545" cy="296545"/>
          </a:xfrm>
        </p:grpSpPr>
        <p:sp>
          <p:nvSpPr>
            <p:cNvPr id="18" name="object 18"/>
            <p:cNvSpPr/>
            <p:nvPr/>
          </p:nvSpPr>
          <p:spPr>
            <a:xfrm>
              <a:off x="5454350" y="353885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4350" y="353885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27375" y="355081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09184" y="3538057"/>
            <a:ext cx="296545" cy="296545"/>
            <a:chOff x="6809184" y="3538057"/>
            <a:chExt cx="296545" cy="296545"/>
          </a:xfrm>
        </p:grpSpPr>
        <p:sp>
          <p:nvSpPr>
            <p:cNvPr id="22" name="object 22"/>
            <p:cNvSpPr/>
            <p:nvPr/>
          </p:nvSpPr>
          <p:spPr>
            <a:xfrm>
              <a:off x="6818709" y="3547582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8709" y="3547582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91734" y="355954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7754" y="3532216"/>
            <a:ext cx="7538720" cy="299085"/>
            <a:chOff x="967754" y="3532216"/>
            <a:chExt cx="7538720" cy="299085"/>
          </a:xfrm>
        </p:grpSpPr>
        <p:sp>
          <p:nvSpPr>
            <p:cNvPr id="26" name="object 26"/>
            <p:cNvSpPr/>
            <p:nvPr/>
          </p:nvSpPr>
          <p:spPr>
            <a:xfrm>
              <a:off x="4352367" y="3677302"/>
              <a:ext cx="1055370" cy="0"/>
            </a:xfrm>
            <a:custGeom>
              <a:avLst/>
              <a:gdLst/>
              <a:ahLst/>
              <a:cxnLst/>
              <a:rect l="l" t="t" r="r" b="b"/>
              <a:pathLst>
                <a:path w="1055370">
                  <a:moveTo>
                    <a:pt x="0" y="0"/>
                  </a:moveTo>
                  <a:lnTo>
                    <a:pt x="1054788" y="0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96132" y="3666279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0" y="22045"/>
                  </a:moveTo>
                  <a:lnTo>
                    <a:pt x="11022" y="11022"/>
                  </a:lnTo>
                  <a:lnTo>
                    <a:pt x="0" y="0"/>
                  </a:lnTo>
                  <a:lnTo>
                    <a:pt x="30285" y="11022"/>
                  </a:lnTo>
                  <a:lnTo>
                    <a:pt x="0" y="22045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96132" y="3666279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022" y="11022"/>
                  </a:moveTo>
                  <a:lnTo>
                    <a:pt x="0" y="22045"/>
                  </a:lnTo>
                  <a:lnTo>
                    <a:pt x="30285" y="11022"/>
                  </a:lnTo>
                  <a:lnTo>
                    <a:pt x="0" y="0"/>
                  </a:lnTo>
                  <a:lnTo>
                    <a:pt x="11022" y="11022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31250" y="3677302"/>
              <a:ext cx="1040765" cy="8890"/>
            </a:xfrm>
            <a:custGeom>
              <a:avLst/>
              <a:gdLst/>
              <a:ahLst/>
              <a:cxnLst/>
              <a:rect l="l" t="t" r="r" b="b"/>
              <a:pathLst>
                <a:path w="1040765" h="8889">
                  <a:moveTo>
                    <a:pt x="0" y="0"/>
                  </a:moveTo>
                  <a:lnTo>
                    <a:pt x="1040389" y="8322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0529" y="3674514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0" y="22044"/>
                  </a:moveTo>
                  <a:lnTo>
                    <a:pt x="11109" y="11110"/>
                  </a:lnTo>
                  <a:lnTo>
                    <a:pt x="175" y="0"/>
                  </a:lnTo>
                  <a:lnTo>
                    <a:pt x="30371" y="11264"/>
                  </a:lnTo>
                  <a:lnTo>
                    <a:pt x="0" y="22044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0529" y="3674514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109" y="11110"/>
                  </a:moveTo>
                  <a:lnTo>
                    <a:pt x="0" y="22044"/>
                  </a:lnTo>
                  <a:lnTo>
                    <a:pt x="30371" y="11264"/>
                  </a:lnTo>
                  <a:lnTo>
                    <a:pt x="175" y="0"/>
                  </a:lnTo>
                  <a:lnTo>
                    <a:pt x="11109" y="1111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7279" y="3544647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7279" y="3544647"/>
              <a:ext cx="1588135" cy="277495"/>
            </a:xfrm>
            <a:custGeom>
              <a:avLst/>
              <a:gdLst/>
              <a:ahLst/>
              <a:cxnLst/>
              <a:rect l="l" t="t" r="r" b="b"/>
              <a:pathLst>
                <a:path w="158813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  <a:path w="1588135" h="277495">
                  <a:moveTo>
                    <a:pt x="276899" y="138449"/>
                  </a:moveTo>
                  <a:lnTo>
                    <a:pt x="1587588" y="138449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3844" y="3672073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80" h="22225">
                  <a:moveTo>
                    <a:pt x="0" y="22046"/>
                  </a:moveTo>
                  <a:lnTo>
                    <a:pt x="11022" y="11023"/>
                  </a:lnTo>
                  <a:lnTo>
                    <a:pt x="0" y="0"/>
                  </a:lnTo>
                  <a:lnTo>
                    <a:pt x="30285" y="11023"/>
                  </a:lnTo>
                  <a:lnTo>
                    <a:pt x="0" y="22046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3844" y="3672073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80" h="22225">
                  <a:moveTo>
                    <a:pt x="11022" y="11023"/>
                  </a:moveTo>
                  <a:lnTo>
                    <a:pt x="0" y="22046"/>
                  </a:lnTo>
                  <a:lnTo>
                    <a:pt x="30285" y="11023"/>
                  </a:lnTo>
                  <a:lnTo>
                    <a:pt x="0" y="0"/>
                  </a:lnTo>
                  <a:lnTo>
                    <a:pt x="11022" y="11023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19464" y="354174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19464" y="354174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51010" y="3952970"/>
            <a:ext cx="1330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Collect feature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(title, </a:t>
            </a: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author,</a:t>
            </a:r>
            <a:r>
              <a:rPr sz="1000" spc="-2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description</a:t>
            </a:r>
            <a:r>
              <a:rPr sz="1000" spc="-2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and </a:t>
            </a:r>
            <a:r>
              <a:rPr sz="1000" spc="-2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genre)</a:t>
            </a:r>
            <a:r>
              <a:rPr sz="10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254C6C"/>
                </a:solidFill>
                <a:latin typeface="Microsoft Sans Serif"/>
                <a:cs typeface="Microsoft Sans Serif"/>
              </a:rPr>
              <a:t>as</a:t>
            </a:r>
            <a:r>
              <a:rPr sz="10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254C6C"/>
                </a:solidFill>
                <a:latin typeface="Microsoft Sans Serif"/>
                <a:cs typeface="Microsoft Sans Serif"/>
              </a:rPr>
              <a:t>a</a:t>
            </a:r>
            <a:r>
              <a:rPr sz="10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content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92490" y="355369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86084" y="3660080"/>
            <a:ext cx="1115060" cy="41275"/>
            <a:chOff x="7086084" y="3660080"/>
            <a:chExt cx="1115060" cy="41275"/>
          </a:xfrm>
        </p:grpSpPr>
        <p:sp>
          <p:nvSpPr>
            <p:cNvPr id="41" name="object 41"/>
            <p:cNvSpPr/>
            <p:nvPr/>
          </p:nvSpPr>
          <p:spPr>
            <a:xfrm>
              <a:off x="7095609" y="3680572"/>
              <a:ext cx="1076960" cy="5715"/>
            </a:xfrm>
            <a:custGeom>
              <a:avLst/>
              <a:gdLst/>
              <a:ahLst/>
              <a:cxnLst/>
              <a:rect l="l" t="t" r="r" b="b"/>
              <a:pathLst>
                <a:path w="1076959" h="5714">
                  <a:moveTo>
                    <a:pt x="0" y="5460"/>
                  </a:moveTo>
                  <a:lnTo>
                    <a:pt x="1076688" y="0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61219" y="3669605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2" y="22045"/>
                  </a:moveTo>
                  <a:lnTo>
                    <a:pt x="11078" y="10966"/>
                  </a:lnTo>
                  <a:lnTo>
                    <a:pt x="0" y="0"/>
                  </a:lnTo>
                  <a:lnTo>
                    <a:pt x="30340" y="10869"/>
                  </a:lnTo>
                  <a:lnTo>
                    <a:pt x="112" y="22045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61219" y="3669605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078" y="10966"/>
                  </a:moveTo>
                  <a:lnTo>
                    <a:pt x="112" y="22045"/>
                  </a:lnTo>
                  <a:lnTo>
                    <a:pt x="30340" y="10869"/>
                  </a:lnTo>
                  <a:lnTo>
                    <a:pt x="0" y="0"/>
                  </a:lnTo>
                  <a:lnTo>
                    <a:pt x="11078" y="10966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87974" y="3963372"/>
            <a:ext cx="782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Input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254C6C"/>
                </a:solidFill>
                <a:latin typeface="Microsoft Sans Serif"/>
                <a:cs typeface="Microsoft Sans Serif"/>
              </a:rPr>
              <a:t>f</a:t>
            </a:r>
            <a:r>
              <a:rPr sz="10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a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v</a:t>
            </a:r>
            <a:r>
              <a:rPr sz="10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ori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t</a:t>
            </a:r>
            <a:r>
              <a:rPr sz="10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e 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2357" y="3131813"/>
            <a:ext cx="244919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1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Flow</a:t>
            </a:r>
            <a:r>
              <a:rPr sz="1400" b="1" u="heavy" spc="-2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20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Content</a:t>
            </a:r>
            <a:r>
              <a:rPr sz="1400" b="1" u="heavy" spc="-2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40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Based</a:t>
            </a:r>
            <a:r>
              <a:rPr sz="1400" b="1" u="heavy" spc="-2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Filtering</a:t>
            </a:r>
            <a:endParaRPr sz="14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1665"/>
              </a:spcBef>
              <a:tabLst>
                <a:tab pos="1884680" algn="l"/>
              </a:tabLst>
            </a:pPr>
            <a:r>
              <a:rPr sz="1400" dirty="0">
                <a:latin typeface="Arial MT"/>
                <a:cs typeface="Arial MT"/>
              </a:rPr>
              <a:t>1	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8100" y="1254688"/>
            <a:ext cx="4860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This approach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makes recommendations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to users based on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features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or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characteristics</a:t>
            </a:r>
            <a:r>
              <a:rPr sz="1400" spc="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of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books.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Using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item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metadata,</a:t>
            </a:r>
            <a:r>
              <a:rPr sz="1400" spc="28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</a:t>
            </a:r>
            <a:r>
              <a:rPr sz="1400" spc="28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computer</a:t>
            </a:r>
            <a:r>
              <a:rPr sz="1400" spc="28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will</a:t>
            </a:r>
            <a:r>
              <a:rPr sz="1400" spc="28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assess</a:t>
            </a:r>
            <a:r>
              <a:rPr sz="1400" spc="28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how</a:t>
            </a:r>
            <a:r>
              <a:rPr sz="1400" spc="28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similar</a:t>
            </a:r>
            <a:r>
              <a:rPr sz="1400" spc="28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</a:t>
            </a:r>
            <a:r>
              <a:rPr sz="1400" spc="28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books </a:t>
            </a:r>
            <a:r>
              <a:rPr sz="1400" spc="-37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are to one another and then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recommend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 books that are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most      </a:t>
            </a:r>
            <a:r>
              <a:rPr sz="1400" spc="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like</a:t>
            </a:r>
            <a:r>
              <a:rPr sz="1400" spc="375" dirty="0">
                <a:solidFill>
                  <a:srgbClr val="254C6C"/>
                </a:solidFill>
                <a:latin typeface="Arial MT"/>
                <a:cs typeface="Arial MT"/>
              </a:rPr>
              <a:t>   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</a:t>
            </a:r>
            <a:r>
              <a:rPr sz="1400" spc="375" dirty="0">
                <a:solidFill>
                  <a:srgbClr val="254C6C"/>
                </a:solidFill>
                <a:latin typeface="Arial MT"/>
                <a:cs typeface="Arial MT"/>
              </a:rPr>
              <a:t>   </a:t>
            </a:r>
            <a:r>
              <a:rPr sz="1400" spc="38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one</a:t>
            </a:r>
            <a:r>
              <a:rPr sz="1400" spc="375" dirty="0">
                <a:solidFill>
                  <a:srgbClr val="254C6C"/>
                </a:solidFill>
                <a:latin typeface="Arial MT"/>
                <a:cs typeface="Arial MT"/>
              </a:rPr>
              <a:t>   </a:t>
            </a:r>
            <a:r>
              <a:rPr sz="1400" spc="38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the</a:t>
            </a:r>
            <a:r>
              <a:rPr sz="1400" spc="375" dirty="0">
                <a:solidFill>
                  <a:srgbClr val="254C6C"/>
                </a:solidFill>
                <a:latin typeface="Arial MT"/>
                <a:cs typeface="Arial MT"/>
              </a:rPr>
              <a:t>   </a:t>
            </a:r>
            <a:r>
              <a:rPr sz="1400" spc="38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user</a:t>
            </a:r>
            <a:r>
              <a:rPr sz="1400" spc="375" dirty="0">
                <a:solidFill>
                  <a:srgbClr val="254C6C"/>
                </a:solidFill>
                <a:latin typeface="Arial MT"/>
                <a:cs typeface="Arial MT"/>
              </a:rPr>
              <a:t>   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loved.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One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of the way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is using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cosine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similarity.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7" name="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700" y="1188774"/>
            <a:ext cx="2721224" cy="20539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4842"/>
            <a:ext cx="6376035" cy="19050"/>
          </a:xfrm>
          <a:custGeom>
            <a:avLst/>
            <a:gdLst/>
            <a:ahLst/>
            <a:cxnLst/>
            <a:rect l="l" t="t" r="r" b="b"/>
            <a:pathLst>
              <a:path w="6376035" h="19050">
                <a:moveTo>
                  <a:pt x="6375956" y="19049"/>
                </a:moveTo>
                <a:lnTo>
                  <a:pt x="0" y="19049"/>
                </a:lnTo>
                <a:lnTo>
                  <a:pt x="0" y="0"/>
                </a:lnTo>
                <a:lnTo>
                  <a:pt x="6375956" y="0"/>
                </a:lnTo>
                <a:lnTo>
                  <a:pt x="6375956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024" y="467705"/>
            <a:ext cx="5001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05" dirty="0"/>
              <a:t>3.</a:t>
            </a:r>
            <a:r>
              <a:rPr sz="2900" spc="-35" dirty="0"/>
              <a:t> </a:t>
            </a:r>
            <a:r>
              <a:rPr sz="2900" spc="5" dirty="0"/>
              <a:t>COLLABORATIVE</a:t>
            </a:r>
            <a:r>
              <a:rPr sz="2900" spc="-30" dirty="0"/>
              <a:t> </a:t>
            </a:r>
            <a:r>
              <a:rPr sz="2900" spc="-40" dirty="0"/>
              <a:t>FILTERING</a:t>
            </a:r>
            <a:endParaRPr sz="29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1665" y="1948447"/>
          <a:ext cx="1946909" cy="1268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3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D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?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08912" y="3259902"/>
            <a:ext cx="2895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item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84" y="2564236"/>
            <a:ext cx="181610" cy="2971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" dirty="0">
                <a:latin typeface="Arial MT"/>
                <a:cs typeface="Arial MT"/>
              </a:rPr>
              <a:t>user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4151" y="2294427"/>
            <a:ext cx="2139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54C6C"/>
                </a:solidFill>
                <a:latin typeface="Arial MT"/>
                <a:cs typeface="Arial MT"/>
              </a:rPr>
              <a:t>≈</a:t>
            </a:r>
            <a:endParaRPr sz="27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22693" y="1948447"/>
          <a:ext cx="834389" cy="1268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D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D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D8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66525" y="1940354"/>
          <a:ext cx="1946909" cy="769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6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D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D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D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57425" y="2363804"/>
            <a:ext cx="1714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254C6C"/>
                </a:solidFill>
                <a:latin typeface="Arial MT"/>
                <a:cs typeface="Arial MT"/>
              </a:rPr>
              <a:t>x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3725" y="3262759"/>
            <a:ext cx="1187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3340" y="2464043"/>
            <a:ext cx="181610" cy="2971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" dirty="0">
                <a:latin typeface="Arial MT"/>
                <a:cs typeface="Arial MT"/>
              </a:rPr>
              <a:t>user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4939" y="2785222"/>
            <a:ext cx="2895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item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8673" y="2253426"/>
            <a:ext cx="181610" cy="118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dirty="0">
                <a:latin typeface="Arial MT"/>
                <a:cs typeface="Arial MT"/>
              </a:rPr>
              <a:t>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2555" y="1690423"/>
            <a:ext cx="715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Ite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matrix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3460" y="2622743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Microsoft Sans Serif"/>
                <a:cs typeface="Microsoft Sans Serif"/>
              </a:rPr>
              <a:t>(approximately  </a:t>
            </a:r>
            <a:r>
              <a:rPr sz="700" spc="-10" dirty="0">
                <a:latin typeface="Microsoft Sans Serif"/>
                <a:cs typeface="Microsoft Sans Serif"/>
              </a:rPr>
              <a:t>equal)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1263" y="2684394"/>
            <a:ext cx="41211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Microsoft Sans Serif"/>
                <a:cs typeface="Microsoft Sans Serif"/>
              </a:rPr>
              <a:t>(multiply))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1650" y="1036383"/>
            <a:ext cx="565277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This approach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recommends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books to users based on their prior </a:t>
            </a:r>
            <a:r>
              <a:rPr sz="1400" dirty="0">
                <a:solidFill>
                  <a:srgbClr val="254C6C"/>
                </a:solidFill>
                <a:latin typeface="Arial MT"/>
                <a:cs typeface="Arial MT"/>
              </a:rPr>
              <a:t>reading </a:t>
            </a:r>
            <a:r>
              <a:rPr sz="1400" spc="-375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habits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and the preferences</a:t>
            </a:r>
            <a:r>
              <a:rPr sz="1400" spc="-10" dirty="0">
                <a:solidFill>
                  <a:srgbClr val="254C6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Arial MT"/>
                <a:cs typeface="Arial MT"/>
              </a:rPr>
              <a:t>of other users.</a:t>
            </a:r>
            <a:endParaRPr sz="140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  <a:spcBef>
                <a:spcPts val="1305"/>
              </a:spcBef>
              <a:tabLst>
                <a:tab pos="3404870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User item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interaction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matrix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User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matrix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3989" y="4384545"/>
            <a:ext cx="1320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8925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Fit </a:t>
            </a:r>
            <a:r>
              <a:rPr sz="10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to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model </a:t>
            </a: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Courier New"/>
                <a:cs typeface="Courier New"/>
              </a:rPr>
              <a:t>Normal</a:t>
            </a:r>
            <a:r>
              <a:rPr sz="1000" spc="-90" dirty="0">
                <a:solidFill>
                  <a:srgbClr val="254C6C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Courier New"/>
                <a:cs typeface="Courier New"/>
              </a:rPr>
              <a:t>Predictor, </a:t>
            </a:r>
            <a:r>
              <a:rPr sz="1000" spc="-585" dirty="0">
                <a:solidFill>
                  <a:srgbClr val="254C6C"/>
                </a:solid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254C6C"/>
                </a:solidFill>
                <a:latin typeface="Courier New"/>
                <a:cs typeface="Courier New"/>
              </a:rPr>
              <a:t>KNN,SVD,</a:t>
            </a:r>
            <a:r>
              <a:rPr sz="10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and</a:t>
            </a:r>
            <a:r>
              <a:rPr sz="1000" spc="-15" dirty="0">
                <a:solidFill>
                  <a:srgbClr val="254C6C"/>
                </a:solidFill>
                <a:latin typeface="Courier New"/>
                <a:cs typeface="Courier New"/>
              </a:rPr>
              <a:t>SVD++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4098" y="4411745"/>
            <a:ext cx="104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Compare </a:t>
            </a:r>
            <a:r>
              <a:rPr sz="1000" spc="-45" dirty="0">
                <a:solidFill>
                  <a:srgbClr val="254C6C"/>
                </a:solidFill>
                <a:latin typeface="Microsoft Sans Serif"/>
                <a:cs typeface="Microsoft Sans Serif"/>
              </a:rPr>
              <a:t>RMSE, 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memory </a:t>
            </a:r>
            <a:r>
              <a:rPr sz="10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use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and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model</a:t>
            </a:r>
            <a:r>
              <a:rPr sz="10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65" dirty="0">
                <a:solidFill>
                  <a:srgbClr val="254C6C"/>
                </a:solidFill>
                <a:latin typeface="Microsoft Sans Serif"/>
                <a:cs typeface="Microsoft Sans Serif"/>
              </a:rPr>
              <a:t>ﬁt</a:t>
            </a:r>
            <a:r>
              <a:rPr sz="1000" spc="-3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duration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1071" y="4422140"/>
            <a:ext cx="924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Predict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</a:t>
            </a:r>
            <a:r>
              <a:rPr sz="10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in </a:t>
            </a:r>
            <a:r>
              <a:rPr sz="1000" spc="-2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254C6C"/>
                </a:solidFill>
                <a:latin typeface="Microsoft Sans Serif"/>
                <a:cs typeface="Microsoft Sans Serif"/>
              </a:rPr>
              <a:t>full</a:t>
            </a:r>
            <a:r>
              <a:rPr sz="1000" spc="-2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data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9258" y="4431095"/>
            <a:ext cx="1108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 marR="5080" indent="-113664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solidFill>
                  <a:srgbClr val="254C6C"/>
                </a:solidFill>
                <a:latin typeface="Microsoft Sans Serif"/>
                <a:cs typeface="Microsoft Sans Serif"/>
              </a:rPr>
              <a:t>R</a:t>
            </a:r>
            <a:r>
              <a:rPr sz="10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e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c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ommend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boo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k</a:t>
            </a:r>
            <a:r>
              <a:rPr sz="10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s  </a:t>
            </a: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for</a:t>
            </a:r>
            <a:r>
              <a:rPr sz="1000" spc="-2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certain</a:t>
            </a:r>
            <a:r>
              <a:rPr sz="1000" spc="-2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user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08208" y="3988101"/>
            <a:ext cx="1759585" cy="302260"/>
            <a:chOff x="2608208" y="3988101"/>
            <a:chExt cx="1759585" cy="302260"/>
          </a:xfrm>
        </p:grpSpPr>
        <p:sp>
          <p:nvSpPr>
            <p:cNvPr id="24" name="object 24"/>
            <p:cNvSpPr/>
            <p:nvPr/>
          </p:nvSpPr>
          <p:spPr>
            <a:xfrm>
              <a:off x="2894633" y="4136397"/>
              <a:ext cx="1139825" cy="5715"/>
            </a:xfrm>
            <a:custGeom>
              <a:avLst/>
              <a:gdLst/>
              <a:ahLst/>
              <a:cxnLst/>
              <a:rect l="l" t="t" r="r" b="b"/>
              <a:pathLst>
                <a:path w="1139825" h="5714">
                  <a:moveTo>
                    <a:pt x="0" y="5473"/>
                  </a:moveTo>
                  <a:lnTo>
                    <a:pt x="1139388" y="0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22946" y="4125428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05" y="22045"/>
                  </a:moveTo>
                  <a:lnTo>
                    <a:pt x="11075" y="10969"/>
                  </a:lnTo>
                  <a:lnTo>
                    <a:pt x="0" y="0"/>
                  </a:lnTo>
                  <a:lnTo>
                    <a:pt x="30337" y="10876"/>
                  </a:lnTo>
                  <a:lnTo>
                    <a:pt x="105" y="22045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2946" y="4125428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075" y="10969"/>
                  </a:moveTo>
                  <a:lnTo>
                    <a:pt x="105" y="22045"/>
                  </a:lnTo>
                  <a:lnTo>
                    <a:pt x="30337" y="10876"/>
                  </a:lnTo>
                  <a:lnTo>
                    <a:pt x="0" y="0"/>
                  </a:lnTo>
                  <a:lnTo>
                    <a:pt x="11075" y="10969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7733" y="400342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17733" y="400342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81242" y="399762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81242" y="399762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4266" y="400958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50599" y="3988101"/>
            <a:ext cx="296545" cy="296545"/>
            <a:chOff x="5450599" y="3988101"/>
            <a:chExt cx="296545" cy="296545"/>
          </a:xfrm>
        </p:grpSpPr>
        <p:sp>
          <p:nvSpPr>
            <p:cNvPr id="33" name="object 33"/>
            <p:cNvSpPr/>
            <p:nvPr/>
          </p:nvSpPr>
          <p:spPr>
            <a:xfrm>
              <a:off x="5460124" y="399762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60124" y="399762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33150" y="400958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14959" y="3996832"/>
            <a:ext cx="296545" cy="296545"/>
            <a:chOff x="6814959" y="3996832"/>
            <a:chExt cx="296545" cy="296545"/>
          </a:xfrm>
        </p:grpSpPr>
        <p:sp>
          <p:nvSpPr>
            <p:cNvPr id="37" name="object 37"/>
            <p:cNvSpPr/>
            <p:nvPr/>
          </p:nvSpPr>
          <p:spPr>
            <a:xfrm>
              <a:off x="6824484" y="4006357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24484" y="4006357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897509" y="401831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73528" y="3990990"/>
            <a:ext cx="7538720" cy="299085"/>
            <a:chOff x="973528" y="3990990"/>
            <a:chExt cx="7538720" cy="299085"/>
          </a:xfrm>
        </p:grpSpPr>
        <p:sp>
          <p:nvSpPr>
            <p:cNvPr id="41" name="object 41"/>
            <p:cNvSpPr/>
            <p:nvPr/>
          </p:nvSpPr>
          <p:spPr>
            <a:xfrm>
              <a:off x="4358142" y="4136076"/>
              <a:ext cx="1055370" cy="0"/>
            </a:xfrm>
            <a:custGeom>
              <a:avLst/>
              <a:gdLst/>
              <a:ahLst/>
              <a:cxnLst/>
              <a:rect l="l" t="t" r="r" b="b"/>
              <a:pathLst>
                <a:path w="1055370">
                  <a:moveTo>
                    <a:pt x="0" y="0"/>
                  </a:moveTo>
                  <a:lnTo>
                    <a:pt x="1054788" y="0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01907" y="4125053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0" y="22045"/>
                  </a:moveTo>
                  <a:lnTo>
                    <a:pt x="11022" y="11022"/>
                  </a:lnTo>
                  <a:lnTo>
                    <a:pt x="0" y="0"/>
                  </a:lnTo>
                  <a:lnTo>
                    <a:pt x="30285" y="11022"/>
                  </a:lnTo>
                  <a:lnTo>
                    <a:pt x="0" y="22045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01907" y="4125053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022" y="11022"/>
                  </a:moveTo>
                  <a:lnTo>
                    <a:pt x="0" y="22045"/>
                  </a:lnTo>
                  <a:lnTo>
                    <a:pt x="30285" y="11022"/>
                  </a:lnTo>
                  <a:lnTo>
                    <a:pt x="0" y="0"/>
                  </a:lnTo>
                  <a:lnTo>
                    <a:pt x="11022" y="11022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37025" y="4136076"/>
              <a:ext cx="1040765" cy="8890"/>
            </a:xfrm>
            <a:custGeom>
              <a:avLst/>
              <a:gdLst/>
              <a:ahLst/>
              <a:cxnLst/>
              <a:rect l="l" t="t" r="r" b="b"/>
              <a:pathLst>
                <a:path w="1040765" h="8889">
                  <a:moveTo>
                    <a:pt x="0" y="0"/>
                  </a:moveTo>
                  <a:lnTo>
                    <a:pt x="1040389" y="8322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66304" y="4133289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0" y="22044"/>
                  </a:moveTo>
                  <a:lnTo>
                    <a:pt x="11109" y="11110"/>
                  </a:lnTo>
                  <a:lnTo>
                    <a:pt x="175" y="0"/>
                  </a:lnTo>
                  <a:lnTo>
                    <a:pt x="30371" y="11264"/>
                  </a:lnTo>
                  <a:lnTo>
                    <a:pt x="0" y="22044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66304" y="4133289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109" y="11110"/>
                  </a:moveTo>
                  <a:lnTo>
                    <a:pt x="0" y="22044"/>
                  </a:lnTo>
                  <a:lnTo>
                    <a:pt x="30371" y="11264"/>
                  </a:lnTo>
                  <a:lnTo>
                    <a:pt x="175" y="0"/>
                  </a:lnTo>
                  <a:lnTo>
                    <a:pt x="11109" y="1111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3053" y="4003421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3053" y="4003421"/>
              <a:ext cx="1588135" cy="277495"/>
            </a:xfrm>
            <a:custGeom>
              <a:avLst/>
              <a:gdLst/>
              <a:ahLst/>
              <a:cxnLst/>
              <a:rect l="l" t="t" r="r" b="b"/>
              <a:pathLst>
                <a:path w="158813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  <a:path w="1588135" h="277495">
                  <a:moveTo>
                    <a:pt x="276899" y="138449"/>
                  </a:moveTo>
                  <a:lnTo>
                    <a:pt x="1587588" y="138449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59619" y="4130848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80" h="22225">
                  <a:moveTo>
                    <a:pt x="0" y="22046"/>
                  </a:moveTo>
                  <a:lnTo>
                    <a:pt x="11022" y="11023"/>
                  </a:lnTo>
                  <a:lnTo>
                    <a:pt x="0" y="0"/>
                  </a:lnTo>
                  <a:lnTo>
                    <a:pt x="30285" y="11023"/>
                  </a:lnTo>
                  <a:lnTo>
                    <a:pt x="0" y="22046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59619" y="4130848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80" h="22225">
                  <a:moveTo>
                    <a:pt x="11022" y="11023"/>
                  </a:moveTo>
                  <a:lnTo>
                    <a:pt x="0" y="22046"/>
                  </a:lnTo>
                  <a:lnTo>
                    <a:pt x="30285" y="11023"/>
                  </a:lnTo>
                  <a:lnTo>
                    <a:pt x="0" y="0"/>
                  </a:lnTo>
                  <a:lnTo>
                    <a:pt x="11022" y="11023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25239" y="4000515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276899" y="276899"/>
                  </a:moveTo>
                  <a:lnTo>
                    <a:pt x="0" y="276899"/>
                  </a:lnTo>
                  <a:lnTo>
                    <a:pt x="0" y="0"/>
                  </a:lnTo>
                  <a:lnTo>
                    <a:pt x="276899" y="0"/>
                  </a:lnTo>
                  <a:lnTo>
                    <a:pt x="276899" y="276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25239" y="4000515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0" y="0"/>
                  </a:moveTo>
                  <a:lnTo>
                    <a:pt x="276899" y="0"/>
                  </a:lnTo>
                  <a:lnTo>
                    <a:pt x="276899" y="276899"/>
                  </a:lnTo>
                  <a:lnTo>
                    <a:pt x="0" y="276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74631" y="4431095"/>
            <a:ext cx="894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</a:pP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Split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train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and </a:t>
            </a:r>
            <a:r>
              <a:rPr sz="1000" spc="-254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test</a:t>
            </a:r>
            <a:r>
              <a:rPr sz="1000" spc="-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data</a:t>
            </a:r>
            <a:r>
              <a:rPr sz="1000" spc="-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70:30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98264" y="401247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091859" y="4118854"/>
            <a:ext cx="1115060" cy="41275"/>
            <a:chOff x="7091859" y="4118854"/>
            <a:chExt cx="1115060" cy="41275"/>
          </a:xfrm>
        </p:grpSpPr>
        <p:sp>
          <p:nvSpPr>
            <p:cNvPr id="56" name="object 56"/>
            <p:cNvSpPr/>
            <p:nvPr/>
          </p:nvSpPr>
          <p:spPr>
            <a:xfrm>
              <a:off x="7101384" y="4139346"/>
              <a:ext cx="1076960" cy="5715"/>
            </a:xfrm>
            <a:custGeom>
              <a:avLst/>
              <a:gdLst/>
              <a:ahLst/>
              <a:cxnLst/>
              <a:rect l="l" t="t" r="r" b="b"/>
              <a:pathLst>
                <a:path w="1076959" h="5714">
                  <a:moveTo>
                    <a:pt x="0" y="5460"/>
                  </a:moveTo>
                  <a:lnTo>
                    <a:pt x="1076688" y="0"/>
                  </a:lnTo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66994" y="4128379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2" y="22045"/>
                  </a:moveTo>
                  <a:lnTo>
                    <a:pt x="11078" y="10966"/>
                  </a:lnTo>
                  <a:lnTo>
                    <a:pt x="0" y="0"/>
                  </a:lnTo>
                  <a:lnTo>
                    <a:pt x="30340" y="10869"/>
                  </a:lnTo>
                  <a:lnTo>
                    <a:pt x="112" y="22045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66994" y="4128379"/>
              <a:ext cx="30480" cy="22225"/>
            </a:xfrm>
            <a:custGeom>
              <a:avLst/>
              <a:gdLst/>
              <a:ahLst/>
              <a:cxnLst/>
              <a:rect l="l" t="t" r="r" b="b"/>
              <a:pathLst>
                <a:path w="30479" h="22225">
                  <a:moveTo>
                    <a:pt x="11078" y="10966"/>
                  </a:moveTo>
                  <a:lnTo>
                    <a:pt x="112" y="22045"/>
                  </a:lnTo>
                  <a:lnTo>
                    <a:pt x="30340" y="10869"/>
                  </a:lnTo>
                  <a:lnTo>
                    <a:pt x="0" y="0"/>
                  </a:lnTo>
                  <a:lnTo>
                    <a:pt x="11078" y="10966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188988" y="4422147"/>
            <a:ext cx="792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 indent="-64769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Pick</a:t>
            </a:r>
            <a:r>
              <a:rPr sz="1000" spc="-4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and</a:t>
            </a:r>
            <a:r>
              <a:rPr sz="1000" spc="-4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tune </a:t>
            </a:r>
            <a:r>
              <a:rPr sz="1000" spc="-2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best</a:t>
            </a:r>
            <a:r>
              <a:rPr sz="10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model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71886" y="3590588"/>
            <a:ext cx="234188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1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Flow</a:t>
            </a:r>
            <a:r>
              <a:rPr sz="1400" b="1" u="heavy" spc="-30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Collaborative</a:t>
            </a:r>
            <a:r>
              <a:rPr sz="1400" b="1" u="heavy" spc="-30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Arial"/>
                <a:cs typeface="Arial"/>
              </a:rPr>
              <a:t>Filtering</a:t>
            </a:r>
            <a:endParaRPr sz="14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1665"/>
              </a:spcBef>
              <a:tabLst>
                <a:tab pos="1831339" algn="l"/>
              </a:tabLst>
            </a:pPr>
            <a:r>
              <a:rPr sz="1400" dirty="0">
                <a:latin typeface="Arial MT"/>
                <a:cs typeface="Arial MT"/>
              </a:rPr>
              <a:t>1	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4" y="771899"/>
            <a:ext cx="7729220" cy="3599815"/>
          </a:xfrm>
          <a:custGeom>
            <a:avLst/>
            <a:gdLst/>
            <a:ahLst/>
            <a:cxnLst/>
            <a:rect l="l" t="t" r="r" b="b"/>
            <a:pathLst>
              <a:path w="7729220" h="3599815">
                <a:moveTo>
                  <a:pt x="7729199" y="3599699"/>
                </a:moveTo>
                <a:lnTo>
                  <a:pt x="0" y="3599699"/>
                </a:lnTo>
                <a:lnTo>
                  <a:pt x="0" y="0"/>
                </a:lnTo>
                <a:lnTo>
                  <a:pt x="7729199" y="0"/>
                </a:lnTo>
                <a:lnTo>
                  <a:pt x="7729199" y="35996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4700" y="1949721"/>
            <a:ext cx="2165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3F3F3"/>
                </a:solidFill>
              </a:rPr>
              <a:t>Result</a:t>
            </a:r>
            <a:r>
              <a:rPr sz="3600" spc="-85" dirty="0">
                <a:solidFill>
                  <a:srgbClr val="F3F3F3"/>
                </a:solidFill>
              </a:rPr>
              <a:t> </a:t>
            </a:r>
            <a:r>
              <a:rPr sz="3600" spc="80" dirty="0">
                <a:solidFill>
                  <a:srgbClr val="F3F3F3"/>
                </a:solidFill>
              </a:rPr>
              <a:t>and </a:t>
            </a:r>
            <a:r>
              <a:rPr sz="3600" spc="-775" dirty="0">
                <a:solidFill>
                  <a:srgbClr val="F3F3F3"/>
                </a:solidFill>
              </a:rPr>
              <a:t> </a:t>
            </a:r>
            <a:r>
              <a:rPr sz="3600" spc="-190" dirty="0">
                <a:solidFill>
                  <a:srgbClr val="F3F3F3"/>
                </a:solidFill>
              </a:rPr>
              <a:t>E</a:t>
            </a:r>
            <a:r>
              <a:rPr sz="3600" spc="5" dirty="0">
                <a:solidFill>
                  <a:srgbClr val="F3F3F3"/>
                </a:solidFill>
              </a:rPr>
              <a:t>v</a:t>
            </a:r>
            <a:r>
              <a:rPr sz="3600" spc="100" dirty="0">
                <a:solidFill>
                  <a:srgbClr val="F3F3F3"/>
                </a:solidFill>
              </a:rPr>
              <a:t>a</a:t>
            </a:r>
            <a:r>
              <a:rPr sz="3600" spc="40" dirty="0">
                <a:solidFill>
                  <a:srgbClr val="F3F3F3"/>
                </a:solidFill>
              </a:rPr>
              <a:t>l</a:t>
            </a:r>
            <a:r>
              <a:rPr sz="3600" spc="60" dirty="0">
                <a:solidFill>
                  <a:srgbClr val="F3F3F3"/>
                </a:solidFill>
              </a:rPr>
              <a:t>uation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0" y="539500"/>
            <a:ext cx="8054340" cy="4071620"/>
            <a:chOff x="0" y="539500"/>
            <a:chExt cx="8054340" cy="4071620"/>
          </a:xfrm>
        </p:grpSpPr>
        <p:sp>
          <p:nvSpPr>
            <p:cNvPr id="5" name="object 5"/>
            <p:cNvSpPr/>
            <p:nvPr/>
          </p:nvSpPr>
          <p:spPr>
            <a:xfrm>
              <a:off x="0" y="3072944"/>
              <a:ext cx="708025" cy="19050"/>
            </a:xfrm>
            <a:custGeom>
              <a:avLst/>
              <a:gdLst/>
              <a:ahLst/>
              <a:cxnLst/>
              <a:rect l="l" t="t" r="r" b="b"/>
              <a:pathLst>
                <a:path w="708025" h="19050">
                  <a:moveTo>
                    <a:pt x="707596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07596" y="0"/>
                  </a:lnTo>
                  <a:lnTo>
                    <a:pt x="707596" y="19049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654" y="3082469"/>
              <a:ext cx="3497579" cy="0"/>
            </a:xfrm>
            <a:custGeom>
              <a:avLst/>
              <a:gdLst/>
              <a:ahLst/>
              <a:cxnLst/>
              <a:rect l="l" t="t" r="r" b="b"/>
              <a:pathLst>
                <a:path w="3497579">
                  <a:moveTo>
                    <a:pt x="0" y="0"/>
                  </a:moveTo>
                  <a:lnTo>
                    <a:pt x="3497399" y="0"/>
                  </a:lnTo>
                </a:path>
              </a:pathLst>
            </a:custGeom>
            <a:ln w="19049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214" y="539500"/>
              <a:ext cx="3019799" cy="407119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64700" y="3200329"/>
            <a:ext cx="3474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3F3F3"/>
                </a:solidFill>
                <a:latin typeface="Cambria"/>
                <a:cs typeface="Cambria"/>
              </a:rPr>
              <a:t>Evaluation</a:t>
            </a:r>
            <a:r>
              <a:rPr sz="1200" spc="-20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10" dirty="0">
                <a:solidFill>
                  <a:srgbClr val="F3F3F3"/>
                </a:solidFill>
                <a:latin typeface="Cambria"/>
                <a:cs typeface="Cambria"/>
              </a:rPr>
              <a:t>in</a:t>
            </a:r>
            <a:r>
              <a:rPr sz="1200" spc="-15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F3F3F3"/>
                </a:solidFill>
                <a:latin typeface="Cambria"/>
                <a:cs typeface="Cambria"/>
              </a:rPr>
              <a:t>Collaborative</a:t>
            </a:r>
            <a:r>
              <a:rPr sz="1200" spc="-15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F3F3F3"/>
                </a:solidFill>
                <a:latin typeface="Cambria"/>
                <a:cs typeface="Cambria"/>
              </a:rPr>
              <a:t>Filtering</a:t>
            </a:r>
            <a:r>
              <a:rPr sz="1200" spc="-15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F3F3F3"/>
                </a:solidFill>
                <a:latin typeface="Cambria"/>
                <a:cs typeface="Cambria"/>
              </a:rPr>
              <a:t>Recommender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4842"/>
            <a:ext cx="6376035" cy="19050"/>
          </a:xfrm>
          <a:custGeom>
            <a:avLst/>
            <a:gdLst/>
            <a:ahLst/>
            <a:cxnLst/>
            <a:rect l="l" t="t" r="r" b="b"/>
            <a:pathLst>
              <a:path w="6376035" h="19050">
                <a:moveTo>
                  <a:pt x="6375956" y="19049"/>
                </a:moveTo>
                <a:lnTo>
                  <a:pt x="0" y="19049"/>
                </a:lnTo>
                <a:lnTo>
                  <a:pt x="0" y="0"/>
                </a:lnTo>
                <a:lnTo>
                  <a:pt x="6375956" y="0"/>
                </a:lnTo>
                <a:lnTo>
                  <a:pt x="6375956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7893" y="1289481"/>
          <a:ext cx="5337173" cy="2437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099">
                <a:tc>
                  <a:txBody>
                    <a:bodyPr/>
                    <a:lstStyle/>
                    <a:p>
                      <a:pPr marR="394335" algn="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20" dirty="0">
                          <a:latin typeface="Microsoft Sans Serif"/>
                          <a:cs typeface="Microsoft Sans Serif"/>
                        </a:rPr>
                        <a:t>Model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RMSE*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Train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RMSE*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Test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spc="5" dirty="0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605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346710" marR="109855" indent="-2292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Estimated</a:t>
                      </a:r>
                      <a:r>
                        <a:rPr sz="12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Memory </a:t>
                      </a:r>
                      <a:r>
                        <a:rPr sz="1200" spc="-3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AWS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49">
                <a:tc>
                  <a:txBody>
                    <a:bodyPr/>
                    <a:lstStyle/>
                    <a:p>
                      <a:pPr marL="137160" marR="129539" indent="2254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200" spc="20" dirty="0">
                          <a:latin typeface="Microsoft Sans Serif"/>
                          <a:cs typeface="Microsoft Sans Serif"/>
                        </a:rPr>
                        <a:t>Normal </a:t>
                      </a:r>
                      <a:r>
                        <a:rPr sz="12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Predictor</a:t>
                      </a:r>
                      <a:r>
                        <a:rPr sz="12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(NP)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30" dirty="0">
                          <a:latin typeface="Microsoft Sans Serif"/>
                          <a:cs typeface="Microsoft Sans Serif"/>
                        </a:rPr>
                        <a:t>1.3233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35" dirty="0">
                          <a:latin typeface="Arial"/>
                          <a:cs typeface="Arial"/>
                        </a:rPr>
                        <a:t>1.3236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3m</a:t>
                      </a:r>
                      <a:r>
                        <a:rPr sz="12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5" dirty="0">
                          <a:latin typeface="Microsoft Sans Serif"/>
                          <a:cs typeface="Microsoft Sans Serif"/>
                        </a:rPr>
                        <a:t>40s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25145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8.7</a:t>
                      </a: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GB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KNN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2857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0" dirty="0">
                          <a:latin typeface="Microsoft Sans Serif"/>
                          <a:cs typeface="Microsoft Sans Serif"/>
                        </a:rPr>
                        <a:t>0.8001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2857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spc="35" dirty="0">
                          <a:latin typeface="Arial"/>
                          <a:cs typeface="Arial"/>
                        </a:rPr>
                        <a:t>0.8851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2857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24m</a:t>
                      </a:r>
                      <a:r>
                        <a:rPr sz="12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5" dirty="0">
                          <a:latin typeface="Microsoft Sans Serif"/>
                          <a:cs typeface="Microsoft Sans Serif"/>
                        </a:rPr>
                        <a:t>45s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2857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16+</a:t>
                      </a: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GB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2857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SVD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28575">
                      <a:solidFill>
                        <a:srgbClr val="254C6C"/>
                      </a:solidFill>
                      <a:prstDash val="solid"/>
                    </a:lnT>
                    <a:lnB w="38100">
                      <a:solidFill>
                        <a:srgbClr val="254C6C"/>
                      </a:solidFill>
                      <a:prstDash val="solid"/>
                    </a:lnB>
                    <a:solidFill>
                      <a:srgbClr val="F3C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30" dirty="0">
                          <a:latin typeface="Microsoft Sans Serif"/>
                          <a:cs typeface="Microsoft Sans Serif"/>
                        </a:rPr>
                        <a:t>0.6441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28575">
                      <a:solidFill>
                        <a:srgbClr val="254C6C"/>
                      </a:solidFill>
                      <a:prstDash val="solid"/>
                    </a:lnT>
                    <a:lnB w="38100">
                      <a:solidFill>
                        <a:srgbClr val="254C6C"/>
                      </a:solidFill>
                      <a:prstDash val="solid"/>
                    </a:lnB>
                    <a:solidFill>
                      <a:srgbClr val="F3C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b="1" spc="35" dirty="0">
                          <a:latin typeface="Arial"/>
                          <a:cs typeface="Arial"/>
                        </a:rPr>
                        <a:t>0.8386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28575">
                      <a:solidFill>
                        <a:srgbClr val="254C6C"/>
                      </a:solidFill>
                      <a:prstDash val="solid"/>
                    </a:lnT>
                    <a:lnB w="38100">
                      <a:solidFill>
                        <a:srgbClr val="254C6C"/>
                      </a:solidFill>
                      <a:prstDash val="solid"/>
                    </a:lnB>
                    <a:solidFill>
                      <a:srgbClr val="F3C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7m</a:t>
                      </a: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5s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28575">
                      <a:solidFill>
                        <a:srgbClr val="254C6C"/>
                      </a:solidFill>
                      <a:prstDash val="solid"/>
                    </a:lnT>
                    <a:lnB w="38100">
                      <a:solidFill>
                        <a:srgbClr val="254C6C"/>
                      </a:solidFill>
                      <a:prstDash val="solid"/>
                    </a:lnB>
                    <a:solidFill>
                      <a:srgbClr val="F3C4A2"/>
                    </a:solidFill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8.8</a:t>
                      </a: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GB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28575">
                      <a:solidFill>
                        <a:srgbClr val="254C6C"/>
                      </a:solidFill>
                      <a:prstDash val="solid"/>
                    </a:lnR>
                    <a:lnT w="28575">
                      <a:solidFill>
                        <a:srgbClr val="254C6C"/>
                      </a:solidFill>
                      <a:prstDash val="solid"/>
                    </a:lnT>
                    <a:lnB w="38100">
                      <a:solidFill>
                        <a:srgbClr val="254C6C"/>
                      </a:solidFill>
                      <a:prstDash val="solid"/>
                    </a:lnB>
                    <a:solidFill>
                      <a:srgbClr val="F3C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8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SVD++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38100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30" dirty="0">
                          <a:latin typeface="Microsoft Sans Serif"/>
                          <a:cs typeface="Microsoft Sans Serif"/>
                        </a:rPr>
                        <a:t>0.7085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38100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spc="35" dirty="0">
                          <a:latin typeface="Arial"/>
                          <a:cs typeface="Arial"/>
                        </a:rPr>
                        <a:t>0.8238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38100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06705" marR="207645" indent="-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1h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9m  </a:t>
                      </a:r>
                      <a:r>
                        <a:rPr sz="1200" spc="25" dirty="0">
                          <a:latin typeface="Microsoft Sans Serif"/>
                          <a:cs typeface="Microsoft Sans Serif"/>
                        </a:rPr>
                        <a:t>50s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38100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8.4</a:t>
                      </a: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GB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38100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8425" y="429605"/>
            <a:ext cx="39058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30" dirty="0"/>
              <a:t>Base</a:t>
            </a:r>
            <a:r>
              <a:rPr sz="2900" spc="-50" dirty="0"/>
              <a:t> </a:t>
            </a:r>
            <a:r>
              <a:rPr sz="2900" dirty="0"/>
              <a:t>Model</a:t>
            </a:r>
            <a:r>
              <a:rPr sz="2900" spc="-50" dirty="0"/>
              <a:t> </a:t>
            </a:r>
            <a:r>
              <a:rPr sz="2900" spc="55" dirty="0"/>
              <a:t>Comparison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5776450" y="3998424"/>
            <a:ext cx="3199130" cy="831215"/>
          </a:xfrm>
          <a:prstGeom prst="rect">
            <a:avLst/>
          </a:prstGeom>
          <a:solidFill>
            <a:srgbClr val="F3F3F3"/>
          </a:solidFill>
          <a:ln w="9524">
            <a:solidFill>
              <a:srgbClr val="254C6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7175" indent="-146050">
              <a:lnSpc>
                <a:spcPct val="100000"/>
              </a:lnSpc>
              <a:spcBef>
                <a:spcPts val="250"/>
              </a:spcBef>
              <a:buFont typeface="Arial MT"/>
              <a:buChar char="-"/>
              <a:tabLst>
                <a:tab pos="257175" algn="l"/>
              </a:tabLst>
            </a:pPr>
            <a:r>
              <a:rPr sz="1200" spc="75" dirty="0">
                <a:solidFill>
                  <a:srgbClr val="254C6C"/>
                </a:solidFill>
                <a:latin typeface="Tahoma"/>
                <a:cs typeface="Tahoma"/>
              </a:rPr>
              <a:t>NP</a:t>
            </a:r>
            <a:r>
              <a:rPr sz="12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predicts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higher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ratings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254C6C"/>
                </a:solidFill>
                <a:latin typeface="Tahoma"/>
                <a:cs typeface="Tahoma"/>
              </a:rPr>
              <a:t>more</a:t>
            </a:r>
            <a:r>
              <a:rPr sz="12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often</a:t>
            </a:r>
            <a:endParaRPr sz="1200">
              <a:latin typeface="Tahoma"/>
              <a:cs typeface="Tahoma"/>
            </a:endParaRPr>
          </a:p>
          <a:p>
            <a:pPr marL="256540" marR="522605" indent="-146050">
              <a:lnSpc>
                <a:spcPct val="100000"/>
              </a:lnSpc>
              <a:buFont typeface="Arial MT"/>
              <a:buChar char="-"/>
              <a:tabLst>
                <a:tab pos="257175" algn="l"/>
              </a:tabLst>
            </a:pPr>
            <a:r>
              <a:rPr sz="1200" spc="70" dirty="0">
                <a:solidFill>
                  <a:srgbClr val="254C6C"/>
                </a:solidFill>
                <a:latin typeface="Tahoma"/>
                <a:cs typeface="Tahoma"/>
              </a:rPr>
              <a:t>KNN</a:t>
            </a:r>
            <a:r>
              <a:rPr sz="12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predictions</a:t>
            </a:r>
            <a:r>
              <a:rPr sz="12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are</a:t>
            </a:r>
            <a:r>
              <a:rPr sz="12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concentrated </a:t>
            </a:r>
            <a:r>
              <a:rPr sz="1200" spc="-3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around</a:t>
            </a:r>
            <a:r>
              <a:rPr sz="12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mean</a:t>
            </a:r>
            <a:endParaRPr sz="1200">
              <a:latin typeface="Tahoma"/>
              <a:cs typeface="Tahoma"/>
            </a:endParaRPr>
          </a:p>
          <a:p>
            <a:pPr marL="257175" indent="-146050">
              <a:lnSpc>
                <a:spcPct val="100000"/>
              </a:lnSpc>
              <a:buFont typeface="Arial MT"/>
              <a:buChar char="-"/>
              <a:tabLst>
                <a:tab pos="257175" algn="l"/>
              </a:tabLst>
            </a:pPr>
            <a:r>
              <a:rPr sz="1200" spc="5" dirty="0">
                <a:solidFill>
                  <a:srgbClr val="254C6C"/>
                </a:solidFill>
                <a:latin typeface="Tahoma"/>
                <a:cs typeface="Tahoma"/>
              </a:rPr>
              <a:t>SV</a:t>
            </a:r>
            <a:r>
              <a:rPr sz="1200" spc="15" dirty="0">
                <a:solidFill>
                  <a:srgbClr val="254C6C"/>
                </a:solidFill>
                <a:latin typeface="Tahoma"/>
                <a:cs typeface="Tahoma"/>
              </a:rPr>
              <a:t>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an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d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SVD+</a:t>
            </a:r>
            <a:r>
              <a:rPr sz="1200" spc="-75" dirty="0">
                <a:solidFill>
                  <a:srgbClr val="254C6C"/>
                </a:solidFill>
                <a:latin typeface="Tahoma"/>
                <a:cs typeface="Tahoma"/>
              </a:rPr>
              <a:t>+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ar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5" dirty="0">
                <a:solidFill>
                  <a:srgbClr val="254C6C"/>
                </a:solidFill>
                <a:latin typeface="Tahoma"/>
                <a:cs typeface="Tahoma"/>
              </a:rPr>
              <a:t>mor</a:t>
            </a:r>
            <a:r>
              <a:rPr sz="1200" spc="60" dirty="0">
                <a:solidFill>
                  <a:srgbClr val="254C6C"/>
                </a:solidFill>
                <a:latin typeface="Tahoma"/>
                <a:cs typeface="Tahoma"/>
              </a:rPr>
              <a:t>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distributed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624" y="3777462"/>
            <a:ext cx="485775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254C6C"/>
                </a:solidFill>
                <a:latin typeface="Tahoma"/>
                <a:cs typeface="Tahoma"/>
              </a:rPr>
              <a:t>*</a:t>
            </a:r>
            <a:r>
              <a:rPr sz="11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54C6C"/>
                </a:solidFill>
                <a:latin typeface="Tahoma"/>
                <a:cs typeface="Tahoma"/>
              </a:rPr>
              <a:t>RMSE</a:t>
            </a:r>
            <a:r>
              <a:rPr sz="11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54C6C"/>
                </a:solidFill>
                <a:latin typeface="Tahoma"/>
                <a:cs typeface="Tahoma"/>
              </a:rPr>
              <a:t>based</a:t>
            </a:r>
            <a:r>
              <a:rPr sz="11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54C6C"/>
                </a:solidFill>
                <a:latin typeface="Tahoma"/>
                <a:cs typeface="Tahoma"/>
              </a:rPr>
              <a:t>on</a:t>
            </a:r>
            <a:r>
              <a:rPr sz="11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54C6C"/>
                </a:solidFill>
                <a:latin typeface="Tahoma"/>
                <a:cs typeface="Tahoma"/>
              </a:rPr>
              <a:t>rating</a:t>
            </a:r>
            <a:r>
              <a:rPr sz="11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254C6C"/>
                </a:solidFill>
                <a:latin typeface="Tahoma"/>
                <a:cs typeface="Tahoma"/>
              </a:rPr>
              <a:t>(rating</a:t>
            </a:r>
            <a:r>
              <a:rPr sz="11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54C6C"/>
                </a:solidFill>
                <a:latin typeface="Tahoma"/>
                <a:cs typeface="Tahoma"/>
              </a:rPr>
              <a:t>1-5)</a:t>
            </a:r>
            <a:endParaRPr sz="1100">
              <a:latin typeface="Tahoma"/>
              <a:cs typeface="Tahoma"/>
            </a:endParaRPr>
          </a:p>
          <a:p>
            <a:pPr marL="71120" marR="5080">
              <a:lnSpc>
                <a:spcPct val="100000"/>
              </a:lnSpc>
              <a:spcBef>
                <a:spcPts val="1085"/>
              </a:spcBef>
            </a:pP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Although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SVD++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shows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lower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RMSE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results,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it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takes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Tahoma"/>
                <a:cs typeface="Tahoma"/>
              </a:rPr>
              <a:t>very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long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time </a:t>
            </a:r>
            <a:r>
              <a:rPr sz="1200" spc="-3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 </a:t>
            </a:r>
            <a:r>
              <a:rPr sz="1200" spc="65" dirty="0">
                <a:solidFill>
                  <a:srgbClr val="254C6C"/>
                </a:solidFill>
                <a:latin typeface="Tahoma"/>
                <a:cs typeface="Tahoma"/>
              </a:rPr>
              <a:t>do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calculations. </a:t>
            </a:r>
            <a:r>
              <a:rPr sz="1200" spc="-50" dirty="0">
                <a:solidFill>
                  <a:srgbClr val="254C6C"/>
                </a:solidFill>
                <a:latin typeface="Tahoma"/>
                <a:cs typeface="Tahoma"/>
              </a:rPr>
              <a:t>If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we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look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at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rating predictions,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distribution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of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ratings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5" dirty="0">
                <a:solidFill>
                  <a:srgbClr val="254C6C"/>
                </a:solidFill>
                <a:latin typeface="Tahoma"/>
                <a:cs typeface="Tahoma"/>
              </a:rPr>
              <a:t>on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254C6C"/>
                </a:solidFill>
                <a:latin typeface="Tahoma"/>
                <a:cs typeface="Tahoma"/>
              </a:rPr>
              <a:t>SVD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and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SVD++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is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not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254C6C"/>
                </a:solidFill>
                <a:latin typeface="Tahoma"/>
                <a:cs typeface="Tahoma"/>
              </a:rPr>
              <a:t>much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diﬀerent.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2900" y="1260975"/>
            <a:ext cx="3052449" cy="2470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4842"/>
            <a:ext cx="7480934" cy="19050"/>
          </a:xfrm>
          <a:custGeom>
            <a:avLst/>
            <a:gdLst/>
            <a:ahLst/>
            <a:cxnLst/>
            <a:rect l="l" t="t" r="r" b="b"/>
            <a:pathLst>
              <a:path w="7480934" h="19050">
                <a:moveTo>
                  <a:pt x="7480392" y="19049"/>
                </a:moveTo>
                <a:lnTo>
                  <a:pt x="0" y="19049"/>
                </a:lnTo>
                <a:lnTo>
                  <a:pt x="0" y="0"/>
                </a:lnTo>
                <a:lnTo>
                  <a:pt x="7480392" y="0"/>
                </a:lnTo>
                <a:lnTo>
                  <a:pt x="7480392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3391" y="2657901"/>
          <a:ext cx="4414518" cy="1605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749">
                <a:tc rowSpan="2"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400" spc="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Model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8796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Parameters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400" spc="-6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RMSE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8796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796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n_epochs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lr_all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reg_all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796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899">
                <a:tc>
                  <a:txBody>
                    <a:bodyPr/>
                    <a:lstStyle/>
                    <a:p>
                      <a:pPr marL="230504" marR="208915" indent="-1460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Base  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VD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5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20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0.005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0.02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0.8386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99">
                <a:tc>
                  <a:txBody>
                    <a:bodyPr/>
                    <a:lstStyle/>
                    <a:p>
                      <a:pPr marL="230504" marR="210820" indent="-120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spc="-9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une  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VD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5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30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0.005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0.04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200" b="1" spc="30" dirty="0">
                          <a:solidFill>
                            <a:srgbClr val="254C6C"/>
                          </a:solidFill>
                          <a:latin typeface="Arial"/>
                          <a:cs typeface="Arial"/>
                        </a:rPr>
                        <a:t>0.827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5425" y="429605"/>
            <a:ext cx="55454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5" dirty="0"/>
              <a:t>SVD</a:t>
            </a:r>
            <a:r>
              <a:rPr sz="2900" spc="-20" dirty="0"/>
              <a:t> </a:t>
            </a:r>
            <a:r>
              <a:rPr sz="2900" spc="40" dirty="0"/>
              <a:t>with</a:t>
            </a:r>
            <a:r>
              <a:rPr sz="2900" spc="-20" dirty="0"/>
              <a:t> </a:t>
            </a:r>
            <a:r>
              <a:rPr sz="2900" spc="55" dirty="0"/>
              <a:t>Hyperparameter</a:t>
            </a:r>
            <a:r>
              <a:rPr sz="2900" spc="-40" dirty="0"/>
              <a:t> </a:t>
            </a:r>
            <a:r>
              <a:rPr sz="2900" spc="40" dirty="0"/>
              <a:t>Tuning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851413" y="4386143"/>
            <a:ext cx="382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Tuned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model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has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better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54C6C"/>
                </a:solidFill>
                <a:latin typeface="Microsoft Sans Serif"/>
                <a:cs typeface="Microsoft Sans Serif"/>
              </a:rPr>
              <a:t>RMSE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than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base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model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869" y="1215550"/>
            <a:ext cx="49339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Parameters:</a:t>
            </a:r>
            <a:endParaRPr sz="1400">
              <a:latin typeface="Microsoft Sans Serif"/>
              <a:cs typeface="Microsoft Sans Serif"/>
            </a:endParaRPr>
          </a:p>
          <a:p>
            <a:pPr marL="298450" indent="-259079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b="1" spc="-15" dirty="0">
                <a:solidFill>
                  <a:srgbClr val="254C6C"/>
                </a:solidFill>
                <a:latin typeface="Courier New"/>
                <a:cs typeface="Courier New"/>
              </a:rPr>
              <a:t>n_epochs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: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number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iterations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SGD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procedure</a:t>
            </a:r>
            <a:endParaRPr sz="1400">
              <a:latin typeface="Microsoft Sans Serif"/>
              <a:cs typeface="Microsoft Sans Serif"/>
            </a:endParaRPr>
          </a:p>
          <a:p>
            <a:pPr marL="298450" indent="-259079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b="1" spc="-15" dirty="0">
                <a:solidFill>
                  <a:srgbClr val="254C6C"/>
                </a:solidFill>
                <a:latin typeface="Courier New"/>
                <a:cs typeface="Courier New"/>
              </a:rPr>
              <a:t>lr_all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: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learning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rate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for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Microsoft Sans Serif"/>
                <a:cs typeface="Microsoft Sans Serif"/>
              </a:rPr>
              <a:t>all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54C6C"/>
                </a:solidFill>
                <a:latin typeface="Microsoft Sans Serif"/>
                <a:cs typeface="Microsoft Sans Serif"/>
              </a:rPr>
              <a:t>parameters</a:t>
            </a:r>
            <a:endParaRPr sz="1400">
              <a:latin typeface="Microsoft Sans Serif"/>
              <a:cs typeface="Microsoft Sans Serif"/>
            </a:endParaRPr>
          </a:p>
          <a:p>
            <a:pPr marL="298450" indent="-259079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b="1" spc="-15" dirty="0">
                <a:solidFill>
                  <a:srgbClr val="254C6C"/>
                </a:solidFill>
                <a:latin typeface="Courier New"/>
                <a:cs typeface="Courier New"/>
              </a:rPr>
              <a:t>reg_all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: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regularization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term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for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Microsoft Sans Serif"/>
                <a:cs typeface="Microsoft Sans Serif"/>
              </a:rPr>
              <a:t>all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54C6C"/>
                </a:solidFill>
                <a:latin typeface="Microsoft Sans Serif"/>
                <a:cs typeface="Microsoft Sans Serif"/>
              </a:rPr>
              <a:t>parameters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100" y="1614553"/>
            <a:ext cx="3275868" cy="257673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06563" y="4290909"/>
            <a:ext cx="2217420" cy="462280"/>
          </a:xfrm>
          <a:custGeom>
            <a:avLst/>
            <a:gdLst/>
            <a:ahLst/>
            <a:cxnLst/>
            <a:rect l="l" t="t" r="r" b="b"/>
            <a:pathLst>
              <a:path w="2217420" h="462279">
                <a:moveTo>
                  <a:pt x="2217299" y="461699"/>
                </a:moveTo>
                <a:lnTo>
                  <a:pt x="0" y="461699"/>
                </a:lnTo>
                <a:lnTo>
                  <a:pt x="0" y="0"/>
                </a:lnTo>
                <a:lnTo>
                  <a:pt x="2217299" y="0"/>
                </a:lnTo>
                <a:lnTo>
                  <a:pt x="2217299" y="461699"/>
                </a:lnTo>
                <a:close/>
              </a:path>
            </a:pathLst>
          </a:custGeom>
          <a:solidFill>
            <a:srgbClr val="FA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06563" y="4290909"/>
            <a:ext cx="2217420" cy="226060"/>
          </a:xfrm>
          <a:prstGeom prst="rect">
            <a:avLst/>
          </a:prstGeom>
          <a:solidFill>
            <a:srgbClr val="FAE4D6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50"/>
              </a:spcBef>
            </a:pPr>
            <a:r>
              <a:rPr sz="1200" spc="5" dirty="0">
                <a:solidFill>
                  <a:srgbClr val="2D3134"/>
                </a:solidFill>
                <a:latin typeface="Microsoft Sans Serif"/>
                <a:cs typeface="Microsoft Sans Serif"/>
              </a:rPr>
              <a:t>Rating</a:t>
            </a:r>
            <a:r>
              <a:rPr sz="1200" spc="-25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D3134"/>
                </a:solidFill>
                <a:latin typeface="Microsoft Sans Serif"/>
                <a:cs typeface="Microsoft Sans Serif"/>
              </a:rPr>
              <a:t>prediction</a:t>
            </a:r>
            <a:r>
              <a:rPr sz="1200" spc="-20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D3134"/>
                </a:solidFill>
                <a:latin typeface="Microsoft Sans Serif"/>
                <a:cs typeface="Microsoft Sans Serif"/>
              </a:rPr>
              <a:t>around</a:t>
            </a:r>
            <a:r>
              <a:rPr sz="1200" spc="-20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D3134"/>
                </a:solidFill>
                <a:latin typeface="Microsoft Sans Serif"/>
                <a:cs typeface="Microsoft Sans Serif"/>
              </a:rPr>
              <a:t>the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6563" y="4516614"/>
            <a:ext cx="2217420" cy="236220"/>
          </a:xfrm>
          <a:prstGeom prst="rect">
            <a:avLst/>
          </a:prstGeom>
          <a:solidFill>
            <a:srgbClr val="FAE4D6"/>
          </a:solidFill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ts val="1355"/>
              </a:lnSpc>
            </a:pPr>
            <a:r>
              <a:rPr sz="1200" spc="-5" dirty="0">
                <a:solidFill>
                  <a:srgbClr val="2D3134"/>
                </a:solidFill>
                <a:latin typeface="Microsoft Sans Serif"/>
                <a:cs typeface="Microsoft Sans Serif"/>
              </a:rPr>
              <a:t>mean</a:t>
            </a:r>
            <a:r>
              <a:rPr sz="1200" spc="-25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D3134"/>
                </a:solidFill>
                <a:latin typeface="Microsoft Sans Serif"/>
                <a:cs typeface="Microsoft Sans Serif"/>
              </a:rPr>
              <a:t>is</a:t>
            </a:r>
            <a:r>
              <a:rPr sz="1200" spc="-20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D3134"/>
                </a:solidFill>
                <a:latin typeface="Microsoft Sans Serif"/>
                <a:cs typeface="Microsoft Sans Serif"/>
              </a:rPr>
              <a:t>higher</a:t>
            </a:r>
            <a:r>
              <a:rPr sz="1200" spc="-20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D3134"/>
                </a:solidFill>
                <a:latin typeface="Microsoft Sans Serif"/>
                <a:cs typeface="Microsoft Sans Serif"/>
              </a:rPr>
              <a:t>in</a:t>
            </a:r>
            <a:r>
              <a:rPr sz="1200" spc="-20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D3134"/>
                </a:solidFill>
                <a:latin typeface="Microsoft Sans Serif"/>
                <a:cs typeface="Microsoft Sans Serif"/>
              </a:rPr>
              <a:t>tuned</a:t>
            </a:r>
            <a:r>
              <a:rPr sz="1200" spc="-20" dirty="0">
                <a:solidFill>
                  <a:srgbClr val="2D3134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D3134"/>
                </a:solidFill>
                <a:latin typeface="Microsoft Sans Serif"/>
                <a:cs typeface="Microsoft Sans Serif"/>
              </a:rPr>
              <a:t>SVD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33495" cy="5143500"/>
          </a:xfrm>
          <a:custGeom>
            <a:avLst/>
            <a:gdLst/>
            <a:ahLst/>
            <a:cxnLst/>
            <a:rect l="l" t="t" r="r" b="b"/>
            <a:pathLst>
              <a:path w="3833495" h="5143500">
                <a:moveTo>
                  <a:pt x="0" y="0"/>
                </a:moveTo>
                <a:lnTo>
                  <a:pt x="3833149" y="0"/>
                </a:lnTo>
                <a:lnTo>
                  <a:pt x="383314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303776"/>
            <a:ext cx="3279140" cy="1498600"/>
            <a:chOff x="0" y="2303776"/>
            <a:chExt cx="3279140" cy="1498600"/>
          </a:xfrm>
        </p:grpSpPr>
        <p:sp>
          <p:nvSpPr>
            <p:cNvPr id="5" name="object 5"/>
            <p:cNvSpPr/>
            <p:nvPr/>
          </p:nvSpPr>
          <p:spPr>
            <a:xfrm>
              <a:off x="680847" y="3572725"/>
              <a:ext cx="2598420" cy="229870"/>
            </a:xfrm>
            <a:custGeom>
              <a:avLst/>
              <a:gdLst/>
              <a:ahLst/>
              <a:cxnLst/>
              <a:rect l="l" t="t" r="r" b="b"/>
              <a:pathLst>
                <a:path w="2598420" h="229870">
                  <a:moveTo>
                    <a:pt x="1108456" y="213360"/>
                  </a:moveTo>
                  <a:lnTo>
                    <a:pt x="0" y="213360"/>
                  </a:lnTo>
                  <a:lnTo>
                    <a:pt x="0" y="229362"/>
                  </a:lnTo>
                  <a:lnTo>
                    <a:pt x="1108456" y="229362"/>
                  </a:lnTo>
                  <a:lnTo>
                    <a:pt x="1108456" y="213360"/>
                  </a:lnTo>
                  <a:close/>
                </a:path>
                <a:path w="2598420" h="229870">
                  <a:moveTo>
                    <a:pt x="2597823" y="0"/>
                  </a:moveTo>
                  <a:lnTo>
                    <a:pt x="0" y="0"/>
                  </a:lnTo>
                  <a:lnTo>
                    <a:pt x="0" y="16002"/>
                  </a:lnTo>
                  <a:lnTo>
                    <a:pt x="2597823" y="16002"/>
                  </a:lnTo>
                  <a:lnTo>
                    <a:pt x="2597823" y="0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03776"/>
              <a:ext cx="3135630" cy="19050"/>
            </a:xfrm>
            <a:custGeom>
              <a:avLst/>
              <a:gdLst/>
              <a:ahLst/>
              <a:cxnLst/>
              <a:rect l="l" t="t" r="r" b="b"/>
              <a:pathLst>
                <a:path w="3135630" h="19050">
                  <a:moveTo>
                    <a:pt x="3135391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3135391" y="0"/>
                  </a:lnTo>
                  <a:lnTo>
                    <a:pt x="3135391" y="1904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8150" y="1755050"/>
            <a:ext cx="1968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5" dirty="0">
                <a:solidFill>
                  <a:srgbClr val="F3F3F3"/>
                </a:solidFill>
                <a:latin typeface="Cambria"/>
                <a:cs typeface="Cambria"/>
              </a:rPr>
              <a:t>D</a:t>
            </a:r>
            <a:r>
              <a:rPr sz="2500" spc="-30" dirty="0">
                <a:solidFill>
                  <a:srgbClr val="F3F3F3"/>
                </a:solidFill>
                <a:latin typeface="Cambria"/>
                <a:cs typeface="Cambria"/>
              </a:rPr>
              <a:t>E</a:t>
            </a:r>
            <a:r>
              <a:rPr sz="2500" spc="-55" dirty="0">
                <a:solidFill>
                  <a:srgbClr val="F3F3F3"/>
                </a:solidFill>
                <a:latin typeface="Cambria"/>
                <a:cs typeface="Cambria"/>
              </a:rPr>
              <a:t>P</a:t>
            </a:r>
            <a:r>
              <a:rPr sz="2500" spc="-30" dirty="0">
                <a:solidFill>
                  <a:srgbClr val="F3F3F3"/>
                </a:solidFill>
                <a:latin typeface="Cambria"/>
                <a:cs typeface="Cambria"/>
              </a:rPr>
              <a:t>LO</a:t>
            </a:r>
            <a:r>
              <a:rPr sz="2500" spc="-10" dirty="0">
                <a:solidFill>
                  <a:srgbClr val="F3F3F3"/>
                </a:solidFill>
                <a:latin typeface="Cambria"/>
                <a:cs typeface="Cambria"/>
              </a:rPr>
              <a:t>YMENT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85145" y="1091017"/>
            <a:ext cx="4250690" cy="3256279"/>
            <a:chOff x="4285145" y="1091017"/>
            <a:chExt cx="4250690" cy="3256279"/>
          </a:xfrm>
        </p:grpSpPr>
        <p:sp>
          <p:nvSpPr>
            <p:cNvPr id="9" name="object 9"/>
            <p:cNvSpPr/>
            <p:nvPr/>
          </p:nvSpPr>
          <p:spPr>
            <a:xfrm>
              <a:off x="4294670" y="1100542"/>
              <a:ext cx="4231640" cy="3237230"/>
            </a:xfrm>
            <a:custGeom>
              <a:avLst/>
              <a:gdLst/>
              <a:ahLst/>
              <a:cxnLst/>
              <a:rect l="l" t="t" r="r" b="b"/>
              <a:pathLst>
                <a:path w="4231640" h="3237229">
                  <a:moveTo>
                    <a:pt x="3860522" y="0"/>
                  </a:moveTo>
                  <a:lnTo>
                    <a:pt x="372219" y="0"/>
                  </a:lnTo>
                  <a:lnTo>
                    <a:pt x="355873" y="1291"/>
                  </a:lnTo>
                  <a:lnTo>
                    <a:pt x="304814" y="9032"/>
                  </a:lnTo>
                  <a:lnTo>
                    <a:pt x="237531" y="27789"/>
                  </a:lnTo>
                  <a:lnTo>
                    <a:pt x="200907" y="42850"/>
                  </a:lnTo>
                  <a:lnTo>
                    <a:pt x="163946" y="62526"/>
                  </a:lnTo>
                  <a:lnTo>
                    <a:pt x="127891" y="87439"/>
                  </a:lnTo>
                  <a:lnTo>
                    <a:pt x="93980" y="118209"/>
                  </a:lnTo>
                  <a:lnTo>
                    <a:pt x="63454" y="155456"/>
                  </a:lnTo>
                  <a:lnTo>
                    <a:pt x="37553" y="199801"/>
                  </a:lnTo>
                  <a:lnTo>
                    <a:pt x="17517" y="251865"/>
                  </a:lnTo>
                  <a:lnTo>
                    <a:pt x="4585" y="312269"/>
                  </a:lnTo>
                  <a:lnTo>
                    <a:pt x="0" y="381632"/>
                  </a:lnTo>
                  <a:lnTo>
                    <a:pt x="0" y="2459855"/>
                  </a:lnTo>
                  <a:lnTo>
                    <a:pt x="59535" y="2679827"/>
                  </a:lnTo>
                  <a:lnTo>
                    <a:pt x="190513" y="2792786"/>
                  </a:lnTo>
                  <a:lnTo>
                    <a:pt x="321491" y="2834402"/>
                  </a:lnTo>
                  <a:lnTo>
                    <a:pt x="381027" y="2840347"/>
                  </a:lnTo>
                  <a:lnTo>
                    <a:pt x="1926495" y="2840347"/>
                  </a:lnTo>
                  <a:lnTo>
                    <a:pt x="1926495" y="3002130"/>
                  </a:lnTo>
                  <a:lnTo>
                    <a:pt x="1076406" y="3002130"/>
                  </a:lnTo>
                  <a:lnTo>
                    <a:pt x="1029634" y="3010728"/>
                  </a:lnTo>
                  <a:lnTo>
                    <a:pt x="991702" y="3034267"/>
                  </a:lnTo>
                  <a:lnTo>
                    <a:pt x="966264" y="3069367"/>
                  </a:lnTo>
                  <a:lnTo>
                    <a:pt x="956972" y="3112646"/>
                  </a:lnTo>
                  <a:lnTo>
                    <a:pt x="956972" y="3126624"/>
                  </a:lnTo>
                  <a:lnTo>
                    <a:pt x="966264" y="3169903"/>
                  </a:lnTo>
                  <a:lnTo>
                    <a:pt x="991702" y="3205003"/>
                  </a:lnTo>
                  <a:lnTo>
                    <a:pt x="1029634" y="3228542"/>
                  </a:lnTo>
                  <a:lnTo>
                    <a:pt x="1076406" y="3237140"/>
                  </a:lnTo>
                  <a:lnTo>
                    <a:pt x="3156335" y="3237140"/>
                  </a:lnTo>
                  <a:lnTo>
                    <a:pt x="3202394" y="3228542"/>
                  </a:lnTo>
                  <a:lnTo>
                    <a:pt x="3239960" y="3205003"/>
                  </a:lnTo>
                  <a:lnTo>
                    <a:pt x="3265264" y="3169903"/>
                  </a:lnTo>
                  <a:lnTo>
                    <a:pt x="3274536" y="3126624"/>
                  </a:lnTo>
                  <a:lnTo>
                    <a:pt x="3274536" y="3112646"/>
                  </a:lnTo>
                  <a:lnTo>
                    <a:pt x="3265264" y="3069367"/>
                  </a:lnTo>
                  <a:lnTo>
                    <a:pt x="3239960" y="3034267"/>
                  </a:lnTo>
                  <a:lnTo>
                    <a:pt x="3202394" y="3010728"/>
                  </a:lnTo>
                  <a:lnTo>
                    <a:pt x="3156335" y="3002130"/>
                  </a:lnTo>
                  <a:lnTo>
                    <a:pt x="2315053" y="3002130"/>
                  </a:lnTo>
                  <a:lnTo>
                    <a:pt x="2315053" y="2840347"/>
                  </a:lnTo>
                  <a:lnTo>
                    <a:pt x="3850481" y="2840347"/>
                  </a:lnTo>
                  <a:lnTo>
                    <a:pt x="3854223" y="2840347"/>
                  </a:lnTo>
                  <a:lnTo>
                    <a:pt x="3860522" y="2840347"/>
                  </a:lnTo>
                  <a:lnTo>
                    <a:pt x="3876622" y="2839073"/>
                  </a:lnTo>
                  <a:lnTo>
                    <a:pt x="3927292" y="2831442"/>
                  </a:lnTo>
                  <a:lnTo>
                    <a:pt x="3994304" y="2812848"/>
                  </a:lnTo>
                  <a:lnTo>
                    <a:pt x="4030831" y="2797869"/>
                  </a:lnTo>
                  <a:lnTo>
                    <a:pt x="4067716" y="2778264"/>
                  </a:lnTo>
                  <a:lnTo>
                    <a:pt x="4103714" y="2753404"/>
                  </a:lnTo>
                  <a:lnTo>
                    <a:pt x="4137584" y="2722661"/>
                  </a:lnTo>
                  <a:lnTo>
                    <a:pt x="4168083" y="2685408"/>
                  </a:lnTo>
                  <a:lnTo>
                    <a:pt x="4193968" y="2641015"/>
                  </a:lnTo>
                  <a:lnTo>
                    <a:pt x="4213995" y="2588854"/>
                  </a:lnTo>
                  <a:lnTo>
                    <a:pt x="4226923" y="2528296"/>
                  </a:lnTo>
                  <a:lnTo>
                    <a:pt x="4231509" y="2458714"/>
                  </a:lnTo>
                  <a:lnTo>
                    <a:pt x="4231509" y="381632"/>
                  </a:lnTo>
                  <a:lnTo>
                    <a:pt x="4226923" y="312269"/>
                  </a:lnTo>
                  <a:lnTo>
                    <a:pt x="4213995" y="251865"/>
                  </a:lnTo>
                  <a:lnTo>
                    <a:pt x="4193968" y="199801"/>
                  </a:lnTo>
                  <a:lnTo>
                    <a:pt x="4168083" y="155456"/>
                  </a:lnTo>
                  <a:lnTo>
                    <a:pt x="4137584" y="118209"/>
                  </a:lnTo>
                  <a:lnTo>
                    <a:pt x="4103714" y="87439"/>
                  </a:lnTo>
                  <a:lnTo>
                    <a:pt x="4067716" y="62526"/>
                  </a:lnTo>
                  <a:lnTo>
                    <a:pt x="4030831" y="42850"/>
                  </a:lnTo>
                  <a:lnTo>
                    <a:pt x="3994304" y="27789"/>
                  </a:lnTo>
                  <a:lnTo>
                    <a:pt x="3927292" y="9032"/>
                  </a:lnTo>
                  <a:lnTo>
                    <a:pt x="3876622" y="1291"/>
                  </a:lnTo>
                  <a:lnTo>
                    <a:pt x="3860522" y="0"/>
                  </a:lnTo>
                  <a:close/>
                </a:path>
                <a:path w="4231640" h="3237229">
                  <a:moveTo>
                    <a:pt x="1780638" y="3121979"/>
                  </a:moveTo>
                  <a:lnTo>
                    <a:pt x="1241157" y="3121979"/>
                  </a:lnTo>
                  <a:lnTo>
                    <a:pt x="1233957" y="3120559"/>
                  </a:lnTo>
                  <a:lnTo>
                    <a:pt x="1227951" y="3116737"/>
                  </a:lnTo>
                  <a:lnTo>
                    <a:pt x="1223835" y="3111165"/>
                  </a:lnTo>
                  <a:lnTo>
                    <a:pt x="1222309" y="3104496"/>
                  </a:lnTo>
                  <a:lnTo>
                    <a:pt x="1223835" y="3097851"/>
                  </a:lnTo>
                  <a:lnTo>
                    <a:pt x="1227951" y="3092291"/>
                  </a:lnTo>
                  <a:lnTo>
                    <a:pt x="1233957" y="3088473"/>
                  </a:lnTo>
                  <a:lnTo>
                    <a:pt x="1241157" y="3087055"/>
                  </a:lnTo>
                  <a:lnTo>
                    <a:pt x="1780638" y="3087055"/>
                  </a:lnTo>
                  <a:lnTo>
                    <a:pt x="1787819" y="3088473"/>
                  </a:lnTo>
                  <a:lnTo>
                    <a:pt x="1793827" y="3092291"/>
                  </a:lnTo>
                  <a:lnTo>
                    <a:pt x="1797953" y="3097851"/>
                  </a:lnTo>
                  <a:lnTo>
                    <a:pt x="1799486" y="3104496"/>
                  </a:lnTo>
                  <a:lnTo>
                    <a:pt x="1797953" y="3111165"/>
                  </a:lnTo>
                  <a:lnTo>
                    <a:pt x="1793827" y="3116737"/>
                  </a:lnTo>
                  <a:lnTo>
                    <a:pt x="1787819" y="3120559"/>
                  </a:lnTo>
                  <a:lnTo>
                    <a:pt x="1780638" y="3121979"/>
                  </a:lnTo>
                  <a:close/>
                </a:path>
              </a:pathLst>
            </a:custGeom>
            <a:ln w="19049">
              <a:solidFill>
                <a:srgbClr val="254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4375" y="1327450"/>
              <a:ext cx="3713200" cy="2358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4375" y="1327450"/>
              <a:ext cx="3692047" cy="23587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8975" y="631547"/>
            <a:ext cx="4142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heavy" spc="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Flow</a:t>
            </a:r>
            <a:r>
              <a:rPr sz="1600" u="heavy" spc="-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1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when</a:t>
            </a:r>
            <a:r>
              <a:rPr sz="1600" u="heavy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2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using</a:t>
            </a:r>
            <a:r>
              <a:rPr sz="1600" u="heavy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3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the</a:t>
            </a:r>
            <a:r>
              <a:rPr sz="1600" u="heavy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30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recommendation</a:t>
            </a:r>
            <a:r>
              <a:rPr sz="1600" u="heavy" spc="-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 </a:t>
            </a:r>
            <a:r>
              <a:rPr sz="1600" u="heavy" spc="2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Cambria"/>
                <a:cs typeface="Cambria"/>
              </a:rPr>
              <a:t>system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24602"/>
            <a:ext cx="5846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/>
              <a:t>SAMPLE</a:t>
            </a:r>
            <a:r>
              <a:rPr sz="2200" spc="-5" dirty="0"/>
              <a:t> </a:t>
            </a:r>
            <a:r>
              <a:rPr sz="2200" spc="-30" dirty="0"/>
              <a:t>RESULT</a:t>
            </a:r>
            <a:r>
              <a:rPr sz="2200" spc="-20" dirty="0"/>
              <a:t> </a:t>
            </a:r>
            <a:r>
              <a:rPr sz="2200" spc="-15" dirty="0"/>
              <a:t>USING</a:t>
            </a:r>
            <a:r>
              <a:rPr sz="2200" spc="-5" dirty="0"/>
              <a:t> </a:t>
            </a:r>
            <a:r>
              <a:rPr sz="2200" spc="-25" dirty="0"/>
              <a:t>SIMPLE</a:t>
            </a:r>
            <a:r>
              <a:rPr sz="2200" dirty="0"/>
              <a:t> </a:t>
            </a:r>
            <a:r>
              <a:rPr sz="2200" spc="-35" dirty="0"/>
              <a:t>RECOMMENDER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954842"/>
            <a:ext cx="7480934" cy="19050"/>
          </a:xfrm>
          <a:custGeom>
            <a:avLst/>
            <a:gdLst/>
            <a:ahLst/>
            <a:cxnLst/>
            <a:rect l="l" t="t" r="r" b="b"/>
            <a:pathLst>
              <a:path w="7480934" h="19050">
                <a:moveTo>
                  <a:pt x="7480392" y="19049"/>
                </a:moveTo>
                <a:lnTo>
                  <a:pt x="0" y="19049"/>
                </a:lnTo>
                <a:lnTo>
                  <a:pt x="0" y="0"/>
                </a:lnTo>
                <a:lnTo>
                  <a:pt x="7480392" y="0"/>
                </a:lnTo>
                <a:lnTo>
                  <a:pt x="7480392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1537" y="1674967"/>
          <a:ext cx="7750174" cy="2216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40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Book</a:t>
                      </a:r>
                      <a:r>
                        <a:rPr sz="1200" b="1" spc="-4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20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average_rating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2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rating_count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weighted_rating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solidFill>
                      <a:srgbClr val="254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Harry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Deathly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Hallows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(Harry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#7)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4.61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1746574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4.56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Harry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Half-Blood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Prince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(Harry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#2)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4.54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1678823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4.49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Harry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Prisoner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Azkaban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(Harry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#3)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4.53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1832823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4.49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Harry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Goblet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Fire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(Harry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#4)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4.53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1753043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4.48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Harry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Sorcerer's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Stone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(Harry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#1)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4.44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4602479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4.43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6290" y="2073757"/>
            <a:ext cx="7751445" cy="1818005"/>
          </a:xfrm>
          <a:custGeom>
            <a:avLst/>
            <a:gdLst/>
            <a:ahLst/>
            <a:cxnLst/>
            <a:rect l="l" t="t" r="r" b="b"/>
            <a:pathLst>
              <a:path w="7751445" h="1818004">
                <a:moveTo>
                  <a:pt x="7751407" y="0"/>
                </a:moveTo>
                <a:lnTo>
                  <a:pt x="6292354" y="0"/>
                </a:lnTo>
                <a:lnTo>
                  <a:pt x="4971326" y="0"/>
                </a:lnTo>
                <a:lnTo>
                  <a:pt x="3596132" y="0"/>
                </a:lnTo>
                <a:lnTo>
                  <a:pt x="0" y="0"/>
                </a:lnTo>
                <a:lnTo>
                  <a:pt x="0" y="349199"/>
                </a:lnTo>
                <a:lnTo>
                  <a:pt x="0" y="714984"/>
                </a:lnTo>
                <a:lnTo>
                  <a:pt x="0" y="1080757"/>
                </a:lnTo>
                <a:lnTo>
                  <a:pt x="0" y="1446530"/>
                </a:lnTo>
                <a:lnTo>
                  <a:pt x="0" y="1817382"/>
                </a:lnTo>
                <a:lnTo>
                  <a:pt x="3596132" y="1817382"/>
                </a:lnTo>
                <a:lnTo>
                  <a:pt x="4971326" y="1817382"/>
                </a:lnTo>
                <a:lnTo>
                  <a:pt x="6292354" y="1817382"/>
                </a:lnTo>
                <a:lnTo>
                  <a:pt x="7751407" y="1817382"/>
                </a:lnTo>
                <a:lnTo>
                  <a:pt x="7751407" y="1446530"/>
                </a:lnTo>
                <a:lnTo>
                  <a:pt x="7751407" y="1080757"/>
                </a:lnTo>
                <a:lnTo>
                  <a:pt x="7751407" y="714984"/>
                </a:lnTo>
                <a:lnTo>
                  <a:pt x="7751407" y="349199"/>
                </a:lnTo>
                <a:lnTo>
                  <a:pt x="7751407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824" y="1228030"/>
            <a:ext cx="5443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solidFill>
                  <a:srgbClr val="254C6C"/>
                </a:solidFill>
                <a:latin typeface="Cambria"/>
                <a:cs typeface="Cambria"/>
              </a:rPr>
              <a:t>for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D83729"/>
                </a:solidFill>
                <a:latin typeface="Cambria"/>
                <a:cs typeface="Cambria"/>
              </a:rPr>
              <a:t>all</a:t>
            </a:r>
            <a:r>
              <a:rPr sz="1500" spc="-5" dirty="0">
                <a:solidFill>
                  <a:srgbClr val="D83729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D83729"/>
                </a:solidFill>
                <a:latin typeface="Cambria"/>
                <a:cs typeface="Cambria"/>
              </a:rPr>
              <a:t>users</a:t>
            </a:r>
            <a:r>
              <a:rPr sz="1500" dirty="0">
                <a:solidFill>
                  <a:srgbClr val="D83729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254C6C"/>
                </a:solidFill>
                <a:latin typeface="Cambria"/>
                <a:cs typeface="Cambria"/>
              </a:rPr>
              <a:t>(general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254C6C"/>
                </a:solidFill>
                <a:latin typeface="Cambria"/>
                <a:cs typeface="Cambria"/>
              </a:rPr>
              <a:t>recommendation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254C6C"/>
                </a:solidFill>
                <a:latin typeface="Cambria"/>
                <a:cs typeface="Cambria"/>
              </a:rPr>
              <a:t>based</a:t>
            </a:r>
            <a:r>
              <a:rPr sz="1500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254C6C"/>
                </a:solidFill>
                <a:latin typeface="Cambria"/>
                <a:cs typeface="Cambria"/>
              </a:rPr>
              <a:t>on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254C6C"/>
                </a:solidFill>
                <a:latin typeface="Cambria"/>
                <a:cs typeface="Cambria"/>
              </a:rPr>
              <a:t>weighted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254C6C"/>
                </a:solidFill>
                <a:latin typeface="Cambria"/>
                <a:cs typeface="Cambria"/>
              </a:rPr>
              <a:t>score)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391505"/>
            <a:ext cx="183896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O</a:t>
            </a:r>
            <a:r>
              <a:rPr sz="2900" spc="-75" dirty="0"/>
              <a:t>B</a:t>
            </a:r>
            <a:r>
              <a:rPr sz="2900" spc="330" dirty="0"/>
              <a:t>J</a:t>
            </a:r>
            <a:r>
              <a:rPr sz="2900" spc="-95" dirty="0"/>
              <a:t>E</a:t>
            </a:r>
            <a:r>
              <a:rPr sz="2900" spc="30" dirty="0"/>
              <a:t>CTIVE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0" y="947547"/>
            <a:ext cx="4627880" cy="19050"/>
          </a:xfrm>
          <a:custGeom>
            <a:avLst/>
            <a:gdLst/>
            <a:ahLst/>
            <a:cxnLst/>
            <a:rect l="l" t="t" r="r" b="b"/>
            <a:pathLst>
              <a:path w="4627880" h="19050">
                <a:moveTo>
                  <a:pt x="4627767" y="19049"/>
                </a:moveTo>
                <a:lnTo>
                  <a:pt x="0" y="19049"/>
                </a:lnTo>
                <a:lnTo>
                  <a:pt x="0" y="0"/>
                </a:lnTo>
                <a:lnTo>
                  <a:pt x="4627767" y="0"/>
                </a:lnTo>
                <a:lnTo>
                  <a:pt x="4627767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0385" y="1538481"/>
            <a:ext cx="2776855" cy="14262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300" spc="-10" dirty="0">
                <a:solidFill>
                  <a:srgbClr val="254C6C"/>
                </a:solidFill>
                <a:latin typeface="Georgia"/>
                <a:cs typeface="Georgia"/>
              </a:rPr>
              <a:t>GOAL</a:t>
            </a:r>
            <a:endParaRPr sz="2300">
              <a:latin typeface="Georgia"/>
              <a:cs typeface="Georgia"/>
            </a:endParaRPr>
          </a:p>
          <a:p>
            <a:pPr marL="157480" marR="5080">
              <a:lnSpc>
                <a:spcPct val="100000"/>
              </a:lnSpc>
              <a:spcBef>
                <a:spcPts val="585"/>
              </a:spcBef>
            </a:pP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Design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book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recommendation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system</a:t>
            </a:r>
            <a:r>
              <a:rPr sz="1400" spc="-9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by</a:t>
            </a:r>
            <a:r>
              <a:rPr sz="1400" spc="-9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several</a:t>
            </a:r>
            <a:r>
              <a:rPr sz="1400" spc="-9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methods</a:t>
            </a:r>
            <a:r>
              <a:rPr sz="1400" spc="-9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and </a:t>
            </a:r>
            <a:r>
              <a:rPr sz="1400" spc="-42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explore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the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strengths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and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weaknesses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of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each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method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23176" y="1335511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1425575" h="1425575">
                <a:moveTo>
                  <a:pt x="712649" y="1425299"/>
                </a:moveTo>
                <a:lnTo>
                  <a:pt x="663857" y="1423655"/>
                </a:lnTo>
                <a:lnTo>
                  <a:pt x="615947" y="1418794"/>
                </a:lnTo>
                <a:lnTo>
                  <a:pt x="569026" y="1410821"/>
                </a:lnTo>
                <a:lnTo>
                  <a:pt x="523199" y="1399843"/>
                </a:lnTo>
                <a:lnTo>
                  <a:pt x="478573" y="1385966"/>
                </a:lnTo>
                <a:lnTo>
                  <a:pt x="435254" y="1369296"/>
                </a:lnTo>
                <a:lnTo>
                  <a:pt x="393348" y="1349939"/>
                </a:lnTo>
                <a:lnTo>
                  <a:pt x="352961" y="1328002"/>
                </a:lnTo>
                <a:lnTo>
                  <a:pt x="314200" y="1303590"/>
                </a:lnTo>
                <a:lnTo>
                  <a:pt x="277170" y="1276810"/>
                </a:lnTo>
                <a:lnTo>
                  <a:pt x="241978" y="1247768"/>
                </a:lnTo>
                <a:lnTo>
                  <a:pt x="208730" y="1216569"/>
                </a:lnTo>
                <a:lnTo>
                  <a:pt x="177531" y="1183321"/>
                </a:lnTo>
                <a:lnTo>
                  <a:pt x="148489" y="1148129"/>
                </a:lnTo>
                <a:lnTo>
                  <a:pt x="121709" y="1111099"/>
                </a:lnTo>
                <a:lnTo>
                  <a:pt x="97297" y="1072338"/>
                </a:lnTo>
                <a:lnTo>
                  <a:pt x="75360" y="1031951"/>
                </a:lnTo>
                <a:lnTo>
                  <a:pt x="56003" y="990045"/>
                </a:lnTo>
                <a:lnTo>
                  <a:pt x="39333" y="946726"/>
                </a:lnTo>
                <a:lnTo>
                  <a:pt x="25456" y="902100"/>
                </a:lnTo>
                <a:lnTo>
                  <a:pt x="14478" y="856273"/>
                </a:lnTo>
                <a:lnTo>
                  <a:pt x="6505" y="809352"/>
                </a:lnTo>
                <a:lnTo>
                  <a:pt x="1644" y="761442"/>
                </a:lnTo>
                <a:lnTo>
                  <a:pt x="0" y="712649"/>
                </a:lnTo>
                <a:lnTo>
                  <a:pt x="1644" y="663857"/>
                </a:lnTo>
                <a:lnTo>
                  <a:pt x="6505" y="615947"/>
                </a:lnTo>
                <a:lnTo>
                  <a:pt x="14478" y="569026"/>
                </a:lnTo>
                <a:lnTo>
                  <a:pt x="25456" y="523199"/>
                </a:lnTo>
                <a:lnTo>
                  <a:pt x="39333" y="478573"/>
                </a:lnTo>
                <a:lnTo>
                  <a:pt x="56003" y="435254"/>
                </a:lnTo>
                <a:lnTo>
                  <a:pt x="75360" y="393348"/>
                </a:lnTo>
                <a:lnTo>
                  <a:pt x="97297" y="352961"/>
                </a:lnTo>
                <a:lnTo>
                  <a:pt x="121709" y="314200"/>
                </a:lnTo>
                <a:lnTo>
                  <a:pt x="148489" y="277170"/>
                </a:lnTo>
                <a:lnTo>
                  <a:pt x="177531" y="241978"/>
                </a:lnTo>
                <a:lnTo>
                  <a:pt x="208730" y="208730"/>
                </a:lnTo>
                <a:lnTo>
                  <a:pt x="241978" y="177531"/>
                </a:lnTo>
                <a:lnTo>
                  <a:pt x="277170" y="148489"/>
                </a:lnTo>
                <a:lnTo>
                  <a:pt x="314200" y="121709"/>
                </a:lnTo>
                <a:lnTo>
                  <a:pt x="352961" y="97297"/>
                </a:lnTo>
                <a:lnTo>
                  <a:pt x="393348" y="75360"/>
                </a:lnTo>
                <a:lnTo>
                  <a:pt x="435254" y="56003"/>
                </a:lnTo>
                <a:lnTo>
                  <a:pt x="478573" y="39333"/>
                </a:lnTo>
                <a:lnTo>
                  <a:pt x="523199" y="25456"/>
                </a:lnTo>
                <a:lnTo>
                  <a:pt x="569026" y="14478"/>
                </a:lnTo>
                <a:lnTo>
                  <a:pt x="615947" y="6505"/>
                </a:lnTo>
                <a:lnTo>
                  <a:pt x="663857" y="1644"/>
                </a:lnTo>
                <a:lnTo>
                  <a:pt x="712649" y="0"/>
                </a:lnTo>
                <a:lnTo>
                  <a:pt x="763975" y="1849"/>
                </a:lnTo>
                <a:lnTo>
                  <a:pt x="814736" y="7346"/>
                </a:lnTo>
                <a:lnTo>
                  <a:pt x="864755" y="16418"/>
                </a:lnTo>
                <a:lnTo>
                  <a:pt x="913850" y="28990"/>
                </a:lnTo>
                <a:lnTo>
                  <a:pt x="961842" y="44987"/>
                </a:lnTo>
                <a:lnTo>
                  <a:pt x="1008552" y="64335"/>
                </a:lnTo>
                <a:lnTo>
                  <a:pt x="1053799" y="86959"/>
                </a:lnTo>
                <a:lnTo>
                  <a:pt x="1097404" y="112785"/>
                </a:lnTo>
                <a:lnTo>
                  <a:pt x="1139187" y="141738"/>
                </a:lnTo>
                <a:lnTo>
                  <a:pt x="1178969" y="173745"/>
                </a:lnTo>
                <a:lnTo>
                  <a:pt x="1216569" y="208730"/>
                </a:lnTo>
                <a:lnTo>
                  <a:pt x="1251554" y="246330"/>
                </a:lnTo>
                <a:lnTo>
                  <a:pt x="1283560" y="286111"/>
                </a:lnTo>
                <a:lnTo>
                  <a:pt x="1312514" y="327894"/>
                </a:lnTo>
                <a:lnTo>
                  <a:pt x="1338340" y="371500"/>
                </a:lnTo>
                <a:lnTo>
                  <a:pt x="1360964" y="416747"/>
                </a:lnTo>
                <a:lnTo>
                  <a:pt x="1380312" y="463457"/>
                </a:lnTo>
                <a:lnTo>
                  <a:pt x="1396309" y="511449"/>
                </a:lnTo>
                <a:lnTo>
                  <a:pt x="1408881" y="560544"/>
                </a:lnTo>
                <a:lnTo>
                  <a:pt x="1417953" y="610562"/>
                </a:lnTo>
                <a:lnTo>
                  <a:pt x="1423450" y="661324"/>
                </a:lnTo>
                <a:lnTo>
                  <a:pt x="1425299" y="712649"/>
                </a:lnTo>
                <a:lnTo>
                  <a:pt x="1423655" y="761442"/>
                </a:lnTo>
                <a:lnTo>
                  <a:pt x="1418794" y="809352"/>
                </a:lnTo>
                <a:lnTo>
                  <a:pt x="1410821" y="856273"/>
                </a:lnTo>
                <a:lnTo>
                  <a:pt x="1399843" y="902100"/>
                </a:lnTo>
                <a:lnTo>
                  <a:pt x="1385966" y="946726"/>
                </a:lnTo>
                <a:lnTo>
                  <a:pt x="1369296" y="990045"/>
                </a:lnTo>
                <a:lnTo>
                  <a:pt x="1349939" y="1031951"/>
                </a:lnTo>
                <a:lnTo>
                  <a:pt x="1328002" y="1072338"/>
                </a:lnTo>
                <a:lnTo>
                  <a:pt x="1303590" y="1111099"/>
                </a:lnTo>
                <a:lnTo>
                  <a:pt x="1276810" y="1148129"/>
                </a:lnTo>
                <a:lnTo>
                  <a:pt x="1247767" y="1183321"/>
                </a:lnTo>
                <a:lnTo>
                  <a:pt x="1216569" y="1216569"/>
                </a:lnTo>
                <a:lnTo>
                  <a:pt x="1183321" y="1247768"/>
                </a:lnTo>
                <a:lnTo>
                  <a:pt x="1148129" y="1276810"/>
                </a:lnTo>
                <a:lnTo>
                  <a:pt x="1111099" y="1303590"/>
                </a:lnTo>
                <a:lnTo>
                  <a:pt x="1072337" y="1328002"/>
                </a:lnTo>
                <a:lnTo>
                  <a:pt x="1031951" y="1349939"/>
                </a:lnTo>
                <a:lnTo>
                  <a:pt x="990045" y="1369296"/>
                </a:lnTo>
                <a:lnTo>
                  <a:pt x="946726" y="1385966"/>
                </a:lnTo>
                <a:lnTo>
                  <a:pt x="902100" y="1399843"/>
                </a:lnTo>
                <a:lnTo>
                  <a:pt x="856273" y="1410821"/>
                </a:lnTo>
                <a:lnTo>
                  <a:pt x="809352" y="1418794"/>
                </a:lnTo>
                <a:lnTo>
                  <a:pt x="761442" y="1423655"/>
                </a:lnTo>
                <a:lnTo>
                  <a:pt x="712649" y="1425299"/>
                </a:lnTo>
                <a:close/>
              </a:path>
            </a:pathLst>
          </a:custGeom>
          <a:solidFill>
            <a:srgbClr val="F6D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9694" y="1586174"/>
            <a:ext cx="31451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70" dirty="0">
                <a:solidFill>
                  <a:srgbClr val="254C6C"/>
                </a:solidFill>
                <a:latin typeface="Georgia"/>
                <a:cs typeface="Georgia"/>
              </a:rPr>
              <a:t>RESEARCH</a:t>
            </a:r>
            <a:r>
              <a:rPr sz="2300" spc="5" dirty="0">
                <a:solidFill>
                  <a:srgbClr val="254C6C"/>
                </a:solidFill>
                <a:latin typeface="Georgia"/>
                <a:cs typeface="Georgia"/>
              </a:rPr>
              <a:t> </a:t>
            </a:r>
            <a:r>
              <a:rPr sz="2300" dirty="0">
                <a:solidFill>
                  <a:srgbClr val="254C6C"/>
                </a:solidFill>
                <a:latin typeface="Georgia"/>
                <a:cs typeface="Georgia"/>
              </a:rPr>
              <a:t>QUESTION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5138" y="2066463"/>
            <a:ext cx="42202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146685" indent="-4025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4655" algn="l"/>
                <a:tab pos="415290" algn="l"/>
              </a:tabLst>
            </a:pP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How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calculate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similarity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between </a:t>
            </a:r>
            <a:r>
              <a:rPr sz="1400" spc="-42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books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54C6C"/>
                </a:solidFill>
                <a:latin typeface="Tahoma"/>
                <a:cs typeface="Tahoma"/>
              </a:rPr>
              <a:t>based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54C6C"/>
                </a:solidFill>
                <a:latin typeface="Tahoma"/>
                <a:cs typeface="Tahoma"/>
              </a:rPr>
              <a:t>on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their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content?</a:t>
            </a:r>
            <a:r>
              <a:rPr sz="14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How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4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we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 apply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Tahoma"/>
                <a:cs typeface="Tahoma"/>
              </a:rPr>
              <a:t>it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a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recommendation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Tahoma"/>
                <a:cs typeface="Tahoma"/>
              </a:rPr>
              <a:t>system?</a:t>
            </a:r>
            <a:endParaRPr sz="1400">
              <a:latin typeface="Tahoma"/>
              <a:cs typeface="Tahoma"/>
            </a:endParaRPr>
          </a:p>
          <a:p>
            <a:pPr marL="414655" marR="5080" indent="-40259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14655" algn="l"/>
                <a:tab pos="415290" algn="l"/>
              </a:tabLst>
            </a:pP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How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4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predict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rating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that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a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54C6C"/>
                </a:solidFill>
                <a:latin typeface="Tahoma"/>
                <a:cs typeface="Tahoma"/>
              </a:rPr>
              <a:t>user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Tahoma"/>
                <a:cs typeface="Tahoma"/>
              </a:rPr>
              <a:t>will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54C6C"/>
                </a:solidFill>
                <a:latin typeface="Tahoma"/>
                <a:cs typeface="Tahoma"/>
              </a:rPr>
              <a:t>give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books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that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they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haven't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Tahoma"/>
                <a:cs typeface="Tahoma"/>
              </a:rPr>
              <a:t>read?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How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can </a:t>
            </a:r>
            <a:r>
              <a:rPr sz="1400" spc="-42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apply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Tahoma"/>
                <a:cs typeface="Tahoma"/>
              </a:rPr>
              <a:t>it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a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recommendation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Tahoma"/>
                <a:cs typeface="Tahoma"/>
              </a:rPr>
              <a:t>system?</a:t>
            </a:r>
            <a:endParaRPr sz="1400">
              <a:latin typeface="Tahoma"/>
              <a:cs typeface="Tahoma"/>
            </a:endParaRPr>
          </a:p>
          <a:p>
            <a:pPr marL="414655" marR="36195" indent="-40259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14655" algn="l"/>
                <a:tab pos="415290" algn="l"/>
              </a:tabLst>
            </a:pP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What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are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strengths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54C6C"/>
                </a:solidFill>
                <a:latin typeface="Tahoma"/>
                <a:cs typeface="Tahoma"/>
              </a:rPr>
              <a:t>and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weakness</a:t>
            </a:r>
            <a:r>
              <a:rPr sz="1400" spc="-8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of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each </a:t>
            </a:r>
            <a:r>
              <a:rPr sz="1400" spc="-42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method?</a:t>
            </a:r>
            <a:r>
              <a:rPr sz="1400" spc="-9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54C6C"/>
                </a:solidFill>
                <a:latin typeface="Tahoma"/>
                <a:cs typeface="Tahoma"/>
              </a:rPr>
              <a:t>How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54C6C"/>
                </a:solidFill>
                <a:latin typeface="Tahoma"/>
                <a:cs typeface="Tahoma"/>
              </a:rPr>
              <a:t>overcome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that</a:t>
            </a:r>
            <a:r>
              <a:rPr sz="1400" spc="-8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Tahoma"/>
                <a:cs typeface="Tahoma"/>
              </a:rPr>
              <a:t>weakness?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24602"/>
            <a:ext cx="6388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/>
              <a:t>SAMPLE</a:t>
            </a:r>
            <a:r>
              <a:rPr sz="2200" dirty="0"/>
              <a:t> </a:t>
            </a:r>
            <a:r>
              <a:rPr sz="2200" spc="-30" dirty="0"/>
              <a:t>RESULT</a:t>
            </a:r>
            <a:r>
              <a:rPr sz="2200" spc="-20" dirty="0"/>
              <a:t> </a:t>
            </a:r>
            <a:r>
              <a:rPr sz="2200" spc="-15" dirty="0"/>
              <a:t>USING</a:t>
            </a:r>
            <a:r>
              <a:rPr sz="2200" dirty="0"/>
              <a:t> </a:t>
            </a:r>
            <a:r>
              <a:rPr sz="2200" spc="5" dirty="0"/>
              <a:t>CONTENT</a:t>
            </a:r>
            <a:r>
              <a:rPr sz="2200" spc="-20" dirty="0"/>
              <a:t> BASED</a:t>
            </a:r>
            <a:r>
              <a:rPr sz="2200" dirty="0"/>
              <a:t> </a:t>
            </a:r>
            <a:r>
              <a:rPr sz="2200" spc="-30" dirty="0"/>
              <a:t>FILTERING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954842"/>
            <a:ext cx="7480934" cy="19050"/>
          </a:xfrm>
          <a:custGeom>
            <a:avLst/>
            <a:gdLst/>
            <a:ahLst/>
            <a:cxnLst/>
            <a:rect l="l" t="t" r="r" b="b"/>
            <a:pathLst>
              <a:path w="7480934" h="19050">
                <a:moveTo>
                  <a:pt x="7480392" y="19049"/>
                </a:moveTo>
                <a:lnTo>
                  <a:pt x="0" y="19049"/>
                </a:lnTo>
                <a:lnTo>
                  <a:pt x="0" y="0"/>
                </a:lnTo>
                <a:lnTo>
                  <a:pt x="7480392" y="0"/>
                </a:lnTo>
                <a:lnTo>
                  <a:pt x="7480392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237" y="1656229"/>
          <a:ext cx="7527290" cy="1896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00" b="1" spc="-10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Authors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Notes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solidFill>
                      <a:srgbClr val="254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1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Animal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Farm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1984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George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Orwell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same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author,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same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genre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(ﬁction,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science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ﬁction,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classics)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We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Yevgeny</a:t>
                      </a:r>
                      <a:r>
                        <a:rPr sz="10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Zamyatin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244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same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genre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(ﬁction,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science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ﬁction,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classics)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244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Homage</a:t>
                      </a:r>
                      <a:r>
                        <a:rPr sz="10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Catalonia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1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George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Orwell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same</a:t>
                      </a:r>
                      <a:r>
                        <a:rPr sz="10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author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30" dirty="0">
                          <a:latin typeface="Microsoft Sans Serif"/>
                          <a:cs typeface="Microsoft Sans Serif"/>
                        </a:rPr>
                        <a:t>1Ǫ84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5" dirty="0">
                          <a:latin typeface="Microsoft Sans Serif"/>
                          <a:cs typeface="Microsoft Sans Serif"/>
                        </a:rPr>
                        <a:t>#1-2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(1Ǫ84,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#1-2)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Haruki</a:t>
                      </a:r>
                      <a:r>
                        <a:rPr sz="10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Murakami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684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2359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similar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title,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same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genre(ﬁction,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science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ﬁction), </a:t>
                      </a:r>
                      <a:r>
                        <a:rPr sz="1000" spc="-254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has 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word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1984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Far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Side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Gallery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1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Gary</a:t>
                      </a:r>
                      <a:r>
                        <a:rPr sz="10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Larson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1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same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genre(ﬁction),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has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word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40" dirty="0">
                          <a:latin typeface="Microsoft Sans Serif"/>
                          <a:cs typeface="Microsoft Sans Serif"/>
                        </a:rPr>
                        <a:t>1984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19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38803" y="3708048"/>
            <a:ext cx="777875" cy="266700"/>
          </a:xfrm>
          <a:custGeom>
            <a:avLst/>
            <a:gdLst/>
            <a:ahLst/>
            <a:cxnLst/>
            <a:rect l="l" t="t" r="r" b="b"/>
            <a:pathLst>
              <a:path w="777875" h="266700">
                <a:moveTo>
                  <a:pt x="7772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777299" y="0"/>
                </a:lnTo>
                <a:lnTo>
                  <a:pt x="777299" y="2666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999" y="4097020"/>
            <a:ext cx="777875" cy="266700"/>
          </a:xfrm>
          <a:custGeom>
            <a:avLst/>
            <a:gdLst/>
            <a:ahLst/>
            <a:cxnLst/>
            <a:rect l="l" t="t" r="r" b="b"/>
            <a:pathLst>
              <a:path w="777875" h="266700">
                <a:moveTo>
                  <a:pt x="7772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777299" y="0"/>
                </a:lnTo>
                <a:lnTo>
                  <a:pt x="777299" y="266699"/>
                </a:lnTo>
                <a:close/>
              </a:path>
            </a:pathLst>
          </a:custGeom>
          <a:solidFill>
            <a:srgbClr val="B3C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3765" y="3712017"/>
            <a:ext cx="20510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Has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high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rating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but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not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popular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3765" y="4130895"/>
            <a:ext cx="2011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Is</a:t>
            </a:r>
            <a:r>
              <a:rPr sz="1100" spc="-20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popular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but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has</a:t>
            </a:r>
            <a:r>
              <a:rPr sz="1100" spc="-20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D3134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lower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D3134"/>
                </a:solidFill>
                <a:latin typeface="Arial MT"/>
                <a:cs typeface="Arial MT"/>
              </a:rPr>
              <a:t>rating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8457" y="3713198"/>
            <a:ext cx="777875" cy="266700"/>
          </a:xfrm>
          <a:custGeom>
            <a:avLst/>
            <a:gdLst/>
            <a:ahLst/>
            <a:cxnLst/>
            <a:rect l="l" t="t" r="r" b="b"/>
            <a:pathLst>
              <a:path w="777875" h="266700">
                <a:moveTo>
                  <a:pt x="7772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777299" y="0"/>
                </a:lnTo>
                <a:lnTo>
                  <a:pt x="777299" y="266699"/>
                </a:lnTo>
                <a:close/>
              </a:path>
            </a:pathLst>
          </a:custGeom>
          <a:solidFill>
            <a:srgbClr val="EEBA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4602" y="3727861"/>
            <a:ext cx="19812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Is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popular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and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has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high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rating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824" y="1228030"/>
            <a:ext cx="26657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solidFill>
                  <a:srgbClr val="254C6C"/>
                </a:solidFill>
                <a:latin typeface="Cambria"/>
                <a:cs typeface="Cambria"/>
              </a:rPr>
              <a:t>for</a:t>
            </a:r>
            <a:r>
              <a:rPr sz="1500" spc="-1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254C6C"/>
                </a:solidFill>
                <a:latin typeface="Cambria"/>
                <a:cs typeface="Cambria"/>
              </a:rPr>
              <a:t>user</a:t>
            </a:r>
            <a:r>
              <a:rPr sz="1500" spc="-10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4C6C"/>
                </a:solidFill>
                <a:latin typeface="Cambria"/>
                <a:cs typeface="Cambria"/>
              </a:rPr>
              <a:t>that</a:t>
            </a:r>
            <a:r>
              <a:rPr sz="1500" spc="-10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15" dirty="0">
                <a:solidFill>
                  <a:srgbClr val="254C6C"/>
                </a:solidFill>
                <a:latin typeface="Cambria"/>
                <a:cs typeface="Cambria"/>
              </a:rPr>
              <a:t>input</a:t>
            </a:r>
            <a:r>
              <a:rPr sz="1500" spc="-10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254C6C"/>
                </a:solidFill>
                <a:latin typeface="Cambria"/>
                <a:cs typeface="Cambria"/>
              </a:rPr>
              <a:t>books</a:t>
            </a:r>
            <a:r>
              <a:rPr sz="1500" spc="-10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-65" dirty="0">
                <a:solidFill>
                  <a:srgbClr val="254C6C"/>
                </a:solidFill>
                <a:latin typeface="Cambria"/>
                <a:cs typeface="Cambria"/>
              </a:rPr>
              <a:t>‘</a:t>
            </a:r>
            <a:r>
              <a:rPr sz="1500" spc="-65" dirty="0">
                <a:solidFill>
                  <a:srgbClr val="D83729"/>
                </a:solidFill>
                <a:latin typeface="Cambria"/>
                <a:cs typeface="Cambria"/>
              </a:rPr>
              <a:t>1984</a:t>
            </a:r>
            <a:r>
              <a:rPr sz="1500" spc="-65" dirty="0">
                <a:solidFill>
                  <a:srgbClr val="254C6C"/>
                </a:solidFill>
                <a:latin typeface="Cambria"/>
                <a:cs typeface="Cambria"/>
              </a:rPr>
              <a:t>’: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24602"/>
            <a:ext cx="6400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/>
              <a:t>SAMPLE</a:t>
            </a:r>
            <a:r>
              <a:rPr sz="2200" spc="5" dirty="0"/>
              <a:t> </a:t>
            </a:r>
            <a:r>
              <a:rPr sz="2200" spc="-30" dirty="0"/>
              <a:t>RESULT</a:t>
            </a:r>
            <a:r>
              <a:rPr sz="2200" spc="-15" dirty="0"/>
              <a:t> USING</a:t>
            </a:r>
            <a:r>
              <a:rPr sz="2200" spc="5" dirty="0"/>
              <a:t> </a:t>
            </a:r>
            <a:r>
              <a:rPr sz="2200" dirty="0"/>
              <a:t>COLLABORATIVE</a:t>
            </a:r>
            <a:r>
              <a:rPr sz="2200" spc="5" dirty="0"/>
              <a:t> </a:t>
            </a:r>
            <a:r>
              <a:rPr sz="2200" spc="-30" dirty="0"/>
              <a:t>FILTERING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0" y="954842"/>
            <a:ext cx="7480934" cy="19050"/>
          </a:xfrm>
          <a:custGeom>
            <a:avLst/>
            <a:gdLst/>
            <a:ahLst/>
            <a:cxnLst/>
            <a:rect l="l" t="t" r="r" b="b"/>
            <a:pathLst>
              <a:path w="7480934" h="19050">
                <a:moveTo>
                  <a:pt x="7480392" y="19049"/>
                </a:moveTo>
                <a:lnTo>
                  <a:pt x="0" y="19049"/>
                </a:lnTo>
                <a:lnTo>
                  <a:pt x="0" y="0"/>
                </a:lnTo>
                <a:lnTo>
                  <a:pt x="7480392" y="0"/>
                </a:lnTo>
                <a:lnTo>
                  <a:pt x="7480392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237" y="1543367"/>
          <a:ext cx="7531733" cy="2521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37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Normal</a:t>
                      </a:r>
                      <a:r>
                        <a:rPr sz="1300" b="1" spc="-50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Predictor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KNN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SVD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SVD++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b="1" spc="-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SVD</a:t>
                      </a:r>
                      <a:r>
                        <a:rPr sz="1300" b="1" spc="-50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3F3F3"/>
                          </a:solidFill>
                          <a:latin typeface="Arial"/>
                          <a:cs typeface="Arial"/>
                        </a:rPr>
                        <a:t>Tuned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254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87">
                <a:tc>
                  <a:txBody>
                    <a:bodyPr/>
                    <a:lstStyle/>
                    <a:p>
                      <a:pPr marL="85725" marR="2139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Hunger</a:t>
                      </a:r>
                      <a:r>
                        <a:rPr sz="9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Games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(The </a:t>
                      </a:r>
                      <a:r>
                        <a:rPr sz="900" spc="-2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Hunger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Games,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#1)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Help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Help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Help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Help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Fault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Our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Stars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7114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Girl 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Who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Played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4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Fire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(Millennium, </a:t>
                      </a:r>
                      <a:r>
                        <a:rPr sz="900" spc="-22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#2)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Ready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Player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One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06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spc="35" dirty="0">
                          <a:latin typeface="Microsoft Sans Serif"/>
                          <a:cs typeface="Microsoft Sans Serif"/>
                        </a:rPr>
                        <a:t>World</a:t>
                      </a:r>
                      <a:r>
                        <a:rPr sz="9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45" dirty="0">
                          <a:latin typeface="Microsoft Sans Serif"/>
                          <a:cs typeface="Microsoft Sans Serif"/>
                        </a:rPr>
                        <a:t>Without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End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(The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Kingsbridge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Series,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#2)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Nightingale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Lord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Flies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Tuesdays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4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Morrie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Wonder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I </a:t>
                      </a:r>
                      <a:r>
                        <a:rPr sz="900" spc="35" dirty="0">
                          <a:latin typeface="Microsoft Sans Serif"/>
                          <a:cs typeface="Microsoft Sans Serif"/>
                        </a:rPr>
                        <a:t>Am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Pilgrim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(Pilgrim, </a:t>
                      </a:r>
                      <a:r>
                        <a:rPr sz="900" spc="-2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#1)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55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Harry</a:t>
                      </a:r>
                      <a:r>
                        <a:rPr sz="9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Potter</a:t>
                      </a:r>
                      <a:r>
                        <a:rPr sz="9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Collection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(Harry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Potter,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35" dirty="0">
                          <a:latin typeface="Microsoft Sans Serif"/>
                          <a:cs typeface="Microsoft Sans Serif"/>
                        </a:rPr>
                        <a:t>#1-6)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Life</a:t>
                      </a:r>
                      <a:r>
                        <a:rPr sz="9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Pi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45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Five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People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45" dirty="0">
                          <a:latin typeface="Microsoft Sans Serif"/>
                          <a:cs typeface="Microsoft Sans Serif"/>
                        </a:rPr>
                        <a:t>You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Meet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Heaven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Go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Ask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Alice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B3C3C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52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Holy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Bible: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English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Standard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Version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05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Indispensable</a:t>
                      </a:r>
                      <a:r>
                        <a:rPr sz="9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Calvin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Hobbes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Water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Elephants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Girl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5" dirty="0"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Kicked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Hornet's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Nest 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(Millennium,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#3)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38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Morning</a:t>
                      </a:r>
                      <a:r>
                        <a:rPr sz="9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Star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(Red </a:t>
                      </a:r>
                      <a:r>
                        <a:rPr sz="900" spc="-2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Rising,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#3)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spc="-565" dirty="0">
                          <a:latin typeface="Arial MT"/>
                          <a:cs typeface="Arial MT"/>
                        </a:rPr>
                        <a:t>ﺔﯾروطﻧطﻟا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EEBA9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Divan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38803" y="4212723"/>
            <a:ext cx="777875" cy="266700"/>
          </a:xfrm>
          <a:custGeom>
            <a:avLst/>
            <a:gdLst/>
            <a:ahLst/>
            <a:cxnLst/>
            <a:rect l="l" t="t" r="r" b="b"/>
            <a:pathLst>
              <a:path w="777875" h="266700">
                <a:moveTo>
                  <a:pt x="7772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777299" y="0"/>
                </a:lnTo>
                <a:lnTo>
                  <a:pt x="777299" y="2666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999" y="4601695"/>
            <a:ext cx="777875" cy="266700"/>
          </a:xfrm>
          <a:custGeom>
            <a:avLst/>
            <a:gdLst/>
            <a:ahLst/>
            <a:cxnLst/>
            <a:rect l="l" t="t" r="r" b="b"/>
            <a:pathLst>
              <a:path w="777875" h="266700">
                <a:moveTo>
                  <a:pt x="7772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777299" y="0"/>
                </a:lnTo>
                <a:lnTo>
                  <a:pt x="777299" y="266699"/>
                </a:lnTo>
                <a:close/>
              </a:path>
            </a:pathLst>
          </a:custGeom>
          <a:solidFill>
            <a:srgbClr val="B3C3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3765" y="4216693"/>
            <a:ext cx="20510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Has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high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rating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but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not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popular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3765" y="4635571"/>
            <a:ext cx="2011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Is</a:t>
            </a:r>
            <a:r>
              <a:rPr sz="1100" spc="-20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popular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but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has</a:t>
            </a:r>
            <a:r>
              <a:rPr sz="1100" spc="-20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D3134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2D3134"/>
                </a:solidFill>
                <a:latin typeface="Arial MT"/>
                <a:cs typeface="Arial MT"/>
              </a:rPr>
              <a:t>lower</a:t>
            </a:r>
            <a:r>
              <a:rPr sz="1100" spc="-15" dirty="0">
                <a:solidFill>
                  <a:srgbClr val="2D3134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D3134"/>
                </a:solidFill>
                <a:latin typeface="Arial MT"/>
                <a:cs typeface="Arial MT"/>
              </a:rPr>
              <a:t>rating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8457" y="4217873"/>
            <a:ext cx="777875" cy="266700"/>
          </a:xfrm>
          <a:custGeom>
            <a:avLst/>
            <a:gdLst/>
            <a:ahLst/>
            <a:cxnLst/>
            <a:rect l="l" t="t" r="r" b="b"/>
            <a:pathLst>
              <a:path w="777875" h="266700">
                <a:moveTo>
                  <a:pt x="7772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777299" y="0"/>
                </a:lnTo>
                <a:lnTo>
                  <a:pt x="777299" y="266699"/>
                </a:lnTo>
                <a:close/>
              </a:path>
            </a:pathLst>
          </a:custGeom>
          <a:solidFill>
            <a:srgbClr val="EEBA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4602" y="4232536"/>
            <a:ext cx="19812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Is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popular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and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has</a:t>
            </a:r>
            <a:r>
              <a:rPr sz="1100" spc="-20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D4246"/>
                </a:solidFill>
                <a:latin typeface="Arial MT"/>
                <a:cs typeface="Arial MT"/>
              </a:rPr>
              <a:t>high</a:t>
            </a:r>
            <a:r>
              <a:rPr sz="1100" spc="-15" dirty="0">
                <a:solidFill>
                  <a:srgbClr val="3D4246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D4246"/>
                </a:solidFill>
                <a:latin typeface="Arial MT"/>
                <a:cs typeface="Arial MT"/>
              </a:rPr>
              <a:t>rating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824" y="1228030"/>
            <a:ext cx="36518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solidFill>
                  <a:srgbClr val="254C6C"/>
                </a:solidFill>
                <a:latin typeface="Cambria"/>
                <a:cs typeface="Cambria"/>
              </a:rPr>
              <a:t>f</a:t>
            </a:r>
            <a:r>
              <a:rPr sz="1500" spc="30" dirty="0">
                <a:solidFill>
                  <a:srgbClr val="254C6C"/>
                </a:solidFill>
                <a:latin typeface="Cambria"/>
                <a:cs typeface="Cambria"/>
              </a:rPr>
              <a:t>or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D83729"/>
                </a:solidFill>
                <a:latin typeface="Cambria"/>
                <a:cs typeface="Cambria"/>
              </a:rPr>
              <a:t>user</a:t>
            </a:r>
            <a:r>
              <a:rPr sz="1500" spc="-5" dirty="0">
                <a:solidFill>
                  <a:srgbClr val="D83729"/>
                </a:solidFill>
                <a:latin typeface="Cambria"/>
                <a:cs typeface="Cambria"/>
              </a:rPr>
              <a:t> </a:t>
            </a:r>
            <a:r>
              <a:rPr sz="1500" spc="-110" dirty="0">
                <a:solidFill>
                  <a:srgbClr val="D83729"/>
                </a:solidFill>
                <a:latin typeface="Cambria"/>
                <a:cs typeface="Cambria"/>
              </a:rPr>
              <a:t>12874</a:t>
            </a:r>
            <a:r>
              <a:rPr sz="1500" spc="-5" dirty="0">
                <a:solidFill>
                  <a:srgbClr val="D83729"/>
                </a:solidFill>
                <a:latin typeface="Cambria"/>
                <a:cs typeface="Cambria"/>
              </a:rPr>
              <a:t> </a:t>
            </a:r>
            <a:r>
              <a:rPr sz="1500" spc="-55" dirty="0">
                <a:solidFill>
                  <a:srgbClr val="254C6C"/>
                </a:solidFill>
                <a:latin typeface="Cambria"/>
                <a:cs typeface="Cambria"/>
              </a:rPr>
              <a:t>(</a:t>
            </a:r>
            <a:r>
              <a:rPr sz="1500" spc="25" dirty="0">
                <a:solidFill>
                  <a:srgbClr val="254C6C"/>
                </a:solidFill>
                <a:latin typeface="Cambria"/>
                <a:cs typeface="Cambria"/>
              </a:rPr>
              <a:t>user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254C6C"/>
                </a:solidFill>
                <a:latin typeface="Cambria"/>
                <a:cs typeface="Cambria"/>
              </a:rPr>
              <a:t>t</a:t>
            </a:r>
            <a:r>
              <a:rPr sz="1500" spc="35" dirty="0">
                <a:solidFill>
                  <a:srgbClr val="254C6C"/>
                </a:solidFill>
                <a:latin typeface="Cambria"/>
                <a:cs typeface="Cambria"/>
              </a:rPr>
              <a:t>hat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254C6C"/>
                </a:solidFill>
                <a:latin typeface="Cambria"/>
                <a:cs typeface="Cambria"/>
              </a:rPr>
              <a:t>g</a:t>
            </a:r>
            <a:r>
              <a:rPr sz="1500" spc="10" dirty="0">
                <a:solidFill>
                  <a:srgbClr val="254C6C"/>
                </a:solidFill>
                <a:latin typeface="Cambria"/>
                <a:cs typeface="Cambria"/>
              </a:rPr>
              <a:t>a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v</a:t>
            </a:r>
            <a:r>
              <a:rPr sz="1500" spc="25" dirty="0">
                <a:solidFill>
                  <a:srgbClr val="254C6C"/>
                </a:solidFill>
                <a:latin typeface="Cambria"/>
                <a:cs typeface="Cambria"/>
              </a:rPr>
              <a:t>e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254C6C"/>
                </a:solidFill>
                <a:latin typeface="Cambria"/>
                <a:cs typeface="Cambria"/>
              </a:rPr>
              <a:t>most</a:t>
            </a:r>
            <a:r>
              <a:rPr sz="1500" spc="-5" dirty="0">
                <a:solidFill>
                  <a:srgbClr val="254C6C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254C6C"/>
                </a:solidFill>
                <a:latin typeface="Cambria"/>
                <a:cs typeface="Cambria"/>
              </a:rPr>
              <a:t>r</a:t>
            </a:r>
            <a:r>
              <a:rPr sz="1500" spc="25" dirty="0">
                <a:solidFill>
                  <a:srgbClr val="254C6C"/>
                </a:solidFill>
                <a:latin typeface="Cambria"/>
                <a:cs typeface="Cambria"/>
              </a:rPr>
              <a:t>ating</a:t>
            </a:r>
            <a:r>
              <a:rPr sz="1500" spc="-15" dirty="0">
                <a:solidFill>
                  <a:srgbClr val="254C6C"/>
                </a:solidFill>
                <a:latin typeface="Cambria"/>
                <a:cs typeface="Cambria"/>
              </a:rPr>
              <a:t>s</a:t>
            </a:r>
            <a:r>
              <a:rPr sz="1500" spc="-25" dirty="0">
                <a:solidFill>
                  <a:srgbClr val="254C6C"/>
                </a:solidFill>
                <a:latin typeface="Cambria"/>
                <a:cs typeface="Cambria"/>
              </a:rPr>
              <a:t>)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4842"/>
            <a:ext cx="7480934" cy="19050"/>
          </a:xfrm>
          <a:custGeom>
            <a:avLst/>
            <a:gdLst/>
            <a:ahLst/>
            <a:cxnLst/>
            <a:rect l="l" t="t" r="r" b="b"/>
            <a:pathLst>
              <a:path w="7480934" h="19050">
                <a:moveTo>
                  <a:pt x="7480392" y="19049"/>
                </a:moveTo>
                <a:lnTo>
                  <a:pt x="0" y="19049"/>
                </a:lnTo>
                <a:lnTo>
                  <a:pt x="0" y="0"/>
                </a:lnTo>
                <a:lnTo>
                  <a:pt x="7480392" y="0"/>
                </a:lnTo>
                <a:lnTo>
                  <a:pt x="7480392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445" y="429605"/>
            <a:ext cx="61607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60" dirty="0"/>
              <a:t>Strength</a:t>
            </a:r>
            <a:r>
              <a:rPr sz="2900" spc="-20" dirty="0"/>
              <a:t> </a:t>
            </a:r>
            <a:r>
              <a:rPr sz="2900" spc="65" dirty="0"/>
              <a:t>and</a:t>
            </a:r>
            <a:r>
              <a:rPr sz="2900" spc="-80" dirty="0"/>
              <a:t> </a:t>
            </a:r>
            <a:r>
              <a:rPr sz="2900" spc="20" dirty="0"/>
              <a:t>Weakness</a:t>
            </a:r>
            <a:r>
              <a:rPr sz="2900" spc="-15" dirty="0"/>
              <a:t> </a:t>
            </a:r>
            <a:r>
              <a:rPr sz="2900" spc="75" dirty="0"/>
              <a:t>of</a:t>
            </a:r>
            <a:r>
              <a:rPr sz="2900" spc="-15" dirty="0"/>
              <a:t> </a:t>
            </a:r>
            <a:r>
              <a:rPr sz="2900" spc="45" dirty="0"/>
              <a:t>Each</a:t>
            </a:r>
            <a:r>
              <a:rPr sz="2900" spc="-15" dirty="0"/>
              <a:t> </a:t>
            </a:r>
            <a:r>
              <a:rPr sz="2900" dirty="0"/>
              <a:t>Model</a:t>
            </a:r>
            <a:endParaRPr sz="29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237" y="1270887"/>
          <a:ext cx="7704454" cy="3413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marL="6794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15" dirty="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35" dirty="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PROS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54C6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solidFill>
                            <a:srgbClr val="EEEEEE"/>
                          </a:solidFill>
                          <a:latin typeface="Arial"/>
                          <a:cs typeface="Arial"/>
                        </a:rPr>
                        <a:t>CONS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54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Simple</a:t>
                      </a:r>
                      <a:r>
                        <a:rPr sz="1200" spc="-4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Recommender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2067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suitable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new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542925" indent="-320675">
                        <a:lnSpc>
                          <a:spcPct val="100000"/>
                        </a:lnSpc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relatively</a:t>
                      </a:r>
                      <a:r>
                        <a:rPr sz="1200" spc="-5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easy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165735" indent="-32067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does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provide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user-speciﬁc </a:t>
                      </a:r>
                      <a:r>
                        <a:rPr sz="1200" spc="-30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recommendations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542925" indent="-320675">
                        <a:lnSpc>
                          <a:spcPct val="100000"/>
                        </a:lnSpc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result</a:t>
                      </a:r>
                      <a:r>
                        <a:rPr sz="1200" spc="-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200" spc="-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obvious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Content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Filtering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05459" indent="-32067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pe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sonali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z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ed,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r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ommend  </a:t>
                      </a: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interest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542925" marR="201930" indent="-320675">
                        <a:lnSpc>
                          <a:spcPct val="100000"/>
                        </a:lnSpc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doesn’t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need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about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other </a:t>
                      </a:r>
                      <a:r>
                        <a:rPr sz="1200" spc="-30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users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09905" indent="-32067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cannot </a:t>
                      </a: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provide </a:t>
                      </a:r>
                      <a:r>
                        <a:rPr sz="1200" spc="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recommendations</a:t>
                      </a:r>
                      <a:r>
                        <a:rPr sz="1200" spc="-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across </a:t>
                      </a:r>
                      <a:r>
                        <a:rPr sz="1200" spc="-30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genres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(not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diverse)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542925" marR="511809" indent="-320675">
                        <a:lnSpc>
                          <a:spcPct val="100000"/>
                        </a:lnSpc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result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rely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what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is </a:t>
                      </a:r>
                      <a:r>
                        <a:rPr sz="1200" spc="-30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written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content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Collaborative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Filtering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2067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more</a:t>
                      </a:r>
                      <a:r>
                        <a:rPr sz="1200" spc="-4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personalized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542925" indent="-320675">
                        <a:lnSpc>
                          <a:spcPct val="100000"/>
                        </a:lnSpc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more</a:t>
                      </a:r>
                      <a:r>
                        <a:rPr sz="1200" spc="-4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diverse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107314" indent="-320675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3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cold-start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problem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sz="1200" spc="-2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there </a:t>
                      </a:r>
                      <a:r>
                        <a:rPr sz="1200" spc="-30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new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user/new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item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542925" indent="-320675">
                        <a:lnSpc>
                          <a:spcPct val="100000"/>
                        </a:lnSpc>
                        <a:buFont typeface="Arial MT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1200" spc="-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need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about</a:t>
                      </a:r>
                      <a:r>
                        <a:rPr sz="12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other</a:t>
                      </a:r>
                      <a:r>
                        <a:rPr sz="12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users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4" y="771899"/>
            <a:ext cx="7729220" cy="3599815"/>
          </a:xfrm>
          <a:custGeom>
            <a:avLst/>
            <a:gdLst/>
            <a:ahLst/>
            <a:cxnLst/>
            <a:rect l="l" t="t" r="r" b="b"/>
            <a:pathLst>
              <a:path w="7729220" h="3599815">
                <a:moveTo>
                  <a:pt x="7729199" y="3599699"/>
                </a:moveTo>
                <a:lnTo>
                  <a:pt x="0" y="3599699"/>
                </a:lnTo>
                <a:lnTo>
                  <a:pt x="0" y="0"/>
                </a:lnTo>
                <a:lnTo>
                  <a:pt x="7729199" y="0"/>
                </a:lnTo>
                <a:lnTo>
                  <a:pt x="7729199" y="35996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4700" y="1996966"/>
            <a:ext cx="33058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55" dirty="0">
                <a:solidFill>
                  <a:srgbClr val="F3F3F3"/>
                </a:solidFill>
              </a:rPr>
              <a:t>Conclusion </a:t>
            </a:r>
            <a:r>
              <a:rPr sz="3300" spc="70" dirty="0">
                <a:solidFill>
                  <a:srgbClr val="F3F3F3"/>
                </a:solidFill>
              </a:rPr>
              <a:t>and </a:t>
            </a:r>
            <a:r>
              <a:rPr sz="3300" spc="75" dirty="0">
                <a:solidFill>
                  <a:srgbClr val="F3F3F3"/>
                </a:solidFill>
              </a:rPr>
              <a:t> </a:t>
            </a:r>
            <a:r>
              <a:rPr sz="3300" spc="-30" dirty="0">
                <a:solidFill>
                  <a:srgbClr val="F3F3F3"/>
                </a:solidFill>
              </a:rPr>
              <a:t>R</a:t>
            </a:r>
            <a:r>
              <a:rPr sz="3300" spc="125" dirty="0">
                <a:solidFill>
                  <a:srgbClr val="F3F3F3"/>
                </a:solidFill>
              </a:rPr>
              <a:t>e</a:t>
            </a:r>
            <a:r>
              <a:rPr sz="3300" spc="90" dirty="0">
                <a:solidFill>
                  <a:srgbClr val="F3F3F3"/>
                </a:solidFill>
              </a:rPr>
              <a:t>c</a:t>
            </a:r>
            <a:r>
              <a:rPr sz="3300" spc="80" dirty="0">
                <a:solidFill>
                  <a:srgbClr val="F3F3F3"/>
                </a:solidFill>
              </a:rPr>
              <a:t>ommen</a:t>
            </a:r>
            <a:r>
              <a:rPr sz="3300" spc="35" dirty="0">
                <a:solidFill>
                  <a:srgbClr val="F3F3F3"/>
                </a:solidFill>
              </a:rPr>
              <a:t>d</a:t>
            </a:r>
            <a:r>
              <a:rPr sz="3300" spc="55" dirty="0">
                <a:solidFill>
                  <a:srgbClr val="F3F3F3"/>
                </a:solidFill>
              </a:rPr>
              <a:t>ation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0" y="532801"/>
            <a:ext cx="7943215" cy="4077970"/>
            <a:chOff x="0" y="532801"/>
            <a:chExt cx="7943215" cy="4077970"/>
          </a:xfrm>
        </p:grpSpPr>
        <p:sp>
          <p:nvSpPr>
            <p:cNvPr id="5" name="object 5"/>
            <p:cNvSpPr/>
            <p:nvPr/>
          </p:nvSpPr>
          <p:spPr>
            <a:xfrm>
              <a:off x="0" y="3072944"/>
              <a:ext cx="708025" cy="19050"/>
            </a:xfrm>
            <a:custGeom>
              <a:avLst/>
              <a:gdLst/>
              <a:ahLst/>
              <a:cxnLst/>
              <a:rect l="l" t="t" r="r" b="b"/>
              <a:pathLst>
                <a:path w="708025" h="19050">
                  <a:moveTo>
                    <a:pt x="707596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07596" y="0"/>
                  </a:lnTo>
                  <a:lnTo>
                    <a:pt x="707596" y="19049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654" y="3082469"/>
              <a:ext cx="3497579" cy="0"/>
            </a:xfrm>
            <a:custGeom>
              <a:avLst/>
              <a:gdLst/>
              <a:ahLst/>
              <a:cxnLst/>
              <a:rect l="l" t="t" r="r" b="b"/>
              <a:pathLst>
                <a:path w="3497579">
                  <a:moveTo>
                    <a:pt x="0" y="0"/>
                  </a:moveTo>
                  <a:lnTo>
                    <a:pt x="3497399" y="0"/>
                  </a:lnTo>
                </a:path>
              </a:pathLst>
            </a:custGeom>
            <a:ln w="19049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8955" y="532801"/>
              <a:ext cx="3044127" cy="40779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276" y="1035829"/>
            <a:ext cx="7406005" cy="35102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29870" algn="l"/>
              </a:tabLst>
            </a:pP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need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understand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when</a:t>
            </a:r>
            <a:r>
              <a:rPr sz="12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use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each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model.</a:t>
            </a:r>
            <a:endParaRPr sz="1200">
              <a:latin typeface="Tahoma"/>
              <a:cs typeface="Tahoma"/>
            </a:endParaRPr>
          </a:p>
          <a:p>
            <a:pPr marL="589280" lvl="1" indent="-321310">
              <a:lnSpc>
                <a:spcPct val="100000"/>
              </a:lnSpc>
              <a:spcBef>
                <a:spcPts val="600"/>
              </a:spcBef>
              <a:buFont typeface="Arial MT"/>
              <a:buChar char="○"/>
              <a:tabLst>
                <a:tab pos="589280" algn="l"/>
                <a:tab pos="589915" algn="l"/>
              </a:tabLst>
            </a:pP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When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want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recommend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completly</a:t>
            </a:r>
            <a:r>
              <a:rPr sz="1200" spc="-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new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user,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use</a:t>
            </a:r>
            <a:r>
              <a:rPr sz="120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4C6C"/>
                </a:solidFill>
                <a:latin typeface="Tahoma"/>
                <a:cs typeface="Tahoma"/>
              </a:rPr>
              <a:t>Simple</a:t>
            </a:r>
            <a:r>
              <a:rPr sz="1200" b="1" spc="-4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54C6C"/>
                </a:solidFill>
                <a:latin typeface="Tahoma"/>
                <a:cs typeface="Tahoma"/>
              </a:rPr>
              <a:t>Recommender</a:t>
            </a:r>
            <a:r>
              <a:rPr sz="1200" spc="-10" dirty="0">
                <a:solidFill>
                  <a:srgbClr val="254C6C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589280" lvl="1" indent="-320675">
              <a:lnSpc>
                <a:spcPct val="100000"/>
              </a:lnSpc>
              <a:spcBef>
                <a:spcPts val="600"/>
              </a:spcBef>
              <a:buFont typeface="Arial MT"/>
              <a:buChar char="○"/>
              <a:tabLst>
                <a:tab pos="589280" algn="l"/>
                <a:tab pos="589915" algn="l"/>
              </a:tabLst>
            </a:pPr>
            <a:r>
              <a:rPr sz="1200" spc="-50" dirty="0">
                <a:solidFill>
                  <a:srgbClr val="254C6C"/>
                </a:solidFill>
                <a:latin typeface="Tahoma"/>
                <a:cs typeface="Tahoma"/>
              </a:rPr>
              <a:t>If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user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want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personalized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recommendation,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they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provide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one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book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they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Tahoma"/>
                <a:cs typeface="Tahoma"/>
              </a:rPr>
              <a:t>liked.</a:t>
            </a:r>
            <a:endParaRPr sz="1200">
              <a:latin typeface="Tahoma"/>
              <a:cs typeface="Tahoma"/>
            </a:endParaRPr>
          </a:p>
          <a:p>
            <a:pPr marL="589280" marR="125095">
              <a:lnSpc>
                <a:spcPct val="100000"/>
              </a:lnSpc>
            </a:pP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By applying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 </a:t>
            </a:r>
            <a:r>
              <a:rPr sz="1200" b="1" dirty="0">
                <a:solidFill>
                  <a:srgbClr val="254C6C"/>
                </a:solidFill>
                <a:latin typeface="Tahoma"/>
                <a:cs typeface="Tahoma"/>
              </a:rPr>
              <a:t>Content </a:t>
            </a:r>
            <a:r>
              <a:rPr sz="1200" b="1" spc="-15" dirty="0">
                <a:solidFill>
                  <a:srgbClr val="254C6C"/>
                </a:solidFill>
                <a:latin typeface="Tahoma"/>
                <a:cs typeface="Tahoma"/>
              </a:rPr>
              <a:t>Based Filtering</a:t>
            </a:r>
            <a:r>
              <a:rPr sz="1200" spc="-15" dirty="0">
                <a:solidFill>
                  <a:srgbClr val="254C6C"/>
                </a:solidFill>
                <a:latin typeface="Tahoma"/>
                <a:cs typeface="Tahoma"/>
              </a:rPr>
              <a:t>,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instead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of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having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rate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30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books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start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recommendation </a:t>
            </a:r>
            <a:r>
              <a:rPr sz="1200" spc="20" dirty="0">
                <a:solidFill>
                  <a:srgbClr val="254C6C"/>
                </a:solidFill>
                <a:latin typeface="Tahoma"/>
                <a:cs typeface="Tahoma"/>
              </a:rPr>
              <a:t>engine,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users can </a:t>
            </a:r>
            <a:r>
              <a:rPr sz="1200" spc="15" dirty="0">
                <a:solidFill>
                  <a:srgbClr val="254C6C"/>
                </a:solidFill>
                <a:latin typeface="Tahoma"/>
                <a:cs typeface="Tahoma"/>
              </a:rPr>
              <a:t>just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pick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only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one book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for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Goodreads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provide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good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recommendations.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must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pay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attention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what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content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is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chosen,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whether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only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author, </a:t>
            </a:r>
            <a:r>
              <a:rPr sz="1200" spc="-3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7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description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54C6C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 marL="589280" lvl="1" indent="-321310">
              <a:lnSpc>
                <a:spcPct val="100000"/>
              </a:lnSpc>
              <a:spcBef>
                <a:spcPts val="600"/>
              </a:spcBef>
              <a:buFont typeface="Arial MT"/>
              <a:buChar char="○"/>
              <a:tabLst>
                <a:tab pos="589280" algn="l"/>
                <a:tab pos="589915" algn="l"/>
              </a:tabLst>
            </a:pP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When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they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want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even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254C6C"/>
                </a:solidFill>
                <a:latin typeface="Tahoma"/>
                <a:cs typeface="Tahoma"/>
              </a:rPr>
              <a:t>more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diverse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recommendation,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use</a:t>
            </a:r>
            <a:r>
              <a:rPr sz="1200" spc="2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4C6C"/>
                </a:solidFill>
                <a:latin typeface="Tahoma"/>
                <a:cs typeface="Tahoma"/>
              </a:rPr>
              <a:t>Collaborative</a:t>
            </a:r>
            <a:r>
              <a:rPr sz="1200" b="1" spc="-4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4C6C"/>
                </a:solidFill>
                <a:latin typeface="Tahoma"/>
                <a:cs typeface="Tahoma"/>
              </a:rPr>
              <a:t>Filtering.</a:t>
            </a:r>
            <a:endParaRPr sz="1200">
              <a:latin typeface="Tahoma"/>
              <a:cs typeface="Tahoma"/>
            </a:endParaRPr>
          </a:p>
          <a:p>
            <a:pPr marL="589280">
              <a:lnSpc>
                <a:spcPct val="100000"/>
              </a:lnSpc>
            </a:pP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Here,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need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other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users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data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so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that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make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recommendation.</a:t>
            </a:r>
            <a:endParaRPr sz="1200">
              <a:latin typeface="Tahoma"/>
              <a:cs typeface="Tahoma"/>
            </a:endParaRPr>
          </a:p>
          <a:p>
            <a:pPr marL="589280" marR="5080">
              <a:lnSpc>
                <a:spcPct val="100000"/>
              </a:lnSpc>
            </a:pP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For this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method, </a:t>
            </a:r>
            <a:r>
              <a:rPr sz="1200" spc="-114" dirty="0">
                <a:solidFill>
                  <a:srgbClr val="254C6C"/>
                </a:solidFill>
                <a:latin typeface="Tahoma"/>
                <a:cs typeface="Tahoma"/>
              </a:rPr>
              <a:t>I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think </a:t>
            </a:r>
            <a:r>
              <a:rPr sz="1200" spc="10" dirty="0">
                <a:solidFill>
                  <a:srgbClr val="254C6C"/>
                </a:solidFill>
                <a:latin typeface="Tahoma"/>
                <a:cs typeface="Tahoma"/>
              </a:rPr>
              <a:t>SVD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is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suitable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for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making a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recommendation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system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in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Goodreads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because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of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its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lower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254C6C"/>
                </a:solidFill>
                <a:latin typeface="Tahoma"/>
                <a:cs typeface="Tahoma"/>
              </a:rPr>
              <a:t>RMSE,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faster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calculation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and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lower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memory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requirement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unlike</a:t>
            </a:r>
            <a:r>
              <a:rPr sz="1200" spc="-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KNN.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-114" dirty="0">
                <a:solidFill>
                  <a:srgbClr val="254C6C"/>
                </a:solidFill>
                <a:latin typeface="Tahoma"/>
                <a:cs typeface="Tahoma"/>
              </a:rPr>
              <a:t>I</a:t>
            </a:r>
            <a:r>
              <a:rPr sz="1200" spc="-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think </a:t>
            </a:r>
            <a:r>
              <a:rPr sz="1200" spc="-3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RMSE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value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of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4C6C"/>
                </a:solidFill>
                <a:latin typeface="Tahoma"/>
                <a:cs typeface="Tahoma"/>
              </a:rPr>
              <a:t>0.8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is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still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quite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reasonable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for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Goodreads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54C6C"/>
                </a:solidFill>
                <a:latin typeface="Tahoma"/>
                <a:cs typeface="Tahoma"/>
              </a:rPr>
              <a:t>rating.</a:t>
            </a:r>
            <a:endParaRPr sz="1200">
              <a:latin typeface="Tahoma"/>
              <a:cs typeface="Tahoma"/>
            </a:endParaRPr>
          </a:p>
          <a:p>
            <a:pPr marL="229870" marR="156210" indent="-217170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229870" algn="l"/>
              </a:tabLst>
            </a:pP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Here,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we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use</a:t>
            </a:r>
            <a:r>
              <a:rPr sz="1200" spc="-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RMSE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as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evaluation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metrics.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54C6C"/>
                </a:solidFill>
                <a:latin typeface="Tahoma"/>
                <a:cs typeface="Tahoma"/>
              </a:rPr>
              <a:t>In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addition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using</a:t>
            </a:r>
            <a:r>
              <a:rPr sz="1200" spc="-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metrics,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recommendations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must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also </a:t>
            </a:r>
            <a:r>
              <a:rPr sz="1200" spc="-3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be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evaluated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by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user,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in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particular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whether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recommendations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suit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their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taste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254C6C"/>
                </a:solidFill>
                <a:latin typeface="Tahoma"/>
                <a:cs typeface="Tahoma"/>
              </a:rPr>
              <a:t>or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Tahoma"/>
                <a:cs typeface="Tahoma"/>
              </a:rPr>
              <a:t>not.</a:t>
            </a:r>
            <a:endParaRPr sz="1200">
              <a:latin typeface="Tahoma"/>
              <a:cs typeface="Tahoma"/>
            </a:endParaRPr>
          </a:p>
          <a:p>
            <a:pPr marL="229870" marR="131445" indent="-217170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229870" algn="l"/>
              </a:tabLst>
            </a:pP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Amazon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Kindle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can</a:t>
            </a:r>
            <a:r>
              <a:rPr sz="1200" spc="-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take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54C6C"/>
                </a:solidFill>
                <a:latin typeface="Tahoma"/>
                <a:cs typeface="Tahoma"/>
              </a:rPr>
              <a:t>advantage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the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connection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to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Goodreads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by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collecting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data</a:t>
            </a:r>
            <a:r>
              <a:rPr sz="1200" spc="-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5" dirty="0">
                <a:solidFill>
                  <a:srgbClr val="254C6C"/>
                </a:solidFill>
                <a:latin typeface="Tahoma"/>
                <a:cs typeface="Tahoma"/>
              </a:rPr>
              <a:t>on</a:t>
            </a:r>
            <a:r>
              <a:rPr sz="1200" spc="-6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how</a:t>
            </a:r>
            <a:r>
              <a:rPr sz="1200" spc="-5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254C6C"/>
                </a:solidFill>
                <a:latin typeface="Tahoma"/>
                <a:cs typeface="Tahoma"/>
              </a:rPr>
              <a:t>many </a:t>
            </a:r>
            <a:r>
              <a:rPr sz="1200" spc="-36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254C6C"/>
                </a:solidFill>
                <a:latin typeface="Tahoma"/>
                <a:cs typeface="Tahoma"/>
              </a:rPr>
              <a:t>books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were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bought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Tahoma"/>
                <a:cs typeface="Tahoma"/>
              </a:rPr>
              <a:t>after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Tahoma"/>
                <a:cs typeface="Tahoma"/>
              </a:rPr>
              <a:t>being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254C6C"/>
                </a:solidFill>
                <a:latin typeface="Tahoma"/>
                <a:cs typeface="Tahoma"/>
              </a:rPr>
              <a:t>recommended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65" dirty="0">
                <a:solidFill>
                  <a:srgbClr val="254C6C"/>
                </a:solidFill>
                <a:latin typeface="Tahoma"/>
                <a:cs typeface="Tahoma"/>
              </a:rPr>
              <a:t>on</a:t>
            </a:r>
            <a:r>
              <a:rPr sz="1200" spc="-7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Tahoma"/>
                <a:cs typeface="Tahoma"/>
              </a:rPr>
              <a:t>Goodreads.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54842"/>
            <a:ext cx="7480934" cy="19050"/>
          </a:xfrm>
          <a:custGeom>
            <a:avLst/>
            <a:gdLst/>
            <a:ahLst/>
            <a:cxnLst/>
            <a:rect l="l" t="t" r="r" b="b"/>
            <a:pathLst>
              <a:path w="7480934" h="19050">
                <a:moveTo>
                  <a:pt x="7480392" y="19049"/>
                </a:moveTo>
                <a:lnTo>
                  <a:pt x="0" y="19049"/>
                </a:lnTo>
                <a:lnTo>
                  <a:pt x="0" y="0"/>
                </a:lnTo>
                <a:lnTo>
                  <a:pt x="7480392" y="0"/>
                </a:lnTo>
                <a:lnTo>
                  <a:pt x="7480392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8445" y="429605"/>
            <a:ext cx="548576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50" dirty="0"/>
              <a:t>Conclusion</a:t>
            </a:r>
            <a:r>
              <a:rPr sz="2900" spc="-25" dirty="0"/>
              <a:t> </a:t>
            </a:r>
            <a:r>
              <a:rPr sz="2900" spc="65" dirty="0"/>
              <a:t>and</a:t>
            </a:r>
            <a:r>
              <a:rPr sz="2900" spc="-25" dirty="0"/>
              <a:t> </a:t>
            </a:r>
            <a:r>
              <a:rPr sz="2900" spc="55" dirty="0"/>
              <a:t>Recommendation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8249"/>
            <a:ext cx="4563745" cy="4565650"/>
          </a:xfrm>
          <a:custGeom>
            <a:avLst/>
            <a:gdLst/>
            <a:ahLst/>
            <a:cxnLst/>
            <a:rect l="l" t="t" r="r" b="b"/>
            <a:pathLst>
              <a:path w="4563745" h="4565650">
                <a:moveTo>
                  <a:pt x="0" y="4565249"/>
                </a:moveTo>
                <a:lnTo>
                  <a:pt x="4563599" y="4565249"/>
                </a:lnTo>
                <a:lnTo>
                  <a:pt x="4563599" y="0"/>
                </a:lnTo>
                <a:lnTo>
                  <a:pt x="0" y="0"/>
                </a:lnTo>
                <a:lnTo>
                  <a:pt x="0" y="45652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78485"/>
            <a:chOff x="0" y="0"/>
            <a:chExt cx="9144000" cy="5784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63745" cy="178435"/>
            </a:xfrm>
            <a:custGeom>
              <a:avLst/>
              <a:gdLst/>
              <a:ahLst/>
              <a:cxnLst/>
              <a:rect l="l" t="t" r="r" b="b"/>
              <a:pathLst>
                <a:path w="4563745" h="178435">
                  <a:moveTo>
                    <a:pt x="0" y="178049"/>
                  </a:moveTo>
                  <a:lnTo>
                    <a:pt x="4563599" y="178049"/>
                  </a:lnTo>
                  <a:lnTo>
                    <a:pt x="4563599" y="0"/>
                  </a:lnTo>
                  <a:lnTo>
                    <a:pt x="0" y="0"/>
                  </a:lnTo>
                  <a:lnTo>
                    <a:pt x="0" y="178049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8049"/>
              <a:ext cx="9144000" cy="400685"/>
            </a:xfrm>
            <a:custGeom>
              <a:avLst/>
              <a:gdLst/>
              <a:ahLst/>
              <a:cxnLst/>
              <a:rect l="l" t="t" r="r" b="b"/>
              <a:pathLst>
                <a:path w="9144000" h="400684">
                  <a:moveTo>
                    <a:pt x="9143999" y="400199"/>
                  </a:moveTo>
                  <a:lnTo>
                    <a:pt x="0" y="400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00199"/>
                  </a:lnTo>
                  <a:close/>
                </a:path>
              </a:pathLst>
            </a:custGeom>
            <a:solidFill>
              <a:srgbClr val="FAE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5447" y="814851"/>
            <a:ext cx="692848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6300" algn="l"/>
              </a:tabLst>
            </a:pPr>
            <a:r>
              <a:rPr sz="1700" u="heavy" spc="6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Georgia"/>
                <a:cs typeface="Georgia"/>
              </a:rPr>
              <a:t>Content</a:t>
            </a:r>
            <a:r>
              <a:rPr sz="1700" u="heavy" spc="4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Georgia"/>
                <a:cs typeface="Georgia"/>
              </a:rPr>
              <a:t> </a:t>
            </a:r>
            <a:r>
              <a:rPr sz="1700" u="heavy" spc="2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Georgia"/>
                <a:cs typeface="Georgia"/>
              </a:rPr>
              <a:t>Based</a:t>
            </a:r>
            <a:r>
              <a:rPr sz="1700" u="heavy" spc="5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Georgia"/>
                <a:cs typeface="Georgia"/>
              </a:rPr>
              <a:t> </a:t>
            </a:r>
            <a:r>
              <a:rPr sz="1700" u="heavy" spc="1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Georgia"/>
                <a:cs typeface="Georgia"/>
              </a:rPr>
              <a:t>Filtering</a:t>
            </a:r>
            <a:r>
              <a:rPr sz="1700" spc="15" dirty="0">
                <a:solidFill>
                  <a:srgbClr val="F3F3F3"/>
                </a:solidFill>
                <a:latin typeface="Georgia"/>
                <a:cs typeface="Georgia"/>
              </a:rPr>
              <a:t>	</a:t>
            </a:r>
            <a:r>
              <a:rPr sz="1700" u="heavy" spc="30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Georgia"/>
                <a:cs typeface="Georgia"/>
              </a:rPr>
              <a:t>Collaborative</a:t>
            </a:r>
            <a:r>
              <a:rPr sz="1700" u="heavy" spc="15" dirty="0">
                <a:solidFill>
                  <a:srgbClr val="254C6C"/>
                </a:solidFill>
                <a:uFill>
                  <a:solidFill>
                    <a:srgbClr val="254C6C"/>
                  </a:solidFill>
                </a:uFill>
                <a:latin typeface="Georgia"/>
                <a:cs typeface="Georgia"/>
              </a:rPr>
              <a:t> Filtering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6697" y="1579998"/>
            <a:ext cx="544830" cy="443230"/>
            <a:chOff x="2576697" y="1579998"/>
            <a:chExt cx="544830" cy="443230"/>
          </a:xfrm>
        </p:grpSpPr>
        <p:sp>
          <p:nvSpPr>
            <p:cNvPr id="8" name="object 8"/>
            <p:cNvSpPr/>
            <p:nvPr/>
          </p:nvSpPr>
          <p:spPr>
            <a:xfrm>
              <a:off x="2576697" y="1579998"/>
              <a:ext cx="544830" cy="443230"/>
            </a:xfrm>
            <a:custGeom>
              <a:avLst/>
              <a:gdLst/>
              <a:ahLst/>
              <a:cxnLst/>
              <a:rect l="l" t="t" r="r" b="b"/>
              <a:pathLst>
                <a:path w="544830" h="443230">
                  <a:moveTo>
                    <a:pt x="12274" y="92354"/>
                  </a:moveTo>
                  <a:lnTo>
                    <a:pt x="3486" y="92354"/>
                  </a:lnTo>
                  <a:lnTo>
                    <a:pt x="0" y="88279"/>
                  </a:lnTo>
                  <a:lnTo>
                    <a:pt x="0" y="49098"/>
                  </a:lnTo>
                  <a:lnTo>
                    <a:pt x="1833" y="40111"/>
                  </a:lnTo>
                  <a:lnTo>
                    <a:pt x="6787" y="32883"/>
                  </a:lnTo>
                  <a:lnTo>
                    <a:pt x="14043" y="28067"/>
                  </a:lnTo>
                  <a:lnTo>
                    <a:pt x="22781" y="26316"/>
                  </a:lnTo>
                  <a:lnTo>
                    <a:pt x="29802" y="26316"/>
                  </a:lnTo>
                  <a:lnTo>
                    <a:pt x="29802" y="3535"/>
                  </a:lnTo>
                  <a:lnTo>
                    <a:pt x="33878" y="0"/>
                  </a:lnTo>
                  <a:lnTo>
                    <a:pt x="446600" y="0"/>
                  </a:lnTo>
                  <a:lnTo>
                    <a:pt x="450135" y="3535"/>
                  </a:lnTo>
                  <a:lnTo>
                    <a:pt x="450135" y="12274"/>
                  </a:lnTo>
                  <a:lnTo>
                    <a:pt x="446600" y="16398"/>
                  </a:lnTo>
                  <a:lnTo>
                    <a:pt x="46152" y="16398"/>
                  </a:lnTo>
                  <a:lnTo>
                    <a:pt x="46152" y="42666"/>
                  </a:lnTo>
                  <a:lnTo>
                    <a:pt x="19295" y="42666"/>
                  </a:lnTo>
                  <a:lnTo>
                    <a:pt x="16349" y="45612"/>
                  </a:lnTo>
                  <a:lnTo>
                    <a:pt x="16349" y="88279"/>
                  </a:lnTo>
                  <a:lnTo>
                    <a:pt x="12274" y="92354"/>
                  </a:lnTo>
                  <a:close/>
                </a:path>
                <a:path w="544830" h="443230">
                  <a:moveTo>
                    <a:pt x="510330" y="297537"/>
                  </a:moveTo>
                  <a:lnTo>
                    <a:pt x="501541" y="297537"/>
                  </a:lnTo>
                  <a:lnTo>
                    <a:pt x="497466" y="294051"/>
                  </a:lnTo>
                  <a:lnTo>
                    <a:pt x="497466" y="16939"/>
                  </a:lnTo>
                  <a:lnTo>
                    <a:pt x="471149" y="16939"/>
                  </a:lnTo>
                  <a:lnTo>
                    <a:pt x="467664" y="13452"/>
                  </a:lnTo>
                  <a:lnTo>
                    <a:pt x="467664" y="4664"/>
                  </a:lnTo>
                  <a:lnTo>
                    <a:pt x="471149" y="589"/>
                  </a:lnTo>
                  <a:lnTo>
                    <a:pt x="510330" y="589"/>
                  </a:lnTo>
                  <a:lnTo>
                    <a:pt x="513816" y="4664"/>
                  </a:lnTo>
                  <a:lnTo>
                    <a:pt x="513816" y="26905"/>
                  </a:lnTo>
                  <a:lnTo>
                    <a:pt x="520837" y="26905"/>
                  </a:lnTo>
                  <a:lnTo>
                    <a:pt x="529840" y="28739"/>
                  </a:lnTo>
                  <a:lnTo>
                    <a:pt x="537144" y="33693"/>
                  </a:lnTo>
                  <a:lnTo>
                    <a:pt x="542138" y="40949"/>
                  </a:lnTo>
                  <a:lnTo>
                    <a:pt x="542684" y="43255"/>
                  </a:lnTo>
                  <a:lnTo>
                    <a:pt x="513816" y="43255"/>
                  </a:lnTo>
                  <a:lnTo>
                    <a:pt x="513816" y="294051"/>
                  </a:lnTo>
                  <a:lnTo>
                    <a:pt x="510330" y="297537"/>
                  </a:lnTo>
                  <a:close/>
                </a:path>
                <a:path w="544830" h="443230">
                  <a:moveTo>
                    <a:pt x="280009" y="343738"/>
                  </a:moveTo>
                  <a:lnTo>
                    <a:pt x="263610" y="343738"/>
                  </a:lnTo>
                  <a:lnTo>
                    <a:pt x="263610" y="16398"/>
                  </a:lnTo>
                  <a:lnTo>
                    <a:pt x="280009" y="16398"/>
                  </a:lnTo>
                  <a:lnTo>
                    <a:pt x="280009" y="343738"/>
                  </a:lnTo>
                  <a:close/>
                </a:path>
                <a:path w="544830" h="443230">
                  <a:moveTo>
                    <a:pt x="510330" y="391069"/>
                  </a:moveTo>
                  <a:lnTo>
                    <a:pt x="33878" y="391069"/>
                  </a:lnTo>
                  <a:lnTo>
                    <a:pt x="29802" y="387583"/>
                  </a:lnTo>
                  <a:lnTo>
                    <a:pt x="29802" y="42666"/>
                  </a:lnTo>
                  <a:lnTo>
                    <a:pt x="46152" y="42666"/>
                  </a:lnTo>
                  <a:lnTo>
                    <a:pt x="46152" y="343738"/>
                  </a:lnTo>
                  <a:lnTo>
                    <a:pt x="513816" y="343738"/>
                  </a:lnTo>
                  <a:lnTo>
                    <a:pt x="513816" y="359548"/>
                  </a:lnTo>
                  <a:lnTo>
                    <a:pt x="46152" y="359548"/>
                  </a:lnTo>
                  <a:lnTo>
                    <a:pt x="46152" y="375898"/>
                  </a:lnTo>
                  <a:lnTo>
                    <a:pt x="513816" y="375898"/>
                  </a:lnTo>
                  <a:lnTo>
                    <a:pt x="513816" y="386994"/>
                  </a:lnTo>
                  <a:lnTo>
                    <a:pt x="510330" y="391069"/>
                  </a:lnTo>
                  <a:close/>
                </a:path>
                <a:path w="544830" h="443230">
                  <a:moveTo>
                    <a:pt x="542926" y="409236"/>
                  </a:moveTo>
                  <a:lnTo>
                    <a:pt x="524962" y="409236"/>
                  </a:lnTo>
                  <a:lnTo>
                    <a:pt x="527858" y="406290"/>
                  </a:lnTo>
                  <a:lnTo>
                    <a:pt x="527858" y="46201"/>
                  </a:lnTo>
                  <a:lnTo>
                    <a:pt x="524962" y="43255"/>
                  </a:lnTo>
                  <a:lnTo>
                    <a:pt x="542684" y="43255"/>
                  </a:lnTo>
                  <a:lnTo>
                    <a:pt x="544208" y="49687"/>
                  </a:lnTo>
                  <a:lnTo>
                    <a:pt x="544208" y="402804"/>
                  </a:lnTo>
                  <a:lnTo>
                    <a:pt x="542926" y="409236"/>
                  </a:lnTo>
                  <a:close/>
                </a:path>
                <a:path w="544830" h="443230">
                  <a:moveTo>
                    <a:pt x="295180" y="443114"/>
                  </a:moveTo>
                  <a:lnTo>
                    <a:pt x="248438" y="443114"/>
                  </a:lnTo>
                  <a:lnTo>
                    <a:pt x="241417" y="434914"/>
                  </a:lnTo>
                  <a:lnTo>
                    <a:pt x="241417" y="425586"/>
                  </a:lnTo>
                  <a:lnTo>
                    <a:pt x="22781" y="425586"/>
                  </a:lnTo>
                  <a:lnTo>
                    <a:pt x="14043" y="423752"/>
                  </a:lnTo>
                  <a:lnTo>
                    <a:pt x="6787" y="418798"/>
                  </a:lnTo>
                  <a:lnTo>
                    <a:pt x="1833" y="411542"/>
                  </a:lnTo>
                  <a:lnTo>
                    <a:pt x="0" y="402804"/>
                  </a:lnTo>
                  <a:lnTo>
                    <a:pt x="0" y="114595"/>
                  </a:lnTo>
                  <a:lnTo>
                    <a:pt x="3486" y="111060"/>
                  </a:lnTo>
                  <a:lnTo>
                    <a:pt x="12274" y="111060"/>
                  </a:lnTo>
                  <a:lnTo>
                    <a:pt x="16349" y="114595"/>
                  </a:lnTo>
                  <a:lnTo>
                    <a:pt x="16349" y="406290"/>
                  </a:lnTo>
                  <a:lnTo>
                    <a:pt x="19295" y="409236"/>
                  </a:lnTo>
                  <a:lnTo>
                    <a:pt x="256638" y="409236"/>
                  </a:lnTo>
                  <a:lnTo>
                    <a:pt x="256638" y="426764"/>
                  </a:lnTo>
                  <a:lnTo>
                    <a:pt x="303380" y="426764"/>
                  </a:lnTo>
                  <a:lnTo>
                    <a:pt x="303380" y="435503"/>
                  </a:lnTo>
                  <a:lnTo>
                    <a:pt x="295180" y="443114"/>
                  </a:lnTo>
                  <a:close/>
                </a:path>
                <a:path w="544830" h="443230">
                  <a:moveTo>
                    <a:pt x="513816" y="343738"/>
                  </a:moveTo>
                  <a:lnTo>
                    <a:pt x="497466" y="343738"/>
                  </a:lnTo>
                  <a:lnTo>
                    <a:pt x="497466" y="318600"/>
                  </a:lnTo>
                  <a:lnTo>
                    <a:pt x="501541" y="315114"/>
                  </a:lnTo>
                  <a:lnTo>
                    <a:pt x="510330" y="315114"/>
                  </a:lnTo>
                  <a:lnTo>
                    <a:pt x="513816" y="318600"/>
                  </a:lnTo>
                  <a:lnTo>
                    <a:pt x="513816" y="343738"/>
                  </a:lnTo>
                  <a:close/>
                </a:path>
                <a:path w="544830" h="443230">
                  <a:moveTo>
                    <a:pt x="280009" y="375898"/>
                  </a:moveTo>
                  <a:lnTo>
                    <a:pt x="263610" y="375898"/>
                  </a:lnTo>
                  <a:lnTo>
                    <a:pt x="263610" y="359548"/>
                  </a:lnTo>
                  <a:lnTo>
                    <a:pt x="280009" y="359548"/>
                  </a:lnTo>
                  <a:lnTo>
                    <a:pt x="280009" y="375898"/>
                  </a:lnTo>
                  <a:close/>
                </a:path>
                <a:path w="544830" h="443230">
                  <a:moveTo>
                    <a:pt x="513816" y="375898"/>
                  </a:moveTo>
                  <a:lnTo>
                    <a:pt x="497466" y="375898"/>
                  </a:lnTo>
                  <a:lnTo>
                    <a:pt x="497466" y="359548"/>
                  </a:lnTo>
                  <a:lnTo>
                    <a:pt x="513816" y="359548"/>
                  </a:lnTo>
                  <a:lnTo>
                    <a:pt x="513816" y="375898"/>
                  </a:lnTo>
                  <a:close/>
                </a:path>
                <a:path w="544830" h="443230">
                  <a:moveTo>
                    <a:pt x="256638" y="409236"/>
                  </a:moveTo>
                  <a:lnTo>
                    <a:pt x="241417" y="409236"/>
                  </a:lnTo>
                  <a:lnTo>
                    <a:pt x="241417" y="391069"/>
                  </a:lnTo>
                  <a:lnTo>
                    <a:pt x="302790" y="391069"/>
                  </a:lnTo>
                  <a:lnTo>
                    <a:pt x="302790" y="391659"/>
                  </a:lnTo>
                  <a:lnTo>
                    <a:pt x="256638" y="391659"/>
                  </a:lnTo>
                  <a:lnTo>
                    <a:pt x="256638" y="409236"/>
                  </a:lnTo>
                  <a:close/>
                </a:path>
                <a:path w="544830" h="443230">
                  <a:moveTo>
                    <a:pt x="303380" y="426764"/>
                  </a:moveTo>
                  <a:lnTo>
                    <a:pt x="257227" y="426764"/>
                  </a:lnTo>
                  <a:lnTo>
                    <a:pt x="286441" y="426175"/>
                  </a:lnTo>
                  <a:lnTo>
                    <a:pt x="286441" y="391659"/>
                  </a:lnTo>
                  <a:lnTo>
                    <a:pt x="302790" y="391659"/>
                  </a:lnTo>
                  <a:lnTo>
                    <a:pt x="302790" y="409236"/>
                  </a:lnTo>
                  <a:lnTo>
                    <a:pt x="542926" y="409236"/>
                  </a:lnTo>
                  <a:lnTo>
                    <a:pt x="542467" y="411542"/>
                  </a:lnTo>
                  <a:lnTo>
                    <a:pt x="537715" y="418798"/>
                  </a:lnTo>
                  <a:lnTo>
                    <a:pt x="530662" y="423752"/>
                  </a:lnTo>
                  <a:lnTo>
                    <a:pt x="522016" y="425586"/>
                  </a:lnTo>
                  <a:lnTo>
                    <a:pt x="303380" y="425586"/>
                  </a:lnTo>
                  <a:lnTo>
                    <a:pt x="303380" y="42676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2702" y="1633810"/>
              <a:ext cx="158392" cy="112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702" y="1793380"/>
              <a:ext cx="158392" cy="794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3023" y="1740747"/>
              <a:ext cx="158392" cy="795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6509" y="1633810"/>
              <a:ext cx="158441" cy="695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508541" y="2909897"/>
            <a:ext cx="660400" cy="660400"/>
            <a:chOff x="2508541" y="2909897"/>
            <a:chExt cx="660400" cy="660400"/>
          </a:xfrm>
        </p:grpSpPr>
        <p:sp>
          <p:nvSpPr>
            <p:cNvPr id="14" name="object 14"/>
            <p:cNvSpPr/>
            <p:nvPr/>
          </p:nvSpPr>
          <p:spPr>
            <a:xfrm>
              <a:off x="2508541" y="2909897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00" y="659800"/>
                  </a:moveTo>
                  <a:lnTo>
                    <a:pt x="281149" y="656223"/>
                  </a:lnTo>
                  <a:lnTo>
                    <a:pt x="234620" y="645832"/>
                  </a:lnTo>
                  <a:lnTo>
                    <a:pt x="190822" y="629138"/>
                  </a:lnTo>
                  <a:lnTo>
                    <a:pt x="150266" y="606651"/>
                  </a:lnTo>
                  <a:lnTo>
                    <a:pt x="113461" y="578881"/>
                  </a:lnTo>
                  <a:lnTo>
                    <a:pt x="80918" y="546338"/>
                  </a:lnTo>
                  <a:lnTo>
                    <a:pt x="53148" y="509534"/>
                  </a:lnTo>
                  <a:lnTo>
                    <a:pt x="30661" y="468977"/>
                  </a:lnTo>
                  <a:lnTo>
                    <a:pt x="13967" y="425179"/>
                  </a:lnTo>
                  <a:lnTo>
                    <a:pt x="3576" y="378650"/>
                  </a:lnTo>
                  <a:lnTo>
                    <a:pt x="0" y="329899"/>
                  </a:lnTo>
                  <a:lnTo>
                    <a:pt x="3576" y="281149"/>
                  </a:lnTo>
                  <a:lnTo>
                    <a:pt x="13967" y="234620"/>
                  </a:lnTo>
                  <a:lnTo>
                    <a:pt x="30661" y="190822"/>
                  </a:lnTo>
                  <a:lnTo>
                    <a:pt x="53148" y="150265"/>
                  </a:lnTo>
                  <a:lnTo>
                    <a:pt x="80918" y="113461"/>
                  </a:lnTo>
                  <a:lnTo>
                    <a:pt x="113461" y="80918"/>
                  </a:lnTo>
                  <a:lnTo>
                    <a:pt x="150266" y="53148"/>
                  </a:lnTo>
                  <a:lnTo>
                    <a:pt x="190822" y="30661"/>
                  </a:lnTo>
                  <a:lnTo>
                    <a:pt x="234620" y="13967"/>
                  </a:lnTo>
                  <a:lnTo>
                    <a:pt x="281149" y="3576"/>
                  </a:lnTo>
                  <a:lnTo>
                    <a:pt x="329900" y="0"/>
                  </a:lnTo>
                  <a:lnTo>
                    <a:pt x="381819" y="4109"/>
                  </a:lnTo>
                  <a:lnTo>
                    <a:pt x="431992" y="16194"/>
                  </a:lnTo>
                  <a:lnTo>
                    <a:pt x="479533" y="35886"/>
                  </a:lnTo>
                  <a:lnTo>
                    <a:pt x="523556" y="62818"/>
                  </a:lnTo>
                  <a:lnTo>
                    <a:pt x="563174" y="96625"/>
                  </a:lnTo>
                  <a:lnTo>
                    <a:pt x="596981" y="136243"/>
                  </a:lnTo>
                  <a:lnTo>
                    <a:pt x="623914" y="180266"/>
                  </a:lnTo>
                  <a:lnTo>
                    <a:pt x="643606" y="227807"/>
                  </a:lnTo>
                  <a:lnTo>
                    <a:pt x="655690" y="277980"/>
                  </a:lnTo>
                  <a:lnTo>
                    <a:pt x="659800" y="329899"/>
                  </a:lnTo>
                  <a:lnTo>
                    <a:pt x="656223" y="378650"/>
                  </a:lnTo>
                  <a:lnTo>
                    <a:pt x="645832" y="425179"/>
                  </a:lnTo>
                  <a:lnTo>
                    <a:pt x="629138" y="468977"/>
                  </a:lnTo>
                  <a:lnTo>
                    <a:pt x="606651" y="509534"/>
                  </a:lnTo>
                  <a:lnTo>
                    <a:pt x="578881" y="546338"/>
                  </a:lnTo>
                  <a:lnTo>
                    <a:pt x="546338" y="578881"/>
                  </a:lnTo>
                  <a:lnTo>
                    <a:pt x="509534" y="606651"/>
                  </a:lnTo>
                  <a:lnTo>
                    <a:pt x="468977" y="629138"/>
                  </a:lnTo>
                  <a:lnTo>
                    <a:pt x="425179" y="645832"/>
                  </a:lnTo>
                  <a:lnTo>
                    <a:pt x="378650" y="656223"/>
                  </a:lnTo>
                  <a:lnTo>
                    <a:pt x="329900" y="659800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1313" y="3060954"/>
              <a:ext cx="544830" cy="443230"/>
            </a:xfrm>
            <a:custGeom>
              <a:avLst/>
              <a:gdLst/>
              <a:ahLst/>
              <a:cxnLst/>
              <a:rect l="l" t="t" r="r" b="b"/>
              <a:pathLst>
                <a:path w="544830" h="443229">
                  <a:moveTo>
                    <a:pt x="12274" y="92354"/>
                  </a:moveTo>
                  <a:lnTo>
                    <a:pt x="3485" y="92354"/>
                  </a:lnTo>
                  <a:lnTo>
                    <a:pt x="0" y="88279"/>
                  </a:lnTo>
                  <a:lnTo>
                    <a:pt x="0" y="49098"/>
                  </a:lnTo>
                  <a:lnTo>
                    <a:pt x="1833" y="40111"/>
                  </a:lnTo>
                  <a:lnTo>
                    <a:pt x="6787" y="32883"/>
                  </a:lnTo>
                  <a:lnTo>
                    <a:pt x="14043" y="28067"/>
                  </a:lnTo>
                  <a:lnTo>
                    <a:pt x="22781" y="26316"/>
                  </a:lnTo>
                  <a:lnTo>
                    <a:pt x="29802" y="26316"/>
                  </a:lnTo>
                  <a:lnTo>
                    <a:pt x="29802" y="3534"/>
                  </a:lnTo>
                  <a:lnTo>
                    <a:pt x="33877" y="0"/>
                  </a:lnTo>
                  <a:lnTo>
                    <a:pt x="446600" y="0"/>
                  </a:lnTo>
                  <a:lnTo>
                    <a:pt x="450135" y="3534"/>
                  </a:lnTo>
                  <a:lnTo>
                    <a:pt x="450135" y="12274"/>
                  </a:lnTo>
                  <a:lnTo>
                    <a:pt x="446600" y="16398"/>
                  </a:lnTo>
                  <a:lnTo>
                    <a:pt x="46152" y="16398"/>
                  </a:lnTo>
                  <a:lnTo>
                    <a:pt x="46152" y="42666"/>
                  </a:lnTo>
                  <a:lnTo>
                    <a:pt x="19295" y="42666"/>
                  </a:lnTo>
                  <a:lnTo>
                    <a:pt x="16349" y="45612"/>
                  </a:lnTo>
                  <a:lnTo>
                    <a:pt x="16349" y="88279"/>
                  </a:lnTo>
                  <a:lnTo>
                    <a:pt x="12274" y="92354"/>
                  </a:lnTo>
                  <a:close/>
                </a:path>
                <a:path w="544830" h="443229">
                  <a:moveTo>
                    <a:pt x="510330" y="297537"/>
                  </a:moveTo>
                  <a:lnTo>
                    <a:pt x="501541" y="297537"/>
                  </a:lnTo>
                  <a:lnTo>
                    <a:pt x="497466" y="294051"/>
                  </a:lnTo>
                  <a:lnTo>
                    <a:pt x="497466" y="16938"/>
                  </a:lnTo>
                  <a:lnTo>
                    <a:pt x="471149" y="16938"/>
                  </a:lnTo>
                  <a:lnTo>
                    <a:pt x="467663" y="13452"/>
                  </a:lnTo>
                  <a:lnTo>
                    <a:pt x="467663" y="4664"/>
                  </a:lnTo>
                  <a:lnTo>
                    <a:pt x="471149" y="589"/>
                  </a:lnTo>
                  <a:lnTo>
                    <a:pt x="510330" y="589"/>
                  </a:lnTo>
                  <a:lnTo>
                    <a:pt x="513816" y="4664"/>
                  </a:lnTo>
                  <a:lnTo>
                    <a:pt x="513816" y="26905"/>
                  </a:lnTo>
                  <a:lnTo>
                    <a:pt x="520837" y="26905"/>
                  </a:lnTo>
                  <a:lnTo>
                    <a:pt x="529840" y="28739"/>
                  </a:lnTo>
                  <a:lnTo>
                    <a:pt x="537144" y="33693"/>
                  </a:lnTo>
                  <a:lnTo>
                    <a:pt x="542138" y="40949"/>
                  </a:lnTo>
                  <a:lnTo>
                    <a:pt x="542684" y="43255"/>
                  </a:lnTo>
                  <a:lnTo>
                    <a:pt x="513816" y="43255"/>
                  </a:lnTo>
                  <a:lnTo>
                    <a:pt x="513816" y="294051"/>
                  </a:lnTo>
                  <a:lnTo>
                    <a:pt x="510330" y="297537"/>
                  </a:lnTo>
                  <a:close/>
                </a:path>
                <a:path w="544830" h="443229">
                  <a:moveTo>
                    <a:pt x="280009" y="343738"/>
                  </a:moveTo>
                  <a:lnTo>
                    <a:pt x="263610" y="343738"/>
                  </a:lnTo>
                  <a:lnTo>
                    <a:pt x="263610" y="16398"/>
                  </a:lnTo>
                  <a:lnTo>
                    <a:pt x="280009" y="16398"/>
                  </a:lnTo>
                  <a:lnTo>
                    <a:pt x="280009" y="343738"/>
                  </a:lnTo>
                  <a:close/>
                </a:path>
                <a:path w="544830" h="443229">
                  <a:moveTo>
                    <a:pt x="510330" y="391069"/>
                  </a:moveTo>
                  <a:lnTo>
                    <a:pt x="33877" y="391069"/>
                  </a:lnTo>
                  <a:lnTo>
                    <a:pt x="29802" y="387583"/>
                  </a:lnTo>
                  <a:lnTo>
                    <a:pt x="29802" y="42666"/>
                  </a:lnTo>
                  <a:lnTo>
                    <a:pt x="46152" y="42666"/>
                  </a:lnTo>
                  <a:lnTo>
                    <a:pt x="46152" y="343738"/>
                  </a:lnTo>
                  <a:lnTo>
                    <a:pt x="513816" y="343738"/>
                  </a:lnTo>
                  <a:lnTo>
                    <a:pt x="513816" y="359548"/>
                  </a:lnTo>
                  <a:lnTo>
                    <a:pt x="46152" y="359548"/>
                  </a:lnTo>
                  <a:lnTo>
                    <a:pt x="46152" y="375898"/>
                  </a:lnTo>
                  <a:lnTo>
                    <a:pt x="513816" y="375898"/>
                  </a:lnTo>
                  <a:lnTo>
                    <a:pt x="513816" y="386994"/>
                  </a:lnTo>
                  <a:lnTo>
                    <a:pt x="510330" y="391069"/>
                  </a:lnTo>
                  <a:close/>
                </a:path>
                <a:path w="544830" h="443229">
                  <a:moveTo>
                    <a:pt x="542926" y="409236"/>
                  </a:moveTo>
                  <a:lnTo>
                    <a:pt x="524961" y="409236"/>
                  </a:lnTo>
                  <a:lnTo>
                    <a:pt x="527858" y="406290"/>
                  </a:lnTo>
                  <a:lnTo>
                    <a:pt x="527858" y="46201"/>
                  </a:lnTo>
                  <a:lnTo>
                    <a:pt x="524961" y="43255"/>
                  </a:lnTo>
                  <a:lnTo>
                    <a:pt x="542684" y="43255"/>
                  </a:lnTo>
                  <a:lnTo>
                    <a:pt x="544208" y="49687"/>
                  </a:lnTo>
                  <a:lnTo>
                    <a:pt x="544208" y="402804"/>
                  </a:lnTo>
                  <a:lnTo>
                    <a:pt x="542926" y="409236"/>
                  </a:lnTo>
                  <a:close/>
                </a:path>
                <a:path w="544830" h="443229">
                  <a:moveTo>
                    <a:pt x="295180" y="443114"/>
                  </a:moveTo>
                  <a:lnTo>
                    <a:pt x="248438" y="443114"/>
                  </a:lnTo>
                  <a:lnTo>
                    <a:pt x="241417" y="434914"/>
                  </a:lnTo>
                  <a:lnTo>
                    <a:pt x="241417" y="425585"/>
                  </a:lnTo>
                  <a:lnTo>
                    <a:pt x="22781" y="425585"/>
                  </a:lnTo>
                  <a:lnTo>
                    <a:pt x="14043" y="423752"/>
                  </a:lnTo>
                  <a:lnTo>
                    <a:pt x="6787" y="418798"/>
                  </a:lnTo>
                  <a:lnTo>
                    <a:pt x="1833" y="411542"/>
                  </a:lnTo>
                  <a:lnTo>
                    <a:pt x="0" y="402804"/>
                  </a:lnTo>
                  <a:lnTo>
                    <a:pt x="0" y="114595"/>
                  </a:lnTo>
                  <a:lnTo>
                    <a:pt x="3485" y="111060"/>
                  </a:lnTo>
                  <a:lnTo>
                    <a:pt x="12274" y="111060"/>
                  </a:lnTo>
                  <a:lnTo>
                    <a:pt x="16349" y="114595"/>
                  </a:lnTo>
                  <a:lnTo>
                    <a:pt x="16349" y="406290"/>
                  </a:lnTo>
                  <a:lnTo>
                    <a:pt x="19295" y="409236"/>
                  </a:lnTo>
                  <a:lnTo>
                    <a:pt x="256638" y="409236"/>
                  </a:lnTo>
                  <a:lnTo>
                    <a:pt x="256638" y="426764"/>
                  </a:lnTo>
                  <a:lnTo>
                    <a:pt x="303380" y="426764"/>
                  </a:lnTo>
                  <a:lnTo>
                    <a:pt x="303380" y="435503"/>
                  </a:lnTo>
                  <a:lnTo>
                    <a:pt x="295180" y="443114"/>
                  </a:lnTo>
                  <a:close/>
                </a:path>
                <a:path w="544830" h="443229">
                  <a:moveTo>
                    <a:pt x="513816" y="343738"/>
                  </a:moveTo>
                  <a:lnTo>
                    <a:pt x="497466" y="343738"/>
                  </a:lnTo>
                  <a:lnTo>
                    <a:pt x="497466" y="318600"/>
                  </a:lnTo>
                  <a:lnTo>
                    <a:pt x="501541" y="315114"/>
                  </a:lnTo>
                  <a:lnTo>
                    <a:pt x="510330" y="315114"/>
                  </a:lnTo>
                  <a:lnTo>
                    <a:pt x="513816" y="318600"/>
                  </a:lnTo>
                  <a:lnTo>
                    <a:pt x="513816" y="343738"/>
                  </a:lnTo>
                  <a:close/>
                </a:path>
                <a:path w="544830" h="443229">
                  <a:moveTo>
                    <a:pt x="280009" y="375898"/>
                  </a:moveTo>
                  <a:lnTo>
                    <a:pt x="263610" y="375898"/>
                  </a:lnTo>
                  <a:lnTo>
                    <a:pt x="263610" y="359548"/>
                  </a:lnTo>
                  <a:lnTo>
                    <a:pt x="280009" y="359548"/>
                  </a:lnTo>
                  <a:lnTo>
                    <a:pt x="280009" y="375898"/>
                  </a:lnTo>
                  <a:close/>
                </a:path>
                <a:path w="544830" h="443229">
                  <a:moveTo>
                    <a:pt x="513816" y="375898"/>
                  </a:moveTo>
                  <a:lnTo>
                    <a:pt x="497466" y="375898"/>
                  </a:lnTo>
                  <a:lnTo>
                    <a:pt x="497466" y="359548"/>
                  </a:lnTo>
                  <a:lnTo>
                    <a:pt x="513816" y="359548"/>
                  </a:lnTo>
                  <a:lnTo>
                    <a:pt x="513816" y="375898"/>
                  </a:lnTo>
                  <a:close/>
                </a:path>
                <a:path w="544830" h="443229">
                  <a:moveTo>
                    <a:pt x="256638" y="409236"/>
                  </a:moveTo>
                  <a:lnTo>
                    <a:pt x="241417" y="409236"/>
                  </a:lnTo>
                  <a:lnTo>
                    <a:pt x="241417" y="391069"/>
                  </a:lnTo>
                  <a:lnTo>
                    <a:pt x="302790" y="391069"/>
                  </a:lnTo>
                  <a:lnTo>
                    <a:pt x="302790" y="391658"/>
                  </a:lnTo>
                  <a:lnTo>
                    <a:pt x="256638" y="391658"/>
                  </a:lnTo>
                  <a:lnTo>
                    <a:pt x="256638" y="409236"/>
                  </a:lnTo>
                  <a:close/>
                </a:path>
                <a:path w="544830" h="443229">
                  <a:moveTo>
                    <a:pt x="303380" y="426764"/>
                  </a:moveTo>
                  <a:lnTo>
                    <a:pt x="257227" y="426764"/>
                  </a:lnTo>
                  <a:lnTo>
                    <a:pt x="286440" y="426175"/>
                  </a:lnTo>
                  <a:lnTo>
                    <a:pt x="286440" y="391658"/>
                  </a:lnTo>
                  <a:lnTo>
                    <a:pt x="302790" y="391658"/>
                  </a:lnTo>
                  <a:lnTo>
                    <a:pt x="302790" y="409236"/>
                  </a:lnTo>
                  <a:lnTo>
                    <a:pt x="542926" y="409236"/>
                  </a:lnTo>
                  <a:lnTo>
                    <a:pt x="542467" y="411542"/>
                  </a:lnTo>
                  <a:lnTo>
                    <a:pt x="537715" y="418798"/>
                  </a:lnTo>
                  <a:lnTo>
                    <a:pt x="530662" y="423752"/>
                  </a:lnTo>
                  <a:lnTo>
                    <a:pt x="522015" y="425585"/>
                  </a:lnTo>
                  <a:lnTo>
                    <a:pt x="303380" y="425585"/>
                  </a:lnTo>
                  <a:lnTo>
                    <a:pt x="303380" y="42676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317" y="3114766"/>
              <a:ext cx="158392" cy="1122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7317" y="3274336"/>
              <a:ext cx="158392" cy="794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7638" y="3221703"/>
              <a:ext cx="158392" cy="795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1125" y="3114766"/>
              <a:ext cx="158441" cy="6952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724990" y="1740021"/>
            <a:ext cx="551180" cy="82550"/>
            <a:chOff x="1724990" y="1740021"/>
            <a:chExt cx="551180" cy="82550"/>
          </a:xfrm>
        </p:grpSpPr>
        <p:sp>
          <p:nvSpPr>
            <p:cNvPr id="21" name="object 21"/>
            <p:cNvSpPr/>
            <p:nvPr/>
          </p:nvSpPr>
          <p:spPr>
            <a:xfrm>
              <a:off x="1724990" y="1781011"/>
              <a:ext cx="455295" cy="0"/>
            </a:xfrm>
            <a:custGeom>
              <a:avLst/>
              <a:gdLst/>
              <a:ahLst/>
              <a:cxnLst/>
              <a:rect l="l" t="t" r="r" b="b"/>
              <a:pathLst>
                <a:path w="455294">
                  <a:moveTo>
                    <a:pt x="0" y="0"/>
                  </a:moveTo>
                  <a:lnTo>
                    <a:pt x="455005" y="0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0470" y="1740021"/>
              <a:ext cx="105500" cy="8198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252462" y="2367930"/>
            <a:ext cx="918210" cy="784860"/>
            <a:chOff x="1252462" y="2367930"/>
            <a:chExt cx="918210" cy="784860"/>
          </a:xfrm>
        </p:grpSpPr>
        <p:sp>
          <p:nvSpPr>
            <p:cNvPr id="24" name="object 24"/>
            <p:cNvSpPr/>
            <p:nvPr/>
          </p:nvSpPr>
          <p:spPr>
            <a:xfrm>
              <a:off x="1327802" y="2433510"/>
              <a:ext cx="833119" cy="709930"/>
            </a:xfrm>
            <a:custGeom>
              <a:avLst/>
              <a:gdLst/>
              <a:ahLst/>
              <a:cxnLst/>
              <a:rect l="l" t="t" r="r" b="b"/>
              <a:pathLst>
                <a:path w="833119" h="709930">
                  <a:moveTo>
                    <a:pt x="833062" y="70952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2462" y="2367930"/>
              <a:ext cx="105267" cy="9905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810907" y="2285586"/>
            <a:ext cx="82550" cy="488950"/>
            <a:chOff x="2810907" y="2285586"/>
            <a:chExt cx="82550" cy="488950"/>
          </a:xfrm>
        </p:grpSpPr>
        <p:sp>
          <p:nvSpPr>
            <p:cNvPr id="27" name="object 27"/>
            <p:cNvSpPr/>
            <p:nvPr/>
          </p:nvSpPr>
          <p:spPr>
            <a:xfrm>
              <a:off x="2851898" y="2381561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3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0907" y="2668475"/>
              <a:ext cx="81980" cy="10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0907" y="2285586"/>
              <a:ext cx="81980" cy="1055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234658" y="1634929"/>
            <a:ext cx="4673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15" dirty="0">
                <a:solidFill>
                  <a:srgbClr val="F3F3F3"/>
                </a:solidFill>
                <a:latin typeface="Microsoft Sans Serif"/>
                <a:cs typeface="Microsoft Sans Serif"/>
              </a:rPr>
              <a:t>li</a:t>
            </a:r>
            <a:r>
              <a:rPr sz="1000" spc="20" dirty="0">
                <a:solidFill>
                  <a:srgbClr val="F3F3F3"/>
                </a:solidFill>
                <a:latin typeface="Microsoft Sans Serif"/>
                <a:cs typeface="Microsoft Sans Serif"/>
              </a:rPr>
              <a:t>k</a:t>
            </a:r>
            <a:r>
              <a:rPr sz="1000" dirty="0">
                <a:solidFill>
                  <a:srgbClr val="F3F3F3"/>
                </a:solidFill>
                <a:latin typeface="Microsoft Sans Serif"/>
                <a:cs typeface="Microsoft Sans Serif"/>
              </a:rPr>
              <a:t>ed</a:t>
            </a:r>
            <a:r>
              <a:rPr sz="10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3F3F3"/>
                </a:solidFill>
                <a:latin typeface="Microsoft Sans Serif"/>
                <a:cs typeface="Microsoft Sans Serif"/>
              </a:rPr>
              <a:t>b</a:t>
            </a:r>
            <a:r>
              <a:rPr sz="1000" spc="5" dirty="0">
                <a:solidFill>
                  <a:srgbClr val="F3F3F3"/>
                </a:solidFill>
                <a:latin typeface="Microsoft Sans Serif"/>
                <a:cs typeface="Microsoft Sans Serif"/>
              </a:rPr>
              <a:t>y  </a:t>
            </a:r>
            <a:r>
              <a:rPr sz="100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user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1809" y="2401170"/>
            <a:ext cx="776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F3F3F3"/>
                </a:solidFill>
                <a:latin typeface="Microsoft Sans Serif"/>
                <a:cs typeface="Microsoft Sans Serif"/>
              </a:rPr>
              <a:t>similar</a:t>
            </a:r>
            <a:r>
              <a:rPr sz="1000" spc="-6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books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1978" y="2661950"/>
            <a:ext cx="8775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Recommended</a:t>
            </a:r>
            <a:endParaRPr sz="10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1000" spc="65" dirty="0">
                <a:solidFill>
                  <a:srgbClr val="F3F3F3"/>
                </a:solidFill>
                <a:latin typeface="Microsoft Sans Serif"/>
                <a:cs typeface="Microsoft Sans Serif"/>
              </a:rPr>
              <a:t>t</a:t>
            </a:r>
            <a:r>
              <a:rPr sz="100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o</a:t>
            </a:r>
            <a:r>
              <a:rPr sz="10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user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5356" y="1544893"/>
            <a:ext cx="505445" cy="64515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150919" y="3047530"/>
            <a:ext cx="8775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Recommended</a:t>
            </a:r>
            <a:endParaRPr sz="10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1000" spc="65" dirty="0">
                <a:solidFill>
                  <a:srgbClr val="254C6C"/>
                </a:solidFill>
                <a:latin typeface="Microsoft Sans Serif"/>
                <a:cs typeface="Microsoft Sans Serif"/>
              </a:rPr>
              <a:t>t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o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him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19682" y="2131305"/>
            <a:ext cx="475553" cy="63626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06422" y="2158024"/>
            <a:ext cx="484730" cy="61594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6393654" y="1320088"/>
            <a:ext cx="1012825" cy="398780"/>
            <a:chOff x="6393654" y="1320088"/>
            <a:chExt cx="1012825" cy="398780"/>
          </a:xfrm>
        </p:grpSpPr>
        <p:sp>
          <p:nvSpPr>
            <p:cNvPr id="38" name="object 38"/>
            <p:cNvSpPr/>
            <p:nvPr/>
          </p:nvSpPr>
          <p:spPr>
            <a:xfrm>
              <a:off x="6915053" y="1320088"/>
              <a:ext cx="491490" cy="398780"/>
            </a:xfrm>
            <a:custGeom>
              <a:avLst/>
              <a:gdLst/>
              <a:ahLst/>
              <a:cxnLst/>
              <a:rect l="l" t="t" r="r" b="b"/>
              <a:pathLst>
                <a:path w="491490" h="398780">
                  <a:moveTo>
                    <a:pt x="11080" y="82995"/>
                  </a:moveTo>
                  <a:lnTo>
                    <a:pt x="3146" y="82995"/>
                  </a:lnTo>
                  <a:lnTo>
                    <a:pt x="0" y="79333"/>
                  </a:lnTo>
                  <a:lnTo>
                    <a:pt x="0" y="44123"/>
                  </a:lnTo>
                  <a:lnTo>
                    <a:pt x="1655" y="36047"/>
                  </a:lnTo>
                  <a:lnTo>
                    <a:pt x="6127" y="29551"/>
                  </a:lnTo>
                  <a:lnTo>
                    <a:pt x="12677" y="25223"/>
                  </a:lnTo>
                  <a:lnTo>
                    <a:pt x="20564" y="23649"/>
                  </a:lnTo>
                  <a:lnTo>
                    <a:pt x="26902" y="23649"/>
                  </a:lnTo>
                  <a:lnTo>
                    <a:pt x="26902" y="3176"/>
                  </a:lnTo>
                  <a:lnTo>
                    <a:pt x="30581" y="0"/>
                  </a:lnTo>
                  <a:lnTo>
                    <a:pt x="403136" y="0"/>
                  </a:lnTo>
                  <a:lnTo>
                    <a:pt x="406328" y="3176"/>
                  </a:lnTo>
                  <a:lnTo>
                    <a:pt x="406328" y="11030"/>
                  </a:lnTo>
                  <a:lnTo>
                    <a:pt x="403136" y="14737"/>
                  </a:lnTo>
                  <a:lnTo>
                    <a:pt x="41660" y="14737"/>
                  </a:lnTo>
                  <a:lnTo>
                    <a:pt x="41660" y="38342"/>
                  </a:lnTo>
                  <a:lnTo>
                    <a:pt x="17417" y="38342"/>
                  </a:lnTo>
                  <a:lnTo>
                    <a:pt x="14758" y="40990"/>
                  </a:lnTo>
                  <a:lnTo>
                    <a:pt x="14758" y="79333"/>
                  </a:lnTo>
                  <a:lnTo>
                    <a:pt x="11080" y="82995"/>
                  </a:lnTo>
                  <a:close/>
                </a:path>
                <a:path w="491490" h="398780">
                  <a:moveTo>
                    <a:pt x="460664" y="267385"/>
                  </a:moveTo>
                  <a:lnTo>
                    <a:pt x="452731" y="267385"/>
                  </a:lnTo>
                  <a:lnTo>
                    <a:pt x="449052" y="264253"/>
                  </a:lnTo>
                  <a:lnTo>
                    <a:pt x="449052" y="15222"/>
                  </a:lnTo>
                  <a:lnTo>
                    <a:pt x="425296" y="15222"/>
                  </a:lnTo>
                  <a:lnTo>
                    <a:pt x="422149" y="12089"/>
                  </a:lnTo>
                  <a:lnTo>
                    <a:pt x="422149" y="4191"/>
                  </a:lnTo>
                  <a:lnTo>
                    <a:pt x="425296" y="529"/>
                  </a:lnTo>
                  <a:lnTo>
                    <a:pt x="460664" y="529"/>
                  </a:lnTo>
                  <a:lnTo>
                    <a:pt x="463811" y="4191"/>
                  </a:lnTo>
                  <a:lnTo>
                    <a:pt x="463811" y="24179"/>
                  </a:lnTo>
                  <a:lnTo>
                    <a:pt x="470149" y="24179"/>
                  </a:lnTo>
                  <a:lnTo>
                    <a:pt x="478275" y="25827"/>
                  </a:lnTo>
                  <a:lnTo>
                    <a:pt x="484868" y="30279"/>
                  </a:lnTo>
                  <a:lnTo>
                    <a:pt x="489376" y="36800"/>
                  </a:lnTo>
                  <a:lnTo>
                    <a:pt x="489869" y="38872"/>
                  </a:lnTo>
                  <a:lnTo>
                    <a:pt x="463811" y="38872"/>
                  </a:lnTo>
                  <a:lnTo>
                    <a:pt x="463811" y="264253"/>
                  </a:lnTo>
                  <a:lnTo>
                    <a:pt x="460664" y="267385"/>
                  </a:lnTo>
                  <a:close/>
                </a:path>
                <a:path w="491490" h="398780">
                  <a:moveTo>
                    <a:pt x="252758" y="308905"/>
                  </a:moveTo>
                  <a:lnTo>
                    <a:pt x="237955" y="308905"/>
                  </a:lnTo>
                  <a:lnTo>
                    <a:pt x="237955" y="14737"/>
                  </a:lnTo>
                  <a:lnTo>
                    <a:pt x="252758" y="14737"/>
                  </a:lnTo>
                  <a:lnTo>
                    <a:pt x="252758" y="308905"/>
                  </a:lnTo>
                  <a:close/>
                </a:path>
                <a:path w="491490" h="398780">
                  <a:moveTo>
                    <a:pt x="460664" y="351440"/>
                  </a:moveTo>
                  <a:lnTo>
                    <a:pt x="30581" y="351440"/>
                  </a:lnTo>
                  <a:lnTo>
                    <a:pt x="26902" y="348307"/>
                  </a:lnTo>
                  <a:lnTo>
                    <a:pt x="26902" y="38342"/>
                  </a:lnTo>
                  <a:lnTo>
                    <a:pt x="41660" y="38342"/>
                  </a:lnTo>
                  <a:lnTo>
                    <a:pt x="41660" y="308905"/>
                  </a:lnTo>
                  <a:lnTo>
                    <a:pt x="463811" y="308905"/>
                  </a:lnTo>
                  <a:lnTo>
                    <a:pt x="463811" y="323113"/>
                  </a:lnTo>
                  <a:lnTo>
                    <a:pt x="41660" y="323113"/>
                  </a:lnTo>
                  <a:lnTo>
                    <a:pt x="41660" y="337806"/>
                  </a:lnTo>
                  <a:lnTo>
                    <a:pt x="463811" y="337806"/>
                  </a:lnTo>
                  <a:lnTo>
                    <a:pt x="463811" y="347778"/>
                  </a:lnTo>
                  <a:lnTo>
                    <a:pt x="460664" y="351440"/>
                  </a:lnTo>
                  <a:close/>
                </a:path>
                <a:path w="491490" h="398780">
                  <a:moveTo>
                    <a:pt x="490088" y="367765"/>
                  </a:moveTo>
                  <a:lnTo>
                    <a:pt x="473871" y="367765"/>
                  </a:lnTo>
                  <a:lnTo>
                    <a:pt x="476486" y="365118"/>
                  </a:lnTo>
                  <a:lnTo>
                    <a:pt x="476486" y="41519"/>
                  </a:lnTo>
                  <a:lnTo>
                    <a:pt x="473871" y="38872"/>
                  </a:lnTo>
                  <a:lnTo>
                    <a:pt x="489869" y="38872"/>
                  </a:lnTo>
                  <a:lnTo>
                    <a:pt x="491119" y="44123"/>
                  </a:lnTo>
                  <a:lnTo>
                    <a:pt x="491245" y="361985"/>
                  </a:lnTo>
                  <a:lnTo>
                    <a:pt x="490088" y="367765"/>
                  </a:lnTo>
                  <a:close/>
                </a:path>
                <a:path w="491490" h="398780">
                  <a:moveTo>
                    <a:pt x="266453" y="398210"/>
                  </a:moveTo>
                  <a:lnTo>
                    <a:pt x="224260" y="398210"/>
                  </a:lnTo>
                  <a:lnTo>
                    <a:pt x="217922" y="390842"/>
                  </a:lnTo>
                  <a:lnTo>
                    <a:pt x="217922" y="382458"/>
                  </a:lnTo>
                  <a:lnTo>
                    <a:pt x="20564" y="382458"/>
                  </a:lnTo>
                  <a:lnTo>
                    <a:pt x="12677" y="380811"/>
                  </a:lnTo>
                  <a:lnTo>
                    <a:pt x="6127" y="376358"/>
                  </a:lnTo>
                  <a:lnTo>
                    <a:pt x="1655" y="369838"/>
                  </a:lnTo>
                  <a:lnTo>
                    <a:pt x="0" y="361985"/>
                  </a:lnTo>
                  <a:lnTo>
                    <a:pt x="0" y="102983"/>
                  </a:lnTo>
                  <a:lnTo>
                    <a:pt x="3146" y="99806"/>
                  </a:lnTo>
                  <a:lnTo>
                    <a:pt x="11080" y="99806"/>
                  </a:lnTo>
                  <a:lnTo>
                    <a:pt x="14758" y="102983"/>
                  </a:lnTo>
                  <a:lnTo>
                    <a:pt x="14758" y="365118"/>
                  </a:lnTo>
                  <a:lnTo>
                    <a:pt x="17417" y="367765"/>
                  </a:lnTo>
                  <a:lnTo>
                    <a:pt x="231661" y="367765"/>
                  </a:lnTo>
                  <a:lnTo>
                    <a:pt x="231661" y="383517"/>
                  </a:lnTo>
                  <a:lnTo>
                    <a:pt x="273854" y="383517"/>
                  </a:lnTo>
                  <a:lnTo>
                    <a:pt x="273854" y="391371"/>
                  </a:lnTo>
                  <a:lnTo>
                    <a:pt x="266453" y="398210"/>
                  </a:lnTo>
                  <a:close/>
                </a:path>
                <a:path w="491490" h="398780">
                  <a:moveTo>
                    <a:pt x="463811" y="308905"/>
                  </a:moveTo>
                  <a:lnTo>
                    <a:pt x="449052" y="308905"/>
                  </a:lnTo>
                  <a:lnTo>
                    <a:pt x="449052" y="286314"/>
                  </a:lnTo>
                  <a:lnTo>
                    <a:pt x="452731" y="283181"/>
                  </a:lnTo>
                  <a:lnTo>
                    <a:pt x="460664" y="283181"/>
                  </a:lnTo>
                  <a:lnTo>
                    <a:pt x="463811" y="286314"/>
                  </a:lnTo>
                  <a:lnTo>
                    <a:pt x="463811" y="308905"/>
                  </a:lnTo>
                  <a:close/>
                </a:path>
                <a:path w="491490" h="398780">
                  <a:moveTo>
                    <a:pt x="252758" y="337806"/>
                  </a:moveTo>
                  <a:lnTo>
                    <a:pt x="237955" y="337806"/>
                  </a:lnTo>
                  <a:lnTo>
                    <a:pt x="237955" y="323113"/>
                  </a:lnTo>
                  <a:lnTo>
                    <a:pt x="252758" y="323113"/>
                  </a:lnTo>
                  <a:lnTo>
                    <a:pt x="252758" y="337806"/>
                  </a:lnTo>
                  <a:close/>
                </a:path>
                <a:path w="491490" h="398780">
                  <a:moveTo>
                    <a:pt x="463811" y="337806"/>
                  </a:moveTo>
                  <a:lnTo>
                    <a:pt x="449052" y="337806"/>
                  </a:lnTo>
                  <a:lnTo>
                    <a:pt x="449052" y="323113"/>
                  </a:lnTo>
                  <a:lnTo>
                    <a:pt x="463811" y="323113"/>
                  </a:lnTo>
                  <a:lnTo>
                    <a:pt x="463811" y="337806"/>
                  </a:lnTo>
                  <a:close/>
                </a:path>
                <a:path w="491490" h="398780">
                  <a:moveTo>
                    <a:pt x="231661" y="367765"/>
                  </a:moveTo>
                  <a:lnTo>
                    <a:pt x="217922" y="367765"/>
                  </a:lnTo>
                  <a:lnTo>
                    <a:pt x="217922" y="351440"/>
                  </a:lnTo>
                  <a:lnTo>
                    <a:pt x="273322" y="351440"/>
                  </a:lnTo>
                  <a:lnTo>
                    <a:pt x="273322" y="351969"/>
                  </a:lnTo>
                  <a:lnTo>
                    <a:pt x="231661" y="351969"/>
                  </a:lnTo>
                  <a:lnTo>
                    <a:pt x="231661" y="367765"/>
                  </a:lnTo>
                  <a:close/>
                </a:path>
                <a:path w="491490" h="398780">
                  <a:moveTo>
                    <a:pt x="273854" y="383517"/>
                  </a:moveTo>
                  <a:lnTo>
                    <a:pt x="232193" y="383517"/>
                  </a:lnTo>
                  <a:lnTo>
                    <a:pt x="258564" y="382988"/>
                  </a:lnTo>
                  <a:lnTo>
                    <a:pt x="258564" y="351969"/>
                  </a:lnTo>
                  <a:lnTo>
                    <a:pt x="273322" y="351969"/>
                  </a:lnTo>
                  <a:lnTo>
                    <a:pt x="273322" y="367765"/>
                  </a:lnTo>
                  <a:lnTo>
                    <a:pt x="490088" y="367765"/>
                  </a:lnTo>
                  <a:lnTo>
                    <a:pt x="489673" y="369838"/>
                  </a:lnTo>
                  <a:lnTo>
                    <a:pt x="485384" y="376358"/>
                  </a:lnTo>
                  <a:lnTo>
                    <a:pt x="479017" y="380811"/>
                  </a:lnTo>
                  <a:lnTo>
                    <a:pt x="471212" y="382458"/>
                  </a:lnTo>
                  <a:lnTo>
                    <a:pt x="273854" y="382458"/>
                  </a:lnTo>
                  <a:lnTo>
                    <a:pt x="273854" y="383517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83661" y="1368448"/>
              <a:ext cx="142977" cy="10086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83661" y="1511848"/>
              <a:ext cx="142977" cy="7143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91567" y="1464548"/>
              <a:ext cx="142976" cy="7147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393650" y="1320101"/>
              <a:ext cx="944244" cy="398780"/>
            </a:xfrm>
            <a:custGeom>
              <a:avLst/>
              <a:gdLst/>
              <a:ahLst/>
              <a:cxnLst/>
              <a:rect l="l" t="t" r="r" b="b"/>
              <a:pathLst>
                <a:path w="944245" h="398780">
                  <a:moveTo>
                    <a:pt x="491248" y="361975"/>
                  </a:moveTo>
                  <a:lnTo>
                    <a:pt x="491121" y="44119"/>
                  </a:lnTo>
                  <a:lnTo>
                    <a:pt x="470141" y="24168"/>
                  </a:lnTo>
                  <a:lnTo>
                    <a:pt x="463804" y="24168"/>
                  </a:lnTo>
                  <a:lnTo>
                    <a:pt x="463804" y="4191"/>
                  </a:lnTo>
                  <a:lnTo>
                    <a:pt x="460667" y="520"/>
                  </a:lnTo>
                  <a:lnTo>
                    <a:pt x="425297" y="520"/>
                  </a:lnTo>
                  <a:lnTo>
                    <a:pt x="422148" y="4191"/>
                  </a:lnTo>
                  <a:lnTo>
                    <a:pt x="422148" y="12077"/>
                  </a:lnTo>
                  <a:lnTo>
                    <a:pt x="425297" y="15214"/>
                  </a:lnTo>
                  <a:lnTo>
                    <a:pt x="449046" y="15214"/>
                  </a:lnTo>
                  <a:lnTo>
                    <a:pt x="449046" y="264248"/>
                  </a:lnTo>
                  <a:lnTo>
                    <a:pt x="452729" y="267385"/>
                  </a:lnTo>
                  <a:lnTo>
                    <a:pt x="460667" y="267385"/>
                  </a:lnTo>
                  <a:lnTo>
                    <a:pt x="463804" y="264248"/>
                  </a:lnTo>
                  <a:lnTo>
                    <a:pt x="463804" y="38862"/>
                  </a:lnTo>
                  <a:lnTo>
                    <a:pt x="473875" y="38862"/>
                  </a:lnTo>
                  <a:lnTo>
                    <a:pt x="476491" y="41516"/>
                  </a:lnTo>
                  <a:lnTo>
                    <a:pt x="476491" y="365112"/>
                  </a:lnTo>
                  <a:lnTo>
                    <a:pt x="473875" y="367753"/>
                  </a:lnTo>
                  <a:lnTo>
                    <a:pt x="273316" y="367753"/>
                  </a:lnTo>
                  <a:lnTo>
                    <a:pt x="273316" y="351967"/>
                  </a:lnTo>
                  <a:lnTo>
                    <a:pt x="273316" y="351434"/>
                  </a:lnTo>
                  <a:lnTo>
                    <a:pt x="460667" y="351434"/>
                  </a:lnTo>
                  <a:lnTo>
                    <a:pt x="463804" y="347776"/>
                  </a:lnTo>
                  <a:lnTo>
                    <a:pt x="463804" y="337794"/>
                  </a:lnTo>
                  <a:lnTo>
                    <a:pt x="463804" y="323113"/>
                  </a:lnTo>
                  <a:lnTo>
                    <a:pt x="463804" y="308902"/>
                  </a:lnTo>
                  <a:lnTo>
                    <a:pt x="463804" y="286308"/>
                  </a:lnTo>
                  <a:lnTo>
                    <a:pt x="460667" y="283171"/>
                  </a:lnTo>
                  <a:lnTo>
                    <a:pt x="452729" y="283171"/>
                  </a:lnTo>
                  <a:lnTo>
                    <a:pt x="449046" y="286308"/>
                  </a:lnTo>
                  <a:lnTo>
                    <a:pt x="449046" y="308902"/>
                  </a:lnTo>
                  <a:lnTo>
                    <a:pt x="449046" y="323113"/>
                  </a:lnTo>
                  <a:lnTo>
                    <a:pt x="449046" y="337794"/>
                  </a:lnTo>
                  <a:lnTo>
                    <a:pt x="258559" y="337794"/>
                  </a:lnTo>
                  <a:lnTo>
                    <a:pt x="258559" y="351967"/>
                  </a:lnTo>
                  <a:lnTo>
                    <a:pt x="258559" y="382981"/>
                  </a:lnTo>
                  <a:lnTo>
                    <a:pt x="232194" y="383514"/>
                  </a:lnTo>
                  <a:lnTo>
                    <a:pt x="231660" y="383514"/>
                  </a:lnTo>
                  <a:lnTo>
                    <a:pt x="231660" y="367753"/>
                  </a:lnTo>
                  <a:lnTo>
                    <a:pt x="231660" y="351967"/>
                  </a:lnTo>
                  <a:lnTo>
                    <a:pt x="258559" y="351967"/>
                  </a:lnTo>
                  <a:lnTo>
                    <a:pt x="258559" y="337794"/>
                  </a:lnTo>
                  <a:lnTo>
                    <a:pt x="252755" y="337794"/>
                  </a:lnTo>
                  <a:lnTo>
                    <a:pt x="252755" y="323113"/>
                  </a:lnTo>
                  <a:lnTo>
                    <a:pt x="449046" y="323113"/>
                  </a:lnTo>
                  <a:lnTo>
                    <a:pt x="449046" y="308902"/>
                  </a:lnTo>
                  <a:lnTo>
                    <a:pt x="252755" y="308902"/>
                  </a:lnTo>
                  <a:lnTo>
                    <a:pt x="252755" y="14732"/>
                  </a:lnTo>
                  <a:lnTo>
                    <a:pt x="403136" y="14732"/>
                  </a:lnTo>
                  <a:lnTo>
                    <a:pt x="406323" y="11023"/>
                  </a:lnTo>
                  <a:lnTo>
                    <a:pt x="406323" y="3175"/>
                  </a:lnTo>
                  <a:lnTo>
                    <a:pt x="403136" y="0"/>
                  </a:lnTo>
                  <a:lnTo>
                    <a:pt x="237947" y="0"/>
                  </a:lnTo>
                  <a:lnTo>
                    <a:pt x="237947" y="14732"/>
                  </a:lnTo>
                  <a:lnTo>
                    <a:pt x="237947" y="308902"/>
                  </a:lnTo>
                  <a:lnTo>
                    <a:pt x="237947" y="323113"/>
                  </a:lnTo>
                  <a:lnTo>
                    <a:pt x="237947" y="337794"/>
                  </a:lnTo>
                  <a:lnTo>
                    <a:pt x="41656" y="337794"/>
                  </a:lnTo>
                  <a:lnTo>
                    <a:pt x="41656" y="323113"/>
                  </a:lnTo>
                  <a:lnTo>
                    <a:pt x="237947" y="323113"/>
                  </a:lnTo>
                  <a:lnTo>
                    <a:pt x="237947" y="308902"/>
                  </a:lnTo>
                  <a:lnTo>
                    <a:pt x="41656" y="308902"/>
                  </a:lnTo>
                  <a:lnTo>
                    <a:pt x="41656" y="38341"/>
                  </a:lnTo>
                  <a:lnTo>
                    <a:pt x="41656" y="14732"/>
                  </a:lnTo>
                  <a:lnTo>
                    <a:pt x="237947" y="14732"/>
                  </a:lnTo>
                  <a:lnTo>
                    <a:pt x="237947" y="0"/>
                  </a:lnTo>
                  <a:lnTo>
                    <a:pt x="30581" y="0"/>
                  </a:lnTo>
                  <a:lnTo>
                    <a:pt x="26898" y="3175"/>
                  </a:lnTo>
                  <a:lnTo>
                    <a:pt x="26898" y="23647"/>
                  </a:lnTo>
                  <a:lnTo>
                    <a:pt x="20561" y="23647"/>
                  </a:lnTo>
                  <a:lnTo>
                    <a:pt x="12674" y="25222"/>
                  </a:lnTo>
                  <a:lnTo>
                    <a:pt x="6121" y="29540"/>
                  </a:lnTo>
                  <a:lnTo>
                    <a:pt x="1651" y="36042"/>
                  </a:lnTo>
                  <a:lnTo>
                    <a:pt x="0" y="44119"/>
                  </a:lnTo>
                  <a:lnTo>
                    <a:pt x="0" y="79324"/>
                  </a:lnTo>
                  <a:lnTo>
                    <a:pt x="3149" y="82994"/>
                  </a:lnTo>
                  <a:lnTo>
                    <a:pt x="11074" y="82994"/>
                  </a:lnTo>
                  <a:lnTo>
                    <a:pt x="14757" y="79324"/>
                  </a:lnTo>
                  <a:lnTo>
                    <a:pt x="14757" y="40982"/>
                  </a:lnTo>
                  <a:lnTo>
                    <a:pt x="17411" y="38341"/>
                  </a:lnTo>
                  <a:lnTo>
                    <a:pt x="26898" y="38341"/>
                  </a:lnTo>
                  <a:lnTo>
                    <a:pt x="26898" y="348297"/>
                  </a:lnTo>
                  <a:lnTo>
                    <a:pt x="30581" y="351434"/>
                  </a:lnTo>
                  <a:lnTo>
                    <a:pt x="217919" y="351434"/>
                  </a:lnTo>
                  <a:lnTo>
                    <a:pt x="217919" y="367753"/>
                  </a:lnTo>
                  <a:lnTo>
                    <a:pt x="17411" y="367753"/>
                  </a:lnTo>
                  <a:lnTo>
                    <a:pt x="14757" y="365112"/>
                  </a:lnTo>
                  <a:lnTo>
                    <a:pt x="14757" y="102971"/>
                  </a:lnTo>
                  <a:lnTo>
                    <a:pt x="11074" y="99796"/>
                  </a:lnTo>
                  <a:lnTo>
                    <a:pt x="3149" y="99796"/>
                  </a:lnTo>
                  <a:lnTo>
                    <a:pt x="0" y="102971"/>
                  </a:lnTo>
                  <a:lnTo>
                    <a:pt x="0" y="361975"/>
                  </a:lnTo>
                  <a:lnTo>
                    <a:pt x="1651" y="369836"/>
                  </a:lnTo>
                  <a:lnTo>
                    <a:pt x="6121" y="376351"/>
                  </a:lnTo>
                  <a:lnTo>
                    <a:pt x="12674" y="380809"/>
                  </a:lnTo>
                  <a:lnTo>
                    <a:pt x="20561" y="382447"/>
                  </a:lnTo>
                  <a:lnTo>
                    <a:pt x="217919" y="382447"/>
                  </a:lnTo>
                  <a:lnTo>
                    <a:pt x="217919" y="390829"/>
                  </a:lnTo>
                  <a:lnTo>
                    <a:pt x="224256" y="398208"/>
                  </a:lnTo>
                  <a:lnTo>
                    <a:pt x="266446" y="398208"/>
                  </a:lnTo>
                  <a:lnTo>
                    <a:pt x="273850" y="391363"/>
                  </a:lnTo>
                  <a:lnTo>
                    <a:pt x="273850" y="383514"/>
                  </a:lnTo>
                  <a:lnTo>
                    <a:pt x="273850" y="382447"/>
                  </a:lnTo>
                  <a:lnTo>
                    <a:pt x="471208" y="382447"/>
                  </a:lnTo>
                  <a:lnTo>
                    <a:pt x="479018" y="380809"/>
                  </a:lnTo>
                  <a:lnTo>
                    <a:pt x="485381" y="376351"/>
                  </a:lnTo>
                  <a:lnTo>
                    <a:pt x="489673" y="369836"/>
                  </a:lnTo>
                  <a:lnTo>
                    <a:pt x="490080" y="367753"/>
                  </a:lnTo>
                  <a:lnTo>
                    <a:pt x="491248" y="361975"/>
                  </a:lnTo>
                  <a:close/>
                </a:path>
                <a:path w="944245" h="398780">
                  <a:moveTo>
                    <a:pt x="944079" y="52019"/>
                  </a:moveTo>
                  <a:lnTo>
                    <a:pt x="940892" y="48348"/>
                  </a:lnTo>
                  <a:lnTo>
                    <a:pt x="929805" y="48348"/>
                  </a:lnTo>
                  <a:lnTo>
                    <a:pt x="929805" y="63042"/>
                  </a:lnTo>
                  <a:lnTo>
                    <a:pt x="929805" y="96672"/>
                  </a:lnTo>
                  <a:lnTo>
                    <a:pt x="815822" y="96672"/>
                  </a:lnTo>
                  <a:lnTo>
                    <a:pt x="815822" y="63042"/>
                  </a:lnTo>
                  <a:lnTo>
                    <a:pt x="929805" y="63042"/>
                  </a:lnTo>
                  <a:lnTo>
                    <a:pt x="929805" y="48348"/>
                  </a:lnTo>
                  <a:lnTo>
                    <a:pt x="808456" y="48348"/>
                  </a:lnTo>
                  <a:lnTo>
                    <a:pt x="804252" y="48844"/>
                  </a:lnTo>
                  <a:lnTo>
                    <a:pt x="801052" y="52019"/>
                  </a:lnTo>
                  <a:lnTo>
                    <a:pt x="801052" y="107696"/>
                  </a:lnTo>
                  <a:lnTo>
                    <a:pt x="804252" y="110832"/>
                  </a:lnTo>
                  <a:lnTo>
                    <a:pt x="940892" y="110832"/>
                  </a:lnTo>
                  <a:lnTo>
                    <a:pt x="944079" y="107696"/>
                  </a:lnTo>
                  <a:lnTo>
                    <a:pt x="944079" y="96672"/>
                  </a:lnTo>
                  <a:lnTo>
                    <a:pt x="944079" y="63042"/>
                  </a:lnTo>
                  <a:lnTo>
                    <a:pt x="944079" y="52019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62261" y="1368448"/>
              <a:ext cx="142978" cy="1008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62261" y="1511848"/>
              <a:ext cx="142978" cy="7143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70168" y="1464548"/>
              <a:ext cx="142976" cy="714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673315" y="1368448"/>
              <a:ext cx="143510" cy="62865"/>
            </a:xfrm>
            <a:custGeom>
              <a:avLst/>
              <a:gdLst/>
              <a:ahLst/>
              <a:cxnLst/>
              <a:rect l="l" t="t" r="r" b="b"/>
              <a:pathLst>
                <a:path w="143509" h="62865">
                  <a:moveTo>
                    <a:pt x="139829" y="62477"/>
                  </a:moveTo>
                  <a:lnTo>
                    <a:pt x="3190" y="62477"/>
                  </a:lnTo>
                  <a:lnTo>
                    <a:pt x="0" y="59344"/>
                  </a:lnTo>
                  <a:lnTo>
                    <a:pt x="0" y="3662"/>
                  </a:lnTo>
                  <a:lnTo>
                    <a:pt x="3190" y="485"/>
                  </a:lnTo>
                  <a:lnTo>
                    <a:pt x="7401" y="0"/>
                  </a:lnTo>
                  <a:lnTo>
                    <a:pt x="139829" y="0"/>
                  </a:lnTo>
                  <a:lnTo>
                    <a:pt x="143021" y="3662"/>
                  </a:lnTo>
                  <a:lnTo>
                    <a:pt x="143021" y="14692"/>
                  </a:lnTo>
                  <a:lnTo>
                    <a:pt x="14758" y="14692"/>
                  </a:lnTo>
                  <a:lnTo>
                    <a:pt x="14758" y="48314"/>
                  </a:lnTo>
                  <a:lnTo>
                    <a:pt x="143021" y="48314"/>
                  </a:lnTo>
                  <a:lnTo>
                    <a:pt x="143021" y="59344"/>
                  </a:lnTo>
                  <a:lnTo>
                    <a:pt x="139829" y="62477"/>
                  </a:lnTo>
                  <a:close/>
                </a:path>
                <a:path w="143509" h="62865">
                  <a:moveTo>
                    <a:pt x="143021" y="48314"/>
                  </a:moveTo>
                  <a:lnTo>
                    <a:pt x="128750" y="48314"/>
                  </a:lnTo>
                  <a:lnTo>
                    <a:pt x="128750" y="14692"/>
                  </a:lnTo>
                  <a:lnTo>
                    <a:pt x="143021" y="14692"/>
                  </a:lnTo>
                  <a:lnTo>
                    <a:pt x="143021" y="48314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905124" y="1698359"/>
            <a:ext cx="370205" cy="276225"/>
            <a:chOff x="5905124" y="1698359"/>
            <a:chExt cx="370205" cy="276225"/>
          </a:xfrm>
        </p:grpSpPr>
        <p:sp>
          <p:nvSpPr>
            <p:cNvPr id="48" name="object 48"/>
            <p:cNvSpPr/>
            <p:nvPr/>
          </p:nvSpPr>
          <p:spPr>
            <a:xfrm>
              <a:off x="5914649" y="1758962"/>
              <a:ext cx="281305" cy="206375"/>
            </a:xfrm>
            <a:custGeom>
              <a:avLst/>
              <a:gdLst/>
              <a:ahLst/>
              <a:cxnLst/>
              <a:rect l="l" t="t" r="r" b="b"/>
              <a:pathLst>
                <a:path w="281304" h="206375">
                  <a:moveTo>
                    <a:pt x="0" y="205767"/>
                  </a:moveTo>
                  <a:lnTo>
                    <a:pt x="280983" y="0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7517" y="1698359"/>
              <a:ext cx="107388" cy="95513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5898276" y="2886929"/>
            <a:ext cx="532765" cy="454659"/>
            <a:chOff x="5898276" y="2886929"/>
            <a:chExt cx="532765" cy="454659"/>
          </a:xfrm>
        </p:grpSpPr>
        <p:sp>
          <p:nvSpPr>
            <p:cNvPr id="51" name="object 51"/>
            <p:cNvSpPr/>
            <p:nvPr/>
          </p:nvSpPr>
          <p:spPr>
            <a:xfrm>
              <a:off x="5973739" y="2952364"/>
              <a:ext cx="447675" cy="379730"/>
            </a:xfrm>
            <a:custGeom>
              <a:avLst/>
              <a:gdLst/>
              <a:ahLst/>
              <a:cxnLst/>
              <a:rect l="l" t="t" r="r" b="b"/>
              <a:pathLst>
                <a:path w="447675" h="379729">
                  <a:moveTo>
                    <a:pt x="447420" y="379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8276" y="2886929"/>
              <a:ext cx="105337" cy="98959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6583018" y="3156058"/>
            <a:ext cx="646430" cy="643255"/>
            <a:chOff x="6583018" y="3156058"/>
            <a:chExt cx="646430" cy="643255"/>
          </a:xfrm>
        </p:grpSpPr>
        <p:sp>
          <p:nvSpPr>
            <p:cNvPr id="54" name="object 54"/>
            <p:cNvSpPr/>
            <p:nvPr/>
          </p:nvSpPr>
          <p:spPr>
            <a:xfrm>
              <a:off x="6583018" y="3156058"/>
              <a:ext cx="646430" cy="643255"/>
            </a:xfrm>
            <a:custGeom>
              <a:avLst/>
              <a:gdLst/>
              <a:ahLst/>
              <a:cxnLst/>
              <a:rect l="l" t="t" r="r" b="b"/>
              <a:pathLst>
                <a:path w="646429" h="643254">
                  <a:moveTo>
                    <a:pt x="323099" y="643199"/>
                  </a:moveTo>
                  <a:lnTo>
                    <a:pt x="275354" y="639713"/>
                  </a:lnTo>
                  <a:lnTo>
                    <a:pt x="229784" y="629583"/>
                  </a:lnTo>
                  <a:lnTo>
                    <a:pt x="186889" y="613309"/>
                  </a:lnTo>
                  <a:lnTo>
                    <a:pt x="147168" y="591388"/>
                  </a:lnTo>
                  <a:lnTo>
                    <a:pt x="111122" y="564316"/>
                  </a:lnTo>
                  <a:lnTo>
                    <a:pt x="79251" y="532593"/>
                  </a:lnTo>
                  <a:lnTo>
                    <a:pt x="52053" y="496714"/>
                  </a:lnTo>
                  <a:lnTo>
                    <a:pt x="30029" y="457178"/>
                  </a:lnTo>
                  <a:lnTo>
                    <a:pt x="13679" y="414482"/>
                  </a:lnTo>
                  <a:lnTo>
                    <a:pt x="3503" y="369123"/>
                  </a:lnTo>
                  <a:lnTo>
                    <a:pt x="0" y="321599"/>
                  </a:lnTo>
                  <a:lnTo>
                    <a:pt x="3503" y="274076"/>
                  </a:lnTo>
                  <a:lnTo>
                    <a:pt x="13679" y="228717"/>
                  </a:lnTo>
                  <a:lnTo>
                    <a:pt x="30029" y="186021"/>
                  </a:lnTo>
                  <a:lnTo>
                    <a:pt x="52053" y="146485"/>
                  </a:lnTo>
                  <a:lnTo>
                    <a:pt x="79251" y="110606"/>
                  </a:lnTo>
                  <a:lnTo>
                    <a:pt x="111122" y="78883"/>
                  </a:lnTo>
                  <a:lnTo>
                    <a:pt x="147168" y="51811"/>
                  </a:lnTo>
                  <a:lnTo>
                    <a:pt x="186889" y="29890"/>
                  </a:lnTo>
                  <a:lnTo>
                    <a:pt x="229784" y="13616"/>
                  </a:lnTo>
                  <a:lnTo>
                    <a:pt x="275354" y="3486"/>
                  </a:lnTo>
                  <a:lnTo>
                    <a:pt x="323099" y="0"/>
                  </a:lnTo>
                  <a:lnTo>
                    <a:pt x="373949" y="4006"/>
                  </a:lnTo>
                  <a:lnTo>
                    <a:pt x="423088" y="15786"/>
                  </a:lnTo>
                  <a:lnTo>
                    <a:pt x="469649" y="34983"/>
                  </a:lnTo>
                  <a:lnTo>
                    <a:pt x="512764" y="61238"/>
                  </a:lnTo>
                  <a:lnTo>
                    <a:pt x="551566" y="94194"/>
                  </a:lnTo>
                  <a:lnTo>
                    <a:pt x="584675" y="132816"/>
                  </a:lnTo>
                  <a:lnTo>
                    <a:pt x="611053" y="175731"/>
                  </a:lnTo>
                  <a:lnTo>
                    <a:pt x="630339" y="222076"/>
                  </a:lnTo>
                  <a:lnTo>
                    <a:pt x="642175" y="270986"/>
                  </a:lnTo>
                  <a:lnTo>
                    <a:pt x="646199" y="321599"/>
                  </a:lnTo>
                  <a:lnTo>
                    <a:pt x="642696" y="369123"/>
                  </a:lnTo>
                  <a:lnTo>
                    <a:pt x="632520" y="414482"/>
                  </a:lnTo>
                  <a:lnTo>
                    <a:pt x="616170" y="457178"/>
                  </a:lnTo>
                  <a:lnTo>
                    <a:pt x="594146" y="496714"/>
                  </a:lnTo>
                  <a:lnTo>
                    <a:pt x="566949" y="532593"/>
                  </a:lnTo>
                  <a:lnTo>
                    <a:pt x="535077" y="564316"/>
                  </a:lnTo>
                  <a:lnTo>
                    <a:pt x="499031" y="591388"/>
                  </a:lnTo>
                  <a:lnTo>
                    <a:pt x="459311" y="613309"/>
                  </a:lnTo>
                  <a:lnTo>
                    <a:pt x="416415" y="629583"/>
                  </a:lnTo>
                  <a:lnTo>
                    <a:pt x="370845" y="639713"/>
                  </a:lnTo>
                  <a:lnTo>
                    <a:pt x="323099" y="643199"/>
                  </a:lnTo>
                  <a:close/>
                </a:path>
              </a:pathLst>
            </a:custGeom>
            <a:solidFill>
              <a:srgbClr val="F6D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46824" y="3307193"/>
              <a:ext cx="142977" cy="1008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46824" y="3450593"/>
              <a:ext cx="142977" cy="7143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54730" y="3403293"/>
              <a:ext cx="142977" cy="7147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941615" y="3290667"/>
              <a:ext cx="143510" cy="62865"/>
            </a:xfrm>
            <a:custGeom>
              <a:avLst/>
              <a:gdLst/>
              <a:ahLst/>
              <a:cxnLst/>
              <a:rect l="l" t="t" r="r" b="b"/>
              <a:pathLst>
                <a:path w="143509" h="62864">
                  <a:moveTo>
                    <a:pt x="139830" y="62477"/>
                  </a:moveTo>
                  <a:lnTo>
                    <a:pt x="3191" y="62477"/>
                  </a:lnTo>
                  <a:lnTo>
                    <a:pt x="0" y="59344"/>
                  </a:lnTo>
                  <a:lnTo>
                    <a:pt x="0" y="3662"/>
                  </a:lnTo>
                  <a:lnTo>
                    <a:pt x="3191" y="485"/>
                  </a:lnTo>
                  <a:lnTo>
                    <a:pt x="7401" y="0"/>
                  </a:lnTo>
                  <a:lnTo>
                    <a:pt x="139830" y="0"/>
                  </a:lnTo>
                  <a:lnTo>
                    <a:pt x="143021" y="3662"/>
                  </a:lnTo>
                  <a:lnTo>
                    <a:pt x="143021" y="14692"/>
                  </a:lnTo>
                  <a:lnTo>
                    <a:pt x="14758" y="14692"/>
                  </a:lnTo>
                  <a:lnTo>
                    <a:pt x="14758" y="48314"/>
                  </a:lnTo>
                  <a:lnTo>
                    <a:pt x="143021" y="48314"/>
                  </a:lnTo>
                  <a:lnTo>
                    <a:pt x="143021" y="59344"/>
                  </a:lnTo>
                  <a:lnTo>
                    <a:pt x="139830" y="62477"/>
                  </a:lnTo>
                  <a:close/>
                </a:path>
                <a:path w="143509" h="62864">
                  <a:moveTo>
                    <a:pt x="143021" y="48314"/>
                  </a:moveTo>
                  <a:lnTo>
                    <a:pt x="128750" y="48314"/>
                  </a:lnTo>
                  <a:lnTo>
                    <a:pt x="128750" y="14692"/>
                  </a:lnTo>
                  <a:lnTo>
                    <a:pt x="143021" y="14692"/>
                  </a:lnTo>
                  <a:lnTo>
                    <a:pt x="143021" y="48314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712650" y="2535002"/>
            <a:ext cx="404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similar  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users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39484" y="2425376"/>
            <a:ext cx="948690" cy="82550"/>
            <a:chOff x="6439484" y="2425376"/>
            <a:chExt cx="948690" cy="82550"/>
          </a:xfrm>
        </p:grpSpPr>
        <p:sp>
          <p:nvSpPr>
            <p:cNvPr id="61" name="object 61"/>
            <p:cNvSpPr/>
            <p:nvPr/>
          </p:nvSpPr>
          <p:spPr>
            <a:xfrm>
              <a:off x="6535459" y="2466367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0" y="0"/>
                  </a:moveTo>
                  <a:lnTo>
                    <a:pt x="756299" y="0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39484" y="2425376"/>
              <a:ext cx="105500" cy="8198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82234" y="2425376"/>
              <a:ext cx="105500" cy="81980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532820" y="1707707"/>
            <a:ext cx="370205" cy="276225"/>
            <a:chOff x="7532820" y="1707707"/>
            <a:chExt cx="370205" cy="276225"/>
          </a:xfrm>
        </p:grpSpPr>
        <p:sp>
          <p:nvSpPr>
            <p:cNvPr id="65" name="object 65"/>
            <p:cNvSpPr/>
            <p:nvPr/>
          </p:nvSpPr>
          <p:spPr>
            <a:xfrm>
              <a:off x="7612094" y="1768310"/>
              <a:ext cx="281305" cy="206375"/>
            </a:xfrm>
            <a:custGeom>
              <a:avLst/>
              <a:gdLst/>
              <a:ahLst/>
              <a:cxnLst/>
              <a:rect l="l" t="t" r="r" b="b"/>
              <a:pathLst>
                <a:path w="281304" h="206375">
                  <a:moveTo>
                    <a:pt x="280982" y="20576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32820" y="1707707"/>
              <a:ext cx="107388" cy="95513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7410365" y="2878471"/>
            <a:ext cx="532765" cy="454659"/>
            <a:chOff x="7410365" y="2878471"/>
            <a:chExt cx="532765" cy="454659"/>
          </a:xfrm>
        </p:grpSpPr>
        <p:sp>
          <p:nvSpPr>
            <p:cNvPr id="68" name="object 68"/>
            <p:cNvSpPr/>
            <p:nvPr/>
          </p:nvSpPr>
          <p:spPr>
            <a:xfrm>
              <a:off x="7485828" y="2887996"/>
              <a:ext cx="447675" cy="379730"/>
            </a:xfrm>
            <a:custGeom>
              <a:avLst/>
              <a:gdLst/>
              <a:ahLst/>
              <a:cxnLst/>
              <a:rect l="l" t="t" r="r" b="b"/>
              <a:pathLst>
                <a:path w="447675" h="379729">
                  <a:moveTo>
                    <a:pt x="447421" y="0"/>
                  </a:moveTo>
                  <a:lnTo>
                    <a:pt x="0" y="379378"/>
                  </a:lnTo>
                </a:path>
              </a:pathLst>
            </a:custGeom>
            <a:ln w="19049">
              <a:solidFill>
                <a:srgbClr val="EEBA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10365" y="3233851"/>
              <a:ext cx="105337" cy="9895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7693003" y="3049885"/>
            <a:ext cx="685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liked</a:t>
            </a:r>
            <a:r>
              <a:rPr sz="1000" spc="-4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by</a:t>
            </a:r>
            <a:r>
              <a:rPr sz="1000" spc="-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her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09032" y="1712722"/>
            <a:ext cx="744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read</a:t>
            </a:r>
            <a:r>
              <a:rPr sz="1000" spc="-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by</a:t>
            </a:r>
            <a:r>
              <a:rPr sz="1000" spc="-4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both </a:t>
            </a:r>
            <a:r>
              <a:rPr sz="1000" spc="-2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users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47025" y="3881754"/>
            <a:ext cx="353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364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EBA95"/>
                </a:solidFill>
                <a:latin typeface="Microsoft Sans Serif"/>
                <a:cs typeface="Microsoft Sans Serif"/>
              </a:rPr>
              <a:t>Measure</a:t>
            </a:r>
            <a:r>
              <a:rPr sz="1200" spc="-30" dirty="0">
                <a:solidFill>
                  <a:srgbClr val="EEBA95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EEBA95"/>
                </a:solidFill>
                <a:latin typeface="Microsoft Sans Serif"/>
                <a:cs typeface="Microsoft Sans Serif"/>
              </a:rPr>
              <a:t>similarity</a:t>
            </a:r>
            <a:r>
              <a:rPr sz="1200" spc="-25" dirty="0">
                <a:solidFill>
                  <a:srgbClr val="EEBA95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EEBA95"/>
                </a:solidFill>
                <a:latin typeface="Microsoft Sans Serif"/>
                <a:cs typeface="Microsoft Sans Serif"/>
              </a:rPr>
              <a:t>between</a:t>
            </a:r>
            <a:r>
              <a:rPr sz="1200" spc="-25" dirty="0">
                <a:solidFill>
                  <a:srgbClr val="EEBA9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EEBA95"/>
                </a:solidFill>
                <a:latin typeface="Microsoft Sans Serif"/>
                <a:cs typeface="Microsoft Sans Serif"/>
              </a:rPr>
              <a:t>books </a:t>
            </a:r>
            <a:r>
              <a:rPr sz="1200" spc="-305" dirty="0">
                <a:solidFill>
                  <a:srgbClr val="EEBA95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Example:</a:t>
            </a:r>
            <a:r>
              <a:rPr sz="1200" spc="-1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F3F3F3"/>
                </a:solidFill>
                <a:latin typeface="Microsoft Sans Serif"/>
                <a:cs typeface="Microsoft Sans Serif"/>
              </a:rPr>
              <a:t>cosine</a:t>
            </a:r>
            <a:r>
              <a:rPr sz="1200" spc="-1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F3F3F3"/>
                </a:solidFill>
                <a:latin typeface="Microsoft Sans Serif"/>
                <a:cs typeface="Microsoft Sans Serif"/>
              </a:rPr>
              <a:t>similarity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1264285" algn="l"/>
              </a:tabLst>
            </a:pPr>
            <a:r>
              <a:rPr sz="1200" spc="-30" dirty="0">
                <a:solidFill>
                  <a:srgbClr val="F3F3F3"/>
                </a:solidFill>
                <a:latin typeface="Microsoft Sans Serif"/>
                <a:cs typeface="Microsoft Sans Serif"/>
              </a:rPr>
              <a:t>Process:</a:t>
            </a:r>
            <a:r>
              <a:rPr sz="120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Text	</a:t>
            </a:r>
            <a:r>
              <a:rPr sz="120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Vector</a:t>
            </a:r>
            <a:r>
              <a:rPr sz="1200" spc="-4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F3F3F3"/>
                </a:solidFill>
                <a:latin typeface="Microsoft Sans Serif"/>
                <a:cs typeface="Microsoft Sans Serif"/>
              </a:rPr>
              <a:t>using</a:t>
            </a:r>
            <a:r>
              <a:rPr sz="1200" spc="-4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3F3F3"/>
                </a:solidFill>
                <a:latin typeface="Courier New"/>
                <a:cs typeface="Courier New"/>
              </a:rPr>
              <a:t>TfidfVectorizer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73" name="object 7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43783" y="4344107"/>
            <a:ext cx="218675" cy="81981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4890685" y="3818549"/>
            <a:ext cx="331470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E78743"/>
                </a:solidFill>
                <a:latin typeface="Microsoft Sans Serif"/>
                <a:cs typeface="Microsoft Sans Serif"/>
              </a:rPr>
              <a:t>Memory-based: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Predict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ratings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by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learning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user’s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pattern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of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giving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ratings. </a:t>
            </a:r>
            <a:r>
              <a:rPr sz="1000" spc="-254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Example:</a:t>
            </a:r>
            <a:r>
              <a:rPr sz="10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KNN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90685" y="4489109"/>
            <a:ext cx="341947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E78743"/>
                </a:solidFill>
                <a:latin typeface="Microsoft Sans Serif"/>
                <a:cs typeface="Microsoft Sans Serif"/>
              </a:rPr>
              <a:t>Model-based: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Predict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ratings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by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learning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user </a:t>
            </a:r>
            <a:r>
              <a:rPr sz="10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latent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factor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and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item</a:t>
            </a:r>
            <a:r>
              <a:rPr sz="10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latent </a:t>
            </a:r>
            <a:r>
              <a:rPr sz="1000" spc="-25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factor.</a:t>
            </a:r>
            <a:r>
              <a:rPr sz="1000" spc="24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Example: </a:t>
            </a:r>
            <a:r>
              <a:rPr sz="1000" spc="-30" dirty="0">
                <a:solidFill>
                  <a:srgbClr val="254C6C"/>
                </a:solidFill>
                <a:latin typeface="Microsoft Sans Serif"/>
                <a:cs typeface="Microsoft Sans Serif"/>
              </a:rPr>
              <a:t>SVD,</a:t>
            </a:r>
            <a:r>
              <a:rPr sz="10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54C6C"/>
                </a:solidFill>
                <a:latin typeface="Microsoft Sans Serif"/>
                <a:cs typeface="Microsoft Sans Serif"/>
              </a:rPr>
              <a:t>SVD++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678234" y="3258827"/>
            <a:ext cx="491490" cy="398780"/>
          </a:xfrm>
          <a:custGeom>
            <a:avLst/>
            <a:gdLst/>
            <a:ahLst/>
            <a:cxnLst/>
            <a:rect l="l" t="t" r="r" b="b"/>
            <a:pathLst>
              <a:path w="491490" h="398779">
                <a:moveTo>
                  <a:pt x="11079" y="82994"/>
                </a:moveTo>
                <a:lnTo>
                  <a:pt x="3146" y="82994"/>
                </a:lnTo>
                <a:lnTo>
                  <a:pt x="0" y="79332"/>
                </a:lnTo>
                <a:lnTo>
                  <a:pt x="0" y="44122"/>
                </a:lnTo>
                <a:lnTo>
                  <a:pt x="1655" y="36046"/>
                </a:lnTo>
                <a:lnTo>
                  <a:pt x="6127" y="29550"/>
                </a:lnTo>
                <a:lnTo>
                  <a:pt x="12676" y="25222"/>
                </a:lnTo>
                <a:lnTo>
                  <a:pt x="20563" y="23649"/>
                </a:lnTo>
                <a:lnTo>
                  <a:pt x="26902" y="23649"/>
                </a:lnTo>
                <a:lnTo>
                  <a:pt x="26902" y="3176"/>
                </a:lnTo>
                <a:lnTo>
                  <a:pt x="30580" y="0"/>
                </a:lnTo>
                <a:lnTo>
                  <a:pt x="403134" y="0"/>
                </a:lnTo>
                <a:lnTo>
                  <a:pt x="406325" y="3176"/>
                </a:lnTo>
                <a:lnTo>
                  <a:pt x="406325" y="11030"/>
                </a:lnTo>
                <a:lnTo>
                  <a:pt x="403134" y="14736"/>
                </a:lnTo>
                <a:lnTo>
                  <a:pt x="41660" y="14736"/>
                </a:lnTo>
                <a:lnTo>
                  <a:pt x="41660" y="38342"/>
                </a:lnTo>
                <a:lnTo>
                  <a:pt x="17417" y="38342"/>
                </a:lnTo>
                <a:lnTo>
                  <a:pt x="14758" y="40989"/>
                </a:lnTo>
                <a:lnTo>
                  <a:pt x="14758" y="79332"/>
                </a:lnTo>
                <a:lnTo>
                  <a:pt x="11079" y="82994"/>
                </a:lnTo>
                <a:close/>
              </a:path>
              <a:path w="491490" h="398779">
                <a:moveTo>
                  <a:pt x="460662" y="267382"/>
                </a:moveTo>
                <a:lnTo>
                  <a:pt x="452728" y="267382"/>
                </a:lnTo>
                <a:lnTo>
                  <a:pt x="449050" y="264249"/>
                </a:lnTo>
                <a:lnTo>
                  <a:pt x="449050" y="15222"/>
                </a:lnTo>
                <a:lnTo>
                  <a:pt x="425295" y="15222"/>
                </a:lnTo>
                <a:lnTo>
                  <a:pt x="422147" y="12089"/>
                </a:lnTo>
                <a:lnTo>
                  <a:pt x="422147" y="4191"/>
                </a:lnTo>
                <a:lnTo>
                  <a:pt x="425295" y="529"/>
                </a:lnTo>
                <a:lnTo>
                  <a:pt x="460662" y="529"/>
                </a:lnTo>
                <a:lnTo>
                  <a:pt x="463809" y="4191"/>
                </a:lnTo>
                <a:lnTo>
                  <a:pt x="463809" y="24179"/>
                </a:lnTo>
                <a:lnTo>
                  <a:pt x="470146" y="24179"/>
                </a:lnTo>
                <a:lnTo>
                  <a:pt x="478273" y="25826"/>
                </a:lnTo>
                <a:lnTo>
                  <a:pt x="484866" y="30279"/>
                </a:lnTo>
                <a:lnTo>
                  <a:pt x="489373" y="36799"/>
                </a:lnTo>
                <a:lnTo>
                  <a:pt x="489867" y="38871"/>
                </a:lnTo>
                <a:lnTo>
                  <a:pt x="463809" y="38871"/>
                </a:lnTo>
                <a:lnTo>
                  <a:pt x="463809" y="264249"/>
                </a:lnTo>
                <a:lnTo>
                  <a:pt x="460662" y="267382"/>
                </a:lnTo>
                <a:close/>
              </a:path>
              <a:path w="491490" h="398779">
                <a:moveTo>
                  <a:pt x="252756" y="308901"/>
                </a:moveTo>
                <a:lnTo>
                  <a:pt x="237953" y="308901"/>
                </a:lnTo>
                <a:lnTo>
                  <a:pt x="237953" y="14736"/>
                </a:lnTo>
                <a:lnTo>
                  <a:pt x="252756" y="14736"/>
                </a:lnTo>
                <a:lnTo>
                  <a:pt x="252756" y="308901"/>
                </a:lnTo>
                <a:close/>
              </a:path>
              <a:path w="491490" h="398779">
                <a:moveTo>
                  <a:pt x="460662" y="351435"/>
                </a:moveTo>
                <a:lnTo>
                  <a:pt x="30580" y="351435"/>
                </a:lnTo>
                <a:lnTo>
                  <a:pt x="26902" y="348303"/>
                </a:lnTo>
                <a:lnTo>
                  <a:pt x="26902" y="38342"/>
                </a:lnTo>
                <a:lnTo>
                  <a:pt x="41660" y="38342"/>
                </a:lnTo>
                <a:lnTo>
                  <a:pt x="41660" y="308901"/>
                </a:lnTo>
                <a:lnTo>
                  <a:pt x="463809" y="308901"/>
                </a:lnTo>
                <a:lnTo>
                  <a:pt x="463809" y="323109"/>
                </a:lnTo>
                <a:lnTo>
                  <a:pt x="41660" y="323109"/>
                </a:lnTo>
                <a:lnTo>
                  <a:pt x="41660" y="337802"/>
                </a:lnTo>
                <a:lnTo>
                  <a:pt x="463809" y="337802"/>
                </a:lnTo>
                <a:lnTo>
                  <a:pt x="463809" y="347773"/>
                </a:lnTo>
                <a:lnTo>
                  <a:pt x="460662" y="351435"/>
                </a:lnTo>
                <a:close/>
              </a:path>
              <a:path w="491490" h="398779">
                <a:moveTo>
                  <a:pt x="490085" y="367761"/>
                </a:moveTo>
                <a:lnTo>
                  <a:pt x="473869" y="367761"/>
                </a:lnTo>
                <a:lnTo>
                  <a:pt x="476484" y="365113"/>
                </a:lnTo>
                <a:lnTo>
                  <a:pt x="476484" y="41519"/>
                </a:lnTo>
                <a:lnTo>
                  <a:pt x="473869" y="38871"/>
                </a:lnTo>
                <a:lnTo>
                  <a:pt x="489867" y="38871"/>
                </a:lnTo>
                <a:lnTo>
                  <a:pt x="491116" y="44122"/>
                </a:lnTo>
                <a:lnTo>
                  <a:pt x="491242" y="361981"/>
                </a:lnTo>
                <a:lnTo>
                  <a:pt x="490085" y="367761"/>
                </a:lnTo>
                <a:close/>
              </a:path>
              <a:path w="491490" h="398779">
                <a:moveTo>
                  <a:pt x="266452" y="398205"/>
                </a:moveTo>
                <a:lnTo>
                  <a:pt x="224259" y="398205"/>
                </a:lnTo>
                <a:lnTo>
                  <a:pt x="217921" y="390837"/>
                </a:lnTo>
                <a:lnTo>
                  <a:pt x="217921" y="382454"/>
                </a:lnTo>
                <a:lnTo>
                  <a:pt x="20563" y="382454"/>
                </a:lnTo>
                <a:lnTo>
                  <a:pt x="12676" y="380806"/>
                </a:lnTo>
                <a:lnTo>
                  <a:pt x="6127" y="376354"/>
                </a:lnTo>
                <a:lnTo>
                  <a:pt x="1655" y="369833"/>
                </a:lnTo>
                <a:lnTo>
                  <a:pt x="0" y="361981"/>
                </a:lnTo>
                <a:lnTo>
                  <a:pt x="0" y="102981"/>
                </a:lnTo>
                <a:lnTo>
                  <a:pt x="3146" y="99804"/>
                </a:lnTo>
                <a:lnTo>
                  <a:pt x="11079" y="99804"/>
                </a:lnTo>
                <a:lnTo>
                  <a:pt x="14758" y="102981"/>
                </a:lnTo>
                <a:lnTo>
                  <a:pt x="14758" y="365113"/>
                </a:lnTo>
                <a:lnTo>
                  <a:pt x="17417" y="367761"/>
                </a:lnTo>
                <a:lnTo>
                  <a:pt x="231660" y="367761"/>
                </a:lnTo>
                <a:lnTo>
                  <a:pt x="231660" y="383513"/>
                </a:lnTo>
                <a:lnTo>
                  <a:pt x="273852" y="383513"/>
                </a:lnTo>
                <a:lnTo>
                  <a:pt x="273852" y="391366"/>
                </a:lnTo>
                <a:lnTo>
                  <a:pt x="266452" y="398205"/>
                </a:lnTo>
                <a:close/>
              </a:path>
              <a:path w="491490" h="398779">
                <a:moveTo>
                  <a:pt x="463809" y="308901"/>
                </a:moveTo>
                <a:lnTo>
                  <a:pt x="449050" y="308901"/>
                </a:lnTo>
                <a:lnTo>
                  <a:pt x="449050" y="286311"/>
                </a:lnTo>
                <a:lnTo>
                  <a:pt x="452728" y="283178"/>
                </a:lnTo>
                <a:lnTo>
                  <a:pt x="460662" y="283178"/>
                </a:lnTo>
                <a:lnTo>
                  <a:pt x="463809" y="286311"/>
                </a:lnTo>
                <a:lnTo>
                  <a:pt x="463809" y="308901"/>
                </a:lnTo>
                <a:close/>
              </a:path>
              <a:path w="491490" h="398779">
                <a:moveTo>
                  <a:pt x="252756" y="337802"/>
                </a:moveTo>
                <a:lnTo>
                  <a:pt x="237953" y="337802"/>
                </a:lnTo>
                <a:lnTo>
                  <a:pt x="237953" y="323109"/>
                </a:lnTo>
                <a:lnTo>
                  <a:pt x="252756" y="323109"/>
                </a:lnTo>
                <a:lnTo>
                  <a:pt x="252756" y="337802"/>
                </a:lnTo>
                <a:close/>
              </a:path>
              <a:path w="491490" h="398779">
                <a:moveTo>
                  <a:pt x="463809" y="337802"/>
                </a:moveTo>
                <a:lnTo>
                  <a:pt x="449050" y="337802"/>
                </a:lnTo>
                <a:lnTo>
                  <a:pt x="449050" y="323109"/>
                </a:lnTo>
                <a:lnTo>
                  <a:pt x="463809" y="323109"/>
                </a:lnTo>
                <a:lnTo>
                  <a:pt x="463809" y="337802"/>
                </a:lnTo>
                <a:close/>
              </a:path>
              <a:path w="491490" h="398779">
                <a:moveTo>
                  <a:pt x="231660" y="367761"/>
                </a:moveTo>
                <a:lnTo>
                  <a:pt x="217921" y="367761"/>
                </a:lnTo>
                <a:lnTo>
                  <a:pt x="217921" y="351435"/>
                </a:lnTo>
                <a:lnTo>
                  <a:pt x="273321" y="351435"/>
                </a:lnTo>
                <a:lnTo>
                  <a:pt x="273321" y="351965"/>
                </a:lnTo>
                <a:lnTo>
                  <a:pt x="231660" y="351965"/>
                </a:lnTo>
                <a:lnTo>
                  <a:pt x="231660" y="367761"/>
                </a:lnTo>
                <a:close/>
              </a:path>
              <a:path w="491490" h="398779">
                <a:moveTo>
                  <a:pt x="273852" y="383513"/>
                </a:moveTo>
                <a:lnTo>
                  <a:pt x="232192" y="383513"/>
                </a:lnTo>
                <a:lnTo>
                  <a:pt x="258562" y="382983"/>
                </a:lnTo>
                <a:lnTo>
                  <a:pt x="258562" y="351965"/>
                </a:lnTo>
                <a:lnTo>
                  <a:pt x="273321" y="351965"/>
                </a:lnTo>
                <a:lnTo>
                  <a:pt x="273321" y="367761"/>
                </a:lnTo>
                <a:lnTo>
                  <a:pt x="490085" y="367761"/>
                </a:lnTo>
                <a:lnTo>
                  <a:pt x="489671" y="369833"/>
                </a:lnTo>
                <a:lnTo>
                  <a:pt x="485381" y="376354"/>
                </a:lnTo>
                <a:lnTo>
                  <a:pt x="479014" y="380806"/>
                </a:lnTo>
                <a:lnTo>
                  <a:pt x="471210" y="382454"/>
                </a:lnTo>
                <a:lnTo>
                  <a:pt x="273852" y="382454"/>
                </a:lnTo>
                <a:lnTo>
                  <a:pt x="273852" y="383513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2099018" y="202889"/>
            <a:ext cx="4948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TYPES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65" dirty="0">
                <a:latin typeface="Times New Roman"/>
                <a:cs typeface="Times New Roman"/>
              </a:rPr>
              <a:t>OF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RECOMMENDATION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8642"/>
            <a:ext cx="6376035" cy="19050"/>
          </a:xfrm>
          <a:custGeom>
            <a:avLst/>
            <a:gdLst/>
            <a:ahLst/>
            <a:cxnLst/>
            <a:rect l="l" t="t" r="r" b="b"/>
            <a:pathLst>
              <a:path w="6376035" h="19050">
                <a:moveTo>
                  <a:pt x="6375956" y="19049"/>
                </a:moveTo>
                <a:lnTo>
                  <a:pt x="0" y="19049"/>
                </a:lnTo>
                <a:lnTo>
                  <a:pt x="0" y="0"/>
                </a:lnTo>
                <a:lnTo>
                  <a:pt x="6375956" y="0"/>
                </a:lnTo>
                <a:lnTo>
                  <a:pt x="6375956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024" y="391505"/>
            <a:ext cx="35248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/>
              <a:t>SYSTEM</a:t>
            </a:r>
            <a:r>
              <a:rPr sz="2900" spc="-60" dirty="0"/>
              <a:t> </a:t>
            </a:r>
            <a:r>
              <a:rPr sz="2900" dirty="0"/>
              <a:t>FLOWCHART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38" y="1002475"/>
            <a:ext cx="7964512" cy="3988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75" y="3671076"/>
            <a:ext cx="3157220" cy="1317625"/>
          </a:xfrm>
          <a:prstGeom prst="rect">
            <a:avLst/>
          </a:prstGeom>
          <a:solidFill>
            <a:srgbClr val="254C6C"/>
          </a:solidFill>
        </p:spPr>
        <p:txBody>
          <a:bodyPr vert="horz" wrap="square" lIns="0" tIns="77470" rIns="0" bIns="0" rtlCol="0">
            <a:spAutoFit/>
          </a:bodyPr>
          <a:lstStyle/>
          <a:p>
            <a:pPr marL="371475" marR="325755" indent="-158115">
              <a:lnSpc>
                <a:spcPct val="100400"/>
              </a:lnSpc>
              <a:spcBef>
                <a:spcPts val="610"/>
              </a:spcBef>
              <a:buSzPct val="133333"/>
              <a:buChar char="-"/>
              <a:tabLst>
                <a:tab pos="371475" algn="l"/>
              </a:tabLst>
            </a:pPr>
            <a:r>
              <a:rPr sz="1050" spc="10" dirty="0">
                <a:solidFill>
                  <a:srgbClr val="F3F3F3"/>
                </a:solidFill>
                <a:latin typeface="Microsoft Sans Serif"/>
                <a:cs typeface="Microsoft Sans Serif"/>
              </a:rPr>
              <a:t>Impute </a:t>
            </a:r>
            <a:r>
              <a:rPr sz="1050" spc="-5" dirty="0">
                <a:solidFill>
                  <a:srgbClr val="F3F3F3"/>
                </a:solidFill>
                <a:latin typeface="Courier New"/>
                <a:cs typeface="Courier New"/>
              </a:rPr>
              <a:t>original_publication_year </a:t>
            </a:r>
            <a:r>
              <a:rPr sz="1050" spc="-620" dirty="0">
                <a:solidFill>
                  <a:srgbClr val="F3F3F3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F3F3F3"/>
                </a:solidFill>
                <a:latin typeface="Microsoft Sans Serif"/>
                <a:cs typeface="Microsoft Sans Serif"/>
              </a:rPr>
              <a:t>using </a:t>
            </a:r>
            <a:r>
              <a:rPr sz="1050" spc="-10" dirty="0">
                <a:solidFill>
                  <a:srgbClr val="F3F3F3"/>
                </a:solidFill>
                <a:latin typeface="Courier New"/>
                <a:cs typeface="Courier New"/>
              </a:rPr>
              <a:t>publishDate</a:t>
            </a:r>
            <a:r>
              <a:rPr sz="105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, </a:t>
            </a:r>
            <a:r>
              <a:rPr sz="1050" spc="20" dirty="0">
                <a:solidFill>
                  <a:srgbClr val="F3F3F3"/>
                </a:solidFill>
                <a:latin typeface="Microsoft Sans Serif"/>
                <a:cs typeface="Microsoft Sans Serif"/>
              </a:rPr>
              <a:t>then </a:t>
            </a:r>
            <a:r>
              <a:rPr sz="1050" spc="15" dirty="0">
                <a:solidFill>
                  <a:srgbClr val="F3F3F3"/>
                </a:solidFill>
                <a:latin typeface="Microsoft Sans Serif"/>
                <a:cs typeface="Microsoft Sans Serif"/>
              </a:rPr>
              <a:t>drop </a:t>
            </a:r>
            <a:r>
              <a:rPr sz="1050" spc="2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-5" dirty="0">
                <a:solidFill>
                  <a:srgbClr val="F3F3F3"/>
                </a:solidFill>
                <a:latin typeface="Courier New"/>
                <a:cs typeface="Courier New"/>
              </a:rPr>
              <a:t>publishDate</a:t>
            </a:r>
            <a:endParaRPr sz="1050">
              <a:latin typeface="Courier New"/>
              <a:cs typeface="Courier New"/>
            </a:endParaRPr>
          </a:p>
          <a:p>
            <a:pPr marL="371475" indent="-158115">
              <a:lnSpc>
                <a:spcPts val="1664"/>
              </a:lnSpc>
              <a:buSzPct val="133333"/>
              <a:buChar char="-"/>
              <a:tabLst>
                <a:tab pos="371475" algn="l"/>
              </a:tabLst>
            </a:pPr>
            <a:r>
              <a:rPr sz="1050" spc="10" dirty="0">
                <a:solidFill>
                  <a:srgbClr val="F3F3F3"/>
                </a:solidFill>
                <a:latin typeface="Microsoft Sans Serif"/>
                <a:cs typeface="Microsoft Sans Serif"/>
              </a:rPr>
              <a:t>Impute</a:t>
            </a:r>
            <a:r>
              <a:rPr sz="1050" spc="-2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pages</a:t>
            </a:r>
            <a:r>
              <a:rPr sz="1050" spc="-2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F3F3F3"/>
                </a:solidFill>
                <a:latin typeface="Microsoft Sans Serif"/>
                <a:cs typeface="Microsoft Sans Serif"/>
              </a:rPr>
              <a:t>with</a:t>
            </a:r>
            <a:r>
              <a:rPr sz="1050" spc="-2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F3F3F3"/>
                </a:solidFill>
                <a:latin typeface="Microsoft Sans Serif"/>
                <a:cs typeface="Microsoft Sans Serif"/>
              </a:rPr>
              <a:t>median</a:t>
            </a:r>
            <a:endParaRPr sz="1050">
              <a:latin typeface="Microsoft Sans Serif"/>
              <a:cs typeface="Microsoft Sans Serif"/>
            </a:endParaRPr>
          </a:p>
          <a:p>
            <a:pPr marL="371475" indent="-158115">
              <a:lnSpc>
                <a:spcPct val="100000"/>
              </a:lnSpc>
              <a:buSzPct val="133333"/>
              <a:buChar char="-"/>
              <a:tabLst>
                <a:tab pos="371475" algn="l"/>
              </a:tabLst>
            </a:pPr>
            <a:r>
              <a:rPr sz="1050" spc="10" dirty="0">
                <a:solidFill>
                  <a:srgbClr val="F3F3F3"/>
                </a:solidFill>
                <a:latin typeface="Microsoft Sans Serif"/>
                <a:cs typeface="Microsoft Sans Serif"/>
              </a:rPr>
              <a:t>Impute</a:t>
            </a:r>
            <a:r>
              <a:rPr sz="1050" spc="-1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5" dirty="0">
                <a:solidFill>
                  <a:srgbClr val="F3F3F3"/>
                </a:solidFill>
                <a:latin typeface="Microsoft Sans Serif"/>
                <a:cs typeface="Microsoft Sans Serif"/>
              </a:rPr>
              <a:t>description</a:t>
            </a:r>
            <a:r>
              <a:rPr sz="1050" spc="-1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F3F3F3"/>
                </a:solidFill>
                <a:latin typeface="Microsoft Sans Serif"/>
                <a:cs typeface="Microsoft Sans Serif"/>
              </a:rPr>
              <a:t>with</a:t>
            </a:r>
            <a:r>
              <a:rPr sz="105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 book’s</a:t>
            </a:r>
            <a:r>
              <a:rPr sz="1050" spc="-1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40" dirty="0">
                <a:solidFill>
                  <a:srgbClr val="F3F3F3"/>
                </a:solidFill>
                <a:latin typeface="Microsoft Sans Serif"/>
                <a:cs typeface="Microsoft Sans Serif"/>
              </a:rPr>
              <a:t>title</a:t>
            </a:r>
            <a:endParaRPr sz="1050">
              <a:latin typeface="Microsoft Sans Serif"/>
              <a:cs typeface="Microsoft Sans Serif"/>
            </a:endParaRPr>
          </a:p>
          <a:p>
            <a:pPr marL="371475" indent="-158115">
              <a:lnSpc>
                <a:spcPct val="100000"/>
              </a:lnSpc>
              <a:buSzPct val="133333"/>
              <a:buChar char="-"/>
              <a:tabLst>
                <a:tab pos="371475" algn="l"/>
              </a:tabLst>
            </a:pPr>
            <a:r>
              <a:rPr sz="1050" spc="15" dirty="0">
                <a:solidFill>
                  <a:srgbClr val="F3F3F3"/>
                </a:solidFill>
                <a:latin typeface="Microsoft Sans Serif"/>
                <a:cs typeface="Microsoft Sans Serif"/>
              </a:rPr>
              <a:t>Drop</a:t>
            </a:r>
            <a:r>
              <a:rPr sz="1050" spc="-35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20" dirty="0">
                <a:solidFill>
                  <a:srgbClr val="F3F3F3"/>
                </a:solidFill>
                <a:latin typeface="Microsoft Sans Serif"/>
                <a:cs typeface="Microsoft Sans Serif"/>
              </a:rPr>
              <a:t>the</a:t>
            </a:r>
            <a:r>
              <a:rPr sz="1050" spc="-3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050" spc="5" dirty="0">
                <a:solidFill>
                  <a:srgbClr val="F3F3F3"/>
                </a:solidFill>
                <a:latin typeface="Microsoft Sans Serif"/>
                <a:cs typeface="Microsoft Sans Serif"/>
              </a:rPr>
              <a:t>rest</a:t>
            </a:r>
            <a:endParaRPr sz="105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5237" y="1343403"/>
          <a:ext cx="3311524" cy="2194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Column</a:t>
                      </a:r>
                      <a:r>
                        <a:rPr sz="1000" spc="-4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5F8195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percent_missing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5F81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isbn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7.00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original_title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5.85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isbn13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5.85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0.73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0.57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original_publication_year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0.21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publishDate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0.08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36305" y="1410586"/>
            <a:ext cx="1115060" cy="307975"/>
          </a:xfrm>
          <a:prstGeom prst="rect">
            <a:avLst/>
          </a:prstGeom>
          <a:solidFill>
            <a:srgbClr val="254C6C"/>
          </a:solidFill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4"/>
              </a:spcBef>
            </a:pPr>
            <a:r>
              <a:rPr sz="1400" spc="60" dirty="0">
                <a:solidFill>
                  <a:srgbClr val="EEEEEE"/>
                </a:solidFill>
                <a:latin typeface="Microsoft Sans Serif"/>
                <a:cs typeface="Microsoft Sans Serif"/>
              </a:rPr>
              <a:t>30</a:t>
            </a:r>
            <a:r>
              <a:rPr sz="1400" spc="-50" dirty="0">
                <a:solidFill>
                  <a:srgbClr val="EEEEEE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EEEEEE"/>
                </a:solidFill>
                <a:latin typeface="Microsoft Sans Serif"/>
                <a:cs typeface="Microsoft Sans Serif"/>
              </a:rPr>
              <a:t>features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9027" y="1410586"/>
            <a:ext cx="1115060" cy="307975"/>
          </a:xfrm>
          <a:prstGeom prst="rect">
            <a:avLst/>
          </a:prstGeom>
          <a:solidFill>
            <a:srgbClr val="254C6C"/>
          </a:solidFill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4"/>
              </a:spcBef>
            </a:pPr>
            <a:r>
              <a:rPr sz="1400" spc="60" dirty="0">
                <a:solidFill>
                  <a:srgbClr val="EEEEEE"/>
                </a:solidFill>
                <a:latin typeface="Microsoft Sans Serif"/>
                <a:cs typeface="Microsoft Sans Serif"/>
              </a:rPr>
              <a:t>10</a:t>
            </a:r>
            <a:r>
              <a:rPr sz="1400" spc="-50" dirty="0">
                <a:solidFill>
                  <a:srgbClr val="EEEEEE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EEEEEE"/>
                </a:solidFill>
                <a:latin typeface="Microsoft Sans Serif"/>
                <a:cs typeface="Microsoft Sans Serif"/>
              </a:rPr>
              <a:t>features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9626" y="1478920"/>
            <a:ext cx="330713" cy="12297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878642"/>
            <a:ext cx="6376035" cy="19050"/>
          </a:xfrm>
          <a:custGeom>
            <a:avLst/>
            <a:gdLst/>
            <a:ahLst/>
            <a:cxnLst/>
            <a:rect l="l" t="t" r="r" b="b"/>
            <a:pathLst>
              <a:path w="6376035" h="19050">
                <a:moveTo>
                  <a:pt x="6375956" y="19049"/>
                </a:moveTo>
                <a:lnTo>
                  <a:pt x="0" y="19049"/>
                </a:lnTo>
                <a:lnTo>
                  <a:pt x="0" y="0"/>
                </a:lnTo>
                <a:lnTo>
                  <a:pt x="6375956" y="0"/>
                </a:lnTo>
                <a:lnTo>
                  <a:pt x="6375956" y="1904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3024" y="391505"/>
            <a:ext cx="36906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5" dirty="0"/>
              <a:t>DATA</a:t>
            </a:r>
            <a:r>
              <a:rPr sz="2900" spc="-55" dirty="0"/>
              <a:t> </a:t>
            </a:r>
            <a:r>
              <a:rPr sz="2900" dirty="0"/>
              <a:t>PREPROCESSING</a:t>
            </a:r>
            <a:endParaRPr sz="2900"/>
          </a:p>
        </p:txBody>
      </p:sp>
      <p:sp>
        <p:nvSpPr>
          <p:cNvPr id="9" name="object 9"/>
          <p:cNvSpPr txBox="1"/>
          <p:nvPr/>
        </p:nvSpPr>
        <p:spPr>
          <a:xfrm>
            <a:off x="733137" y="1058676"/>
            <a:ext cx="2338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MISSING </a:t>
            </a:r>
            <a:r>
              <a:rPr sz="1400" spc="-30" dirty="0">
                <a:solidFill>
                  <a:srgbClr val="254C6C"/>
                </a:solidFill>
                <a:latin typeface="Microsoft Sans Serif"/>
                <a:cs typeface="Microsoft Sans Serif"/>
              </a:rPr>
              <a:t>VALUE </a:t>
            </a:r>
            <a:r>
              <a:rPr sz="14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HANDLING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1132" y="1095159"/>
            <a:ext cx="1797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solidFill>
                  <a:srgbClr val="254C6C"/>
                </a:solidFill>
                <a:latin typeface="Microsoft Sans Serif"/>
                <a:cs typeface="Microsoft Sans Serif"/>
              </a:rPr>
              <a:t>F</a:t>
            </a:r>
            <a:r>
              <a:rPr sz="1400" spc="-130" dirty="0">
                <a:solidFill>
                  <a:srgbClr val="254C6C"/>
                </a:solidFill>
                <a:latin typeface="Microsoft Sans Serif"/>
                <a:cs typeface="Microsoft Sans Serif"/>
              </a:rPr>
              <a:t>E</a:t>
            </a:r>
            <a:r>
              <a:rPr sz="1400" spc="-25" dirty="0">
                <a:solidFill>
                  <a:srgbClr val="254C6C"/>
                </a:solidFill>
                <a:latin typeface="Microsoft Sans Serif"/>
                <a:cs typeface="Microsoft Sans Serif"/>
              </a:rPr>
              <a:t>A</a:t>
            </a:r>
            <a:r>
              <a:rPr sz="1400" spc="-50" dirty="0">
                <a:solidFill>
                  <a:srgbClr val="254C6C"/>
                </a:solidFill>
                <a:latin typeface="Microsoft Sans Serif"/>
                <a:cs typeface="Microsoft Sans Serif"/>
              </a:rPr>
              <a:t>TURE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54C6C"/>
                </a:solidFill>
                <a:latin typeface="Microsoft Sans Serif"/>
                <a:cs typeface="Microsoft Sans Serif"/>
              </a:rPr>
              <a:t>SEL</a:t>
            </a:r>
            <a:r>
              <a:rPr sz="1400" spc="-95" dirty="0">
                <a:solidFill>
                  <a:srgbClr val="254C6C"/>
                </a:solidFill>
                <a:latin typeface="Microsoft Sans Serif"/>
                <a:cs typeface="Microsoft Sans Serif"/>
              </a:rPr>
              <a:t>E</a:t>
            </a:r>
            <a:r>
              <a:rPr sz="1400" spc="-85" dirty="0">
                <a:solidFill>
                  <a:srgbClr val="254C6C"/>
                </a:solidFill>
                <a:latin typeface="Microsoft Sans Serif"/>
                <a:cs typeface="Microsoft Sans Serif"/>
              </a:rPr>
              <a:t>C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TION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31543" y="1869358"/>
          <a:ext cx="3790315" cy="3017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4"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ratings.csv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5F819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12700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1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book_cleaned.csv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5F81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50">
                <a:tc rowSpan="2"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b="1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book_id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B w="12700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b="1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book_id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12700">
                      <a:solidFill>
                        <a:srgbClr val="254C6C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user_id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12700">
                      <a:solidFill>
                        <a:srgbClr val="254C6C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title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rating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12700">
                      <a:solidFill>
                        <a:srgbClr val="254C6C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authors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4">
                <a:tc rowSpan="7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400" spc="-2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11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TURE</a:t>
                      </a:r>
                      <a:r>
                        <a:rPr sz="1400" spc="-15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254C6C"/>
                          </a:solidFill>
                          <a:latin typeface="Microsoft Sans Serif"/>
                          <a:cs typeface="Microsoft Sans Serif"/>
                        </a:rPr>
                        <a:t>ENGINEERING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339090" marR="574040" indent="-158115">
                        <a:lnSpc>
                          <a:spcPct val="100400"/>
                        </a:lnSpc>
                        <a:spcBef>
                          <a:spcPts val="915"/>
                        </a:spcBef>
                        <a:buSzPct val="133333"/>
                        <a:buChar char="-"/>
                        <a:tabLst>
                          <a:tab pos="339725" algn="l"/>
                        </a:tabLst>
                      </a:pPr>
                      <a:r>
                        <a:rPr sz="1050" spc="-2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Remove</a:t>
                      </a:r>
                      <a:r>
                        <a:rPr sz="1050" spc="-1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-1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unnecessary </a:t>
                      </a:r>
                      <a:r>
                        <a:rPr sz="1050" spc="-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character </a:t>
                      </a:r>
                      <a:r>
                        <a:rPr sz="1050" spc="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1050" spc="-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authors, </a:t>
                      </a:r>
                      <a:r>
                        <a:rPr sz="1050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r>
                        <a:rPr sz="1050" spc="-50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050" spc="-4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genre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39090" indent="-158750">
                        <a:lnSpc>
                          <a:spcPts val="1664"/>
                        </a:lnSpc>
                        <a:buSzPct val="133333"/>
                        <a:buChar char="-"/>
                        <a:tabLst>
                          <a:tab pos="339725" algn="l"/>
                        </a:tabLst>
                      </a:pPr>
                      <a:r>
                        <a:rPr sz="1050" spc="-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Lowercase</a:t>
                      </a:r>
                      <a:r>
                        <a:rPr sz="1050" spc="-6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-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39090" marR="514350" indent="-158115">
                        <a:lnSpc>
                          <a:spcPts val="1340"/>
                        </a:lnSpc>
                        <a:spcBef>
                          <a:spcPts val="325"/>
                        </a:spcBef>
                        <a:buSzPct val="133333"/>
                        <a:buChar char="-"/>
                        <a:tabLst>
                          <a:tab pos="339725" algn="l"/>
                        </a:tabLst>
                      </a:pPr>
                      <a:r>
                        <a:rPr sz="1050" spc="-1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Change</a:t>
                      </a:r>
                      <a:r>
                        <a:rPr sz="1050" spc="-2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-5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year</a:t>
                      </a:r>
                      <a:r>
                        <a:rPr sz="1050" spc="-20" dirty="0">
                          <a:solidFill>
                            <a:srgbClr val="F3F3F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1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datatype</a:t>
                      </a:r>
                      <a:r>
                        <a:rPr sz="1050" spc="-2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2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from </a:t>
                      </a:r>
                      <a:r>
                        <a:rPr sz="1050" spc="-26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2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string</a:t>
                      </a:r>
                      <a:r>
                        <a:rPr sz="1050" spc="-1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3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50" spc="-15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50" spc="10" dirty="0">
                          <a:solidFill>
                            <a:srgbClr val="F3F3F3"/>
                          </a:solidFill>
                          <a:latin typeface="Microsoft Sans Serif"/>
                          <a:cs typeface="Microsoft Sans Serif"/>
                        </a:rPr>
                        <a:t>integer</a:t>
                      </a:r>
                      <a:endParaRPr sz="1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R w="9525">
                      <a:solidFill>
                        <a:srgbClr val="254C6C"/>
                      </a:solidFill>
                      <a:prstDash val="solid"/>
                    </a:lnR>
                    <a:lnT w="9525" cap="flat" cmpd="sng" algn="ctr">
                      <a:solidFill>
                        <a:srgbClr val="254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year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9525">
                      <a:solidFill>
                        <a:srgbClr val="254C6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9525">
                      <a:solidFill>
                        <a:srgbClr val="254C6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9525">
                      <a:solidFill>
                        <a:srgbClr val="254C6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genres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9525">
                      <a:solidFill>
                        <a:srgbClr val="254C6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average_rating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9525">
                      <a:solidFill>
                        <a:srgbClr val="254C6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ratings_count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9525">
                      <a:solidFill>
                        <a:srgbClr val="254C6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spc="-5" dirty="0">
                          <a:solidFill>
                            <a:srgbClr val="254C6C"/>
                          </a:solidFill>
                          <a:latin typeface="Courier New"/>
                          <a:cs typeface="Courier New"/>
                        </a:rPr>
                        <a:t>books_count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9525">
                      <a:solidFill>
                        <a:srgbClr val="254C6C"/>
                      </a:solidFill>
                      <a:prstDash val="solid"/>
                    </a:lnL>
                    <a:lnR w="9525">
                      <a:solidFill>
                        <a:srgbClr val="254C6C"/>
                      </a:solidFill>
                      <a:prstDash val="solid"/>
                    </a:lnR>
                    <a:lnT w="9525">
                      <a:solidFill>
                        <a:srgbClr val="254C6C"/>
                      </a:solidFill>
                      <a:prstDash val="solid"/>
                    </a:lnT>
                    <a:lnB w="9525">
                      <a:solidFill>
                        <a:srgbClr val="254C6C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504025" y="3629821"/>
            <a:ext cx="2226310" cy="1359535"/>
          </a:xfrm>
          <a:custGeom>
            <a:avLst/>
            <a:gdLst/>
            <a:ahLst/>
            <a:cxnLst/>
            <a:rect l="l" t="t" r="r" b="b"/>
            <a:pathLst>
              <a:path w="2226309" h="1359535">
                <a:moveTo>
                  <a:pt x="2225999" y="1358999"/>
                </a:moveTo>
                <a:lnTo>
                  <a:pt x="0" y="1358999"/>
                </a:lnTo>
                <a:lnTo>
                  <a:pt x="0" y="0"/>
                </a:lnTo>
                <a:lnTo>
                  <a:pt x="2225999" y="0"/>
                </a:lnTo>
                <a:lnTo>
                  <a:pt x="2225999" y="13589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24" y="771899"/>
            <a:ext cx="7729220" cy="3599815"/>
          </a:xfrm>
          <a:custGeom>
            <a:avLst/>
            <a:gdLst/>
            <a:ahLst/>
            <a:cxnLst/>
            <a:rect l="l" t="t" r="r" b="b"/>
            <a:pathLst>
              <a:path w="7729220" h="3599815">
                <a:moveTo>
                  <a:pt x="7729199" y="3599699"/>
                </a:moveTo>
                <a:lnTo>
                  <a:pt x="0" y="3599699"/>
                </a:lnTo>
                <a:lnTo>
                  <a:pt x="0" y="0"/>
                </a:lnTo>
                <a:lnTo>
                  <a:pt x="7729199" y="0"/>
                </a:lnTo>
                <a:lnTo>
                  <a:pt x="7729199" y="35996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4700" y="1949721"/>
            <a:ext cx="2741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3F3F3"/>
                </a:solidFill>
                <a:latin typeface="Cambria"/>
                <a:cs typeface="Cambria"/>
              </a:rPr>
              <a:t>Exploratory </a:t>
            </a:r>
            <a:r>
              <a:rPr sz="3600" spc="80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3F3F3"/>
                </a:solidFill>
                <a:latin typeface="Cambria"/>
                <a:cs typeface="Cambria"/>
              </a:rPr>
              <a:t>Data</a:t>
            </a:r>
            <a:r>
              <a:rPr sz="3600" spc="-90" dirty="0">
                <a:solidFill>
                  <a:srgbClr val="F3F3F3"/>
                </a:solidFill>
                <a:latin typeface="Cambria"/>
                <a:cs typeface="Cambria"/>
              </a:rPr>
              <a:t> </a:t>
            </a:r>
            <a:r>
              <a:rPr sz="3600" spc="45" dirty="0">
                <a:solidFill>
                  <a:srgbClr val="F3F3F3"/>
                </a:solidFill>
                <a:latin typeface="Cambria"/>
                <a:cs typeface="Cambria"/>
              </a:rPr>
              <a:t>Analysis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04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490400"/>
            <a:ext cx="7955915" cy="4077970"/>
            <a:chOff x="0" y="490400"/>
            <a:chExt cx="7955915" cy="4077970"/>
          </a:xfrm>
        </p:grpSpPr>
        <p:sp>
          <p:nvSpPr>
            <p:cNvPr id="6" name="object 6"/>
            <p:cNvSpPr/>
            <p:nvPr/>
          </p:nvSpPr>
          <p:spPr>
            <a:xfrm>
              <a:off x="0" y="3072944"/>
              <a:ext cx="708025" cy="19050"/>
            </a:xfrm>
            <a:custGeom>
              <a:avLst/>
              <a:gdLst/>
              <a:ahLst/>
              <a:cxnLst/>
              <a:rect l="l" t="t" r="r" b="b"/>
              <a:pathLst>
                <a:path w="708025" h="19050">
                  <a:moveTo>
                    <a:pt x="707596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07596" y="0"/>
                  </a:lnTo>
                  <a:lnTo>
                    <a:pt x="707596" y="19049"/>
                  </a:lnTo>
                  <a:close/>
                </a:path>
              </a:pathLst>
            </a:custGeom>
            <a:solidFill>
              <a:srgbClr val="254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654" y="3082469"/>
              <a:ext cx="3497579" cy="0"/>
            </a:xfrm>
            <a:custGeom>
              <a:avLst/>
              <a:gdLst/>
              <a:ahLst/>
              <a:cxnLst/>
              <a:rect l="l" t="t" r="r" b="b"/>
              <a:pathLst>
                <a:path w="3497579">
                  <a:moveTo>
                    <a:pt x="0" y="0"/>
                  </a:moveTo>
                  <a:lnTo>
                    <a:pt x="3497399" y="0"/>
                  </a:lnTo>
                </a:path>
              </a:pathLst>
            </a:custGeom>
            <a:ln w="19049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0130" y="490400"/>
              <a:ext cx="3075462" cy="4077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63745" cy="5143500"/>
          </a:xfrm>
          <a:custGeom>
            <a:avLst/>
            <a:gdLst/>
            <a:ahLst/>
            <a:cxnLst/>
            <a:rect l="l" t="t" r="r" b="b"/>
            <a:pathLst>
              <a:path w="4563745" h="5143500">
                <a:moveTo>
                  <a:pt x="45635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63599" y="0"/>
                </a:lnTo>
                <a:lnTo>
                  <a:pt x="4563599" y="51434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685" y="245288"/>
            <a:ext cx="2838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solidFill>
                  <a:srgbClr val="F3F3F3"/>
                </a:solidFill>
                <a:latin typeface="Arial"/>
                <a:cs typeface="Arial"/>
              </a:rPr>
              <a:t>How</a:t>
            </a:r>
            <a:r>
              <a:rPr sz="1400" b="1" spc="-1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F3F3F3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F3F3F3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3F3F3"/>
                </a:solidFill>
                <a:latin typeface="Arial"/>
                <a:cs typeface="Arial"/>
              </a:rPr>
              <a:t>distribution</a:t>
            </a:r>
            <a:r>
              <a:rPr sz="1400" b="1" spc="-1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3F3F3"/>
                </a:solidFill>
                <a:latin typeface="Arial"/>
                <a:cs typeface="Arial"/>
              </a:rPr>
              <a:t>of</a:t>
            </a:r>
            <a:r>
              <a:rPr sz="1400" b="1" spc="-1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3F3F3"/>
                </a:solidFill>
                <a:latin typeface="Arial"/>
                <a:cs typeface="Arial"/>
              </a:rPr>
              <a:t>ratings?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650" y="3781804"/>
            <a:ext cx="3637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3F3F3"/>
                </a:solidFill>
                <a:latin typeface="Microsoft Sans Serif"/>
                <a:cs typeface="Microsoft Sans Serif"/>
              </a:rPr>
              <a:t>Since </a:t>
            </a:r>
            <a:r>
              <a:rPr sz="1200" spc="20" dirty="0">
                <a:solidFill>
                  <a:srgbClr val="F3F3F3"/>
                </a:solidFill>
                <a:latin typeface="Microsoft Sans Serif"/>
                <a:cs typeface="Microsoft Sans Serif"/>
              </a:rPr>
              <a:t>this </a:t>
            </a:r>
            <a:r>
              <a:rPr sz="12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is </a:t>
            </a:r>
            <a:r>
              <a:rPr sz="1200" spc="25" dirty="0">
                <a:solidFill>
                  <a:srgbClr val="F3F3F3"/>
                </a:solidFill>
                <a:latin typeface="Microsoft Sans Serif"/>
                <a:cs typeface="Microsoft Sans Serif"/>
              </a:rPr>
              <a:t>the </a:t>
            </a:r>
            <a:r>
              <a:rPr sz="1200" spc="35" dirty="0">
                <a:solidFill>
                  <a:srgbClr val="F3F3F3"/>
                </a:solidFill>
                <a:latin typeface="Microsoft Sans Serif"/>
                <a:cs typeface="Microsoft Sans Serif"/>
              </a:rPr>
              <a:t>list </a:t>
            </a:r>
            <a:r>
              <a:rPr sz="1200" spc="25" dirty="0">
                <a:solidFill>
                  <a:srgbClr val="F3F3F3"/>
                </a:solidFill>
                <a:latin typeface="Microsoft Sans Serif"/>
                <a:cs typeface="Microsoft Sans Serif"/>
              </a:rPr>
              <a:t>of </a:t>
            </a:r>
            <a:r>
              <a:rPr sz="1200" spc="30" dirty="0">
                <a:solidFill>
                  <a:srgbClr val="F3F3F3"/>
                </a:solidFill>
                <a:latin typeface="Microsoft Sans Serif"/>
                <a:cs typeface="Microsoft Sans Serif"/>
              </a:rPr>
              <a:t>10,000 </a:t>
            </a:r>
            <a:r>
              <a:rPr sz="1200" spc="20" dirty="0">
                <a:solidFill>
                  <a:srgbClr val="F3F3F3"/>
                </a:solidFill>
                <a:latin typeface="Microsoft Sans Serif"/>
                <a:cs typeface="Microsoft Sans Serif"/>
              </a:rPr>
              <a:t>popular </a:t>
            </a:r>
            <a:r>
              <a:rPr sz="1200" spc="-15" dirty="0">
                <a:solidFill>
                  <a:srgbClr val="F3F3F3"/>
                </a:solidFill>
                <a:latin typeface="Microsoft Sans Serif"/>
                <a:cs typeface="Microsoft Sans Serif"/>
              </a:rPr>
              <a:t>books, </a:t>
            </a:r>
            <a:r>
              <a:rPr sz="1200" spc="25" dirty="0">
                <a:solidFill>
                  <a:srgbClr val="F3F3F3"/>
                </a:solidFill>
                <a:latin typeface="Microsoft Sans Serif"/>
                <a:cs typeface="Microsoft Sans Serif"/>
              </a:rPr>
              <a:t>the </a:t>
            </a:r>
            <a:r>
              <a:rPr sz="1200" spc="3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F3F3F3"/>
                </a:solidFill>
                <a:latin typeface="Microsoft Sans Serif"/>
                <a:cs typeface="Microsoft Sans Serif"/>
              </a:rPr>
              <a:t>majority</a:t>
            </a:r>
            <a:r>
              <a:rPr sz="12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F3F3F3"/>
                </a:solidFill>
                <a:latin typeface="Microsoft Sans Serif"/>
                <a:cs typeface="Microsoft Sans Serif"/>
              </a:rPr>
              <a:t>of</a:t>
            </a:r>
            <a:r>
              <a:rPr sz="12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F3F3F3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3F3F3"/>
                </a:solidFill>
                <a:latin typeface="Microsoft Sans Serif"/>
                <a:cs typeface="Microsoft Sans Serif"/>
              </a:rPr>
              <a:t>books </a:t>
            </a:r>
            <a:r>
              <a:rPr sz="1200" spc="-15" dirty="0">
                <a:solidFill>
                  <a:srgbClr val="F3F3F3"/>
                </a:solidFill>
                <a:latin typeface="Microsoft Sans Serif"/>
                <a:cs typeface="Microsoft Sans Serif"/>
              </a:rPr>
              <a:t>have</a:t>
            </a:r>
            <a:r>
              <a:rPr sz="1200" spc="-10" dirty="0">
                <a:solidFill>
                  <a:srgbClr val="F3F3F3"/>
                </a:solidFill>
                <a:latin typeface="Microsoft Sans Serif"/>
                <a:cs typeface="Microsoft Sans Serif"/>
              </a:rPr>
              <a:t> </a:t>
            </a:r>
            <a:r>
              <a:rPr sz="1200" b="1" spc="-25" dirty="0">
                <a:solidFill>
                  <a:srgbClr val="F3F3F3"/>
                </a:solidFill>
                <a:latin typeface="Arial"/>
                <a:cs typeface="Arial"/>
              </a:rPr>
              <a:t>an</a:t>
            </a:r>
            <a:r>
              <a:rPr sz="1200" b="1" spc="-1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3F3F3"/>
                </a:solidFill>
                <a:latin typeface="Arial"/>
                <a:cs typeface="Arial"/>
              </a:rPr>
              <a:t>average</a:t>
            </a:r>
            <a:r>
              <a:rPr sz="1200" b="1" spc="-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3F3F3"/>
                </a:solidFill>
                <a:latin typeface="Arial"/>
                <a:cs typeface="Arial"/>
              </a:rPr>
              <a:t>value</a:t>
            </a:r>
            <a:r>
              <a:rPr sz="1200" b="1" spc="-10" dirty="0">
                <a:solidFill>
                  <a:srgbClr val="F3F3F3"/>
                </a:solidFill>
                <a:latin typeface="Arial"/>
                <a:cs typeface="Arial"/>
              </a:rPr>
              <a:t> of </a:t>
            </a:r>
            <a:r>
              <a:rPr sz="1200" b="1" spc="15" dirty="0">
                <a:solidFill>
                  <a:srgbClr val="F3F3F3"/>
                </a:solidFill>
                <a:latin typeface="Arial"/>
                <a:cs typeface="Arial"/>
              </a:rPr>
              <a:t>4.02.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8391" y="260737"/>
            <a:ext cx="343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Does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number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reviews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affect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ratings?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075" y="3781804"/>
            <a:ext cx="3902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People </a:t>
            </a:r>
            <a:r>
              <a:rPr sz="1200" spc="50" dirty="0">
                <a:solidFill>
                  <a:srgbClr val="254C6C"/>
                </a:solidFill>
                <a:latin typeface="Microsoft Sans Serif"/>
                <a:cs typeface="Microsoft Sans Serif"/>
              </a:rPr>
              <a:t>who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rate </a:t>
            </a:r>
            <a:r>
              <a:rPr sz="12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&lt; </a:t>
            </a:r>
            <a:r>
              <a:rPr sz="1200" spc="50" dirty="0">
                <a:solidFill>
                  <a:srgbClr val="254C6C"/>
                </a:solidFill>
                <a:latin typeface="Microsoft Sans Serif"/>
                <a:cs typeface="Microsoft Sans Serif"/>
              </a:rPr>
              <a:t>50 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tend </a:t>
            </a:r>
            <a:r>
              <a:rPr sz="1200" spc="35" dirty="0">
                <a:solidFill>
                  <a:srgbClr val="254C6C"/>
                </a:solidFill>
                <a:latin typeface="Microsoft Sans Serif"/>
                <a:cs typeface="Microsoft Sans Serif"/>
              </a:rPr>
              <a:t>to </a:t>
            </a:r>
            <a:r>
              <a:rPr sz="1200" dirty="0">
                <a:solidFill>
                  <a:srgbClr val="254C6C"/>
                </a:solidFill>
                <a:latin typeface="Microsoft Sans Serif"/>
                <a:cs typeface="Microsoft Sans Serif"/>
              </a:rPr>
              <a:t>give </a:t>
            </a: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higher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ratings. </a:t>
            </a: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People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start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Microsoft Sans Serif"/>
                <a:cs typeface="Microsoft Sans Serif"/>
              </a:rPr>
              <a:t>to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54C6C"/>
                </a:solidFill>
                <a:latin typeface="Microsoft Sans Serif"/>
                <a:cs typeface="Microsoft Sans Serif"/>
              </a:rPr>
              <a:t>give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Microsoft Sans Serif"/>
                <a:cs typeface="Microsoft Sans Serif"/>
              </a:rPr>
              <a:t>lower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54C6C"/>
                </a:solidFill>
                <a:latin typeface="Microsoft Sans Serif"/>
                <a:cs typeface="Microsoft Sans Serif"/>
              </a:rPr>
              <a:t>if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they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read </a:t>
            </a:r>
            <a:r>
              <a:rPr sz="1200" dirty="0">
                <a:solidFill>
                  <a:srgbClr val="254C6C"/>
                </a:solidFill>
                <a:latin typeface="Microsoft Sans Serif"/>
                <a:cs typeface="Microsoft Sans Serif"/>
              </a:rPr>
              <a:t>more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 marR="90805">
              <a:lnSpc>
                <a:spcPct val="100000"/>
              </a:lnSpc>
            </a:pPr>
            <a:r>
              <a:rPr sz="1200" dirty="0">
                <a:solidFill>
                  <a:srgbClr val="254C6C"/>
                </a:solidFill>
                <a:latin typeface="Microsoft Sans Serif"/>
                <a:cs typeface="Microsoft Sans Serif"/>
              </a:rPr>
              <a:t>This </a:t>
            </a: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could </a:t>
            </a:r>
            <a:r>
              <a:rPr sz="1200" dirty="0">
                <a:solidFill>
                  <a:srgbClr val="254C6C"/>
                </a:solidFill>
                <a:latin typeface="Microsoft Sans Serif"/>
                <a:cs typeface="Microsoft Sans Serif"/>
              </a:rPr>
              <a:t>be </a:t>
            </a:r>
            <a:r>
              <a:rPr sz="1200" spc="-35" dirty="0">
                <a:solidFill>
                  <a:srgbClr val="254C6C"/>
                </a:solidFill>
                <a:latin typeface="Microsoft Sans Serif"/>
                <a:cs typeface="Microsoft Sans Serif"/>
              </a:rPr>
              <a:t>a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result </a:t>
            </a:r>
            <a:r>
              <a:rPr sz="12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of 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an </a:t>
            </a: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inappropriate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 </a:t>
            </a: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recommendation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system,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so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254C6C"/>
                </a:solidFill>
                <a:latin typeface="Microsoft Sans Serif"/>
                <a:cs typeface="Microsoft Sans Serif"/>
              </a:rPr>
              <a:t>that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people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end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54C6C"/>
                </a:solidFill>
                <a:latin typeface="Microsoft Sans Serif"/>
                <a:cs typeface="Microsoft Sans Serif"/>
              </a:rPr>
              <a:t>up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reading </a:t>
            </a:r>
            <a:r>
              <a:rPr sz="1200" spc="-30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</a:t>
            </a:r>
            <a:r>
              <a:rPr sz="12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they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don't</a:t>
            </a:r>
            <a:r>
              <a:rPr sz="12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like.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625" y="626750"/>
            <a:ext cx="3827099" cy="30873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6425" y="612700"/>
            <a:ext cx="4235847" cy="3087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28025"/>
            <a:ext cx="9144000" cy="715645"/>
          </a:xfrm>
          <a:custGeom>
            <a:avLst/>
            <a:gdLst/>
            <a:ahLst/>
            <a:cxnLst/>
            <a:rect l="l" t="t" r="r" b="b"/>
            <a:pathLst>
              <a:path w="9144000" h="715645">
                <a:moveTo>
                  <a:pt x="0" y="0"/>
                </a:moveTo>
                <a:lnTo>
                  <a:pt x="9143999" y="0"/>
                </a:lnTo>
                <a:lnTo>
                  <a:pt x="9143999" y="715474"/>
                </a:lnTo>
                <a:lnTo>
                  <a:pt x="0" y="715474"/>
                </a:lnTo>
                <a:lnTo>
                  <a:pt x="0" y="0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850" y="489680"/>
            <a:ext cx="459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8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How</a:t>
            </a:r>
            <a:r>
              <a:rPr sz="1800" u="heavy" spc="-10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7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many</a:t>
            </a:r>
            <a:r>
              <a:rPr sz="1800" u="heavy" spc="-100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4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ratings</a:t>
            </a:r>
            <a:r>
              <a:rPr sz="1800" u="heavy" spc="-10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7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does</a:t>
            </a:r>
            <a:r>
              <a:rPr sz="1800" u="heavy" spc="-100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5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a</a:t>
            </a:r>
            <a:r>
              <a:rPr sz="1800" u="heavy" spc="-100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8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book</a:t>
            </a:r>
            <a:r>
              <a:rPr sz="1800" u="heavy" spc="-10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50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usually</a:t>
            </a:r>
            <a:r>
              <a:rPr sz="1800" u="heavy" spc="-100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-5" dirty="0">
                <a:uFill>
                  <a:solidFill>
                    <a:srgbClr val="254C6C"/>
                  </a:solidFill>
                </a:uFill>
                <a:latin typeface="Tahoma"/>
                <a:cs typeface="Tahoma"/>
              </a:rPr>
              <a:t>get?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2399" y="1600637"/>
            <a:ext cx="1925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At</a:t>
            </a:r>
            <a:r>
              <a:rPr sz="1400" spc="-11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Tahoma"/>
                <a:cs typeface="Tahoma"/>
              </a:rPr>
              <a:t>most:</a:t>
            </a:r>
            <a:r>
              <a:rPr sz="1400" spc="-11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54C6C"/>
                </a:solidFill>
                <a:latin typeface="Tahoma"/>
                <a:cs typeface="Tahoma"/>
              </a:rPr>
              <a:t>22,806</a:t>
            </a:r>
            <a:r>
              <a:rPr sz="1400" spc="-10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ratings </a:t>
            </a:r>
            <a:r>
              <a:rPr sz="1400" spc="-42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At </a:t>
            </a:r>
            <a:r>
              <a:rPr sz="1400" spc="5" dirty="0">
                <a:solidFill>
                  <a:srgbClr val="254C6C"/>
                </a:solidFill>
                <a:latin typeface="Tahoma"/>
                <a:cs typeface="Tahoma"/>
              </a:rPr>
              <a:t>least: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8 ratings </a:t>
            </a:r>
            <a:r>
              <a:rPr sz="1400" spc="4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54C6C"/>
                </a:solidFill>
                <a:latin typeface="Tahoma"/>
                <a:cs typeface="Tahoma"/>
              </a:rPr>
              <a:t>Average:</a:t>
            </a:r>
            <a:r>
              <a:rPr sz="1400" spc="-95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Tahoma"/>
                <a:cs typeface="Tahoma"/>
              </a:rPr>
              <a:t>248</a:t>
            </a:r>
            <a:r>
              <a:rPr sz="1400" spc="-90" dirty="0">
                <a:solidFill>
                  <a:srgbClr val="254C6C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54C6C"/>
                </a:solidFill>
                <a:latin typeface="Tahoma"/>
                <a:cs typeface="Tahoma"/>
              </a:rPr>
              <a:t>ratings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825" y="972850"/>
            <a:ext cx="6058072" cy="2342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850" y="3616712"/>
            <a:ext cx="806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4C6C"/>
                </a:solidFill>
                <a:latin typeface="Microsoft Sans Serif"/>
                <a:cs typeface="Microsoft Sans Serif"/>
              </a:rPr>
              <a:t>The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54C6C"/>
                </a:solidFill>
                <a:latin typeface="Microsoft Sans Serif"/>
                <a:cs typeface="Microsoft Sans Serif"/>
              </a:rPr>
              <a:t>distribution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54C6C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54C6C"/>
                </a:solidFill>
                <a:latin typeface="Microsoft Sans Serif"/>
                <a:cs typeface="Microsoft Sans Serif"/>
              </a:rPr>
              <a:t>reviews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on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books </a:t>
            </a:r>
            <a:r>
              <a:rPr sz="1400" spc="-15" dirty="0">
                <a:solidFill>
                  <a:srgbClr val="254C6C"/>
                </a:solidFill>
                <a:latin typeface="Microsoft Sans Serif"/>
                <a:cs typeface="Microsoft Sans Serif"/>
              </a:rPr>
              <a:t>is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54C6C"/>
                </a:solidFill>
                <a:latin typeface="Microsoft Sans Serif"/>
                <a:cs typeface="Microsoft Sans Serif"/>
              </a:rPr>
              <a:t>positively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54C6C"/>
                </a:solidFill>
                <a:latin typeface="Microsoft Sans Serif"/>
                <a:cs typeface="Microsoft Sans Serif"/>
              </a:rPr>
              <a:t>skewed.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There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are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more</a:t>
            </a:r>
            <a:r>
              <a:rPr sz="14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 books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54C6C"/>
                </a:solidFill>
                <a:latin typeface="Microsoft Sans Serif"/>
                <a:cs typeface="Microsoft Sans Serif"/>
              </a:rPr>
              <a:t>that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54C6C"/>
                </a:solidFill>
                <a:latin typeface="Microsoft Sans Serif"/>
                <a:cs typeface="Microsoft Sans Serif"/>
              </a:rPr>
              <a:t>has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54C6C"/>
                </a:solidFill>
                <a:latin typeface="Microsoft Sans Serif"/>
                <a:cs typeface="Microsoft Sans Serif"/>
              </a:rPr>
              <a:t>less</a:t>
            </a:r>
            <a:r>
              <a:rPr sz="1400" spc="-10" dirty="0">
                <a:solidFill>
                  <a:srgbClr val="254C6C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54C6C"/>
                </a:solidFill>
                <a:latin typeface="Microsoft Sans Serif"/>
                <a:cs typeface="Microsoft Sans Serif"/>
              </a:rPr>
              <a:t>ratings.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2650" y="0"/>
            <a:ext cx="3181350" cy="5143500"/>
          </a:xfrm>
          <a:custGeom>
            <a:avLst/>
            <a:gdLst/>
            <a:ahLst/>
            <a:cxnLst/>
            <a:rect l="l" t="t" r="r" b="b"/>
            <a:pathLst>
              <a:path w="3181350" h="5143500">
                <a:moveTo>
                  <a:pt x="31811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3181199" y="0"/>
                </a:lnTo>
                <a:lnTo>
                  <a:pt x="3181199" y="5143499"/>
                </a:lnTo>
                <a:close/>
              </a:path>
            </a:pathLst>
          </a:custGeom>
          <a:solidFill>
            <a:srgbClr val="254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87125" y="1201549"/>
            <a:ext cx="226250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F3F3F3"/>
                </a:solidFill>
                <a:latin typeface="Tahoma"/>
                <a:cs typeface="Tahoma"/>
              </a:rPr>
              <a:t>At </a:t>
            </a:r>
            <a:r>
              <a:rPr sz="1400" spc="25" dirty="0">
                <a:solidFill>
                  <a:srgbClr val="F3F3F3"/>
                </a:solidFill>
                <a:latin typeface="Tahoma"/>
                <a:cs typeface="Tahoma"/>
              </a:rPr>
              <a:t>most: </a:t>
            </a:r>
            <a:r>
              <a:rPr sz="1400" spc="35" dirty="0">
                <a:solidFill>
                  <a:srgbClr val="F3F3F3"/>
                </a:solidFill>
                <a:latin typeface="Tahoma"/>
                <a:cs typeface="Tahoma"/>
              </a:rPr>
              <a:t>Rated </a:t>
            </a:r>
            <a:r>
              <a:rPr sz="1400" spc="30" dirty="0">
                <a:solidFill>
                  <a:srgbClr val="F3F3F3"/>
                </a:solidFill>
                <a:latin typeface="Tahoma"/>
                <a:cs typeface="Tahoma"/>
              </a:rPr>
              <a:t>200 </a:t>
            </a:r>
            <a:r>
              <a:rPr sz="1400" spc="60" dirty="0">
                <a:solidFill>
                  <a:srgbClr val="F3F3F3"/>
                </a:solidFill>
                <a:latin typeface="Tahoma"/>
                <a:cs typeface="Tahoma"/>
              </a:rPr>
              <a:t>books </a:t>
            </a:r>
            <a:r>
              <a:rPr sz="1400" spc="-4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3F3F3"/>
                </a:solidFill>
                <a:latin typeface="Tahoma"/>
                <a:cs typeface="Tahoma"/>
              </a:rPr>
              <a:t>At </a:t>
            </a:r>
            <a:r>
              <a:rPr sz="1400" spc="5" dirty="0">
                <a:solidFill>
                  <a:srgbClr val="F3F3F3"/>
                </a:solidFill>
                <a:latin typeface="Tahoma"/>
                <a:cs typeface="Tahoma"/>
              </a:rPr>
              <a:t>least: </a:t>
            </a:r>
            <a:r>
              <a:rPr sz="1400" spc="35" dirty="0">
                <a:solidFill>
                  <a:srgbClr val="F3F3F3"/>
                </a:solidFill>
                <a:latin typeface="Tahoma"/>
                <a:cs typeface="Tahoma"/>
              </a:rPr>
              <a:t>Rated </a:t>
            </a:r>
            <a:r>
              <a:rPr sz="1400" spc="30" dirty="0">
                <a:solidFill>
                  <a:srgbClr val="F3F3F3"/>
                </a:solidFill>
                <a:latin typeface="Tahoma"/>
                <a:cs typeface="Tahoma"/>
              </a:rPr>
              <a:t>19 </a:t>
            </a:r>
            <a:r>
              <a:rPr sz="1400" spc="40" dirty="0">
                <a:solidFill>
                  <a:srgbClr val="F3F3F3"/>
                </a:solidFill>
                <a:latin typeface="Tahoma"/>
                <a:cs typeface="Tahoma"/>
              </a:rPr>
              <a:t>books. </a:t>
            </a:r>
            <a:r>
              <a:rPr sz="1400" spc="4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3F3F3"/>
                </a:solidFill>
                <a:latin typeface="Tahoma"/>
                <a:cs typeface="Tahoma"/>
              </a:rPr>
              <a:t>Average:</a:t>
            </a:r>
            <a:r>
              <a:rPr sz="1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3F3F3"/>
                </a:solidFill>
                <a:latin typeface="Tahoma"/>
                <a:cs typeface="Tahoma"/>
              </a:rPr>
              <a:t>Rated</a:t>
            </a:r>
            <a:r>
              <a:rPr sz="1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3F3F3"/>
                </a:solidFill>
                <a:latin typeface="Tahoma"/>
                <a:cs typeface="Tahoma"/>
              </a:rPr>
              <a:t>111</a:t>
            </a:r>
            <a:r>
              <a:rPr sz="1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F3F3F3"/>
                </a:solidFill>
                <a:latin typeface="Tahoma"/>
                <a:cs typeface="Tahoma"/>
              </a:rPr>
              <a:t>books.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1400" spc="60" dirty="0">
                <a:solidFill>
                  <a:srgbClr val="F3F3F3"/>
                </a:solidFill>
                <a:latin typeface="Tahoma"/>
                <a:cs typeface="Tahoma"/>
              </a:rPr>
              <a:t>From </a:t>
            </a:r>
            <a:r>
              <a:rPr sz="1400" spc="15" dirty="0">
                <a:solidFill>
                  <a:srgbClr val="F3F3F3"/>
                </a:solidFill>
                <a:latin typeface="Tahoma"/>
                <a:cs typeface="Tahoma"/>
              </a:rPr>
              <a:t>10,000 </a:t>
            </a:r>
            <a:r>
              <a:rPr sz="1400" spc="60" dirty="0">
                <a:solidFill>
                  <a:srgbClr val="F3F3F3"/>
                </a:solidFill>
                <a:latin typeface="Tahoma"/>
                <a:cs typeface="Tahoma"/>
              </a:rPr>
              <a:t>books </a:t>
            </a:r>
            <a:r>
              <a:rPr sz="1400" spc="50" dirty="0">
                <a:solidFill>
                  <a:srgbClr val="F3F3F3"/>
                </a:solidFill>
                <a:latin typeface="Tahoma"/>
                <a:cs typeface="Tahoma"/>
              </a:rPr>
              <a:t>in </a:t>
            </a:r>
            <a:r>
              <a:rPr sz="1400" spc="70" dirty="0">
                <a:solidFill>
                  <a:srgbClr val="F3F3F3"/>
                </a:solidFill>
                <a:latin typeface="Tahoma"/>
                <a:cs typeface="Tahoma"/>
              </a:rPr>
              <a:t>our </a:t>
            </a:r>
            <a:r>
              <a:rPr sz="1400" spc="-4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3F3F3"/>
                </a:solidFill>
                <a:latin typeface="Tahoma"/>
                <a:cs typeface="Tahoma"/>
              </a:rPr>
              <a:t>dataset,</a:t>
            </a:r>
            <a:r>
              <a:rPr sz="1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F3F3F3"/>
                </a:solidFill>
                <a:latin typeface="Tahoma"/>
                <a:cs typeface="Tahoma"/>
              </a:rPr>
              <a:t>even</a:t>
            </a:r>
            <a:r>
              <a:rPr sz="1400" spc="-7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EBA95"/>
                </a:solidFill>
                <a:latin typeface="Tahoma"/>
                <a:cs typeface="Tahoma"/>
              </a:rPr>
              <a:t>the</a:t>
            </a:r>
            <a:r>
              <a:rPr sz="1400" spc="-9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EEBA95"/>
                </a:solidFill>
                <a:latin typeface="Tahoma"/>
                <a:cs typeface="Tahoma"/>
              </a:rPr>
              <a:t>user</a:t>
            </a:r>
            <a:r>
              <a:rPr sz="1400" spc="-95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EEBA95"/>
                </a:solidFill>
                <a:latin typeface="Tahoma"/>
                <a:cs typeface="Tahoma"/>
              </a:rPr>
              <a:t>with </a:t>
            </a:r>
            <a:r>
              <a:rPr sz="1400" spc="-42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EEBA95"/>
                </a:solidFill>
                <a:latin typeface="Tahoma"/>
                <a:cs typeface="Tahoma"/>
              </a:rPr>
              <a:t>the </a:t>
            </a:r>
            <a:r>
              <a:rPr sz="1400" spc="35" dirty="0">
                <a:solidFill>
                  <a:srgbClr val="EEBA95"/>
                </a:solidFill>
                <a:latin typeface="Tahoma"/>
                <a:cs typeface="Tahoma"/>
              </a:rPr>
              <a:t>highest </a:t>
            </a:r>
            <a:r>
              <a:rPr sz="1400" spc="75" dirty="0">
                <a:solidFill>
                  <a:srgbClr val="EEBA95"/>
                </a:solidFill>
                <a:latin typeface="Tahoma"/>
                <a:cs typeface="Tahoma"/>
              </a:rPr>
              <a:t>number </a:t>
            </a:r>
            <a:r>
              <a:rPr sz="1400" spc="45" dirty="0">
                <a:solidFill>
                  <a:srgbClr val="EEBA95"/>
                </a:solidFill>
                <a:latin typeface="Tahoma"/>
                <a:cs typeface="Tahoma"/>
              </a:rPr>
              <a:t>of </a:t>
            </a:r>
            <a:r>
              <a:rPr sz="1400" spc="5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EEBA95"/>
                </a:solidFill>
                <a:latin typeface="Tahoma"/>
                <a:cs typeface="Tahoma"/>
              </a:rPr>
              <a:t>reviews</a:t>
            </a:r>
            <a:r>
              <a:rPr sz="1400" spc="-85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EBA95"/>
                </a:solidFill>
                <a:latin typeface="Tahoma"/>
                <a:cs typeface="Tahoma"/>
              </a:rPr>
              <a:t>managed</a:t>
            </a:r>
            <a:r>
              <a:rPr sz="1400" spc="-85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EEBA95"/>
                </a:solidFill>
                <a:latin typeface="Tahoma"/>
                <a:cs typeface="Tahoma"/>
              </a:rPr>
              <a:t>to</a:t>
            </a:r>
            <a:r>
              <a:rPr sz="1400" spc="-85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EEBA95"/>
                </a:solidFill>
                <a:latin typeface="Tahoma"/>
                <a:cs typeface="Tahoma"/>
              </a:rPr>
              <a:t>give</a:t>
            </a:r>
            <a:r>
              <a:rPr sz="1400" spc="-9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EEBA95"/>
                </a:solidFill>
                <a:latin typeface="Tahoma"/>
                <a:cs typeface="Tahoma"/>
              </a:rPr>
              <a:t>a </a:t>
            </a:r>
            <a:r>
              <a:rPr sz="1400" spc="45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EEBA95"/>
                </a:solidFill>
                <a:latin typeface="Tahoma"/>
                <a:cs typeface="Tahoma"/>
              </a:rPr>
              <a:t>ratin</a:t>
            </a:r>
            <a:r>
              <a:rPr sz="1400" spc="50" dirty="0">
                <a:solidFill>
                  <a:srgbClr val="EEBA95"/>
                </a:solidFill>
                <a:latin typeface="Tahoma"/>
                <a:cs typeface="Tahoma"/>
              </a:rPr>
              <a:t>g</a:t>
            </a:r>
            <a:r>
              <a:rPr sz="1400" spc="-8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EEBA95"/>
                </a:solidFill>
                <a:latin typeface="Tahoma"/>
                <a:cs typeface="Tahoma"/>
              </a:rPr>
              <a:t>t</a:t>
            </a:r>
            <a:r>
              <a:rPr sz="1400" spc="65" dirty="0">
                <a:solidFill>
                  <a:srgbClr val="EEBA95"/>
                </a:solidFill>
                <a:latin typeface="Tahoma"/>
                <a:cs typeface="Tahoma"/>
              </a:rPr>
              <a:t>o</a:t>
            </a:r>
            <a:r>
              <a:rPr sz="1400" spc="-8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EEBA95"/>
                </a:solidFill>
                <a:latin typeface="Tahoma"/>
                <a:cs typeface="Tahoma"/>
              </a:rPr>
              <a:t>onl</a:t>
            </a:r>
            <a:r>
              <a:rPr sz="1400" spc="50" dirty="0">
                <a:solidFill>
                  <a:srgbClr val="EEBA95"/>
                </a:solidFill>
                <a:latin typeface="Tahoma"/>
                <a:cs typeface="Tahoma"/>
              </a:rPr>
              <a:t>y</a:t>
            </a:r>
            <a:r>
              <a:rPr sz="1400" spc="-8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EEBA95"/>
                </a:solidFill>
                <a:latin typeface="Tahoma"/>
                <a:cs typeface="Tahoma"/>
              </a:rPr>
              <a:t>2</a:t>
            </a:r>
            <a:r>
              <a:rPr sz="1400" spc="-114" dirty="0">
                <a:solidFill>
                  <a:srgbClr val="EEBA95"/>
                </a:solidFill>
                <a:latin typeface="Tahoma"/>
                <a:cs typeface="Tahoma"/>
              </a:rPr>
              <a:t>%</a:t>
            </a:r>
            <a:r>
              <a:rPr sz="1400" spc="-8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EEBA95"/>
                </a:solidFill>
                <a:latin typeface="Tahoma"/>
                <a:cs typeface="Tahoma"/>
              </a:rPr>
              <a:t>o</a:t>
            </a:r>
            <a:r>
              <a:rPr sz="1400" spc="35" dirty="0">
                <a:solidFill>
                  <a:srgbClr val="EEBA95"/>
                </a:solidFill>
                <a:latin typeface="Tahoma"/>
                <a:cs typeface="Tahoma"/>
              </a:rPr>
              <a:t>f</a:t>
            </a:r>
            <a:r>
              <a:rPr sz="1400" spc="-8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EEBA95"/>
                </a:solidFill>
                <a:latin typeface="Tahoma"/>
                <a:cs typeface="Tahoma"/>
              </a:rPr>
              <a:t>al</a:t>
            </a:r>
            <a:r>
              <a:rPr sz="1400" spc="25" dirty="0">
                <a:solidFill>
                  <a:srgbClr val="EEBA95"/>
                </a:solidFill>
                <a:latin typeface="Tahoma"/>
                <a:cs typeface="Tahoma"/>
              </a:rPr>
              <a:t>l</a:t>
            </a:r>
            <a:r>
              <a:rPr sz="1400" spc="-80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EEBA95"/>
                </a:solidFill>
                <a:latin typeface="Tahoma"/>
                <a:cs typeface="Tahoma"/>
              </a:rPr>
              <a:t>of  </a:t>
            </a:r>
            <a:r>
              <a:rPr sz="1400" spc="45" dirty="0">
                <a:solidFill>
                  <a:srgbClr val="EEBA95"/>
                </a:solidFill>
                <a:latin typeface="Tahoma"/>
                <a:cs typeface="Tahoma"/>
              </a:rPr>
              <a:t>the</a:t>
            </a:r>
            <a:r>
              <a:rPr sz="1400" spc="-85" dirty="0">
                <a:solidFill>
                  <a:srgbClr val="EEBA95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EEBA95"/>
                </a:solidFill>
                <a:latin typeface="Tahoma"/>
                <a:cs typeface="Tahoma"/>
              </a:rPr>
              <a:t>books.</a:t>
            </a:r>
            <a:endParaRPr sz="1400">
              <a:latin typeface="Tahoma"/>
              <a:cs typeface="Tahoma"/>
            </a:endParaRPr>
          </a:p>
          <a:p>
            <a:pPr marL="12700" marR="29209">
              <a:lnSpc>
                <a:spcPct val="100000"/>
              </a:lnSpc>
              <a:spcBef>
                <a:spcPts val="1680"/>
              </a:spcBef>
            </a:pPr>
            <a:r>
              <a:rPr sz="1400" spc="40" dirty="0">
                <a:solidFill>
                  <a:srgbClr val="F3F3F3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3F3F3"/>
                </a:solidFill>
                <a:latin typeface="Tahoma"/>
                <a:cs typeface="Tahoma"/>
              </a:rPr>
              <a:t>in</a:t>
            </a:r>
            <a:r>
              <a:rPr sz="1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F3F3F3"/>
                </a:solidFill>
                <a:latin typeface="Tahoma"/>
                <a:cs typeface="Tahoma"/>
              </a:rPr>
              <a:t>user</a:t>
            </a:r>
            <a:r>
              <a:rPr sz="1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1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3F3F3"/>
                </a:solidFill>
                <a:latin typeface="Tahoma"/>
                <a:cs typeface="Tahoma"/>
              </a:rPr>
              <a:t>very</a:t>
            </a:r>
            <a:r>
              <a:rPr sz="1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3F3F3"/>
                </a:solidFill>
                <a:latin typeface="Tahoma"/>
                <a:cs typeface="Tahoma"/>
              </a:rPr>
              <a:t>sparse, </a:t>
            </a:r>
            <a:r>
              <a:rPr sz="1400" spc="-4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F3F3F3"/>
                </a:solidFill>
                <a:latin typeface="Tahoma"/>
                <a:cs typeface="Tahoma"/>
              </a:rPr>
              <a:t>so </a:t>
            </a:r>
            <a:r>
              <a:rPr sz="1400" spc="25" dirty="0">
                <a:solidFill>
                  <a:srgbClr val="F3F3F3"/>
                </a:solidFill>
                <a:latin typeface="Tahoma"/>
                <a:cs typeface="Tahoma"/>
              </a:rPr>
              <a:t>it </a:t>
            </a:r>
            <a:r>
              <a:rPr sz="1400" spc="30" dirty="0">
                <a:solidFill>
                  <a:srgbClr val="F3F3F3"/>
                </a:solidFill>
                <a:latin typeface="Tahoma"/>
                <a:cs typeface="Tahoma"/>
              </a:rPr>
              <a:t>will </a:t>
            </a:r>
            <a:r>
              <a:rPr sz="1400" spc="60" dirty="0">
                <a:solidFill>
                  <a:srgbClr val="F3F3F3"/>
                </a:solidFill>
                <a:latin typeface="Tahoma"/>
                <a:cs typeface="Tahoma"/>
              </a:rPr>
              <a:t>be </a:t>
            </a:r>
            <a:r>
              <a:rPr sz="1400" spc="45" dirty="0">
                <a:solidFill>
                  <a:srgbClr val="F3F3F3"/>
                </a:solidFill>
                <a:latin typeface="Tahoma"/>
                <a:cs typeface="Tahoma"/>
              </a:rPr>
              <a:t>better </a:t>
            </a:r>
            <a:r>
              <a:rPr sz="1400" spc="50" dirty="0">
                <a:solidFill>
                  <a:srgbClr val="F3F3F3"/>
                </a:solidFill>
                <a:latin typeface="Tahoma"/>
                <a:cs typeface="Tahoma"/>
              </a:rPr>
              <a:t>to use </a:t>
            </a:r>
            <a:r>
              <a:rPr sz="1400" spc="5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F3F3F3"/>
                </a:solidFill>
                <a:latin typeface="Tahoma"/>
                <a:cs typeface="Tahoma"/>
              </a:rPr>
              <a:t>item-based </a:t>
            </a:r>
            <a:r>
              <a:rPr sz="1400" b="1" spc="-5" dirty="0">
                <a:solidFill>
                  <a:srgbClr val="F3F3F3"/>
                </a:solidFill>
                <a:latin typeface="Tahoma"/>
                <a:cs typeface="Tahoma"/>
              </a:rPr>
              <a:t>collaborative </a:t>
            </a:r>
            <a:r>
              <a:rPr sz="1400" b="1" spc="-4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3F3F3"/>
                </a:solidFill>
                <a:latin typeface="Tahoma"/>
                <a:cs typeface="Tahoma"/>
              </a:rPr>
              <a:t>ﬁltering.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850" y="565880"/>
            <a:ext cx="462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ahoma"/>
                <a:cs typeface="Tahoma"/>
              </a:rPr>
              <a:t>How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many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ratings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does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user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usually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give?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455" y="1071325"/>
            <a:ext cx="5469794" cy="3436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1836</Words>
  <Application>Microsoft Office PowerPoint</Application>
  <PresentationFormat>On-screen Show (16:9)</PresentationFormat>
  <Paragraphs>351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MT</vt:lpstr>
      <vt:lpstr>Calibri</vt:lpstr>
      <vt:lpstr>Cambria</vt:lpstr>
      <vt:lpstr>Courier New</vt:lpstr>
      <vt:lpstr>Georgia</vt:lpstr>
      <vt:lpstr>Microsoft Sans Serif</vt:lpstr>
      <vt:lpstr>Tahoma</vt:lpstr>
      <vt:lpstr>Times New Roman</vt:lpstr>
      <vt:lpstr>Office Theme</vt:lpstr>
      <vt:lpstr>PowerPoint Presentation</vt:lpstr>
      <vt:lpstr>OBJECTIVE</vt:lpstr>
      <vt:lpstr>TYPES OF RECOMMENDATION SYSTEM</vt:lpstr>
      <vt:lpstr>SYSTEM FLOWCHART</vt:lpstr>
      <vt:lpstr>DATA PREPROCESSING</vt:lpstr>
      <vt:lpstr>04</vt:lpstr>
      <vt:lpstr>How is the distribution of ratings?</vt:lpstr>
      <vt:lpstr>How many ratings does a book usually get?</vt:lpstr>
      <vt:lpstr>How many ratings does a user usually give?</vt:lpstr>
      <vt:lpstr>RANK THE BOOKS</vt:lpstr>
      <vt:lpstr>PowerPoint Presentation</vt:lpstr>
      <vt:lpstr>1. SIMPLE RECOMMENDER</vt:lpstr>
      <vt:lpstr>2. CONTENT BASED FILTERING</vt:lpstr>
      <vt:lpstr>3. COLLABORATIVE FILTERING</vt:lpstr>
      <vt:lpstr>Result and  Evaluation</vt:lpstr>
      <vt:lpstr>Base Model Comparison</vt:lpstr>
      <vt:lpstr>SVD with Hyperparameter Tuning</vt:lpstr>
      <vt:lpstr>PowerPoint Presentation</vt:lpstr>
      <vt:lpstr>SAMPLE RESULT USING SIMPLE RECOMMENDER</vt:lpstr>
      <vt:lpstr>SAMPLE RESULT USING CONTENT BASED FILTERING</vt:lpstr>
      <vt:lpstr>SAMPLE RESULT USING COLLABORATIVE FILTERING</vt:lpstr>
      <vt:lpstr>Strength and Weakness of Each Model</vt:lpstr>
      <vt:lpstr>Conclusion and  Recommendation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System.pptx</dc:title>
  <cp:lastModifiedBy>Mahale, Preeti</cp:lastModifiedBy>
  <cp:revision>2</cp:revision>
  <dcterms:created xsi:type="dcterms:W3CDTF">2024-05-10T23:01:35Z</dcterms:created>
  <dcterms:modified xsi:type="dcterms:W3CDTF">2024-05-11T00:34:37Z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