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1" r:id="rId11"/>
    <p:sldId id="265" r:id="rId12"/>
    <p:sldId id="270" r:id="rId13"/>
    <p:sldId id="267" r:id="rId14"/>
    <p:sldId id="266" r:id="rId15"/>
    <p:sldId id="272"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D16164-AF01-430F-9331-1847E6B7ECB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410886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16164-AF01-430F-9331-1847E6B7ECB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329188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16164-AF01-430F-9331-1847E6B7ECB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A5272C-C790-44AC-B4C4-0C3E8AD0CC7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3412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16164-AF01-430F-9331-1847E6B7ECB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525025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16164-AF01-430F-9331-1847E6B7ECB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A5272C-C790-44AC-B4C4-0C3E8AD0CC7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6704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16164-AF01-430F-9331-1847E6B7ECB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1410778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16164-AF01-430F-9331-1847E6B7ECB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3315941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16164-AF01-430F-9331-1847E6B7ECB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374306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16164-AF01-430F-9331-1847E6B7ECB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87548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16164-AF01-430F-9331-1847E6B7ECB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361574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D16164-AF01-430F-9331-1847E6B7ECB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334636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D16164-AF01-430F-9331-1847E6B7ECB5}"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42019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16164-AF01-430F-9331-1847E6B7ECB5}" type="datetimeFigureOut">
              <a:rPr lang="en-IN" smtClean="0"/>
              <a:t>07-05-2024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49620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16164-AF01-430F-9331-1847E6B7ECB5}" type="datetimeFigureOut">
              <a:rPr lang="en-IN" smtClean="0"/>
              <a:t>07-05-2024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5339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D16164-AF01-430F-9331-1847E6B7ECB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320905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16164-AF01-430F-9331-1847E6B7ECB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A5272C-C790-44AC-B4C4-0C3E8AD0CC78}" type="slidenum">
              <a:rPr lang="en-IN" smtClean="0"/>
              <a:t>‹#›</a:t>
            </a:fld>
            <a:endParaRPr lang="en-IN"/>
          </a:p>
        </p:txBody>
      </p:sp>
    </p:spTree>
    <p:extLst>
      <p:ext uri="{BB962C8B-B14F-4D97-AF65-F5344CB8AC3E}">
        <p14:creationId xmlns:p14="http://schemas.microsoft.com/office/powerpoint/2010/main" val="292276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D16164-AF01-430F-9331-1847E6B7ECB5}" type="datetimeFigureOut">
              <a:rPr lang="en-IN" smtClean="0"/>
              <a:t>07-05-2024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A5272C-C790-44AC-B4C4-0C3E8AD0CC78}" type="slidenum">
              <a:rPr lang="en-IN" smtClean="0"/>
              <a:t>‹#›</a:t>
            </a:fld>
            <a:endParaRPr lang="en-IN"/>
          </a:p>
        </p:txBody>
      </p:sp>
    </p:spTree>
    <p:extLst>
      <p:ext uri="{BB962C8B-B14F-4D97-AF65-F5344CB8AC3E}">
        <p14:creationId xmlns:p14="http://schemas.microsoft.com/office/powerpoint/2010/main" val="188114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D83A-97CF-44A2-95D6-A28524BEC2CF}"/>
              </a:ext>
            </a:extLst>
          </p:cNvPr>
          <p:cNvSpPr>
            <a:spLocks noGrp="1"/>
          </p:cNvSpPr>
          <p:nvPr>
            <p:ph type="ctrTitle"/>
          </p:nvPr>
        </p:nvSpPr>
        <p:spPr>
          <a:xfrm>
            <a:off x="1507067" y="1171852"/>
            <a:ext cx="7766936" cy="2878984"/>
          </a:xfrm>
        </p:spPr>
        <p:txBody>
          <a:bodyPr/>
          <a:lstStyle/>
          <a:p>
            <a:r>
              <a:rPr lang="en-US" b="1" i="0" dirty="0">
                <a:solidFill>
                  <a:srgbClr val="202122"/>
                </a:solidFill>
                <a:effectLst/>
                <a:latin typeface="Calibri" panose="020F0502020204030204" pitchFamily="34" charset="0"/>
                <a:cs typeface="Calibri" panose="020F0502020204030204" pitchFamily="34" charset="0"/>
              </a:rPr>
              <a:t>Predictive Analysis Using Machine Learning Techniques</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DE6615B-5A62-43FE-B094-3EDF8FDA471B}"/>
              </a:ext>
            </a:extLst>
          </p:cNvPr>
          <p:cNvSpPr txBox="1"/>
          <p:nvPr/>
        </p:nvSpPr>
        <p:spPr>
          <a:xfrm>
            <a:off x="592666" y="5415378"/>
            <a:ext cx="3650859" cy="830997"/>
          </a:xfrm>
          <a:prstGeom prst="rect">
            <a:avLst/>
          </a:prstGeom>
          <a:noFill/>
        </p:spPr>
        <p:txBody>
          <a:bodyPr wrap="square" rtlCol="0">
            <a:spAutoFit/>
          </a:bodyPr>
          <a:lstStyle/>
          <a:p>
            <a:r>
              <a:rPr lang="en-IN" sz="2400" dirty="0" err="1">
                <a:latin typeface="Calibri" panose="020F0502020204030204" pitchFamily="34" charset="0"/>
                <a:cs typeface="Calibri" panose="020F0502020204030204" pitchFamily="34" charset="0"/>
              </a:rPr>
              <a:t>Sashank</a:t>
            </a:r>
            <a:r>
              <a:rPr lang="en-IN" sz="2400" dirty="0">
                <a:latin typeface="Calibri" panose="020F0502020204030204" pitchFamily="34" charset="0"/>
                <a:cs typeface="Calibri" panose="020F0502020204030204" pitchFamily="34" charset="0"/>
              </a:rPr>
              <a:t> Sainath</a:t>
            </a:r>
          </a:p>
          <a:p>
            <a:r>
              <a:rPr lang="en-IN" sz="2400" dirty="0">
                <a:latin typeface="Calibri" panose="020F0502020204030204" pitchFamily="34" charset="0"/>
                <a:cs typeface="Calibri" panose="020F0502020204030204" pitchFamily="34" charset="0"/>
              </a:rPr>
              <a:t>Pooja Songadkar</a:t>
            </a:r>
          </a:p>
        </p:txBody>
      </p:sp>
    </p:spTree>
    <p:extLst>
      <p:ext uri="{BB962C8B-B14F-4D97-AF65-F5344CB8AC3E}">
        <p14:creationId xmlns:p14="http://schemas.microsoft.com/office/powerpoint/2010/main" val="29521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CD28DA-1462-4191-9495-ABD5AAB1BB9E}"/>
              </a:ext>
            </a:extLst>
          </p:cNvPr>
          <p:cNvPicPr>
            <a:picLocks noChangeAspect="1"/>
          </p:cNvPicPr>
          <p:nvPr/>
        </p:nvPicPr>
        <p:blipFill rotWithShape="1">
          <a:blip r:embed="rId2">
            <a:extLst>
              <a:ext uri="{28A0092B-C50C-407E-A947-70E740481C1C}">
                <a14:useLocalDpi xmlns:a14="http://schemas.microsoft.com/office/drawing/2010/main" val="0"/>
              </a:ext>
            </a:extLst>
          </a:blip>
          <a:srcRect l="3422" t="17605" r="4321" b="7573"/>
          <a:stretch/>
        </p:blipFill>
        <p:spPr>
          <a:xfrm>
            <a:off x="417250" y="1207363"/>
            <a:ext cx="11248008" cy="5131294"/>
          </a:xfrm>
          <a:prstGeom prst="rect">
            <a:avLst/>
          </a:prstGeom>
        </p:spPr>
      </p:pic>
    </p:spTree>
    <p:extLst>
      <p:ext uri="{BB962C8B-B14F-4D97-AF65-F5344CB8AC3E}">
        <p14:creationId xmlns:p14="http://schemas.microsoft.com/office/powerpoint/2010/main" val="256751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E90E05-99E6-4B04-9AD9-CE5AD1096E08}"/>
              </a:ext>
            </a:extLst>
          </p:cNvPr>
          <p:cNvSpPr>
            <a:spLocks noGrp="1"/>
          </p:cNvSpPr>
          <p:nvPr>
            <p:ph type="title"/>
          </p:nvPr>
        </p:nvSpPr>
        <p:spPr/>
        <p:txBody>
          <a:bodyPr/>
          <a:lstStyle/>
          <a:p>
            <a:r>
              <a:rPr lang="en-IN" dirty="0"/>
              <a:t>Linear Regression Scatter Plot</a:t>
            </a:r>
          </a:p>
        </p:txBody>
      </p:sp>
      <p:sp>
        <p:nvSpPr>
          <p:cNvPr id="8" name="Content Placeholder 7">
            <a:extLst>
              <a:ext uri="{FF2B5EF4-FFF2-40B4-BE49-F238E27FC236}">
                <a16:creationId xmlns:a16="http://schemas.microsoft.com/office/drawing/2014/main" id="{0FA784F7-AC31-46FB-919F-ECAD58F62B34}"/>
              </a:ext>
            </a:extLst>
          </p:cNvPr>
          <p:cNvSpPr>
            <a:spLocks noGrp="1"/>
          </p:cNvSpPr>
          <p:nvPr>
            <p:ph sz="half" idx="2"/>
          </p:nvPr>
        </p:nvSpPr>
        <p:spPr>
          <a:xfrm>
            <a:off x="5089970" y="2366963"/>
            <a:ext cx="4184034" cy="3880773"/>
          </a:xfrm>
        </p:spPr>
        <p:txBody>
          <a:bodyPr>
            <a:normAutofit fontScale="92500" lnSpcReduction="10000"/>
          </a:bodyPr>
          <a:lstStyle/>
          <a:p>
            <a:pPr algn="l">
              <a:lnSpc>
                <a:spcPct val="120000"/>
              </a:lnSpc>
            </a:pPr>
            <a:r>
              <a:rPr lang="en-US" sz="1800" spc="52" dirty="0">
                <a:solidFill>
                  <a:schemeClr val="tx1"/>
                </a:solidFill>
                <a:latin typeface="Aileron"/>
              </a:rPr>
              <a:t>The majority of the data points are aligned along a diagonal line, indicating a positive correlation between the two variables </a:t>
            </a:r>
            <a:r>
              <a:rPr lang="en-US" sz="1800" spc="52" dirty="0" err="1">
                <a:solidFill>
                  <a:schemeClr val="tx1"/>
                </a:solidFill>
                <a:latin typeface="Aileron"/>
              </a:rPr>
              <a:t>i.e</a:t>
            </a:r>
            <a:r>
              <a:rPr lang="en-US" sz="1800" spc="52" dirty="0">
                <a:solidFill>
                  <a:schemeClr val="tx1"/>
                </a:solidFill>
                <a:latin typeface="Aileron"/>
              </a:rPr>
              <a:t> </a:t>
            </a:r>
          </a:p>
          <a:p>
            <a:pPr algn="l">
              <a:lnSpc>
                <a:spcPct val="120000"/>
              </a:lnSpc>
            </a:pPr>
            <a:r>
              <a:rPr lang="en-US" sz="1800" spc="52" dirty="0">
                <a:solidFill>
                  <a:schemeClr val="tx1"/>
                </a:solidFill>
                <a:latin typeface="Aileron"/>
              </a:rPr>
              <a:t>X = Avg. Session Length, Time on App, Time on Website, Length of Membership</a:t>
            </a:r>
          </a:p>
          <a:p>
            <a:pPr algn="l">
              <a:lnSpc>
                <a:spcPct val="120000"/>
              </a:lnSpc>
            </a:pPr>
            <a:r>
              <a:rPr lang="en-US" sz="1800" spc="52" dirty="0">
                <a:solidFill>
                  <a:schemeClr val="tx1"/>
                </a:solidFill>
                <a:latin typeface="Aileron"/>
              </a:rPr>
              <a:t>Y =  Yearly Amount Spent</a:t>
            </a:r>
          </a:p>
          <a:p>
            <a:pPr algn="l">
              <a:lnSpc>
                <a:spcPct val="120000"/>
              </a:lnSpc>
            </a:pPr>
            <a:r>
              <a:rPr lang="en-US" sz="1800" spc="52" dirty="0">
                <a:solidFill>
                  <a:schemeClr val="tx1"/>
                </a:solidFill>
                <a:latin typeface="Aileron"/>
              </a:rPr>
              <a:t>However, there are some outliers that do not follow the general trend of the data.</a:t>
            </a:r>
          </a:p>
          <a:p>
            <a:endParaRPr lang="en-IN" dirty="0"/>
          </a:p>
        </p:txBody>
      </p:sp>
      <p:sp>
        <p:nvSpPr>
          <p:cNvPr id="10" name="Freeform 6">
            <a:extLst>
              <a:ext uri="{FF2B5EF4-FFF2-40B4-BE49-F238E27FC236}">
                <a16:creationId xmlns:a16="http://schemas.microsoft.com/office/drawing/2014/main" id="{E66B0A6D-208D-460C-81E3-F32AA272E7B7}"/>
              </a:ext>
            </a:extLst>
          </p:cNvPr>
          <p:cNvSpPr>
            <a:spLocks noGrp="1"/>
          </p:cNvSpPr>
          <p:nvPr>
            <p:ph sz="half" idx="1"/>
          </p:nvPr>
        </p:nvSpPr>
        <p:spPr>
          <a:xfrm>
            <a:off x="906908" y="2366963"/>
            <a:ext cx="4183062" cy="3881437"/>
          </a:xfrm>
          <a:custGeom>
            <a:avLst/>
            <a:gdLst/>
            <a:ahLst/>
            <a:cxnLst/>
            <a:rect l="l" t="t" r="r" b="b"/>
            <a:pathLst>
              <a:path w="8674096" h="6185603">
                <a:moveTo>
                  <a:pt x="0" y="0"/>
                </a:moveTo>
                <a:lnTo>
                  <a:pt x="8674096" y="0"/>
                </a:lnTo>
                <a:lnTo>
                  <a:pt x="8674096" y="6185603"/>
                </a:lnTo>
                <a:lnTo>
                  <a:pt x="0" y="6185603"/>
                </a:lnTo>
                <a:lnTo>
                  <a:pt x="0" y="0"/>
                </a:lnTo>
                <a:close/>
              </a:path>
            </a:pathLst>
          </a:custGeom>
          <a:blipFill>
            <a:blip r:embed="rId2"/>
            <a:stretch>
              <a:fillRect t="-4918"/>
            </a:stretch>
          </a:blipFill>
        </p:spPr>
        <p:txBody>
          <a:bodyPr>
            <a:normAutofit fontScale="92500" lnSpcReduction="10000"/>
          </a:bodyPr>
          <a:lstStyle/>
          <a:p>
            <a:endParaRPr lang="en-IN" dirty="0"/>
          </a:p>
        </p:txBody>
      </p:sp>
    </p:spTree>
    <p:extLst>
      <p:ext uri="{BB962C8B-B14F-4D97-AF65-F5344CB8AC3E}">
        <p14:creationId xmlns:p14="http://schemas.microsoft.com/office/powerpoint/2010/main" val="268037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9FA109-A61E-4455-A7AD-E33A03B39B63}"/>
              </a:ext>
            </a:extLst>
          </p:cNvPr>
          <p:cNvPicPr>
            <a:picLocks noChangeAspect="1"/>
          </p:cNvPicPr>
          <p:nvPr/>
        </p:nvPicPr>
        <p:blipFill rotWithShape="1">
          <a:blip r:embed="rId2">
            <a:extLst>
              <a:ext uri="{28A0092B-C50C-407E-A947-70E740481C1C}">
                <a14:useLocalDpi xmlns:a14="http://schemas.microsoft.com/office/drawing/2010/main" val="0"/>
              </a:ext>
            </a:extLst>
          </a:blip>
          <a:srcRect l="2986" t="17993" r="10437" b="6667"/>
          <a:stretch/>
        </p:blipFill>
        <p:spPr>
          <a:xfrm>
            <a:off x="363984" y="1233996"/>
            <a:ext cx="10555550" cy="5166804"/>
          </a:xfrm>
          <a:prstGeom prst="rect">
            <a:avLst/>
          </a:prstGeom>
        </p:spPr>
      </p:pic>
    </p:spTree>
    <p:extLst>
      <p:ext uri="{BB962C8B-B14F-4D97-AF65-F5344CB8AC3E}">
        <p14:creationId xmlns:p14="http://schemas.microsoft.com/office/powerpoint/2010/main" val="52902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8C6A-52E3-4A2D-ADFD-847464B421FE}"/>
              </a:ext>
            </a:extLst>
          </p:cNvPr>
          <p:cNvSpPr>
            <a:spLocks noGrp="1"/>
          </p:cNvSpPr>
          <p:nvPr>
            <p:ph type="title"/>
          </p:nvPr>
        </p:nvSpPr>
        <p:spPr/>
        <p:txBody>
          <a:bodyPr/>
          <a:lstStyle/>
          <a:p>
            <a:r>
              <a:rPr lang="en-IN" dirty="0"/>
              <a:t>Time series analysis techniques</a:t>
            </a:r>
          </a:p>
        </p:txBody>
      </p:sp>
      <p:pic>
        <p:nvPicPr>
          <p:cNvPr id="5" name="Content Placeholder 4">
            <a:extLst>
              <a:ext uri="{FF2B5EF4-FFF2-40B4-BE49-F238E27FC236}">
                <a16:creationId xmlns:a16="http://schemas.microsoft.com/office/drawing/2014/main" id="{B247857F-BF6A-44CF-911D-429839C8A4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88281"/>
            <a:ext cx="5889889" cy="3881437"/>
          </a:xfrm>
        </p:spPr>
      </p:pic>
      <p:sp>
        <p:nvSpPr>
          <p:cNvPr id="7" name="TextBox 6">
            <a:extLst>
              <a:ext uri="{FF2B5EF4-FFF2-40B4-BE49-F238E27FC236}">
                <a16:creationId xmlns:a16="http://schemas.microsoft.com/office/drawing/2014/main" id="{069162F9-B36B-46FC-945A-3C582E72F7DB}"/>
              </a:ext>
            </a:extLst>
          </p:cNvPr>
          <p:cNvSpPr txBox="1"/>
          <p:nvPr/>
        </p:nvSpPr>
        <p:spPr>
          <a:xfrm>
            <a:off x="6766080" y="2042122"/>
            <a:ext cx="4123629" cy="1754326"/>
          </a:xfrm>
          <a:prstGeom prst="rect">
            <a:avLst/>
          </a:prstGeom>
          <a:noFill/>
        </p:spPr>
        <p:txBody>
          <a:bodyPr wrap="none" rtlCol="0">
            <a:spAutoFit/>
          </a:bodyPr>
          <a:lstStyle/>
          <a:p>
            <a:pPr marL="285750" indent="-285750" algn="just">
              <a:buFont typeface="Wingdings" panose="05000000000000000000" pitchFamily="2" charset="2"/>
              <a:buChar char="q"/>
            </a:pPr>
            <a:r>
              <a:rPr lang="en-IN" dirty="0"/>
              <a:t>Time series analysis is </a:t>
            </a:r>
          </a:p>
          <a:p>
            <a:pPr algn="just"/>
            <a:r>
              <a:rPr lang="en-IN" dirty="0"/>
              <a:t>performed on the Ecommerce Dataset</a:t>
            </a:r>
          </a:p>
          <a:p>
            <a:pPr marL="285750" indent="-285750" algn="just">
              <a:buFont typeface="Wingdings" panose="05000000000000000000" pitchFamily="2" charset="2"/>
              <a:buChar char="q"/>
            </a:pPr>
            <a:endParaRPr lang="en-IN" dirty="0"/>
          </a:p>
          <a:p>
            <a:pPr marL="285750" indent="-285750" algn="just">
              <a:buFont typeface="Wingdings" panose="05000000000000000000" pitchFamily="2" charset="2"/>
              <a:buChar char="q"/>
            </a:pPr>
            <a:endParaRPr lang="en-IN" dirty="0"/>
          </a:p>
          <a:p>
            <a:pPr marL="285750" indent="-285750" algn="just">
              <a:buFont typeface="Wingdings" panose="05000000000000000000" pitchFamily="2" charset="2"/>
              <a:buChar char="q"/>
            </a:pPr>
            <a:r>
              <a:rPr lang="en-IN" dirty="0"/>
              <a:t>Plotting the components for </a:t>
            </a:r>
          </a:p>
          <a:p>
            <a:pPr algn="just"/>
            <a:r>
              <a:rPr lang="en-IN" dirty="0"/>
              <a:t>Seasonal Decomposition</a:t>
            </a:r>
          </a:p>
        </p:txBody>
      </p:sp>
    </p:spTree>
    <p:extLst>
      <p:ext uri="{BB962C8B-B14F-4D97-AF65-F5344CB8AC3E}">
        <p14:creationId xmlns:p14="http://schemas.microsoft.com/office/powerpoint/2010/main" val="4222990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9B37-2C14-4E47-B03A-709198EA2BD8}"/>
              </a:ext>
            </a:extLst>
          </p:cNvPr>
          <p:cNvSpPr>
            <a:spLocks noGrp="1"/>
          </p:cNvSpPr>
          <p:nvPr>
            <p:ph type="title"/>
          </p:nvPr>
        </p:nvSpPr>
        <p:spPr/>
        <p:txBody>
          <a:bodyPr/>
          <a:lstStyle/>
          <a:p>
            <a:r>
              <a:rPr lang="en-IN" dirty="0"/>
              <a:t>Model Evaluation </a:t>
            </a:r>
          </a:p>
        </p:txBody>
      </p:sp>
      <p:sp>
        <p:nvSpPr>
          <p:cNvPr id="3" name="Content Placeholder 2">
            <a:extLst>
              <a:ext uri="{FF2B5EF4-FFF2-40B4-BE49-F238E27FC236}">
                <a16:creationId xmlns:a16="http://schemas.microsoft.com/office/drawing/2014/main" id="{C7B54224-9974-4792-A531-5AE6DDB1694E}"/>
              </a:ext>
            </a:extLst>
          </p:cNvPr>
          <p:cNvSpPr>
            <a:spLocks noGrp="1"/>
          </p:cNvSpPr>
          <p:nvPr>
            <p:ph idx="1"/>
          </p:nvPr>
        </p:nvSpPr>
        <p:spPr/>
        <p:txBody>
          <a:bodyPr/>
          <a:lstStyle/>
          <a:p>
            <a:pPr marL="0" indent="0">
              <a:buNone/>
            </a:pPr>
            <a:r>
              <a:rPr lang="en-IN" dirty="0"/>
              <a:t>Mean Squared Error :The mean squared error in this case is approximately 5.164148672614108e-26</a:t>
            </a:r>
          </a:p>
        </p:txBody>
      </p:sp>
      <p:pic>
        <p:nvPicPr>
          <p:cNvPr id="5" name="Picture 4">
            <a:extLst>
              <a:ext uri="{FF2B5EF4-FFF2-40B4-BE49-F238E27FC236}">
                <a16:creationId xmlns:a16="http://schemas.microsoft.com/office/drawing/2014/main" id="{32CBF462-FB30-483F-AB7D-C1E6FFB6AB99}"/>
              </a:ext>
            </a:extLst>
          </p:cNvPr>
          <p:cNvPicPr>
            <a:picLocks noChangeAspect="1"/>
          </p:cNvPicPr>
          <p:nvPr/>
        </p:nvPicPr>
        <p:blipFill rotWithShape="1">
          <a:blip r:embed="rId2">
            <a:extLst>
              <a:ext uri="{28A0092B-C50C-407E-A947-70E740481C1C}">
                <a14:useLocalDpi xmlns:a14="http://schemas.microsoft.com/office/drawing/2010/main" val="0"/>
              </a:ext>
            </a:extLst>
          </a:blip>
          <a:srcRect b="26566"/>
          <a:stretch/>
        </p:blipFill>
        <p:spPr>
          <a:xfrm>
            <a:off x="1943238" y="3077037"/>
            <a:ext cx="5819775" cy="1503841"/>
          </a:xfrm>
          <a:prstGeom prst="rect">
            <a:avLst/>
          </a:prstGeom>
        </p:spPr>
      </p:pic>
    </p:spTree>
    <p:extLst>
      <p:ext uri="{BB962C8B-B14F-4D97-AF65-F5344CB8AC3E}">
        <p14:creationId xmlns:p14="http://schemas.microsoft.com/office/powerpoint/2010/main" val="117213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15EC-BF93-4CAD-A295-CB1E06429A04}"/>
              </a:ext>
            </a:extLst>
          </p:cNvPr>
          <p:cNvSpPr>
            <a:spLocks noGrp="1"/>
          </p:cNvSpPr>
          <p:nvPr>
            <p:ph type="title"/>
          </p:nvPr>
        </p:nvSpPr>
        <p:spPr/>
        <p:txBody>
          <a:bodyPr/>
          <a:lstStyle/>
          <a:p>
            <a:r>
              <a:rPr lang="en-IN" dirty="0"/>
              <a:t>Naïve Bayes classifier on Spam Dataset</a:t>
            </a:r>
          </a:p>
        </p:txBody>
      </p:sp>
      <p:pic>
        <p:nvPicPr>
          <p:cNvPr id="5" name="Content Placeholder 4">
            <a:extLst>
              <a:ext uri="{FF2B5EF4-FFF2-40B4-BE49-F238E27FC236}">
                <a16:creationId xmlns:a16="http://schemas.microsoft.com/office/drawing/2014/main" id="{B2B06B05-55ED-4B91-976C-E6495E6B7E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624" y="1930400"/>
            <a:ext cx="6900332" cy="3881437"/>
          </a:xfrm>
        </p:spPr>
      </p:pic>
    </p:spTree>
    <p:extLst>
      <p:ext uri="{BB962C8B-B14F-4D97-AF65-F5344CB8AC3E}">
        <p14:creationId xmlns:p14="http://schemas.microsoft.com/office/powerpoint/2010/main" val="2666755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D5EB-8E2A-4CD9-B1B4-1C60E9D54795}"/>
              </a:ext>
            </a:extLst>
          </p:cNvPr>
          <p:cNvSpPr>
            <a:spLocks noGrp="1"/>
          </p:cNvSpPr>
          <p:nvPr>
            <p:ph type="title"/>
          </p:nvPr>
        </p:nvSpPr>
        <p:spPr/>
        <p:txBody>
          <a:bodyPr>
            <a:normAutofit fontScale="90000"/>
          </a:bodyPr>
          <a:lstStyle/>
          <a:p>
            <a:r>
              <a:rPr lang="en-US" dirty="0"/>
              <a:t>COMPARATIVE ANALYSIS OF MODEL METRICS: ACCURACY, PRECISION, RECALL, AND F1 SCORE</a:t>
            </a:r>
            <a:br>
              <a:rPr lang="en-US" dirty="0"/>
            </a:br>
            <a:br>
              <a:rPr lang="en-US" dirty="0"/>
            </a:br>
            <a:r>
              <a:rPr lang="en-US" sz="2700" dirty="0"/>
              <a:t>Classification report for Decision Tree and Random Forest</a:t>
            </a:r>
            <a:br>
              <a:rPr lang="en-US" dirty="0"/>
            </a:br>
            <a:endParaRPr lang="en-IN" dirty="0"/>
          </a:p>
        </p:txBody>
      </p:sp>
      <p:pic>
        <p:nvPicPr>
          <p:cNvPr id="11" name="Content Placeholder 10">
            <a:extLst>
              <a:ext uri="{FF2B5EF4-FFF2-40B4-BE49-F238E27FC236}">
                <a16:creationId xmlns:a16="http://schemas.microsoft.com/office/drawing/2014/main" id="{34EEAC33-CB85-4F41-9383-FC2D3698652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0208" y="3323364"/>
            <a:ext cx="4183062" cy="3208474"/>
          </a:xfrm>
        </p:spPr>
      </p:pic>
      <p:pic>
        <p:nvPicPr>
          <p:cNvPr id="25" name="Content Placeholder 24">
            <a:extLst>
              <a:ext uri="{FF2B5EF4-FFF2-40B4-BE49-F238E27FC236}">
                <a16:creationId xmlns:a16="http://schemas.microsoft.com/office/drawing/2014/main" id="{7A5A61F3-CC19-4A4C-8687-C5764B46856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13813" y="3362414"/>
            <a:ext cx="4184650" cy="3130373"/>
          </a:xfrm>
        </p:spPr>
      </p:pic>
    </p:spTree>
    <p:extLst>
      <p:ext uri="{BB962C8B-B14F-4D97-AF65-F5344CB8AC3E}">
        <p14:creationId xmlns:p14="http://schemas.microsoft.com/office/powerpoint/2010/main" val="408830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4F28DC-E886-4328-9A87-53C8C57A74B8}"/>
              </a:ext>
            </a:extLst>
          </p:cNvPr>
          <p:cNvSpPr>
            <a:spLocks noGrp="1"/>
          </p:cNvSpPr>
          <p:nvPr>
            <p:ph type="title"/>
          </p:nvPr>
        </p:nvSpPr>
        <p:spPr/>
        <p:txBody>
          <a:bodyPr/>
          <a:lstStyle/>
          <a:p>
            <a:r>
              <a:rPr lang="en-IN" dirty="0"/>
              <a:t>Conclusion</a:t>
            </a:r>
          </a:p>
        </p:txBody>
      </p:sp>
      <p:sp>
        <p:nvSpPr>
          <p:cNvPr id="6" name="Content Placeholder 5">
            <a:extLst>
              <a:ext uri="{FF2B5EF4-FFF2-40B4-BE49-F238E27FC236}">
                <a16:creationId xmlns:a16="http://schemas.microsoft.com/office/drawing/2014/main" id="{731D76F2-7EF6-4DFB-A43C-7852AFFDF275}"/>
              </a:ext>
            </a:extLst>
          </p:cNvPr>
          <p:cNvSpPr>
            <a:spLocks noGrp="1"/>
          </p:cNvSpPr>
          <p:nvPr>
            <p:ph idx="1"/>
          </p:nvPr>
        </p:nvSpPr>
        <p:spPr/>
        <p:txBody>
          <a:bodyPr/>
          <a:lstStyle/>
          <a:p>
            <a:r>
              <a:rPr lang="en-US" b="0" i="0" dirty="0">
                <a:solidFill>
                  <a:srgbClr val="0D0D0D"/>
                </a:solidFill>
                <a:effectLst/>
                <a:latin typeface="Söhne"/>
              </a:rPr>
              <a:t>In conclusion, this project has demonstrated the power of predictive analysis using machine learning techniques to extract actionable insights from data</a:t>
            </a:r>
          </a:p>
          <a:p>
            <a:r>
              <a:rPr lang="en-US" b="0" i="0" dirty="0">
                <a:solidFill>
                  <a:srgbClr val="0D0D0D"/>
                </a:solidFill>
                <a:effectLst/>
                <a:latin typeface="Söhne"/>
              </a:rPr>
              <a:t> By combining domain knowledge, analytical skills, and advanced machine learning algorithms, we have empowered decision-makers with the tools and insights needed to drive informed decisions and address complex challenges effectively.</a:t>
            </a:r>
          </a:p>
          <a:p>
            <a:r>
              <a:rPr lang="en-US" b="0" i="0" dirty="0">
                <a:solidFill>
                  <a:srgbClr val="0D0D0D"/>
                </a:solidFill>
                <a:effectLst/>
                <a:latin typeface="Söhne"/>
              </a:rPr>
              <a:t>While this project has provided valuable insights and predictive models, there are opportunities for further refinement and expansion. Future steps may involve refining the models through hyperparameter tuning, incorporating additional features or datasets for improved accuracy, or deploying the models in real-world applications for decision support.</a:t>
            </a:r>
            <a:endParaRPr lang="en-IN" dirty="0"/>
          </a:p>
        </p:txBody>
      </p:sp>
    </p:spTree>
    <p:extLst>
      <p:ext uri="{BB962C8B-B14F-4D97-AF65-F5344CB8AC3E}">
        <p14:creationId xmlns:p14="http://schemas.microsoft.com/office/powerpoint/2010/main" val="37349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E36B-97E0-4954-BEC7-06AF481386AC}"/>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0EC2E900-2248-4C76-A516-D20FB202BE83}"/>
              </a:ext>
            </a:extLst>
          </p:cNvPr>
          <p:cNvSpPr>
            <a:spLocks noGrp="1"/>
          </p:cNvSpPr>
          <p:nvPr>
            <p:ph idx="1"/>
          </p:nvPr>
        </p:nvSpPr>
        <p:spPr/>
        <p:txBody>
          <a:bodyPr>
            <a:normAutofit/>
          </a:bodyPr>
          <a:lstStyle/>
          <a:p>
            <a:pPr algn="l">
              <a:buFont typeface="Wingdings" panose="05000000000000000000" pitchFamily="2" charset="2"/>
              <a:buChar char="Ø"/>
            </a:pPr>
            <a:r>
              <a:rPr lang="en-US" b="0" i="0" dirty="0">
                <a:solidFill>
                  <a:srgbClr val="0D0D0D"/>
                </a:solidFill>
                <a:effectLst/>
                <a:latin typeface="Söhne"/>
              </a:rPr>
              <a:t>Linear regression is a statistical method used to model the relationship between one or more independent variables (predictors) and a dependent variable (outcome). </a:t>
            </a:r>
          </a:p>
          <a:p>
            <a:pPr algn="l">
              <a:buFont typeface="Wingdings" panose="05000000000000000000" pitchFamily="2" charset="2"/>
              <a:buChar char="Ø"/>
            </a:pPr>
            <a:r>
              <a:rPr lang="en-US" b="0" i="0" dirty="0">
                <a:solidFill>
                  <a:srgbClr val="0D0D0D"/>
                </a:solidFill>
                <a:effectLst/>
                <a:latin typeface="Söhne"/>
              </a:rPr>
              <a:t>The relationship is represented by a linear equation, where the coefficients of the independent variables are estimated to minimize the sum of squared errors between the observed and predicted values. </a:t>
            </a:r>
          </a:p>
          <a:p>
            <a:pPr algn="l">
              <a:buFont typeface="Wingdings" panose="05000000000000000000" pitchFamily="2" charset="2"/>
              <a:buChar char="Ø"/>
            </a:pPr>
            <a:r>
              <a:rPr lang="en-US" b="0" i="0" dirty="0">
                <a:solidFill>
                  <a:srgbClr val="0D0D0D"/>
                </a:solidFill>
                <a:effectLst/>
                <a:latin typeface="Söhne"/>
              </a:rPr>
              <a:t>Linear regression is widely used for prediction, inference, and understanding the relationship between variables.</a:t>
            </a:r>
          </a:p>
          <a:p>
            <a:pPr marL="0" indent="0" algn="l">
              <a:buNone/>
            </a:pPr>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106850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8EE8-4ED6-474A-A221-369104C7636B}"/>
              </a:ext>
            </a:extLst>
          </p:cNvPr>
          <p:cNvSpPr>
            <a:spLocks noGrp="1"/>
          </p:cNvSpPr>
          <p:nvPr>
            <p:ph type="title"/>
          </p:nvPr>
        </p:nvSpPr>
        <p:spPr/>
        <p:txBody>
          <a:bodyPr/>
          <a:lstStyle/>
          <a:p>
            <a:r>
              <a:rPr lang="en-IN" dirty="0"/>
              <a:t>Time Series Analysis</a:t>
            </a:r>
          </a:p>
        </p:txBody>
      </p:sp>
      <p:sp>
        <p:nvSpPr>
          <p:cNvPr id="3" name="Content Placeholder 2">
            <a:extLst>
              <a:ext uri="{FF2B5EF4-FFF2-40B4-BE49-F238E27FC236}">
                <a16:creationId xmlns:a16="http://schemas.microsoft.com/office/drawing/2014/main" id="{EAE2D323-F121-40C0-9F2B-B53192DD0397}"/>
              </a:ext>
            </a:extLst>
          </p:cNvPr>
          <p:cNvSpPr>
            <a:spLocks noGrp="1"/>
          </p:cNvSpPr>
          <p:nvPr>
            <p:ph idx="1"/>
          </p:nvPr>
        </p:nvSpPr>
        <p:spPr/>
        <p:txBody>
          <a:bodyPr/>
          <a:lstStyle/>
          <a:p>
            <a:pPr algn="l">
              <a:buFont typeface="Wingdings" panose="05000000000000000000" pitchFamily="2" charset="2"/>
              <a:buChar char="Ø"/>
            </a:pPr>
            <a:r>
              <a:rPr lang="en-US" b="0" i="0" dirty="0">
                <a:solidFill>
                  <a:srgbClr val="0D0D0D"/>
                </a:solidFill>
                <a:effectLst/>
                <a:latin typeface="Söhne"/>
              </a:rPr>
              <a:t>Time series analysis is a statistical technique used to analyze time-ordered data points collected at regular intervals. It involves identifying patterns, trends, and seasonality in the data to make predictions about future values. </a:t>
            </a:r>
          </a:p>
          <a:p>
            <a:pPr algn="l">
              <a:buFont typeface="Wingdings" panose="05000000000000000000" pitchFamily="2" charset="2"/>
              <a:buChar char="Ø"/>
            </a:pPr>
            <a:r>
              <a:rPr lang="en-US" b="0" i="0" dirty="0">
                <a:solidFill>
                  <a:srgbClr val="0D0D0D"/>
                </a:solidFill>
                <a:effectLst/>
                <a:latin typeface="Söhne"/>
              </a:rPr>
              <a:t>Time series analysis encompasses various methods, including autoregressive integrated moving average , seasonal decomposition of time series , and exponential smoothing models.</a:t>
            </a:r>
          </a:p>
          <a:p>
            <a:pPr algn="l">
              <a:buFont typeface="Wingdings" panose="05000000000000000000" pitchFamily="2" charset="2"/>
              <a:buChar char="Ø"/>
            </a:pPr>
            <a:r>
              <a:rPr lang="en-US" b="0" i="0" dirty="0">
                <a:solidFill>
                  <a:srgbClr val="0D0D0D"/>
                </a:solidFill>
                <a:effectLst/>
                <a:latin typeface="Söhne"/>
              </a:rPr>
              <a:t> It is commonly used in finance, economics, weather forecasting, and other fields where data is collected over time.</a:t>
            </a:r>
          </a:p>
          <a:p>
            <a:endParaRPr lang="en-IN" dirty="0"/>
          </a:p>
        </p:txBody>
      </p:sp>
    </p:spTree>
    <p:extLst>
      <p:ext uri="{BB962C8B-B14F-4D97-AF65-F5344CB8AC3E}">
        <p14:creationId xmlns:p14="http://schemas.microsoft.com/office/powerpoint/2010/main" val="354445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E2EA-D101-4ECD-9FD0-E32EA4BB48EE}"/>
              </a:ext>
            </a:extLst>
          </p:cNvPr>
          <p:cNvSpPr>
            <a:spLocks noGrp="1"/>
          </p:cNvSpPr>
          <p:nvPr>
            <p:ph type="title"/>
          </p:nvPr>
        </p:nvSpPr>
        <p:spPr/>
        <p:txBody>
          <a:bodyPr/>
          <a:lstStyle/>
          <a:p>
            <a:r>
              <a:rPr lang="en-IN" dirty="0"/>
              <a:t>Naïve Bayes Classification</a:t>
            </a:r>
          </a:p>
        </p:txBody>
      </p:sp>
      <p:sp>
        <p:nvSpPr>
          <p:cNvPr id="3" name="Content Placeholder 2">
            <a:extLst>
              <a:ext uri="{FF2B5EF4-FFF2-40B4-BE49-F238E27FC236}">
                <a16:creationId xmlns:a16="http://schemas.microsoft.com/office/drawing/2014/main" id="{BEF60D69-E48F-4E21-9293-66E0994E3948}"/>
              </a:ext>
            </a:extLst>
          </p:cNvPr>
          <p:cNvSpPr>
            <a:spLocks noGrp="1"/>
          </p:cNvSpPr>
          <p:nvPr>
            <p:ph idx="1"/>
          </p:nvPr>
        </p:nvSpPr>
        <p:spPr/>
        <p:txBody>
          <a:bodyPr/>
          <a:lstStyle/>
          <a:p>
            <a:r>
              <a:rPr lang="en-US" b="0" i="0" dirty="0">
                <a:solidFill>
                  <a:srgbClr val="0D0D0D"/>
                </a:solidFill>
                <a:effectLst/>
                <a:latin typeface="Söhne"/>
              </a:rPr>
              <a:t>Predictive analysis using Naïve Bayes Classification is a common technique in machine learning for classification tasks. </a:t>
            </a:r>
          </a:p>
          <a:p>
            <a:r>
              <a:rPr lang="en-US" b="0" i="0" dirty="0">
                <a:solidFill>
                  <a:srgbClr val="0D0D0D"/>
                </a:solidFill>
                <a:effectLst/>
                <a:latin typeface="Söhne"/>
              </a:rPr>
              <a:t>Naïve Bayes is a probabilistic algorithm based on Bayes' theorem, which assumes that the presence of a particular feature in a class is independent of the presence of any other feature.</a:t>
            </a:r>
          </a:p>
          <a:p>
            <a:r>
              <a:rPr lang="en-US" b="0" i="0" dirty="0">
                <a:solidFill>
                  <a:srgbClr val="0D0D0D"/>
                </a:solidFill>
                <a:effectLst/>
                <a:latin typeface="Söhne"/>
              </a:rPr>
              <a:t> Despite its simplicity and the "naïve" assumption of feature independence, Naïve Bayes often performs surprisingly well in practice and is particularly suited for text classification and spam filtering.</a:t>
            </a:r>
            <a:endParaRPr lang="en-IN" dirty="0"/>
          </a:p>
        </p:txBody>
      </p:sp>
    </p:spTree>
    <p:extLst>
      <p:ext uri="{BB962C8B-B14F-4D97-AF65-F5344CB8AC3E}">
        <p14:creationId xmlns:p14="http://schemas.microsoft.com/office/powerpoint/2010/main" val="363695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D852-04FF-4235-BCF3-D655BBE3AE36}"/>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B34F043D-023D-4A06-A3F5-67C5DB85A970}"/>
              </a:ext>
            </a:extLst>
          </p:cNvPr>
          <p:cNvSpPr>
            <a:spLocks noGrp="1"/>
          </p:cNvSpPr>
          <p:nvPr>
            <p:ph idx="1"/>
          </p:nvPr>
        </p:nvSpPr>
        <p:spPr/>
        <p:txBody>
          <a:bodyPr/>
          <a:lstStyle/>
          <a:p>
            <a:r>
              <a:rPr lang="en-US" b="0" i="0" dirty="0">
                <a:solidFill>
                  <a:srgbClr val="0D0D0D"/>
                </a:solidFill>
                <a:effectLst/>
                <a:latin typeface="Söhne"/>
              </a:rPr>
              <a:t>Predictive analysis using Decision Trees involves constructing a tree-based model that recursively partitions the feature space based on the values of input features, aiming to predict the target variable. </a:t>
            </a:r>
          </a:p>
          <a:p>
            <a:r>
              <a:rPr lang="en-US" b="0" i="0" dirty="0">
                <a:solidFill>
                  <a:srgbClr val="0D0D0D"/>
                </a:solidFill>
                <a:effectLst/>
                <a:latin typeface="Söhne"/>
              </a:rPr>
              <a:t>The algorithm selects the most informative features at each node to split the data, leading to an interpretable tree structure where each leaf node represents a prediction.</a:t>
            </a:r>
          </a:p>
          <a:p>
            <a:r>
              <a:rPr lang="en-US" b="0" i="0" dirty="0">
                <a:solidFill>
                  <a:srgbClr val="0D0D0D"/>
                </a:solidFill>
                <a:effectLst/>
                <a:latin typeface="Söhne"/>
              </a:rPr>
              <a:t> Decision Trees are advantageous for their ability to handle both numerical and categorical data, their interpretability, and their capacity to capture non-linear relationships between features and the target variable.</a:t>
            </a:r>
            <a:endParaRPr lang="en-IN" dirty="0"/>
          </a:p>
        </p:txBody>
      </p:sp>
    </p:spTree>
    <p:extLst>
      <p:ext uri="{BB962C8B-B14F-4D97-AF65-F5344CB8AC3E}">
        <p14:creationId xmlns:p14="http://schemas.microsoft.com/office/powerpoint/2010/main" val="278334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5544-D484-4B99-9B75-AB8EF997FD17}"/>
              </a:ext>
            </a:extLst>
          </p:cNvPr>
          <p:cNvSpPr>
            <a:spLocks noGrp="1"/>
          </p:cNvSpPr>
          <p:nvPr>
            <p:ph type="title"/>
          </p:nvPr>
        </p:nvSpPr>
        <p:spPr/>
        <p:txBody>
          <a:bodyPr/>
          <a:lstStyle/>
          <a:p>
            <a:r>
              <a:rPr lang="en-IN" dirty="0"/>
              <a:t>Random Forest</a:t>
            </a:r>
          </a:p>
        </p:txBody>
      </p:sp>
      <p:sp>
        <p:nvSpPr>
          <p:cNvPr id="3" name="Content Placeholder 2">
            <a:extLst>
              <a:ext uri="{FF2B5EF4-FFF2-40B4-BE49-F238E27FC236}">
                <a16:creationId xmlns:a16="http://schemas.microsoft.com/office/drawing/2014/main" id="{51E10F51-2A34-437C-A63B-EE1CCCDB0D7B}"/>
              </a:ext>
            </a:extLst>
          </p:cNvPr>
          <p:cNvSpPr>
            <a:spLocks noGrp="1"/>
          </p:cNvSpPr>
          <p:nvPr>
            <p:ph idx="1"/>
          </p:nvPr>
        </p:nvSpPr>
        <p:spPr/>
        <p:txBody>
          <a:bodyPr/>
          <a:lstStyle/>
          <a:p>
            <a:r>
              <a:rPr lang="en-US" dirty="0"/>
              <a:t>Random Forest involves employing an ensemble learning technique based on Decision Trees to make predictions across various domains. </a:t>
            </a:r>
          </a:p>
          <a:p>
            <a:r>
              <a:rPr lang="en-US" dirty="0"/>
              <a:t>Random Forest constructs a multitude of decision trees during training, where each tree is trained on a random subset of the training data and features</a:t>
            </a:r>
          </a:p>
          <a:p>
            <a:r>
              <a:rPr lang="en-US" dirty="0"/>
              <a:t> During prediction, each tree in the forest independently predicts the outcome, and the final prediction is determined by aggregating the votes or averaging the results from all the trees.</a:t>
            </a:r>
          </a:p>
          <a:p>
            <a:r>
              <a:rPr lang="en-US" dirty="0"/>
              <a:t> This approach improves predictive accuracy, reduces overfitting compared to a single decision tree, and provides insights into feature importance</a:t>
            </a:r>
            <a:endParaRPr lang="en-IN" dirty="0"/>
          </a:p>
        </p:txBody>
      </p:sp>
    </p:spTree>
    <p:extLst>
      <p:ext uri="{BB962C8B-B14F-4D97-AF65-F5344CB8AC3E}">
        <p14:creationId xmlns:p14="http://schemas.microsoft.com/office/powerpoint/2010/main" val="44450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C7B6-4FEE-4A42-9F73-87C9FC8D5E5D}"/>
              </a:ext>
            </a:extLst>
          </p:cNvPr>
          <p:cNvSpPr>
            <a:spLocks noGrp="1"/>
          </p:cNvSpPr>
          <p:nvPr>
            <p:ph type="title"/>
          </p:nvPr>
        </p:nvSpPr>
        <p:spPr/>
        <p:txBody>
          <a:bodyPr/>
          <a:lstStyle/>
          <a:p>
            <a:r>
              <a:rPr lang="en-IN" dirty="0"/>
              <a:t>Dataset Overview</a:t>
            </a:r>
          </a:p>
        </p:txBody>
      </p:sp>
      <p:sp>
        <p:nvSpPr>
          <p:cNvPr id="3" name="Content Placeholder 2">
            <a:extLst>
              <a:ext uri="{FF2B5EF4-FFF2-40B4-BE49-F238E27FC236}">
                <a16:creationId xmlns:a16="http://schemas.microsoft.com/office/drawing/2014/main" id="{C8808F29-4DB8-4CB6-8BB0-99436739FE43}"/>
              </a:ext>
            </a:extLst>
          </p:cNvPr>
          <p:cNvSpPr>
            <a:spLocks noGrp="1"/>
          </p:cNvSpPr>
          <p:nvPr>
            <p:ph idx="1"/>
          </p:nvPr>
        </p:nvSpPr>
        <p:spPr/>
        <p:txBody>
          <a:bodyPr/>
          <a:lstStyle/>
          <a:p>
            <a:r>
              <a:rPr lang="en-US" b="0" i="0" dirty="0">
                <a:solidFill>
                  <a:srgbClr val="0D0D0D"/>
                </a:solidFill>
                <a:effectLst/>
                <a:latin typeface="Söhne"/>
              </a:rPr>
              <a:t>The Titanic dataset is a classic dataset often used for practicing machine learning techniques, particularly for binary classification tasks. It contains information about passengers aboard the RMS Titanic, including whether they survived or not</a:t>
            </a:r>
          </a:p>
          <a:p>
            <a:r>
              <a:rPr lang="en-US" b="0" i="0" dirty="0">
                <a:solidFill>
                  <a:srgbClr val="0D0D0D"/>
                </a:solidFill>
                <a:effectLst/>
                <a:latin typeface="Söhne"/>
              </a:rPr>
              <a:t>A </a:t>
            </a:r>
            <a:r>
              <a:rPr lang="en-US" dirty="0">
                <a:solidFill>
                  <a:srgbClr val="0D0D0D"/>
                </a:solidFill>
                <a:latin typeface="Söhne"/>
              </a:rPr>
              <a:t>Customer Shopping</a:t>
            </a:r>
            <a:r>
              <a:rPr lang="en-US" b="0" i="0" dirty="0">
                <a:solidFill>
                  <a:srgbClr val="0D0D0D"/>
                </a:solidFill>
                <a:effectLst/>
                <a:latin typeface="Söhne"/>
              </a:rPr>
              <a:t> dataset typically contains a wealth of information about customers, products, transactions, and interactions on an ecommerce platform. </a:t>
            </a:r>
          </a:p>
          <a:p>
            <a:endParaRPr lang="en-US" dirty="0">
              <a:solidFill>
                <a:srgbClr val="0D0D0D"/>
              </a:solidFill>
              <a:latin typeface="Söhne"/>
            </a:endParaRPr>
          </a:p>
          <a:p>
            <a:pPr marL="0" indent="0">
              <a:buNone/>
            </a:pPr>
            <a:r>
              <a:rPr lang="en-US" dirty="0">
                <a:solidFill>
                  <a:srgbClr val="0D0D0D"/>
                </a:solidFill>
                <a:latin typeface="Söhne"/>
              </a:rPr>
              <a:t>Source: Kaggle</a:t>
            </a:r>
            <a:endParaRPr lang="en-IN" dirty="0"/>
          </a:p>
        </p:txBody>
      </p:sp>
    </p:spTree>
    <p:extLst>
      <p:ext uri="{BB962C8B-B14F-4D97-AF65-F5344CB8AC3E}">
        <p14:creationId xmlns:p14="http://schemas.microsoft.com/office/powerpoint/2010/main" val="407539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B8697D-58B4-4D59-9A2F-8192CD706206}"/>
              </a:ext>
            </a:extLst>
          </p:cNvPr>
          <p:cNvSpPr txBox="1"/>
          <p:nvPr/>
        </p:nvSpPr>
        <p:spPr>
          <a:xfrm>
            <a:off x="958789" y="443883"/>
            <a:ext cx="8735627" cy="11031225"/>
          </a:xfrm>
          <a:prstGeom prst="rect">
            <a:avLst/>
          </a:prstGeom>
          <a:noFill/>
        </p:spPr>
        <p:txBody>
          <a:bodyPr wrap="square" rtlCol="0">
            <a:spAutoFit/>
          </a:bodyPr>
          <a:lstStyle/>
          <a:p>
            <a:r>
              <a:rPr lang="en-IN" b="1" dirty="0"/>
              <a:t>Data Loading</a:t>
            </a:r>
          </a:p>
          <a:p>
            <a:r>
              <a:rPr lang="en-US" dirty="0">
                <a:latin typeface="Aileron"/>
              </a:rPr>
              <a:t>L</a:t>
            </a:r>
            <a:r>
              <a:rPr lang="en-US" sz="1800" dirty="0">
                <a:latin typeface="Aileron"/>
              </a:rPr>
              <a:t>oading the Titanic dataset into a DataFrame named 'df' using the seaborn library. The dataset contains information about passengers aboard the Titanic and Ecommerce dataset , commonly used for exploring data visualization and machine learning techniques. </a:t>
            </a:r>
          </a:p>
          <a:p>
            <a:pPr algn="l">
              <a:lnSpc>
                <a:spcPts val="4301"/>
              </a:lnSpc>
              <a:spcBef>
                <a:spcPct val="0"/>
              </a:spcBef>
            </a:pPr>
            <a:r>
              <a:rPr lang="en-US" sz="2000" b="1" dirty="0">
                <a:latin typeface="Aileron Bold"/>
              </a:rPr>
              <a:t>Data Preprocessing / Feature engineering</a:t>
            </a:r>
            <a:r>
              <a:rPr lang="en-US" sz="2000" b="1" dirty="0">
                <a:latin typeface="Aileron"/>
              </a:rPr>
              <a:t> </a:t>
            </a:r>
            <a:r>
              <a:rPr lang="en-US" sz="2000" dirty="0">
                <a:latin typeface="Aileron"/>
              </a:rPr>
              <a:t>:</a:t>
            </a:r>
          </a:p>
          <a:p>
            <a:pPr algn="l">
              <a:lnSpc>
                <a:spcPct val="150000"/>
              </a:lnSpc>
              <a:spcBef>
                <a:spcPct val="0"/>
              </a:spcBef>
            </a:pPr>
            <a:r>
              <a:rPr lang="en-US" sz="1800" b="1" dirty="0">
                <a:latin typeface="Aileron Bold"/>
              </a:rPr>
              <a:t>Data Cleaning</a:t>
            </a:r>
            <a:r>
              <a:rPr lang="en-US" sz="1800" dirty="0">
                <a:latin typeface="Aileron Bold"/>
              </a:rPr>
              <a:t>:</a:t>
            </a:r>
          </a:p>
          <a:p>
            <a:pPr algn="l">
              <a:lnSpc>
                <a:spcPct val="150000"/>
              </a:lnSpc>
              <a:spcBef>
                <a:spcPct val="0"/>
              </a:spcBef>
            </a:pPr>
            <a:r>
              <a:rPr lang="en-US" sz="1800" dirty="0">
                <a:latin typeface="Aileron"/>
              </a:rPr>
              <a:t>Handled missing values by imputing using KNN imputer and removing the unnecessary column due to high null values in the dataset</a:t>
            </a:r>
          </a:p>
          <a:p>
            <a:pPr algn="l">
              <a:lnSpc>
                <a:spcPct val="150000"/>
              </a:lnSpc>
              <a:spcBef>
                <a:spcPct val="0"/>
              </a:spcBef>
            </a:pPr>
            <a:r>
              <a:rPr lang="en-US" sz="1800" b="1" dirty="0">
                <a:latin typeface="Aileron Bold"/>
              </a:rPr>
              <a:t>Feature Transformation</a:t>
            </a:r>
            <a:r>
              <a:rPr lang="en-US" sz="1800" dirty="0">
                <a:latin typeface="Aileron Bold"/>
              </a:rPr>
              <a:t>:</a:t>
            </a:r>
          </a:p>
          <a:p>
            <a:pPr algn="l">
              <a:lnSpc>
                <a:spcPct val="150000"/>
              </a:lnSpc>
              <a:spcBef>
                <a:spcPct val="0"/>
              </a:spcBef>
            </a:pPr>
            <a:r>
              <a:rPr lang="en-US" sz="1800" dirty="0">
                <a:latin typeface="Aileron"/>
              </a:rPr>
              <a:t>Encoded categorical variables using label encoding to prepare them for machine learning algorithms.</a:t>
            </a:r>
          </a:p>
          <a:p>
            <a:pPr algn="l">
              <a:lnSpc>
                <a:spcPct val="150000"/>
              </a:lnSpc>
              <a:spcBef>
                <a:spcPct val="0"/>
              </a:spcBef>
            </a:pPr>
            <a:r>
              <a:rPr lang="en-US" sz="1800" b="1" dirty="0">
                <a:latin typeface="Aileron Bold"/>
              </a:rPr>
              <a:t>Outlier Management</a:t>
            </a:r>
            <a:r>
              <a:rPr lang="en-US" sz="1800" dirty="0">
                <a:latin typeface="Aileron"/>
              </a:rPr>
              <a:t>:</a:t>
            </a:r>
          </a:p>
          <a:p>
            <a:pPr algn="l">
              <a:lnSpc>
                <a:spcPct val="150000"/>
              </a:lnSpc>
              <a:spcBef>
                <a:spcPct val="0"/>
              </a:spcBef>
            </a:pPr>
            <a:r>
              <a:rPr lang="en-US" sz="1800" dirty="0">
                <a:latin typeface="Aileron"/>
              </a:rPr>
              <a:t>Detected and managed outliers using the Z-score method to enhance data integrity and analysis reliability.</a:t>
            </a:r>
          </a:p>
          <a:p>
            <a:endParaRPr lang="en-US" dirty="0">
              <a:latin typeface="Aileron"/>
            </a:endParaRPr>
          </a:p>
          <a:p>
            <a:endParaRPr lang="en-US" sz="1800" dirty="0">
              <a:latin typeface="Aileron"/>
            </a:endParaRPr>
          </a:p>
          <a:p>
            <a:endParaRPr lang="en-US" dirty="0">
              <a:latin typeface="Aileron"/>
            </a:endParaRPr>
          </a:p>
          <a:p>
            <a:endParaRPr lang="en-US" sz="1800" dirty="0">
              <a:latin typeface="Aileron"/>
            </a:endParaRPr>
          </a:p>
          <a:p>
            <a:endParaRPr lang="en-US" dirty="0">
              <a:latin typeface="Aileron"/>
            </a:endParaRPr>
          </a:p>
          <a:p>
            <a:endParaRPr lang="en-US" sz="1800" dirty="0">
              <a:latin typeface="Aileron"/>
            </a:endParaRPr>
          </a:p>
          <a:p>
            <a:endParaRPr lang="en-US" dirty="0">
              <a:latin typeface="Aileron"/>
            </a:endParaRPr>
          </a:p>
          <a:p>
            <a:endParaRPr lang="en-US" sz="1800" dirty="0">
              <a:latin typeface="Aileron"/>
            </a:endParaRPr>
          </a:p>
          <a:p>
            <a:endParaRPr lang="en-US" dirty="0">
              <a:latin typeface="Aileron"/>
            </a:endParaRPr>
          </a:p>
          <a:p>
            <a:endParaRPr lang="en-US" sz="1800" dirty="0">
              <a:latin typeface="Aileron"/>
            </a:endParaRPr>
          </a:p>
          <a:p>
            <a:endParaRPr lang="en-US" dirty="0">
              <a:latin typeface="Aileron"/>
            </a:endParaRPr>
          </a:p>
          <a:p>
            <a:endParaRPr lang="en-US" sz="1800" dirty="0">
              <a:latin typeface="Aileron"/>
            </a:endParaRPr>
          </a:p>
          <a:p>
            <a:endParaRPr lang="en-US" dirty="0">
              <a:latin typeface="Aileron"/>
            </a:endParaRPr>
          </a:p>
          <a:p>
            <a:endParaRPr lang="en-US" sz="1800" dirty="0">
              <a:latin typeface="Aileron"/>
            </a:endParaRPr>
          </a:p>
          <a:p>
            <a:endParaRPr lang="en-US" dirty="0">
              <a:latin typeface="Aileron"/>
            </a:endParaRPr>
          </a:p>
          <a:p>
            <a:endParaRPr lang="en-US" sz="1800" dirty="0">
              <a:latin typeface="Aileron"/>
            </a:endParaRPr>
          </a:p>
          <a:p>
            <a:endParaRPr lang="en-US" dirty="0">
              <a:latin typeface="Aileron"/>
            </a:endParaRPr>
          </a:p>
          <a:p>
            <a:endParaRPr lang="en-US" sz="1800" dirty="0">
              <a:latin typeface="Aileron"/>
            </a:endParaRPr>
          </a:p>
          <a:p>
            <a:endParaRPr lang="en-IN" dirty="0"/>
          </a:p>
        </p:txBody>
      </p:sp>
    </p:spTree>
    <p:extLst>
      <p:ext uri="{BB962C8B-B14F-4D97-AF65-F5344CB8AC3E}">
        <p14:creationId xmlns:p14="http://schemas.microsoft.com/office/powerpoint/2010/main" val="181461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43AD-4407-4431-B5C1-49316CE7797C}"/>
              </a:ext>
            </a:extLst>
          </p:cNvPr>
          <p:cNvSpPr>
            <a:spLocks noGrp="1"/>
          </p:cNvSpPr>
          <p:nvPr>
            <p:ph type="title"/>
          </p:nvPr>
        </p:nvSpPr>
        <p:spPr/>
        <p:txBody>
          <a:bodyPr/>
          <a:lstStyle/>
          <a:p>
            <a:r>
              <a:rPr lang="en-IN" dirty="0"/>
              <a:t>Data Visualization on the Datasets</a:t>
            </a:r>
          </a:p>
        </p:txBody>
      </p:sp>
      <p:pic>
        <p:nvPicPr>
          <p:cNvPr id="1026" name="Picture 2" descr="titanic data example">
            <a:extLst>
              <a:ext uri="{FF2B5EF4-FFF2-40B4-BE49-F238E27FC236}">
                <a16:creationId xmlns:a16="http://schemas.microsoft.com/office/drawing/2014/main" id="{25D4A183-F1D1-4ADD-B4C7-DE5BE727B9C4}"/>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tretch/>
        </p:blipFill>
        <p:spPr bwMode="auto">
          <a:xfrm>
            <a:off x="677863" y="2493442"/>
            <a:ext cx="4183062" cy="321572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7196D15F-2F2F-4782-A700-E4614E14C6D1}"/>
              </a:ext>
            </a:extLst>
          </p:cNvPr>
          <p:cNvSpPr>
            <a:spLocks noGrp="1"/>
          </p:cNvSpPr>
          <p:nvPr>
            <p:ph sz="half" idx="2"/>
          </p:nvPr>
        </p:nvSpPr>
        <p:spPr>
          <a:xfrm>
            <a:off x="6642531" y="1828397"/>
            <a:ext cx="4184034" cy="3880773"/>
          </a:xfrm>
        </p:spPr>
        <p:txBody>
          <a:bodyPr>
            <a:normAutofit fontScale="92500" lnSpcReduction="10000"/>
          </a:bodyPr>
          <a:lstStyle/>
          <a:p>
            <a:r>
              <a:rPr lang="en-US" sz="1800" dirty="0">
                <a:solidFill>
                  <a:schemeClr val="tx1"/>
                </a:solidFill>
                <a:latin typeface="Canva Sans"/>
              </a:rPr>
              <a:t>A correlation matrix is a table which shows correlation coefficients between variables. </a:t>
            </a:r>
          </a:p>
          <a:p>
            <a:r>
              <a:rPr lang="en-US" sz="1800" dirty="0">
                <a:solidFill>
                  <a:schemeClr val="tx1"/>
                </a:solidFill>
                <a:latin typeface="Canva Sans"/>
              </a:rPr>
              <a:t>It helps identify relationships and dependencies among variables in a dataset.</a:t>
            </a:r>
          </a:p>
          <a:p>
            <a:r>
              <a:rPr lang="en-US" sz="1800" dirty="0">
                <a:solidFill>
                  <a:schemeClr val="tx1"/>
                </a:solidFill>
                <a:latin typeface="Canva Sans"/>
              </a:rPr>
              <a:t> Positive values indicate a direct relationship, negative values indicate an inverse relationship, and values close to zero suggest no correlation. </a:t>
            </a:r>
          </a:p>
          <a:p>
            <a:r>
              <a:rPr lang="en-US" sz="1800" dirty="0">
                <a:solidFill>
                  <a:schemeClr val="tx1"/>
                </a:solidFill>
                <a:latin typeface="Canva Sans"/>
              </a:rPr>
              <a:t>This matrix is useful for feature selection, identifying multicollinearity, and understanding the underlying structure of the data.</a:t>
            </a:r>
          </a:p>
          <a:p>
            <a:endParaRPr lang="en-IN" dirty="0"/>
          </a:p>
        </p:txBody>
      </p:sp>
      <p:pic>
        <p:nvPicPr>
          <p:cNvPr id="5" name="Picture 2" descr="Titanic Dataset Analysis using Python (Kaggle) | Classification | Machine  Learning Project Tutorial">
            <a:extLst>
              <a:ext uri="{FF2B5EF4-FFF2-40B4-BE49-F238E27FC236}">
                <a16:creationId xmlns:a16="http://schemas.microsoft.com/office/drawing/2014/main" id="{A1D462E5-3C34-4D43-9883-F3CDF3B5F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76" y="1457233"/>
            <a:ext cx="5291924" cy="4991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8CAB55C-63F7-40D8-8574-8FD41A541C2B}"/>
              </a:ext>
            </a:extLst>
          </p:cNvPr>
          <p:cNvSpPr txBox="1"/>
          <p:nvPr/>
        </p:nvSpPr>
        <p:spPr>
          <a:xfrm>
            <a:off x="9969623" y="3124940"/>
            <a:ext cx="1322773"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887296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1393</TotalTime>
  <Words>950</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Aileron</vt:lpstr>
      <vt:lpstr>Aileron Bold</vt:lpstr>
      <vt:lpstr>Arial</vt:lpstr>
      <vt:lpstr>Calibri</vt:lpstr>
      <vt:lpstr>Canva Sans</vt:lpstr>
      <vt:lpstr>Söhne</vt:lpstr>
      <vt:lpstr>Trebuchet MS</vt:lpstr>
      <vt:lpstr>Wingdings</vt:lpstr>
      <vt:lpstr>Wingdings 3</vt:lpstr>
      <vt:lpstr>Facet</vt:lpstr>
      <vt:lpstr>Predictive Analysis Using Machine Learning Techniques</vt:lpstr>
      <vt:lpstr>Linear Regression</vt:lpstr>
      <vt:lpstr>Time Series Analysis</vt:lpstr>
      <vt:lpstr>Naïve Bayes Classification</vt:lpstr>
      <vt:lpstr>Decision Tree</vt:lpstr>
      <vt:lpstr>Random Forest</vt:lpstr>
      <vt:lpstr>Dataset Overview</vt:lpstr>
      <vt:lpstr>PowerPoint Presentation</vt:lpstr>
      <vt:lpstr>Data Visualization on the Datasets</vt:lpstr>
      <vt:lpstr>PowerPoint Presentation</vt:lpstr>
      <vt:lpstr>Linear Regression Scatter Plot</vt:lpstr>
      <vt:lpstr>PowerPoint Presentation</vt:lpstr>
      <vt:lpstr>Time series analysis techniques</vt:lpstr>
      <vt:lpstr>Model Evaluation </vt:lpstr>
      <vt:lpstr>Naïve Bayes classifier on Spam Dataset</vt:lpstr>
      <vt:lpstr>COMPARATIVE ANALYSIS OF MODEL METRICS: ACCURACY, PRECISION, RECALL, AND F1 SCORE  Classification report for Decision Tree and Random Forest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Using Machine Learning Techniques</dc:title>
  <dc:creator>Pooja Songadkar</dc:creator>
  <cp:lastModifiedBy>Pooja Songadkar</cp:lastModifiedBy>
  <cp:revision>6</cp:revision>
  <dcterms:created xsi:type="dcterms:W3CDTF">2024-05-07T01:32:03Z</dcterms:created>
  <dcterms:modified xsi:type="dcterms:W3CDTF">2024-05-08T00:46:58Z</dcterms:modified>
</cp:coreProperties>
</file>