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58" r:id="rId5"/>
    <p:sldId id="259" r:id="rId6"/>
    <p:sldId id="261" r:id="rId7"/>
    <p:sldId id="263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CBFD-8094-4A10-A685-37FA62006A2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ms.mongod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339374/nosql-what-does-it-mean-for-mongodb-or-bigtable-to-not-always-be-availabl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andiandme.blogspot.de/2013/06/mongodb-and-cap-theor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douard/mongodb-mva" TargetMode="External"/><Relationship Id="rId5" Type="http://schemas.openxmlformats.org/officeDocument/2006/relationships/hyperlink" Target="https://docs.mongodb.org/manual/core/replica-set-members/" TargetMode="External"/><Relationship Id="rId4" Type="http://schemas.openxmlformats.org/officeDocument/2006/relationships/hyperlink" Target="http://www.ccs.neu.edu/home/kathleen/classes/cs3200/20-NoSQLMongoDB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759" y="4321834"/>
            <a:ext cx="9144000" cy="17641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Team# 7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+mj-lt"/>
              </a:rPr>
              <a:t>Shumbam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Vadhera</a:t>
            </a:r>
            <a:r>
              <a:rPr lang="en-US" dirty="0" smtClean="0">
                <a:latin typeface="+mj-lt"/>
              </a:rPr>
              <a:t> | </a:t>
            </a:r>
            <a:r>
              <a:rPr lang="en-US" dirty="0" err="1" smtClean="0">
                <a:latin typeface="+mj-lt"/>
              </a:rPr>
              <a:t>Sagar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Dafle</a:t>
            </a:r>
            <a:r>
              <a:rPr lang="en-US" dirty="0" smtClean="0">
                <a:latin typeface="+mj-lt"/>
              </a:rPr>
              <a:t> | </a:t>
            </a:r>
            <a:r>
              <a:rPr lang="en-US" dirty="0" err="1" smtClean="0">
                <a:latin typeface="+mj-lt"/>
              </a:rPr>
              <a:t>Jagmohan</a:t>
            </a:r>
            <a:r>
              <a:rPr lang="en-US" dirty="0" smtClean="0">
                <a:latin typeface="+mj-lt"/>
              </a:rPr>
              <a:t> Singh |Pooja Yelure</a:t>
            </a:r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88221" y="2433367"/>
            <a:ext cx="9144000" cy="985298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MongoDB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01" y="1991595"/>
            <a:ext cx="1868841" cy="18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smtClean="0"/>
              <a:t>MONGO over </a:t>
            </a:r>
            <a:r>
              <a:rPr lang="en-US" sz="4000" dirty="0"/>
              <a:t>other NoSQL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MongoDB Management Service</a:t>
            </a:r>
            <a:r>
              <a:rPr lang="en-US" dirty="0"/>
              <a:t> (MMS) is a </a:t>
            </a:r>
            <a:r>
              <a:rPr lang="en-US" dirty="0" smtClean="0"/>
              <a:t>powerful </a:t>
            </a:r>
            <a:r>
              <a:rPr lang="en-US" b="1" dirty="0"/>
              <a:t>web tool </a:t>
            </a:r>
            <a:r>
              <a:rPr lang="en-US" dirty="0"/>
              <a:t>that allows us tracking our databases and our machines and also backing up our </a:t>
            </a:r>
            <a:r>
              <a:rPr lang="en-US" dirty="0" smtClean="0"/>
              <a:t>data.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MMS tracks the database and hardware metrics for managing mongodb deployment.</a:t>
            </a:r>
          </a:p>
          <a:p>
            <a:r>
              <a:rPr lang="en-US" b="1" dirty="0"/>
              <a:t>Custom alerts</a:t>
            </a:r>
            <a:r>
              <a:rPr lang="en-US" dirty="0"/>
              <a:t>: Discover issues before your MongoDB instance will be </a:t>
            </a:r>
            <a:r>
              <a:rPr lang="en-US" dirty="0" smtClean="0"/>
              <a:t>affected.</a:t>
            </a:r>
          </a:p>
          <a:p>
            <a:pPr fontAlgn="base"/>
            <a:r>
              <a:rPr lang="en-US" b="1" dirty="0" smtClean="0"/>
              <a:t>Task Automation:</a:t>
            </a:r>
            <a:r>
              <a:rPr lang="en-US" dirty="0" smtClean="0"/>
              <a:t> Simple </a:t>
            </a:r>
            <a:r>
              <a:rPr lang="en-US" dirty="0"/>
              <a:t>launch and configuration of standalone MongoDB instances, replica sets or sharded </a:t>
            </a:r>
            <a:r>
              <a:rPr lang="en-US" dirty="0" smtClean="0"/>
              <a:t>clusters.</a:t>
            </a:r>
          </a:p>
          <a:p>
            <a:pPr marL="0" indent="0" algn="ctr" fontAlgn="base">
              <a:buNone/>
            </a:pPr>
            <a:r>
              <a:rPr lang="en-US" sz="1200" dirty="0" smtClean="0"/>
              <a:t> http://www.mongodbspain.com/en/2014/08/17/mongodb-characteristics-future/</a:t>
            </a:r>
            <a:endParaRPr lang="en-US" sz="1200" dirty="0"/>
          </a:p>
          <a:p>
            <a:endParaRPr lang="en-US" dirty="0" smtClean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4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58" y="403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 of Mongo DB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 Flexibility</a:t>
            </a:r>
            <a:r>
              <a:rPr lang="en-US" dirty="0" smtClean="0"/>
              <a:t> </a:t>
            </a:r>
            <a:r>
              <a:rPr lang="en-US" dirty="0"/>
              <a:t>with querying (e.g. no JOINs</a:t>
            </a:r>
            <a:r>
              <a:rPr lang="en-US" dirty="0" smtClean="0"/>
              <a:t>)</a:t>
            </a:r>
          </a:p>
          <a:p>
            <a:r>
              <a:rPr lang="en-US" b="1" dirty="0"/>
              <a:t>Memory Usage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MongoDB has the natural tendency to use up more memory because it has to store the key names within each document. </a:t>
            </a:r>
            <a:endParaRPr lang="en-US" dirty="0" smtClean="0"/>
          </a:p>
          <a:p>
            <a:r>
              <a:rPr lang="en-US" b="1" dirty="0"/>
              <a:t>Concurrency Issues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When you perform a write operation in MongoDB, it creates a lock on the entire database, not just the affected entries, and not just for a particular connection. This lock blocks not only other write operations, but also read operations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sz="1200" dirty="0" smtClean="0"/>
              <a:t>  http</a:t>
            </a:r>
            <a:r>
              <a:rPr lang="en-US" sz="1200" dirty="0"/>
              <a:t>://halls-of-valhalla.org/beta/articles/the-pros-and-cons-of-mongodb,45/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5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use cases of Mongo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used when we need a </a:t>
            </a:r>
            <a:r>
              <a:rPr lang="en-US" b="1" dirty="0" smtClean="0"/>
              <a:t>horizontally scalable performance</a:t>
            </a:r>
            <a:r>
              <a:rPr lang="en-US" dirty="0" smtClean="0"/>
              <a:t> for high loads.</a:t>
            </a:r>
          </a:p>
          <a:p>
            <a:r>
              <a:rPr lang="en-US" dirty="0" smtClean="0"/>
              <a:t>Real-time </a:t>
            </a:r>
            <a:r>
              <a:rPr lang="en-US" dirty="0"/>
              <a:t>analytics and high-speed logging, caching and high </a:t>
            </a:r>
            <a:r>
              <a:rPr lang="en-US" dirty="0" smtClean="0"/>
              <a:t>scalability.</a:t>
            </a:r>
          </a:p>
          <a:p>
            <a:r>
              <a:rPr lang="en-US" dirty="0"/>
              <a:t>RDBMS replacement for </a:t>
            </a:r>
            <a:r>
              <a:rPr lang="en-US" b="1" dirty="0"/>
              <a:t>web </a:t>
            </a:r>
            <a:r>
              <a:rPr lang="en-US" b="1" dirty="0" smtClean="0"/>
              <a:t>applications</a:t>
            </a:r>
            <a:r>
              <a:rPr lang="en-US" dirty="0" smtClean="0"/>
              <a:t>.</a:t>
            </a:r>
          </a:p>
          <a:p>
            <a:r>
              <a:rPr lang="en-US" dirty="0"/>
              <a:t>With 1.5 million new classified ads posted every day, </a:t>
            </a:r>
            <a:r>
              <a:rPr lang="en-US" b="1" dirty="0"/>
              <a:t>Craigslist</a:t>
            </a:r>
            <a:r>
              <a:rPr lang="en-US" dirty="0"/>
              <a:t> must archive billions of records in many different formats, and must be able to query and report on these archives at runtime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sz="1200" dirty="0"/>
              <a:t>https://www.mongodb.com/customers/craigslist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1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Operations</a:t>
            </a:r>
            <a:r>
              <a:rPr lang="en-US" dirty="0" smtClean="0"/>
              <a:t>: </a:t>
            </a:r>
            <a:r>
              <a:rPr lang="en-US" dirty="0" smtClean="0">
                <a:effectLst/>
              </a:rPr>
              <a:t>Queries are the core operations that return data in MongoDB. </a:t>
            </a:r>
          </a:p>
          <a:p>
            <a:r>
              <a:rPr lang="en-US" dirty="0" smtClean="0"/>
              <a:t>Cursors: Queries return </a:t>
            </a:r>
            <a:r>
              <a:rPr lang="en-US" dirty="0" err="1" smtClean="0"/>
              <a:t>iterable</a:t>
            </a:r>
            <a:r>
              <a:rPr lang="en-US" dirty="0" smtClean="0"/>
              <a:t> objects, called cursors, that hold the full result set.</a:t>
            </a:r>
          </a:p>
          <a:p>
            <a:r>
              <a:rPr lang="en-US" dirty="0" smtClean="0">
                <a:effectLst/>
              </a:rPr>
              <a:t>Write operations: </a:t>
            </a:r>
            <a:r>
              <a:rPr lang="en-US" dirty="0"/>
              <a:t>I</a:t>
            </a:r>
            <a:r>
              <a:rPr lang="en-US" dirty="0" smtClean="0">
                <a:effectLst/>
              </a:rPr>
              <a:t>nsert, update, or remove documents in MongoDB. Introduces data create and modify operations, their behavior, and performances.</a:t>
            </a:r>
          </a:p>
          <a:p>
            <a:r>
              <a:rPr lang="en-US" dirty="0"/>
              <a:t>Atomicity and </a:t>
            </a:r>
            <a:r>
              <a:rPr lang="en-US" dirty="0" smtClean="0"/>
              <a:t>Transactions: Describes write operation atomicity in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874" y="676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400" dirty="0"/>
          </a:p>
          <a:p>
            <a:pPr lvl="1"/>
            <a:r>
              <a:rPr lang="en-US" sz="1400" dirty="0" smtClean="0"/>
              <a:t>Commands Used to Create Document:</a:t>
            </a:r>
          </a:p>
          <a:p>
            <a:pPr lvl="2"/>
            <a:r>
              <a:rPr lang="en-US" sz="1000" dirty="0" err="1" smtClean="0"/>
              <a:t>db.collection.insert</a:t>
            </a:r>
            <a:r>
              <a:rPr lang="en-US" sz="1000" dirty="0" smtClean="0"/>
              <a:t>()</a:t>
            </a:r>
          </a:p>
          <a:p>
            <a:pPr lvl="2"/>
            <a:r>
              <a:rPr lang="en-US" sz="1000" dirty="0" err="1" smtClean="0"/>
              <a:t>db.collection.insertOne</a:t>
            </a:r>
            <a:r>
              <a:rPr lang="en-US" sz="1000" dirty="0" smtClean="0"/>
              <a:t>();</a:t>
            </a:r>
          </a:p>
          <a:p>
            <a:pPr lvl="2"/>
            <a:r>
              <a:rPr lang="en-US" sz="1000" dirty="0" err="1" smtClean="0"/>
              <a:t>db.collection.insert</a:t>
            </a:r>
            <a:r>
              <a:rPr lang="en-US" sz="1000" dirty="0" smtClean="0"/>
              <a:t>();  </a:t>
            </a:r>
          </a:p>
          <a:p>
            <a:pPr lvl="1"/>
            <a:r>
              <a:rPr lang="en-US" sz="1400" dirty="0" smtClean="0"/>
              <a:t>Example to Insert Query</a:t>
            </a:r>
            <a:r>
              <a:rPr lang="en-US" sz="1400" dirty="0"/>
              <a:t>: </a:t>
            </a:r>
            <a:r>
              <a:rPr lang="en-US" sz="1000" dirty="0"/>
              <a:t> </a:t>
            </a:r>
            <a:r>
              <a:rPr lang="en-US" sz="1000" dirty="0" err="1"/>
              <a:t>db.bank_data.insertOne</a:t>
            </a:r>
            <a:r>
              <a:rPr lang="en-US" sz="1000" dirty="0"/>
              <a:t>({"</a:t>
            </a:r>
            <a:r>
              <a:rPr lang="en-US" sz="1000" dirty="0" err="1"/>
              <a:t>first_name</a:t>
            </a:r>
            <a:r>
              <a:rPr lang="en-US" sz="1000" dirty="0"/>
              <a:t>" : "John",    "</a:t>
            </a:r>
            <a:r>
              <a:rPr lang="en-US" sz="1000" dirty="0" err="1"/>
              <a:t>last_name</a:t>
            </a:r>
            <a:r>
              <a:rPr lang="en-US" sz="1000" dirty="0"/>
              <a:t>" : "</a:t>
            </a:r>
            <a:r>
              <a:rPr lang="en-US" sz="1000" dirty="0" err="1"/>
              <a:t>Cena</a:t>
            </a:r>
            <a:r>
              <a:rPr lang="en-US" sz="1000" dirty="0"/>
              <a:t>",    "accounts" : [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"Investment",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</a:t>
            </a:r>
            <a:r>
              <a:rPr lang="en-US" sz="1000" dirty="0" smtClean="0"/>
              <a:t>					6123524974.110823463</a:t>
            </a:r>
            <a:r>
              <a:rPr lang="en-US" sz="1000" dirty="0"/>
              <a:t>,            "currency" : "USD"        },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"Savings",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</a:t>
            </a:r>
            <a:r>
              <a:rPr lang="en-US" sz="1000" dirty="0" smtClean="0"/>
              <a:t>					132933272.569229168</a:t>
            </a:r>
            <a:r>
              <a:rPr lang="en-US" sz="1000" dirty="0"/>
              <a:t>,            "currency" : "EURO"        }    </a:t>
            </a:r>
            <a:r>
              <a:rPr lang="en-US" sz="1000" dirty="0" smtClean="0"/>
              <a:t>]});</a:t>
            </a:r>
          </a:p>
          <a:p>
            <a:pPr lvl="1"/>
            <a:r>
              <a:rPr lang="en-US" sz="1400" dirty="0" smtClean="0"/>
              <a:t>Command Used to Read Documents:</a:t>
            </a:r>
          </a:p>
          <a:p>
            <a:pPr lvl="2"/>
            <a:r>
              <a:rPr lang="en-US" sz="1000" dirty="0" err="1" smtClean="0"/>
              <a:t>db.collection.find</a:t>
            </a:r>
            <a:r>
              <a:rPr lang="en-US" sz="1000" dirty="0" smtClean="0"/>
              <a:t>();</a:t>
            </a:r>
          </a:p>
          <a:p>
            <a:pPr lvl="2"/>
            <a:r>
              <a:rPr lang="en-US" sz="1000" dirty="0" err="1" smtClean="0"/>
              <a:t>Db.collection.findOne</a:t>
            </a:r>
            <a:r>
              <a:rPr lang="en-US" sz="1000" dirty="0" smtClean="0"/>
              <a:t>();</a:t>
            </a:r>
            <a:endParaRPr lang="en-US" sz="1000" dirty="0"/>
          </a:p>
          <a:p>
            <a:pPr lvl="1"/>
            <a:r>
              <a:rPr lang="en-US" sz="1400" dirty="0" smtClean="0"/>
              <a:t>Example for reading :  </a:t>
            </a:r>
            <a:r>
              <a:rPr lang="en-US" sz="1000" dirty="0" err="1"/>
              <a:t>db.bank_data.findOne</a:t>
            </a:r>
            <a:r>
              <a:rPr lang="en-US" sz="1000" dirty="0"/>
              <a:t>({"</a:t>
            </a:r>
            <a:r>
              <a:rPr lang="en-US" sz="1000" dirty="0" err="1"/>
              <a:t>last_name":"SMITH</a:t>
            </a:r>
            <a:r>
              <a:rPr lang="en-US" sz="1000" dirty="0" smtClean="0"/>
              <a:t>"});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1000" dirty="0" smtClean="0"/>
              <a:t>Projections: </a:t>
            </a:r>
            <a:r>
              <a:rPr lang="en-US" sz="1000" dirty="0"/>
              <a:t>In  </a:t>
            </a:r>
            <a:r>
              <a:rPr lang="en-US" sz="1000" dirty="0" smtClean="0"/>
              <a:t>Mongo DB </a:t>
            </a:r>
            <a:r>
              <a:rPr lang="en-US" sz="1000" dirty="0"/>
              <a:t>projection meaning is selecting only necessary data rather than selecting whole of the data of a </a:t>
            </a:r>
            <a:r>
              <a:rPr lang="en-US" sz="1000" dirty="0" smtClean="0"/>
              <a:t>document</a:t>
            </a:r>
          </a:p>
          <a:p>
            <a:pPr lvl="2"/>
            <a:r>
              <a:rPr lang="en-US" sz="1050" dirty="0" smtClean="0"/>
              <a:t>$</a:t>
            </a:r>
          </a:p>
          <a:p>
            <a:pPr lvl="2"/>
            <a:r>
              <a:rPr lang="en-US" sz="1050" dirty="0" smtClean="0"/>
              <a:t>$</a:t>
            </a:r>
            <a:r>
              <a:rPr lang="en-US" sz="1050" dirty="0" err="1" smtClean="0"/>
              <a:t>elemMatch</a:t>
            </a:r>
            <a:endParaRPr lang="en-US" sz="1050" dirty="0" smtClean="0"/>
          </a:p>
          <a:p>
            <a:pPr lvl="2"/>
            <a:r>
              <a:rPr lang="en-US" sz="1050" dirty="0" smtClean="0"/>
              <a:t>$limit</a:t>
            </a:r>
            <a:endParaRPr lang="en-US" sz="1000" dirty="0"/>
          </a:p>
          <a:p>
            <a:pPr lvl="2"/>
            <a:endParaRPr lang="en-US" sz="1000" dirty="0" smtClean="0"/>
          </a:p>
          <a:p>
            <a:pPr lvl="1"/>
            <a:r>
              <a:rPr lang="en-US" sz="1400" dirty="0" smtClean="0"/>
              <a:t>Example: </a:t>
            </a:r>
            <a:r>
              <a:rPr lang="en-US" sz="1000" dirty="0" err="1"/>
              <a:t>db.bank_data.findOne</a:t>
            </a:r>
            <a:r>
              <a:rPr lang="en-US" sz="1000" dirty="0"/>
              <a:t>({"last_name":"</a:t>
            </a:r>
            <a:r>
              <a:rPr lang="en-US" sz="1000" dirty="0" err="1"/>
              <a:t>Cena</a:t>
            </a:r>
            <a:r>
              <a:rPr lang="en-US" sz="1000" dirty="0"/>
              <a:t>"},{"first_name":1,"_id":0});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7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485900"/>
            <a:ext cx="8886825" cy="3771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37" y="5500688"/>
            <a:ext cx="854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Example:        $</a:t>
            </a:r>
            <a:r>
              <a:rPr lang="en-US" sz="1400" dirty="0" err="1" smtClean="0"/>
              <a:t>eq</a:t>
            </a:r>
            <a:r>
              <a:rPr lang="en-US" sz="1400" dirty="0" smtClean="0"/>
              <a:t>:	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 "</a:t>
            </a:r>
            <a:r>
              <a:rPr lang="en-US" sz="1050" dirty="0" err="1" smtClean="0"/>
              <a:t>accounts.account_balance</a:t>
            </a:r>
            <a:r>
              <a:rPr lang="en-US" sz="1050" dirty="0" smtClean="0"/>
              <a:t>": {$eq:132933272.569229168}}).pretty()</a:t>
            </a:r>
          </a:p>
          <a:p>
            <a:r>
              <a:rPr lang="en-US" sz="1050" dirty="0" smtClean="0"/>
              <a:t>	</a:t>
            </a:r>
            <a:r>
              <a:rPr lang="en-US" sz="1400" dirty="0"/>
              <a:t>   $</a:t>
            </a:r>
            <a:r>
              <a:rPr lang="en-US" sz="1400" dirty="0" err="1"/>
              <a:t>gte</a:t>
            </a:r>
            <a:r>
              <a:rPr lang="en-US" sz="1400" dirty="0"/>
              <a:t>,$</a:t>
            </a:r>
            <a:r>
              <a:rPr lang="en-US" sz="1400" dirty="0" err="1"/>
              <a:t>lte</a:t>
            </a:r>
            <a:r>
              <a:rPr lang="en-US" sz="1400" dirty="0"/>
              <a:t>:</a:t>
            </a:r>
            <a:r>
              <a:rPr lang="en-US" sz="1050" dirty="0" smtClean="0"/>
              <a:t>	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 "</a:t>
            </a:r>
            <a:r>
              <a:rPr lang="en-US" sz="1050" dirty="0" err="1" smtClean="0"/>
              <a:t>accounts.account_balance</a:t>
            </a:r>
            <a:r>
              <a:rPr lang="en-US" sz="1050" dirty="0" smtClean="0"/>
              <a:t>": {$gte:8554996,$lte:9000000}}).pretty()[4];</a:t>
            </a:r>
            <a:endParaRPr lang="en-US" sz="105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1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9"/>
          <a:ext cx="8362950" cy="2967036"/>
        </p:xfrm>
        <a:graphic>
          <a:graphicData uri="http://schemas.openxmlformats.org/drawingml/2006/table">
            <a:tbl>
              <a:tblPr/>
              <a:tblGrid>
                <a:gridCol w="1003555"/>
                <a:gridCol w="7359395"/>
              </a:tblGrid>
              <a:tr h="490448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OR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either clause.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$and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AND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$not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Inverts the effect of a query expression and returns documents that do </a:t>
                      </a:r>
                      <a:r>
                        <a:rPr lang="en-US" sz="1050" i="1">
                          <a:effectLst/>
                        </a:rPr>
                        <a:t>not</a:t>
                      </a:r>
                      <a:r>
                        <a:rPr lang="en-US" sz="1050">
                          <a:effectLst/>
                        </a:rPr>
                        <a:t> match the query expression.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NOR</a:t>
                      </a:r>
                      <a:r>
                        <a:rPr lang="en-US" sz="1050" dirty="0">
                          <a:effectLst/>
                        </a:rPr>
                        <a:t> returns all documents that fail to match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929188"/>
            <a:ext cx="8472487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Examples: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 smtClean="0"/>
              <a:t>$and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({$and:[{"</a:t>
            </a:r>
            <a:r>
              <a:rPr lang="en-US" sz="1050" dirty="0" err="1" smtClean="0"/>
              <a:t>accounts.account_type":"Checking</a:t>
            </a:r>
            <a:r>
              <a:rPr lang="en-US" sz="1050" dirty="0" smtClean="0"/>
              <a:t>"}, { "</a:t>
            </a:r>
            <a:r>
              <a:rPr lang="en-US" sz="1050" dirty="0" err="1" smtClean="0"/>
              <a:t>accounts.account_balance</a:t>
            </a:r>
            <a:r>
              <a:rPr lang="en-US" sz="1050" dirty="0" smtClean="0"/>
              <a:t>": 		{$gte:8554996,$lte:9000000}}]}).pretty()[4];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 smtClean="0"/>
              <a:t>$or 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({$and:[{"</a:t>
            </a:r>
            <a:r>
              <a:rPr lang="en-US" sz="1050" dirty="0" err="1" smtClean="0"/>
              <a:t>accounts.account_type":"Investment</a:t>
            </a:r>
            <a:r>
              <a:rPr lang="en-US" sz="1050" dirty="0" smtClean="0"/>
              <a:t>"},{"</a:t>
            </a:r>
            <a:r>
              <a:rPr lang="en-US" sz="1050" dirty="0" err="1" smtClean="0"/>
              <a:t>accounts.account_type":"Savings</a:t>
            </a:r>
            <a:r>
              <a:rPr lang="en-US" sz="1050" dirty="0" smtClean="0"/>
              <a:t>"}]}).pretty()[4];</a:t>
            </a:r>
          </a:p>
          <a:p>
            <a:endParaRPr lang="en-US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1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Regex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38225" y="1583849"/>
          <a:ext cx="10515600" cy="187452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$all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Matches arrays that contain all elements specified in the query.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element in the array field matches all the specified </a:t>
                      </a:r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r>
                        <a:rPr lang="en-US" sz="1050" dirty="0" err="1">
                          <a:effectLst/>
                        </a:rPr>
                        <a:t>conditions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$size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the array field is a specified size.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225" y="3957638"/>
            <a:ext cx="943451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</a:t>
            </a:r>
            <a:r>
              <a:rPr lang="en-US" dirty="0" smtClean="0"/>
              <a:t> </a:t>
            </a:r>
            <a:r>
              <a:rPr lang="en-US" sz="1050" dirty="0" smtClean="0"/>
              <a:t>$</a:t>
            </a:r>
            <a:r>
              <a:rPr lang="en-US" sz="1050" dirty="0" err="1" smtClean="0"/>
              <a:t>elemMatch</a:t>
            </a:r>
            <a:r>
              <a:rPr lang="en-US" sz="1050" dirty="0" smtClean="0"/>
              <a:t>: 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: "SMITH", "</a:t>
            </a:r>
            <a:r>
              <a:rPr lang="en-US" sz="1050" dirty="0" err="1" smtClean="0"/>
              <a:t>accounts.account_type</a:t>
            </a:r>
            <a:r>
              <a:rPr lang="en-US" sz="1050" dirty="0" smtClean="0"/>
              <a:t>": "Savings" }, { 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: 1, 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: 1, accounts: { $</a:t>
            </a:r>
            <a:r>
              <a:rPr lang="en-US" sz="1050" dirty="0" err="1" smtClean="0"/>
              <a:t>elemMatch</a:t>
            </a:r>
            <a:r>
              <a:rPr lang="en-US" sz="1050" dirty="0" smtClean="0"/>
              <a:t> : { '</a:t>
            </a:r>
            <a:r>
              <a:rPr lang="en-US" sz="1050" dirty="0" err="1" smtClean="0"/>
              <a:t>account_type</a:t>
            </a:r>
            <a:r>
              <a:rPr lang="en-US" sz="1050" dirty="0" smtClean="0"/>
              <a:t>' : 'Savings' } } } ).pretty();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677093"/>
            <a:ext cx="1045831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$regex: </a:t>
            </a:r>
            <a:r>
              <a:rPr lang="en-US" sz="1050" dirty="0"/>
              <a:t>Provides regular expression capabilities for pattern matching </a:t>
            </a:r>
            <a:r>
              <a:rPr lang="en-US" sz="1050" i="1" dirty="0"/>
              <a:t>strings</a:t>
            </a:r>
            <a:r>
              <a:rPr lang="en-US" sz="1050" dirty="0"/>
              <a:t> in queries. MongoDB uses Perl compatible regular expressions (i.e. “PCRE” ) version 8.38 with UTF-8 support.</a:t>
            </a:r>
          </a:p>
          <a:p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400" dirty="0" smtClean="0"/>
              <a:t>Example</a:t>
            </a:r>
            <a:r>
              <a:rPr lang="en-US" sz="1050" dirty="0" smtClean="0"/>
              <a:t>: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({"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":{$regex:/^RI.*/}},{"first_name":1,"last_name":1,"_id":0}).pretty();</a:t>
            </a:r>
            <a:endParaRPr lang="en-US" sz="1050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5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Remove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MongoDB's </a:t>
            </a:r>
            <a:r>
              <a:rPr lang="en-US" sz="1200" b="1" dirty="0"/>
              <a:t>update()</a:t>
            </a:r>
            <a:r>
              <a:rPr lang="en-US" sz="1200" dirty="0"/>
              <a:t> and </a:t>
            </a:r>
            <a:r>
              <a:rPr lang="en-US" sz="1200" b="1" dirty="0"/>
              <a:t>save()</a:t>
            </a:r>
            <a:r>
              <a:rPr lang="en-US" sz="1200" dirty="0"/>
              <a:t> methods are used to update document into a collection. The update() method update values in the existing document while the save() method replaces the existing document with the document passed in save() method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MongoDB's </a:t>
            </a:r>
            <a:r>
              <a:rPr lang="en-US" sz="1200" b="1" dirty="0"/>
              <a:t>remove()</a:t>
            </a:r>
            <a:r>
              <a:rPr lang="en-US" sz="1200" dirty="0"/>
              <a:t> method is used to remove document from the collection. remove() method accepts two parameters. One is deletion criteria and second is </a:t>
            </a:r>
            <a:r>
              <a:rPr lang="en-US" sz="1200" dirty="0" err="1"/>
              <a:t>justOne</a:t>
            </a:r>
            <a:r>
              <a:rPr lang="en-US" sz="1200" dirty="0"/>
              <a:t> </a:t>
            </a:r>
            <a:r>
              <a:rPr lang="en-US" sz="1200" dirty="0" smtClean="0"/>
              <a:t>flag</a:t>
            </a:r>
          </a:p>
          <a:p>
            <a:r>
              <a:rPr lang="en-US" sz="1200" dirty="0" smtClean="0"/>
              <a:t>Example: </a:t>
            </a:r>
            <a:r>
              <a:rPr lang="en-US" sz="1200" dirty="0" err="1" smtClean="0"/>
              <a:t>db.collection.remove</a:t>
            </a:r>
            <a:r>
              <a:rPr lang="en-US" sz="1200" dirty="0" smtClean="0"/>
              <a:t>({”</a:t>
            </a:r>
            <a:r>
              <a:rPr lang="en-US" sz="1200" err="1" smtClean="0"/>
              <a:t>last_name</a:t>
            </a:r>
            <a:r>
              <a:rPr lang="en-US" sz="1200" smtClean="0"/>
              <a:t>”:”SMITH”});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7" y="2263775"/>
            <a:ext cx="8647113" cy="2516707"/>
          </a:xfrm>
          <a:prstGeom prst="rect">
            <a:avLst/>
          </a:prstGeom>
        </p:spPr>
      </p:pic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9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2" y="365125"/>
            <a:ext cx="3823042" cy="31272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6656" y="1928748"/>
            <a:ext cx="5038344" cy="41337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Replication set – multiple </a:t>
            </a:r>
            <a:r>
              <a:rPr lang="en-US" dirty="0" err="1" smtClean="0">
                <a:latin typeface="+mj-lt"/>
              </a:rPr>
              <a:t>mongod</a:t>
            </a:r>
            <a:r>
              <a:rPr lang="en-US" dirty="0" smtClean="0">
                <a:latin typeface="+mj-lt"/>
              </a:rPr>
              <a:t> instances</a:t>
            </a:r>
          </a:p>
          <a:p>
            <a:r>
              <a:rPr lang="en-US" dirty="0" err="1" smtClean="0">
                <a:latin typeface="+mj-lt"/>
              </a:rPr>
              <a:t>Upto</a:t>
            </a:r>
            <a:r>
              <a:rPr lang="en-US" dirty="0" smtClean="0">
                <a:latin typeface="+mj-lt"/>
              </a:rPr>
              <a:t> 50 secondary allowed</a:t>
            </a:r>
          </a:p>
          <a:p>
            <a:r>
              <a:rPr lang="en-US" dirty="0" smtClean="0">
                <a:latin typeface="+mj-lt"/>
              </a:rPr>
              <a:t>Primary authoritative node</a:t>
            </a:r>
          </a:p>
          <a:p>
            <a:pPr lvl="1"/>
            <a:r>
              <a:rPr lang="en-US" dirty="0" smtClean="0">
                <a:latin typeface="+mj-lt"/>
              </a:rPr>
              <a:t>Read</a:t>
            </a:r>
          </a:p>
          <a:p>
            <a:pPr lvl="1"/>
            <a:r>
              <a:rPr lang="en-US" dirty="0" smtClean="0">
                <a:latin typeface="+mj-lt"/>
              </a:rPr>
              <a:t>Writes</a:t>
            </a:r>
          </a:p>
          <a:p>
            <a:r>
              <a:rPr lang="en-US" dirty="0" smtClean="0">
                <a:latin typeface="+mj-lt"/>
              </a:rPr>
              <a:t>Secondary nodes</a:t>
            </a:r>
          </a:p>
          <a:p>
            <a:pPr lvl="1"/>
            <a:r>
              <a:rPr lang="en-US" dirty="0" smtClean="0">
                <a:latin typeface="+mj-lt"/>
              </a:rPr>
              <a:t>Reads</a:t>
            </a:r>
          </a:p>
          <a:p>
            <a:r>
              <a:rPr lang="en-US" dirty="0" smtClean="0">
                <a:latin typeface="+mj-lt"/>
              </a:rPr>
              <a:t>At most 12 replica sets are allowed.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23" y="4101704"/>
            <a:ext cx="4734177" cy="23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MongoDB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80115"/>
          </a:xfrm>
        </p:spPr>
        <p:txBody>
          <a:bodyPr>
            <a:normAutofit/>
          </a:bodyPr>
          <a:lstStyle/>
          <a:p>
            <a:r>
              <a:rPr lang="en-US" dirty="0"/>
              <a:t>Combining the critical capabilities of relational databases with the innovations of NoSQL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521541"/>
            <a:ext cx="1544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</a:p>
          <a:p>
            <a:r>
              <a:rPr lang="en-US" sz="800" dirty="0"/>
              <a:t>https://www.google.com/imghp</a:t>
            </a:r>
          </a:p>
        </p:txBody>
      </p:sp>
      <p:pic>
        <p:nvPicPr>
          <p:cNvPr id="205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79" y="5196915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736x/fe/cf/45/fecf45b593afe8f6dc0603a4740de4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0" y="2889172"/>
            <a:ext cx="1771109" cy="2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73" y="5667153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46" y="3433157"/>
            <a:ext cx="2753802" cy="1549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8823" y="56671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NoSQL</a:t>
            </a:r>
          </a:p>
        </p:txBody>
      </p:sp>
      <p:pic>
        <p:nvPicPr>
          <p:cNvPr id="2054" name="Picture 6" descr="http://cdn-static.denofgeek.com/sites/denofgeek/files/styles/article_main_wide_image/public/0/37/the-mask-world-cup-630x349.jpg?itok=ziA7Qhh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46" y="3142118"/>
            <a:ext cx="3650354" cy="20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8"/>
          <p:cNvSpPr/>
          <p:nvPr/>
        </p:nvSpPr>
        <p:spPr>
          <a:xfrm>
            <a:off x="3525079" y="3789798"/>
            <a:ext cx="901147" cy="9541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6392474" y="3949148"/>
            <a:ext cx="901148" cy="5565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3"/>
    </mc:Choice>
    <mc:Fallback xmlns="">
      <p:transition spd="slow" advTm="2344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03" y="1991770"/>
            <a:ext cx="4479681" cy="33955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9755" y="618569"/>
            <a:ext cx="5733288" cy="90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+mj-lt"/>
              </a:rPr>
              <a:t>Automatic Failover</a:t>
            </a:r>
            <a:endParaRPr lang="en-US" sz="4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5150" y="6298085"/>
            <a:ext cx="607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https://docs.mongodb.org/manual/core/replica-set-members/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Tolerance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31" y="1270064"/>
            <a:ext cx="5000625" cy="419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688" y="6114211"/>
            <a:ext cx="8583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http://www.ccs.neu.edu/home/kathleen/classes/cs3200/20-NoSQLMongoDB.pdf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1"/>
            <a:ext cx="6989064" cy="55504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+mj-lt"/>
              </a:rPr>
              <a:t>How does MongoDB solve the CAP?</a:t>
            </a:r>
          </a:p>
          <a:p>
            <a:r>
              <a:rPr lang="en-US" dirty="0" smtClean="0">
                <a:latin typeface="+mj-lt"/>
              </a:rPr>
              <a:t>CP System</a:t>
            </a:r>
          </a:p>
          <a:p>
            <a:r>
              <a:rPr lang="en-US" dirty="0" smtClean="0">
                <a:latin typeface="+mj-lt"/>
              </a:rPr>
              <a:t>Write Concern?</a:t>
            </a:r>
          </a:p>
          <a:p>
            <a:pPr lvl="1"/>
            <a:r>
              <a:rPr lang="en-US" dirty="0" smtClean="0">
                <a:latin typeface="+mj-lt"/>
              </a:rPr>
              <a:t>Lets you choose when was a write successful. Acknowledgements like</a:t>
            </a:r>
          </a:p>
          <a:p>
            <a:pPr lvl="2"/>
            <a:r>
              <a:rPr lang="en-US" dirty="0" smtClean="0">
                <a:latin typeface="+mj-lt"/>
              </a:rPr>
              <a:t>error ignored</a:t>
            </a:r>
          </a:p>
          <a:p>
            <a:pPr lvl="2"/>
            <a:r>
              <a:rPr lang="en-US" dirty="0" smtClean="0">
                <a:latin typeface="+mj-lt"/>
              </a:rPr>
              <a:t>How many nodes must have write acknowledged.</a:t>
            </a:r>
          </a:p>
          <a:p>
            <a:pPr lvl="2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Read Preferences:</a:t>
            </a:r>
          </a:p>
          <a:p>
            <a:pPr lvl="1"/>
            <a:r>
              <a:rPr lang="en-US" dirty="0" smtClean="0">
                <a:latin typeface="+mj-lt"/>
              </a:rPr>
              <a:t>Allows you to choose where to read from.</a:t>
            </a:r>
          </a:p>
          <a:p>
            <a:pPr lvl="2"/>
            <a:r>
              <a:rPr lang="en-US" dirty="0" smtClean="0">
                <a:latin typeface="+mj-lt"/>
              </a:rPr>
              <a:t>Master / Slave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45" y="804673"/>
            <a:ext cx="3713417" cy="5294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264" y="6345937"/>
            <a:ext cx="980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http://s3.amazonaws.com/info-mongodb-com/MongoDB_Architecture_Guide.pdf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56" y="1078993"/>
            <a:ext cx="10867644" cy="468172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+mj-lt"/>
              </a:rPr>
              <a:t>For Write</a:t>
            </a:r>
          </a:p>
          <a:p>
            <a:pPr lvl="1"/>
            <a:r>
              <a:rPr lang="en-US" dirty="0" smtClean="0">
                <a:latin typeface="+mj-lt"/>
              </a:rPr>
              <a:t>a write quorum can be implemented using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write concern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 smtClean="0">
                <a:latin typeface="+mj-lt"/>
              </a:rPr>
              <a:t>if number of available nodes &lt; specified in write concern, write operation will fail.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All read operations sent to the primary are consistent to last write operations.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Reads </a:t>
            </a:r>
            <a:r>
              <a:rPr lang="en-US" sz="2400" dirty="0">
                <a:latin typeface="+mj-lt"/>
              </a:rPr>
              <a:t>to a primary have </a:t>
            </a:r>
            <a:r>
              <a:rPr lang="en-US" sz="2400" b="1" dirty="0">
                <a:latin typeface="+mj-lt"/>
              </a:rPr>
              <a:t>strict consistency 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• </a:t>
            </a:r>
            <a:r>
              <a:rPr lang="en-US" sz="2400" dirty="0">
                <a:latin typeface="+mj-lt"/>
              </a:rPr>
              <a:t>Reads reflect the latest changes to the data 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• </a:t>
            </a:r>
            <a:r>
              <a:rPr lang="en-US" sz="2400" dirty="0">
                <a:latin typeface="+mj-lt"/>
              </a:rPr>
              <a:t>Reads to a secondary have </a:t>
            </a:r>
            <a:r>
              <a:rPr lang="en-US" sz="2400" b="1" dirty="0" smtClean="0">
                <a:latin typeface="+mj-lt"/>
              </a:rPr>
              <a:t>eventual consistency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• Updates propagate gradually 	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• </a:t>
            </a:r>
            <a:r>
              <a:rPr lang="en-US" sz="2400" dirty="0">
                <a:latin typeface="+mj-lt"/>
              </a:rPr>
              <a:t>If clients permit reads from secondary sets – then client may read a previous state of the </a:t>
            </a:r>
            <a:r>
              <a:rPr lang="en-US" sz="2400" dirty="0" smtClean="0">
                <a:latin typeface="+mj-lt"/>
              </a:rPr>
              <a:t>database.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http://www.ccs.neu.edu/home/kathleen/classes/cs3200/20-NoSQLMongoDB.pdf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6156" y="2880360"/>
            <a:ext cx="1046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5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http://jandiandme.blogspot.de/2013/06/mongodb-and-cap-theorem.html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stackoverflow.com/questions/7339374/nosql-what-does-it-mean-for-mongodb-or-bigtable-to-not-always-be-available</a:t>
            </a:r>
            <a:endParaRPr lang="en-US" dirty="0" smtClean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www.ccs.neu.edu/home/kathleen/classes/cs3200/20-NoSQLMongoDB.pdf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https://docs.mongodb.org/manual/core/replica-set-members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github.com/sedouard/mongodb-mva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 DB !</a:t>
            </a:r>
          </a:p>
        </p:txBody>
      </p:sp>
      <p:pic>
        <p:nvPicPr>
          <p:cNvPr id="5" name="Picture 2" descr="Nexu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9" y="1219200"/>
            <a:ext cx="10709801" cy="50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919538" y="6642556"/>
            <a:ext cx="234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https://www.mongodb.com/mongodb-architecture</a:t>
            </a:r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DB – Relational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Expressive query language - </a:t>
            </a:r>
            <a:r>
              <a:rPr lang="en-US" dirty="0"/>
              <a:t>Users should be able to access and manipulate their data in sophisticated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Strong consistency - </a:t>
            </a:r>
            <a:r>
              <a:rPr lang="en-US" dirty="0"/>
              <a:t>Applications should be able to immediately read what has been written to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Enterprise Management and Integrations - </a:t>
            </a:r>
            <a:r>
              <a:rPr lang="en-US" dirty="0"/>
              <a:t>A database that can be secured, monitored, automated, and integrated with their existing technology infrastructure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114" y="6642556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86"/>
    </mc:Choice>
    <mc:Fallback xmlns="">
      <p:transition spd="slow" advTm="3778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DB – NoSQL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Flexible Data Model - </a:t>
            </a:r>
            <a:r>
              <a:rPr lang="en-US" dirty="0"/>
              <a:t>Easy to store and combine data of any structure</a:t>
            </a:r>
          </a:p>
          <a:p>
            <a:endParaRPr lang="en-US" dirty="0"/>
          </a:p>
          <a:p>
            <a:r>
              <a:rPr lang="en-US" b="1" dirty="0"/>
              <a:t>Scalability and Performance - </a:t>
            </a:r>
            <a:r>
              <a:rPr lang="en-US" dirty="0"/>
              <a:t>Enable almost unlimited growth with higher throughput and lower latency than relational databases.</a:t>
            </a:r>
          </a:p>
          <a:p>
            <a:endParaRPr lang="en-US" dirty="0"/>
          </a:p>
          <a:p>
            <a:r>
              <a:rPr lang="en-US" b="1" dirty="0"/>
              <a:t>Always-On Global Deployments – </a:t>
            </a:r>
            <a:r>
              <a:rPr lang="en-US" dirty="0"/>
              <a:t>Available systems across many nodes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0"/>
    </mc:Choice>
    <mc:Fallback xmlns="">
      <p:transition spd="slow" advTm="2275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As Documents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MongoDB stores data as documents in a binary representation called BSON (Binary JSON)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BSON extends the popular JSON (JavaScript Object Notation) representation to include additional types such as </a:t>
            </a:r>
            <a:r>
              <a:rPr lang="en-US" dirty="0" err="1"/>
              <a:t>int</a:t>
            </a:r>
            <a:r>
              <a:rPr lang="en-US" dirty="0"/>
              <a:t>, long, date, and floating point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Documents that tend to share a similar structure are organized as collections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9643" y="6519446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MongoDB Architecture Guide</a:t>
            </a:r>
          </a:p>
          <a:p>
            <a:pPr algn="ctr"/>
            <a:r>
              <a:rPr lang="en-US" sz="800" dirty="0"/>
              <a:t>https://cdn.tutsplus.com/net/uploads/2013/11/Figure-1-Mapping-Table-to-Collection-1.png</a:t>
            </a:r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dn.tutsplus.com/net/uploads/2013/11/Figure-1-Mapping-Table-to-Collectio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7" y="580459"/>
            <a:ext cx="8189843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3"/>
    </mc:Choice>
    <mc:Fallback xmlns="">
      <p:transition spd="slow" advTm="2568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documents are composed of field-and-value pairs and have the following structure: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341"/>
            <a:ext cx="1933333" cy="1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1" y="2844341"/>
            <a:ext cx="6228571" cy="2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24521" y="6642556"/>
            <a:ext cx="35429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https://docs.mongodb.org/manual/core/databases-and-collections/#collections</a:t>
            </a:r>
            <a:endParaRPr lang="en-US" sz="400" dirty="0"/>
          </a:p>
        </p:txBody>
      </p:sp>
      <p:pic>
        <p:nvPicPr>
          <p:cNvPr id="8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0"/>
    </mc:Choice>
    <mc:Fallback xmlns="">
      <p:transition spd="slow" advTm="211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Schema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Fields can vary from document to document</a:t>
            </a:r>
          </a:p>
          <a:p>
            <a:pPr lvl="1"/>
            <a:r>
              <a:rPr lang="en-US" dirty="0"/>
              <a:t>There is no need to declare the structure of documents to the system –documents are self describing</a:t>
            </a:r>
          </a:p>
          <a:p>
            <a:pPr lvl="1"/>
            <a:endParaRPr lang="en-US" dirty="0"/>
          </a:p>
          <a:p>
            <a:r>
              <a:rPr lang="en-US" dirty="0"/>
              <a:t>Document Validation</a:t>
            </a:r>
          </a:p>
          <a:p>
            <a:pPr lvl="1"/>
            <a:r>
              <a:rPr lang="en-US" dirty="0"/>
              <a:t>Users can enforce checks on document structure, data types, data ranges and the</a:t>
            </a:r>
            <a:br>
              <a:rPr lang="en-US" dirty="0"/>
            </a:br>
            <a:r>
              <a:rPr lang="en-US" dirty="0"/>
              <a:t>presence of mandatory fields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8"/>
    </mc:Choice>
    <mc:Fallback xmlns="">
      <p:transition spd="slow" advTm="172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403" y="695945"/>
            <a:ext cx="9483144" cy="51515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Key Market Features (Pros) </a:t>
            </a:r>
            <a:r>
              <a:rPr lang="en-US" sz="4000" dirty="0" smtClean="0"/>
              <a:t>of MongoDB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079" y="1509623"/>
            <a:ext cx="10184921" cy="4891176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High </a:t>
            </a:r>
            <a:r>
              <a:rPr lang="en-US" b="1" dirty="0" smtClean="0"/>
              <a:t>availability</a:t>
            </a:r>
            <a:r>
              <a:rPr lang="en-US" dirty="0"/>
              <a:t> </a:t>
            </a:r>
            <a:r>
              <a:rPr lang="en-US" dirty="0" smtClean="0"/>
              <a:t>(by replicating the data)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Scalability</a:t>
            </a:r>
            <a:r>
              <a:rPr lang="en-US" dirty="0"/>
              <a:t> (from a standalone server to distributed architectures of huge clusters). This allows us to shard our database transparently across all our shards. This increases the performance of our data processing</a:t>
            </a:r>
            <a:r>
              <a:rPr lang="en-US" dirty="0" smtClean="0"/>
              <a:t>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Aggregation</a:t>
            </a:r>
            <a:r>
              <a:rPr lang="en-US" dirty="0"/>
              <a:t>: </a:t>
            </a:r>
            <a:r>
              <a:rPr lang="en-US" dirty="0" smtClean="0"/>
              <a:t>Batch </a:t>
            </a:r>
            <a:r>
              <a:rPr lang="en-US" dirty="0"/>
              <a:t>data processing and aggregate calculations using native MongoDB operations.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Load Balancing</a:t>
            </a:r>
            <a:r>
              <a:rPr lang="en-US" dirty="0"/>
              <a:t>: </a:t>
            </a:r>
            <a:r>
              <a:rPr lang="en-US" dirty="0" smtClean="0"/>
              <a:t>Automatic </a:t>
            </a:r>
            <a:r>
              <a:rPr lang="en-US" dirty="0"/>
              <a:t>data movement across </a:t>
            </a:r>
            <a:r>
              <a:rPr lang="en-US" i="1" dirty="0"/>
              <a:t>different shards </a:t>
            </a:r>
            <a:r>
              <a:rPr lang="en-US" dirty="0"/>
              <a:t>for load balancing. The balancer decides when to migrate the data and the destination Shard, so they are evenly distributed among all servers in the </a:t>
            </a:r>
            <a:r>
              <a:rPr lang="en-US" dirty="0" smtClean="0"/>
              <a:t>cluster.</a:t>
            </a:r>
          </a:p>
          <a:p>
            <a:pPr fontAlgn="base"/>
            <a:r>
              <a:rPr lang="en-US" sz="1200" dirty="0" smtClean="0"/>
              <a:t>http://www.mongodbspain.com/en/2014/08/17/mongodb-characteristics-future/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4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857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Source Code Pro</vt:lpstr>
      <vt:lpstr>Office Theme</vt:lpstr>
      <vt:lpstr>MongoDB</vt:lpstr>
      <vt:lpstr>MongoDB Design Philosophy</vt:lpstr>
      <vt:lpstr>Mongo DB !</vt:lpstr>
      <vt:lpstr>Traditional DB – Relational DB</vt:lpstr>
      <vt:lpstr>Modern DB – NoSQL DB</vt:lpstr>
      <vt:lpstr>MongoDB Data Model</vt:lpstr>
      <vt:lpstr>MongoDB Data Model</vt:lpstr>
      <vt:lpstr>MongoDB Data Model</vt:lpstr>
      <vt:lpstr>Key Market Features (Pros) of MongoDB </vt:lpstr>
      <vt:lpstr>Why MONGO over other NoSQL DBs</vt:lpstr>
      <vt:lpstr>CONS of Mongo DB </vt:lpstr>
      <vt:lpstr>Optimal use cases of Mongo </vt:lpstr>
      <vt:lpstr>CRUD Operations</vt:lpstr>
      <vt:lpstr>CRUD Operations</vt:lpstr>
      <vt:lpstr>Comparison Operators</vt:lpstr>
      <vt:lpstr>Logical Operators</vt:lpstr>
      <vt:lpstr>Array and Regex Operator</vt:lpstr>
      <vt:lpstr>Update and Remove Queries</vt:lpstr>
      <vt:lpstr>Replication Architecture</vt:lpstr>
      <vt:lpstr>PowerPoint Presentation</vt:lpstr>
      <vt:lpstr>Partition Tolerance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Design Philosophy</dc:title>
  <dc:creator>Shubham Vadhera</dc:creator>
  <cp:lastModifiedBy>Pooja</cp:lastModifiedBy>
  <cp:revision>51</cp:revision>
  <dcterms:created xsi:type="dcterms:W3CDTF">2016-04-15T20:30:51Z</dcterms:created>
  <dcterms:modified xsi:type="dcterms:W3CDTF">2016-04-16T04:36:53Z</dcterms:modified>
</cp:coreProperties>
</file>