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4" r:id="rId4"/>
    <p:sldId id="258" r:id="rId5"/>
    <p:sldId id="259" r:id="rId6"/>
    <p:sldId id="261" r:id="rId7"/>
    <p:sldId id="263" r:id="rId8"/>
    <p:sldId id="262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6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73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2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5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3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8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8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4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2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ms.mongod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7339374/nosql-what-does-it-mean-for-mongodb-or-bigtable-to-not-always-be-availabl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jandiandme.blogspot.de/2013/06/mongodb-and-cap-theor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douard/mongodb-mva" TargetMode="External"/><Relationship Id="rId5" Type="http://schemas.openxmlformats.org/officeDocument/2006/relationships/hyperlink" Target="https://docs.mongodb.org/manual/core/replica-set-members/" TargetMode="External"/><Relationship Id="rId4" Type="http://schemas.openxmlformats.org/officeDocument/2006/relationships/hyperlink" Target="http://www.ccs.neu.edu/home/kathleen/classes/cs3200/20-NoSQLMongoDB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5759" y="4321834"/>
            <a:ext cx="9144000" cy="17641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Team# 7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+mj-lt"/>
              </a:rPr>
              <a:t>Shumbam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Vadhera</a:t>
            </a:r>
            <a:r>
              <a:rPr lang="en-US" dirty="0">
                <a:latin typeface="+mj-lt"/>
              </a:rPr>
              <a:t> | </a:t>
            </a:r>
            <a:r>
              <a:rPr lang="en-US" dirty="0" err="1">
                <a:latin typeface="+mj-lt"/>
              </a:rPr>
              <a:t>Sagar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Dafle</a:t>
            </a:r>
            <a:r>
              <a:rPr lang="en-US" dirty="0">
                <a:latin typeface="+mj-lt"/>
              </a:rPr>
              <a:t> | </a:t>
            </a:r>
            <a:r>
              <a:rPr lang="en-US" dirty="0" err="1">
                <a:latin typeface="+mj-lt"/>
              </a:rPr>
              <a:t>Jagmohan</a:t>
            </a:r>
            <a:r>
              <a:rPr lang="en-US" dirty="0">
                <a:latin typeface="+mj-lt"/>
              </a:rPr>
              <a:t> Singh |Pooja Yelure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88221" y="2433367"/>
            <a:ext cx="9144000" cy="985298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MongoDB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501" y="1991595"/>
            <a:ext cx="1868841" cy="18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9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MONGO over other NoSQL DBs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MongoDB Management Service</a:t>
            </a:r>
            <a:r>
              <a:rPr lang="en-US" dirty="0"/>
              <a:t> (MMS) is a powerful </a:t>
            </a:r>
            <a:r>
              <a:rPr lang="en-US" b="1" dirty="0"/>
              <a:t>web tool </a:t>
            </a:r>
            <a:r>
              <a:rPr lang="en-US" dirty="0"/>
              <a:t>that allows us tracking our databases and our machines and also backing up our data. </a:t>
            </a:r>
          </a:p>
          <a:p>
            <a:r>
              <a:rPr lang="en-US" dirty="0"/>
              <a:t>MMS tracks the database and hardware metrics for managing mongodb deployment.</a:t>
            </a:r>
          </a:p>
          <a:p>
            <a:r>
              <a:rPr lang="en-US" b="1" dirty="0"/>
              <a:t>Custom alerts</a:t>
            </a:r>
            <a:r>
              <a:rPr lang="en-US" dirty="0"/>
              <a:t>: Discover issues before your MongoDB instance will be affected.</a:t>
            </a:r>
          </a:p>
          <a:p>
            <a:pPr fontAlgn="base"/>
            <a:r>
              <a:rPr lang="en-US" b="1" dirty="0"/>
              <a:t>Task Automation:</a:t>
            </a:r>
            <a:r>
              <a:rPr lang="en-US" dirty="0"/>
              <a:t> Simple launch and configuration of standalone MongoDB instances, replica sets or sharded clusters.</a:t>
            </a:r>
          </a:p>
          <a:p>
            <a:pPr marL="0" indent="0" algn="ctr" fontAlgn="base">
              <a:buNone/>
            </a:pPr>
            <a:r>
              <a:rPr lang="en-US" sz="1200" dirty="0"/>
              <a:t> http://www.mongodbspain.com/en/2014/08/17/mongodb-characteristics-future/</a:t>
            </a:r>
          </a:p>
          <a:p>
            <a:endParaRPr lang="en-US" dirty="0"/>
          </a:p>
        </p:txBody>
      </p:sp>
      <p:pic>
        <p:nvPicPr>
          <p:cNvPr id="4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46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58" y="4037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CONS of Mongo DB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 Flexibility</a:t>
            </a:r>
            <a:r>
              <a:rPr lang="en-US" dirty="0"/>
              <a:t> with querying (e.g. no JOINs)</a:t>
            </a:r>
          </a:p>
          <a:p>
            <a:r>
              <a:rPr lang="en-US" b="1" dirty="0"/>
              <a:t>Memory Usage</a:t>
            </a:r>
            <a:br>
              <a:rPr lang="en-US" dirty="0"/>
            </a:br>
            <a:r>
              <a:rPr lang="en-US" dirty="0"/>
              <a:t>MongoDB has the natural tendency to use up more memory because it has to store the key names within each document. </a:t>
            </a:r>
          </a:p>
          <a:p>
            <a:r>
              <a:rPr lang="en-US" b="1" dirty="0"/>
              <a:t>Concurrency Issues</a:t>
            </a:r>
            <a:br>
              <a:rPr lang="en-US" dirty="0"/>
            </a:br>
            <a:r>
              <a:rPr lang="en-US" dirty="0"/>
              <a:t>When you perform a write operation in MongoDB, it creates a lock on the entire database, not just the affected entries, and not just for a particular connection. This lock blocks not only other write operations, but also read operations.</a:t>
            </a:r>
          </a:p>
          <a:p>
            <a:pPr marL="0" indent="0" algn="ctr">
              <a:buNone/>
            </a:pPr>
            <a:r>
              <a:rPr lang="en-US" sz="1200" dirty="0"/>
              <a:t>  http://halls-of-valhalla.org/beta/articles/the-pros-and-cons-of-mongodb,45/</a:t>
            </a:r>
          </a:p>
        </p:txBody>
      </p:sp>
      <p:pic>
        <p:nvPicPr>
          <p:cNvPr id="4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35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Optimal use cases of Mongo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used when we need a </a:t>
            </a:r>
            <a:r>
              <a:rPr lang="en-US" b="1" dirty="0"/>
              <a:t>horizontally scalable performance</a:t>
            </a:r>
            <a:r>
              <a:rPr lang="en-US" dirty="0"/>
              <a:t> for high loads.</a:t>
            </a:r>
          </a:p>
          <a:p>
            <a:r>
              <a:rPr lang="en-US" dirty="0"/>
              <a:t>Real-time analytics and high-speed logging, caching and high scalability.</a:t>
            </a:r>
          </a:p>
          <a:p>
            <a:r>
              <a:rPr lang="en-US" dirty="0"/>
              <a:t>RDBMS replacement for </a:t>
            </a:r>
            <a:r>
              <a:rPr lang="en-US" b="1" dirty="0"/>
              <a:t>web applications</a:t>
            </a:r>
            <a:r>
              <a:rPr lang="en-US" dirty="0"/>
              <a:t>.</a:t>
            </a:r>
          </a:p>
          <a:p>
            <a:r>
              <a:rPr lang="en-US" dirty="0"/>
              <a:t>With 1.5 million new classified ads posted every day, </a:t>
            </a:r>
            <a:r>
              <a:rPr lang="en-US" b="1" dirty="0"/>
              <a:t>Craigslist</a:t>
            </a:r>
            <a:r>
              <a:rPr lang="en-US" dirty="0"/>
              <a:t> must archive billions of records in many different formats, and must be able to query and report on these archives at runtime.</a:t>
            </a:r>
          </a:p>
          <a:p>
            <a:pPr marL="0" indent="0" algn="ctr">
              <a:buNone/>
            </a:pPr>
            <a:r>
              <a:rPr lang="en-US" sz="1200" dirty="0"/>
              <a:t>https://www.mongodb.com/customers/craigslist</a:t>
            </a:r>
          </a:p>
        </p:txBody>
      </p:sp>
      <p:pic>
        <p:nvPicPr>
          <p:cNvPr id="4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1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Operations: </a:t>
            </a:r>
            <a:r>
              <a:rPr lang="en-US" dirty="0">
                <a:effectLst/>
              </a:rPr>
              <a:t>Queries are the core operations that return data in MongoDB. </a:t>
            </a:r>
          </a:p>
          <a:p>
            <a:r>
              <a:rPr lang="en-US" dirty="0"/>
              <a:t>Cursors: Queries return </a:t>
            </a:r>
            <a:r>
              <a:rPr lang="en-US" dirty="0" err="1"/>
              <a:t>iterable</a:t>
            </a:r>
            <a:r>
              <a:rPr lang="en-US" dirty="0"/>
              <a:t> objects, called cursors, that hold the full result set.</a:t>
            </a:r>
          </a:p>
          <a:p>
            <a:r>
              <a:rPr lang="en-US" dirty="0">
                <a:effectLst/>
              </a:rPr>
              <a:t>Write operations: </a:t>
            </a:r>
            <a:r>
              <a:rPr lang="en-US" dirty="0"/>
              <a:t>I</a:t>
            </a:r>
            <a:r>
              <a:rPr lang="en-US" dirty="0">
                <a:effectLst/>
              </a:rPr>
              <a:t>nsert, update, or remove documents in MongoDB. Introduces data create and modify operations, their behavior, and performances.</a:t>
            </a:r>
          </a:p>
          <a:p>
            <a:r>
              <a:rPr lang="en-US" dirty="0"/>
              <a:t>Atomicity and Transactions: Describes write operation atomicity in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3874" y="676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5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400" dirty="0"/>
          </a:p>
          <a:p>
            <a:pPr lvl="1"/>
            <a:r>
              <a:rPr lang="en-US" sz="1400" dirty="0"/>
              <a:t>Commands Used to Create Document:</a:t>
            </a:r>
          </a:p>
          <a:p>
            <a:pPr lvl="2"/>
            <a:r>
              <a:rPr lang="en-US" sz="1000" dirty="0" err="1"/>
              <a:t>db.collection.insert</a:t>
            </a:r>
            <a:r>
              <a:rPr lang="en-US" sz="1000" dirty="0"/>
              <a:t>()</a:t>
            </a:r>
          </a:p>
          <a:p>
            <a:pPr lvl="2"/>
            <a:r>
              <a:rPr lang="en-US" sz="1000" dirty="0" err="1"/>
              <a:t>db.collection.insertOne</a:t>
            </a:r>
            <a:r>
              <a:rPr lang="en-US" sz="1000" dirty="0"/>
              <a:t>();</a:t>
            </a:r>
          </a:p>
          <a:p>
            <a:pPr lvl="2"/>
            <a:r>
              <a:rPr lang="en-US" sz="1000" dirty="0" err="1"/>
              <a:t>db.collection.insert</a:t>
            </a:r>
            <a:r>
              <a:rPr lang="en-US" sz="1000" dirty="0"/>
              <a:t>();  </a:t>
            </a:r>
          </a:p>
          <a:p>
            <a:pPr lvl="1"/>
            <a:r>
              <a:rPr lang="en-US" sz="1400" dirty="0"/>
              <a:t>Example to Insert Query: </a:t>
            </a:r>
            <a:r>
              <a:rPr lang="en-US" sz="1000" dirty="0"/>
              <a:t> </a:t>
            </a:r>
            <a:r>
              <a:rPr lang="en-US" sz="1000" dirty="0" err="1"/>
              <a:t>db.bank_data.insertOne</a:t>
            </a:r>
            <a:r>
              <a:rPr lang="en-US" sz="1000" dirty="0"/>
              <a:t>({"</a:t>
            </a:r>
            <a:r>
              <a:rPr lang="en-US" sz="1000" dirty="0" err="1"/>
              <a:t>first_name</a:t>
            </a:r>
            <a:r>
              <a:rPr lang="en-US" sz="1000" dirty="0"/>
              <a:t>" : "John",    "</a:t>
            </a:r>
            <a:r>
              <a:rPr lang="en-US" sz="1000" dirty="0" err="1"/>
              <a:t>last_name</a:t>
            </a:r>
            <a:r>
              <a:rPr lang="en-US" sz="1000" dirty="0"/>
              <a:t>" : "</a:t>
            </a:r>
            <a:r>
              <a:rPr lang="en-US" sz="1000" dirty="0" err="1"/>
              <a:t>Cena</a:t>
            </a:r>
            <a:r>
              <a:rPr lang="en-US" sz="1000" dirty="0"/>
              <a:t>",    "accounts" : [        {            "</a:t>
            </a:r>
            <a:r>
              <a:rPr lang="en-US" sz="1000" dirty="0" err="1"/>
              <a:t>account_type</a:t>
            </a:r>
            <a:r>
              <a:rPr lang="en-US" sz="1000" dirty="0"/>
              <a:t>" : "Investment",            "</a:t>
            </a:r>
            <a:r>
              <a:rPr lang="en-US" sz="1000" dirty="0" err="1"/>
              <a:t>account_balance</a:t>
            </a:r>
            <a:r>
              <a:rPr lang="en-US" sz="1000" dirty="0"/>
              <a:t>" : 					6123524974.110823463,            "currency" : "USD"        },        {            "</a:t>
            </a:r>
            <a:r>
              <a:rPr lang="en-US" sz="1000" dirty="0" err="1"/>
              <a:t>account_type</a:t>
            </a:r>
            <a:r>
              <a:rPr lang="en-US" sz="1000" dirty="0"/>
              <a:t>" : "Savings",            "</a:t>
            </a:r>
            <a:r>
              <a:rPr lang="en-US" sz="1000" dirty="0" err="1"/>
              <a:t>account_balance</a:t>
            </a:r>
            <a:r>
              <a:rPr lang="en-US" sz="1000" dirty="0"/>
              <a:t>" : 					132933272.569229168,            "currency" : "EURO"        }    ]});</a:t>
            </a:r>
          </a:p>
          <a:p>
            <a:pPr lvl="1"/>
            <a:r>
              <a:rPr lang="en-US" sz="1400" dirty="0"/>
              <a:t>Command Used to Read Documents:</a:t>
            </a:r>
          </a:p>
          <a:p>
            <a:pPr lvl="2"/>
            <a:r>
              <a:rPr lang="en-US" sz="1000" dirty="0" err="1"/>
              <a:t>db.collection.find</a:t>
            </a:r>
            <a:r>
              <a:rPr lang="en-US" sz="1000" dirty="0"/>
              <a:t>();</a:t>
            </a:r>
          </a:p>
          <a:p>
            <a:pPr lvl="2"/>
            <a:r>
              <a:rPr lang="en-US" sz="1000" dirty="0" err="1"/>
              <a:t>Db.collection.findOne</a:t>
            </a:r>
            <a:r>
              <a:rPr lang="en-US" sz="1000" dirty="0"/>
              <a:t>();</a:t>
            </a:r>
          </a:p>
          <a:p>
            <a:pPr lvl="1"/>
            <a:r>
              <a:rPr lang="en-US" sz="1400" dirty="0"/>
              <a:t>Example for reading :  </a:t>
            </a:r>
            <a:r>
              <a:rPr lang="en-US" sz="1000" dirty="0" err="1"/>
              <a:t>db.bank_data.findOne</a:t>
            </a:r>
            <a:r>
              <a:rPr lang="en-US" sz="1000" dirty="0"/>
              <a:t>({"</a:t>
            </a:r>
            <a:r>
              <a:rPr lang="en-US" sz="1000" dirty="0" err="1"/>
              <a:t>last_name":"SMITH</a:t>
            </a:r>
            <a:r>
              <a:rPr lang="en-US" sz="1000" dirty="0"/>
              <a:t>"});</a:t>
            </a:r>
          </a:p>
          <a:p>
            <a:pPr lvl="1"/>
            <a:endParaRPr lang="en-US" sz="1000" dirty="0"/>
          </a:p>
          <a:p>
            <a:pPr lvl="1"/>
            <a:r>
              <a:rPr lang="en-US" sz="1000" dirty="0"/>
              <a:t>Projections: In  Mongo DB projection meaning is selecting only necessary data rather than selecting whole of the data of a document</a:t>
            </a:r>
          </a:p>
          <a:p>
            <a:pPr lvl="2"/>
            <a:r>
              <a:rPr lang="en-US" sz="1050" dirty="0"/>
              <a:t>$</a:t>
            </a:r>
          </a:p>
          <a:p>
            <a:pPr lvl="2"/>
            <a:r>
              <a:rPr lang="en-US" sz="1050" dirty="0"/>
              <a:t>$</a:t>
            </a:r>
            <a:r>
              <a:rPr lang="en-US" sz="1050" dirty="0" err="1"/>
              <a:t>elemMatch</a:t>
            </a:r>
            <a:endParaRPr lang="en-US" sz="1050" dirty="0"/>
          </a:p>
          <a:p>
            <a:pPr lvl="2"/>
            <a:r>
              <a:rPr lang="en-US" sz="1050" dirty="0"/>
              <a:t>$limit</a:t>
            </a:r>
            <a:endParaRPr lang="en-US" sz="1000" dirty="0"/>
          </a:p>
          <a:p>
            <a:pPr lvl="2"/>
            <a:endParaRPr lang="en-US" sz="1000" dirty="0"/>
          </a:p>
          <a:p>
            <a:pPr lvl="1"/>
            <a:r>
              <a:rPr lang="en-US" sz="1400" dirty="0"/>
              <a:t>Example: </a:t>
            </a:r>
            <a:r>
              <a:rPr lang="en-US" sz="1000" dirty="0" err="1"/>
              <a:t>db.bank_data.findOne</a:t>
            </a:r>
            <a:r>
              <a:rPr lang="en-US" sz="1000" dirty="0"/>
              <a:t>({"last_name":"</a:t>
            </a:r>
            <a:r>
              <a:rPr lang="en-US" sz="1000" dirty="0" err="1"/>
              <a:t>Cena</a:t>
            </a:r>
            <a:r>
              <a:rPr lang="en-US" sz="1000" dirty="0"/>
              <a:t>"},{"first_name":1,"_id":0});</a:t>
            </a:r>
          </a:p>
        </p:txBody>
      </p:sp>
      <p:pic>
        <p:nvPicPr>
          <p:cNvPr id="4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7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1485900"/>
            <a:ext cx="8886825" cy="37718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4437" y="5500688"/>
            <a:ext cx="854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        $</a:t>
            </a:r>
            <a:r>
              <a:rPr lang="en-US" sz="1400" dirty="0" err="1"/>
              <a:t>eq</a:t>
            </a:r>
            <a:r>
              <a:rPr lang="en-US" sz="1400" dirty="0"/>
              <a:t>:	</a:t>
            </a:r>
            <a:r>
              <a:rPr lang="en-US" sz="1050" dirty="0" err="1"/>
              <a:t>db.bank_data.find</a:t>
            </a:r>
            <a:r>
              <a:rPr lang="en-US" sz="1050" dirty="0"/>
              <a:t>({ "</a:t>
            </a:r>
            <a:r>
              <a:rPr lang="en-US" sz="1050" dirty="0" err="1"/>
              <a:t>accounts.account_balance</a:t>
            </a:r>
            <a:r>
              <a:rPr lang="en-US" sz="1050" dirty="0"/>
              <a:t>": {$eq:132933272.569229168}}).pretty()</a:t>
            </a:r>
          </a:p>
          <a:p>
            <a:r>
              <a:rPr lang="en-US" sz="1050" dirty="0"/>
              <a:t>	</a:t>
            </a:r>
            <a:r>
              <a:rPr lang="en-US" sz="1400" dirty="0"/>
              <a:t>   $</a:t>
            </a:r>
            <a:r>
              <a:rPr lang="en-US" sz="1400" dirty="0" err="1"/>
              <a:t>gte</a:t>
            </a:r>
            <a:r>
              <a:rPr lang="en-US" sz="1400" dirty="0"/>
              <a:t>,$</a:t>
            </a:r>
            <a:r>
              <a:rPr lang="en-US" sz="1400" dirty="0" err="1"/>
              <a:t>lte</a:t>
            </a:r>
            <a:r>
              <a:rPr lang="en-US" sz="1400" dirty="0"/>
              <a:t>:</a:t>
            </a:r>
            <a:r>
              <a:rPr lang="en-US" sz="1050" dirty="0"/>
              <a:t>	</a:t>
            </a:r>
            <a:r>
              <a:rPr lang="en-US" sz="1050" dirty="0" err="1"/>
              <a:t>db.bank_data.find</a:t>
            </a:r>
            <a:r>
              <a:rPr lang="en-US" sz="1050" dirty="0"/>
              <a:t>({ "</a:t>
            </a:r>
            <a:r>
              <a:rPr lang="en-US" sz="1050" dirty="0" err="1"/>
              <a:t>accounts.account_balance</a:t>
            </a:r>
            <a:r>
              <a:rPr lang="en-US" sz="1050" dirty="0"/>
              <a:t>": {$gte:8554996,$lte:9000000}}).pretty()[4];</a:t>
            </a:r>
          </a:p>
        </p:txBody>
      </p: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51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9"/>
          <a:ext cx="8362950" cy="2967036"/>
        </p:xfrm>
        <a:graphic>
          <a:graphicData uri="http://schemas.openxmlformats.org/drawingml/2006/table">
            <a:tbl>
              <a:tblPr/>
              <a:tblGrid>
                <a:gridCol w="1003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448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Name</a:t>
                      </a:r>
                    </a:p>
                  </a:txBody>
                  <a:tcPr marL="63500" marR="635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Description</a:t>
                      </a:r>
                    </a:p>
                  </a:txBody>
                  <a:tcPr marL="63500" marR="635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47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$or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Joins query clauses with a logical </a:t>
                      </a:r>
                      <a:r>
                        <a:rPr lang="en-US" sz="1050" dirty="0">
                          <a:effectLst/>
                          <a:latin typeface="Source Code Pro" charset="0"/>
                        </a:rPr>
                        <a:t>OR</a:t>
                      </a:r>
                      <a:r>
                        <a:rPr lang="en-US" sz="1050" dirty="0">
                          <a:effectLst/>
                        </a:rPr>
                        <a:t> returns all documents that match the conditions of either clause.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47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$and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Joins query clauses with a logical </a:t>
                      </a:r>
                      <a:r>
                        <a:rPr lang="en-US" sz="1050" dirty="0">
                          <a:effectLst/>
                          <a:latin typeface="Source Code Pro" charset="0"/>
                        </a:rPr>
                        <a:t>AND</a:t>
                      </a:r>
                      <a:r>
                        <a:rPr lang="en-US" sz="1050" dirty="0">
                          <a:effectLst/>
                        </a:rPr>
                        <a:t> returns all documents that match the conditions of both clauses.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47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$not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Inverts the effect of a query expression and returns documents that do </a:t>
                      </a:r>
                      <a:r>
                        <a:rPr lang="en-US" sz="1050" i="1">
                          <a:effectLst/>
                        </a:rPr>
                        <a:t>not</a:t>
                      </a:r>
                      <a:r>
                        <a:rPr lang="en-US" sz="1050">
                          <a:effectLst/>
                        </a:rPr>
                        <a:t> match the query expression.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47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$nor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Joins query clauses with a logical </a:t>
                      </a:r>
                      <a:r>
                        <a:rPr lang="en-US" sz="1050" dirty="0">
                          <a:effectLst/>
                          <a:latin typeface="Source Code Pro" charset="0"/>
                        </a:rPr>
                        <a:t>NOR</a:t>
                      </a:r>
                      <a:r>
                        <a:rPr lang="en-US" sz="1050" dirty="0">
                          <a:effectLst/>
                        </a:rPr>
                        <a:t> returns all documents that fail to match both clauses.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4929188"/>
            <a:ext cx="8472487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Examples: 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50" dirty="0"/>
              <a:t>$and </a:t>
            </a:r>
            <a:r>
              <a:rPr lang="en-US" sz="1050" dirty="0" err="1"/>
              <a:t>db.bank_data.find</a:t>
            </a:r>
            <a:r>
              <a:rPr lang="en-US" sz="1050" dirty="0"/>
              <a:t>({$and:[{"</a:t>
            </a:r>
            <a:r>
              <a:rPr lang="en-US" sz="1050" dirty="0" err="1"/>
              <a:t>accounts.account_type":"Checking</a:t>
            </a:r>
            <a:r>
              <a:rPr lang="en-US" sz="1050" dirty="0"/>
              <a:t>"}, { "</a:t>
            </a:r>
            <a:r>
              <a:rPr lang="en-US" sz="1050" dirty="0" err="1"/>
              <a:t>accounts.account_balance</a:t>
            </a:r>
            <a:r>
              <a:rPr lang="en-US" sz="1050" dirty="0"/>
              <a:t>": 		{$gte:8554996,$lte:9000000}}]}).pretty()[4];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50" dirty="0"/>
              <a:t>$or  </a:t>
            </a:r>
            <a:r>
              <a:rPr lang="en-US" sz="1050" dirty="0" err="1"/>
              <a:t>db.bank_data.find</a:t>
            </a:r>
            <a:r>
              <a:rPr lang="en-US" sz="1050" dirty="0"/>
              <a:t>({$and:[{"</a:t>
            </a:r>
            <a:r>
              <a:rPr lang="en-US" sz="1050" dirty="0" err="1"/>
              <a:t>accounts.account_type":"Investment</a:t>
            </a:r>
            <a:r>
              <a:rPr lang="en-US" sz="1050" dirty="0"/>
              <a:t>"},{"</a:t>
            </a:r>
            <a:r>
              <a:rPr lang="en-US" sz="1050" dirty="0" err="1"/>
              <a:t>accounts.account_type":"Savings</a:t>
            </a:r>
            <a:r>
              <a:rPr lang="en-US" sz="1050" dirty="0"/>
              <a:t>"}]}).pretty()[4];</a:t>
            </a:r>
          </a:p>
          <a:p>
            <a:endParaRPr lang="en-US" dirty="0"/>
          </a:p>
        </p:txBody>
      </p: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71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Regex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38225" y="1583849"/>
          <a:ext cx="10515600" cy="18745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Name</a:t>
                      </a:r>
                    </a:p>
                  </a:txBody>
                  <a:tcPr marL="63500" marR="635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Description</a:t>
                      </a:r>
                    </a:p>
                  </a:txBody>
                  <a:tcPr marL="63500" marR="635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$all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Matches arrays that contain all elements specified in the query.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</a:t>
                      </a:r>
                      <a:r>
                        <a:rPr lang="en-US" sz="1050" u="none" strike="noStrike" dirty="0" err="1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elemMatch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Selects documents if element in the array field matches all the specified </a:t>
                      </a:r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</a:t>
                      </a:r>
                      <a:r>
                        <a:rPr lang="en-US" sz="1050" u="none" strike="noStrike" dirty="0" err="1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elemMatch</a:t>
                      </a:r>
                      <a:r>
                        <a:rPr lang="en-US" sz="1050" dirty="0" err="1">
                          <a:effectLst/>
                        </a:rPr>
                        <a:t>conditions</a:t>
                      </a:r>
                      <a:r>
                        <a:rPr lang="en-US" sz="1050" dirty="0">
                          <a:effectLst/>
                        </a:rPr>
                        <a:t>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$size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Selects documents if the array field is a specified size.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8225" y="3957638"/>
            <a:ext cx="943451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</a:t>
            </a:r>
            <a:r>
              <a:rPr lang="en-US" dirty="0"/>
              <a:t> </a:t>
            </a:r>
            <a:r>
              <a:rPr lang="en-US" sz="1050" dirty="0"/>
              <a:t>$</a:t>
            </a:r>
            <a:r>
              <a:rPr lang="en-US" sz="1050" dirty="0" err="1"/>
              <a:t>elemMatch</a:t>
            </a:r>
            <a:r>
              <a:rPr lang="en-US" sz="1050" dirty="0"/>
              <a:t>:  </a:t>
            </a:r>
            <a:r>
              <a:rPr lang="en-US" sz="1050" dirty="0" err="1"/>
              <a:t>db.bank_data.find</a:t>
            </a:r>
            <a:r>
              <a:rPr lang="en-US" sz="1050" dirty="0"/>
              <a:t>({</a:t>
            </a:r>
            <a:r>
              <a:rPr lang="en-US" sz="1050" dirty="0" err="1"/>
              <a:t>last_name</a:t>
            </a:r>
            <a:r>
              <a:rPr lang="en-US" sz="1050" dirty="0"/>
              <a:t>: "SMITH", "</a:t>
            </a:r>
            <a:r>
              <a:rPr lang="en-US" sz="1050" dirty="0" err="1"/>
              <a:t>accounts.account_type</a:t>
            </a:r>
            <a:r>
              <a:rPr lang="en-US" sz="1050" dirty="0"/>
              <a:t>": "Savings" }, { </a:t>
            </a:r>
            <a:r>
              <a:rPr lang="en-US" sz="1050" dirty="0" err="1"/>
              <a:t>first_name</a:t>
            </a:r>
            <a:r>
              <a:rPr lang="en-US" sz="1050" dirty="0"/>
              <a:t>: 1, </a:t>
            </a:r>
            <a:r>
              <a:rPr lang="en-US" sz="1050" dirty="0" err="1"/>
              <a:t>last_name</a:t>
            </a:r>
            <a:r>
              <a:rPr lang="en-US" sz="1050" dirty="0"/>
              <a:t>: 1, accounts: { $</a:t>
            </a:r>
            <a:r>
              <a:rPr lang="en-US" sz="1050" dirty="0" err="1"/>
              <a:t>elemMatch</a:t>
            </a:r>
            <a:r>
              <a:rPr lang="en-US" sz="1050" dirty="0"/>
              <a:t> : { '</a:t>
            </a:r>
            <a:r>
              <a:rPr lang="en-US" sz="1050" dirty="0" err="1"/>
              <a:t>account_type</a:t>
            </a:r>
            <a:r>
              <a:rPr lang="en-US" sz="1050" dirty="0"/>
              <a:t>' : 'Savings' } } } ).pretty();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677093"/>
            <a:ext cx="10458312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$regex: </a:t>
            </a:r>
            <a:r>
              <a:rPr lang="en-US" sz="1050" dirty="0"/>
              <a:t>Provides regular expression capabilities for pattern matching </a:t>
            </a:r>
            <a:r>
              <a:rPr lang="en-US" sz="1050" i="1" dirty="0"/>
              <a:t>strings</a:t>
            </a:r>
            <a:r>
              <a:rPr lang="en-US" sz="1050" dirty="0"/>
              <a:t> in queries. MongoDB uses Perl compatible regular expressions (i.e. “PCRE” ) version 8.38 with UTF-8 support.</a:t>
            </a:r>
          </a:p>
          <a:p>
            <a:br>
              <a:rPr lang="en-US" sz="1050" dirty="0"/>
            </a:br>
            <a:r>
              <a:rPr lang="en-US" sz="1400" dirty="0"/>
              <a:t>Example</a:t>
            </a:r>
            <a:r>
              <a:rPr lang="en-US" sz="1050" dirty="0"/>
              <a:t>: </a:t>
            </a:r>
            <a:r>
              <a:rPr lang="en-US" sz="1050" dirty="0" err="1"/>
              <a:t>db.bank_data.find</a:t>
            </a:r>
            <a:r>
              <a:rPr lang="en-US" sz="1050" dirty="0"/>
              <a:t>({"</a:t>
            </a:r>
            <a:r>
              <a:rPr lang="en-US" sz="1050" dirty="0" err="1"/>
              <a:t>first_name</a:t>
            </a:r>
            <a:r>
              <a:rPr lang="en-US" sz="1050" dirty="0"/>
              <a:t>":{$regex:/^RI.*/}},{"first_name":1,"last_name":1,"_id":0}).pretty();</a:t>
            </a:r>
          </a:p>
        </p:txBody>
      </p:sp>
      <p:pic>
        <p:nvPicPr>
          <p:cNvPr id="6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653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and Remove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MongoDB's </a:t>
            </a:r>
            <a:r>
              <a:rPr lang="en-US" sz="1200" b="1" dirty="0"/>
              <a:t>update()</a:t>
            </a:r>
            <a:r>
              <a:rPr lang="en-US" sz="1200" dirty="0"/>
              <a:t> and </a:t>
            </a:r>
            <a:r>
              <a:rPr lang="en-US" sz="1200" b="1" dirty="0"/>
              <a:t>save()</a:t>
            </a:r>
            <a:r>
              <a:rPr lang="en-US" sz="1200" dirty="0"/>
              <a:t> methods are used to update document into a collection. The update() method update values in the existing document while the save() method replaces the existing document with the document passed in save() method.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MongoDB's </a:t>
            </a:r>
            <a:r>
              <a:rPr lang="en-US" sz="1200" b="1" dirty="0"/>
              <a:t>remove()</a:t>
            </a:r>
            <a:r>
              <a:rPr lang="en-US" sz="1200" dirty="0"/>
              <a:t> method is used to remove document from the collection. remove() method accepts two parameters. One is deletion criteria and second is </a:t>
            </a:r>
            <a:r>
              <a:rPr lang="en-US" sz="1200" dirty="0" err="1"/>
              <a:t>justOne</a:t>
            </a:r>
            <a:r>
              <a:rPr lang="en-US" sz="1200" dirty="0"/>
              <a:t> flag</a:t>
            </a:r>
          </a:p>
          <a:p>
            <a:r>
              <a:rPr lang="en-US" sz="1200" dirty="0"/>
              <a:t>Example: </a:t>
            </a:r>
            <a:r>
              <a:rPr lang="en-US" sz="1200" dirty="0" err="1"/>
              <a:t>db.collection.remove</a:t>
            </a:r>
            <a:r>
              <a:rPr lang="en-US" sz="1200" dirty="0"/>
              <a:t>({”</a:t>
            </a:r>
            <a:r>
              <a:rPr lang="en-US" sz="1200" err="1"/>
              <a:t>last_name</a:t>
            </a:r>
            <a:r>
              <a:rPr lang="en-US" sz="1200"/>
              <a:t>”:”SMITH”});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87" y="2263775"/>
            <a:ext cx="8647113" cy="2516707"/>
          </a:xfrm>
          <a:prstGeom prst="rect">
            <a:avLst/>
          </a:prstGeom>
        </p:spPr>
      </p:pic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19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2" y="365125"/>
            <a:ext cx="3823042" cy="312724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6656" y="1928748"/>
            <a:ext cx="5038344" cy="413372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Replication set – multiple </a:t>
            </a:r>
            <a:r>
              <a:rPr lang="en-US" dirty="0" err="1">
                <a:latin typeface="+mj-lt"/>
              </a:rPr>
              <a:t>mongod</a:t>
            </a:r>
            <a:r>
              <a:rPr lang="en-US" dirty="0">
                <a:latin typeface="+mj-lt"/>
              </a:rPr>
              <a:t> instances</a:t>
            </a:r>
          </a:p>
          <a:p>
            <a:r>
              <a:rPr lang="en-US" dirty="0" err="1">
                <a:latin typeface="+mj-lt"/>
              </a:rPr>
              <a:t>Upto</a:t>
            </a:r>
            <a:r>
              <a:rPr lang="en-US" dirty="0">
                <a:latin typeface="+mj-lt"/>
              </a:rPr>
              <a:t> 50 secondary allowed</a:t>
            </a:r>
          </a:p>
          <a:p>
            <a:r>
              <a:rPr lang="en-US" dirty="0">
                <a:latin typeface="+mj-lt"/>
              </a:rPr>
              <a:t>Primary authoritative node</a:t>
            </a:r>
          </a:p>
          <a:p>
            <a:pPr lvl="1"/>
            <a:r>
              <a:rPr lang="en-US" dirty="0">
                <a:latin typeface="+mj-lt"/>
              </a:rPr>
              <a:t>Read</a:t>
            </a:r>
          </a:p>
          <a:p>
            <a:pPr lvl="1"/>
            <a:r>
              <a:rPr lang="en-US" dirty="0">
                <a:latin typeface="+mj-lt"/>
              </a:rPr>
              <a:t>Writes</a:t>
            </a:r>
          </a:p>
          <a:p>
            <a:r>
              <a:rPr lang="en-US" dirty="0">
                <a:latin typeface="+mj-lt"/>
              </a:rPr>
              <a:t>Secondary nodes</a:t>
            </a:r>
          </a:p>
          <a:p>
            <a:pPr lvl="1"/>
            <a:r>
              <a:rPr lang="en-US" dirty="0">
                <a:latin typeface="+mj-lt"/>
              </a:rPr>
              <a:t>Reads</a:t>
            </a:r>
          </a:p>
          <a:p>
            <a:r>
              <a:rPr lang="en-US" dirty="0">
                <a:latin typeface="+mj-lt"/>
              </a:rPr>
              <a:t>At most 12 replica sets are allowed.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23" y="4101704"/>
            <a:ext cx="4734177" cy="235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5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MongoDB Design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680115"/>
          </a:xfrm>
        </p:spPr>
        <p:txBody>
          <a:bodyPr>
            <a:normAutofit/>
          </a:bodyPr>
          <a:lstStyle/>
          <a:p>
            <a:r>
              <a:rPr lang="en-US" dirty="0"/>
              <a:t>Combining the critical capabilities of relational databases with the innovations of NoSQL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88114" y="6521541"/>
            <a:ext cx="1544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MongoDB Architecture Guide</a:t>
            </a:r>
          </a:p>
          <a:p>
            <a:r>
              <a:rPr lang="en-US" sz="800" dirty="0"/>
              <a:t>https://www.google.com/imghp</a:t>
            </a:r>
          </a:p>
        </p:txBody>
      </p:sp>
      <p:pic>
        <p:nvPicPr>
          <p:cNvPr id="2050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79" y="5196915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-media-cache-ak0.pinimg.com/736x/fe/cf/45/fecf45b593afe8f6dc0603a4740de46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40" y="2889172"/>
            <a:ext cx="1771109" cy="263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4873" y="5667153"/>
            <a:ext cx="13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246" y="3433157"/>
            <a:ext cx="2753802" cy="15490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58823" y="566715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NoSQL</a:t>
            </a:r>
          </a:p>
        </p:txBody>
      </p:sp>
      <p:pic>
        <p:nvPicPr>
          <p:cNvPr id="2054" name="Picture 6" descr="http://cdn-static.denofgeek.com/sites/denofgeek/files/styles/article_main_wide_image/public/0/37/the-mask-world-cup-630x349.jpg?itok=ziA7Qhh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446" y="3142118"/>
            <a:ext cx="3650354" cy="205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8"/>
          <p:cNvSpPr/>
          <p:nvPr/>
        </p:nvSpPr>
        <p:spPr>
          <a:xfrm>
            <a:off x="3525079" y="3789798"/>
            <a:ext cx="901147" cy="95415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6392474" y="3949148"/>
            <a:ext cx="901148" cy="55659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43"/>
    </mc:Choice>
    <mc:Fallback xmlns="">
      <p:transition spd="slow" advTm="2344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03" y="1991770"/>
            <a:ext cx="4479681" cy="339559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9755" y="618569"/>
            <a:ext cx="5733288" cy="90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+mj-lt"/>
              </a:rPr>
              <a:t>Automatic Failover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5150" y="6298085"/>
            <a:ext cx="6074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https://docs.mongodb.org/manual/core/replica-set-members/</a:t>
            </a:r>
          </a:p>
        </p:txBody>
      </p:sp>
      <p:pic>
        <p:nvPicPr>
          <p:cNvPr id="6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2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Tolerance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31" y="1270064"/>
            <a:ext cx="5000625" cy="4191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1688" y="6114211"/>
            <a:ext cx="8583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http://www.ccs.neu.edu/home/kathleen/classes/cs3200/20-NoSQLMongoDB.pdf</a:t>
            </a:r>
          </a:p>
        </p:txBody>
      </p:sp>
      <p:pic>
        <p:nvPicPr>
          <p:cNvPr id="6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81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641"/>
            <a:ext cx="6989064" cy="55504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+mj-lt"/>
              </a:rPr>
              <a:t>How does MongoDB solve the CAP?</a:t>
            </a:r>
          </a:p>
          <a:p>
            <a:r>
              <a:rPr lang="en-US" dirty="0">
                <a:latin typeface="+mj-lt"/>
              </a:rPr>
              <a:t>CP System</a:t>
            </a:r>
          </a:p>
          <a:p>
            <a:r>
              <a:rPr lang="en-US" dirty="0">
                <a:latin typeface="+mj-lt"/>
              </a:rPr>
              <a:t>Write Concern?</a:t>
            </a:r>
          </a:p>
          <a:p>
            <a:pPr lvl="1"/>
            <a:r>
              <a:rPr lang="en-US" dirty="0">
                <a:latin typeface="+mj-lt"/>
              </a:rPr>
              <a:t>Lets you choose when was a write successful. Acknowledgements like</a:t>
            </a:r>
          </a:p>
          <a:p>
            <a:pPr lvl="2"/>
            <a:r>
              <a:rPr lang="en-US" dirty="0">
                <a:latin typeface="+mj-lt"/>
              </a:rPr>
              <a:t>error ignored</a:t>
            </a:r>
          </a:p>
          <a:p>
            <a:pPr lvl="2"/>
            <a:r>
              <a:rPr lang="en-US" dirty="0">
                <a:latin typeface="+mj-lt"/>
              </a:rPr>
              <a:t>How many nodes must have write acknowledged.</a:t>
            </a:r>
          </a:p>
          <a:p>
            <a:pPr lvl="2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Read Preferences:</a:t>
            </a:r>
          </a:p>
          <a:p>
            <a:pPr lvl="1"/>
            <a:r>
              <a:rPr lang="en-US" dirty="0">
                <a:latin typeface="+mj-lt"/>
              </a:rPr>
              <a:t>Allows you to choose where to read from.</a:t>
            </a:r>
          </a:p>
          <a:p>
            <a:pPr lvl="2"/>
            <a:r>
              <a:rPr lang="en-US" dirty="0">
                <a:latin typeface="+mj-lt"/>
              </a:rPr>
              <a:t>Master / Slave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45" y="804673"/>
            <a:ext cx="3713417" cy="52943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8264" y="6345937"/>
            <a:ext cx="980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http://s3.amazonaws.com/info-mongodb-com/MongoDB_Architecture_Guide.pdf</a:t>
            </a:r>
          </a:p>
        </p:txBody>
      </p:sp>
      <p:pic>
        <p:nvPicPr>
          <p:cNvPr id="6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636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156" y="1078993"/>
            <a:ext cx="10867644" cy="468172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+mj-lt"/>
              </a:rPr>
              <a:t>For Write</a:t>
            </a:r>
          </a:p>
          <a:p>
            <a:pPr lvl="1"/>
            <a:r>
              <a:rPr lang="en-US" dirty="0">
                <a:latin typeface="+mj-lt"/>
              </a:rPr>
              <a:t>a write quorum can be implemented using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write concern</a:t>
            </a:r>
            <a:r>
              <a:rPr lang="en-US" dirty="0">
                <a:latin typeface="+mj-lt"/>
              </a:rPr>
              <a:t>.</a:t>
            </a:r>
          </a:p>
          <a:p>
            <a:pPr lvl="1"/>
            <a:r>
              <a:rPr lang="en-US" dirty="0">
                <a:latin typeface="+mj-lt"/>
              </a:rPr>
              <a:t>if number of available nodes &lt; specified in write concern, write operation will fail.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sz="2400" dirty="0">
                <a:latin typeface="+mj-lt"/>
              </a:rPr>
              <a:t>All read operations sent to the primary are consistent to last write operations.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Reads to a primary have </a:t>
            </a:r>
            <a:r>
              <a:rPr lang="en-US" sz="2400" b="1" dirty="0">
                <a:latin typeface="+mj-lt"/>
              </a:rPr>
              <a:t>strict consistency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• Reads reflect the latest changes to the data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• Reads to a secondary have </a:t>
            </a:r>
            <a:r>
              <a:rPr lang="en-US" sz="2400" b="1" dirty="0">
                <a:latin typeface="+mj-lt"/>
              </a:rPr>
              <a:t>eventual consistency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• Updates propagate gradually 	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• If clients permit reads from secondary sets – then client may read a previous state of the database.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http://www.ccs.neu.edu/home/kathleen/classes/cs3200/20-NoSQLMongoDB.pdf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6156" y="2880360"/>
            <a:ext cx="10468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502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http://jandiandme.blogspot.de/2013/06/mongodb-and-cap-theorem.html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hlinkClick r:id="rId3"/>
              </a:rPr>
              <a:t>http://stackoverflow.com/questions/7339374/nosql-what-does-it-mean-for-mongodb-or-bigtable-to-not-always-be-available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http://www.ccs.neu.edu/home/kathleen/classes/cs3200/20-NoSQLMongoDB.pdf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https://docs.mongodb.org/manual/core/replica-set-members/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https://github.com/sedouard/mongodb-mva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33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Mongo DB !</a:t>
            </a:r>
          </a:p>
        </p:txBody>
      </p:sp>
      <p:pic>
        <p:nvPicPr>
          <p:cNvPr id="5" name="Picture 2" descr="Nexus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9" y="1219200"/>
            <a:ext cx="10709801" cy="500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4919538" y="6642556"/>
            <a:ext cx="234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https://www.mongodb.com/mongodb-architecture</a:t>
            </a:r>
          </a:p>
        </p:txBody>
      </p:sp>
      <p:pic>
        <p:nvPicPr>
          <p:cNvPr id="7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38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DB – Relational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Expressive query language - </a:t>
            </a:r>
            <a:r>
              <a:rPr lang="en-US" dirty="0"/>
              <a:t>Users should be able to access and manipulate their data in sophisticated ways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Strong consistency - </a:t>
            </a:r>
            <a:r>
              <a:rPr lang="en-US" dirty="0"/>
              <a:t>Applications should be able to immediately read what has been written to the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Enterprise Management and Integrations - </a:t>
            </a:r>
            <a:r>
              <a:rPr lang="en-US" dirty="0"/>
              <a:t>A database should allow administrators to secure, monitor, automate, and integrate with their existing technology infrastructure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8114" y="6642556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MongoDB Architecture Guide</a:t>
            </a:r>
            <a:endParaRPr lang="en-US" sz="400" dirty="0"/>
          </a:p>
        </p:txBody>
      </p:sp>
      <p:pic>
        <p:nvPicPr>
          <p:cNvPr id="6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86"/>
    </mc:Choice>
    <mc:Fallback xmlns="">
      <p:transition spd="slow" advTm="377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DB – NoSQL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Flexible Data Model - </a:t>
            </a:r>
            <a:r>
              <a:rPr lang="en-US" dirty="0"/>
              <a:t>Easy to store and combine data of any structure</a:t>
            </a:r>
          </a:p>
          <a:p>
            <a:endParaRPr lang="en-US" dirty="0"/>
          </a:p>
          <a:p>
            <a:r>
              <a:rPr lang="en-US" b="1" dirty="0"/>
              <a:t>Scalability and Performance - </a:t>
            </a:r>
            <a:r>
              <a:rPr lang="en-US" dirty="0"/>
              <a:t>Enable almost unlimited growth with higher throughput and lower latency than relational databases.</a:t>
            </a:r>
          </a:p>
          <a:p>
            <a:endParaRPr lang="en-US" dirty="0"/>
          </a:p>
          <a:p>
            <a:r>
              <a:rPr lang="en-US" b="1" dirty="0"/>
              <a:t>Always-On Global Deployments – </a:t>
            </a:r>
            <a:r>
              <a:rPr lang="en-US" dirty="0"/>
              <a:t>Available systems across many nodes</a:t>
            </a:r>
            <a:br>
              <a:rPr lang="en-US" dirty="0"/>
            </a:br>
            <a:br>
              <a:rPr lang="en-US" dirty="0"/>
            </a:b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388114" y="6682313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MongoDB Architecture Guide</a:t>
            </a:r>
            <a:endParaRPr lang="en-US" sz="400" dirty="0"/>
          </a:p>
        </p:txBody>
      </p: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8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50"/>
    </mc:Choice>
    <mc:Fallback xmlns="">
      <p:transition spd="slow" advTm="227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As Documents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MongoDB stores data as documents in a binary representation called BSON (Binary JSON)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BSON extends the popular JSON (JavaScript Object Notation) representation to include additional types such as </a:t>
            </a:r>
            <a:r>
              <a:rPr lang="en-US" dirty="0" err="1"/>
              <a:t>int</a:t>
            </a:r>
            <a:r>
              <a:rPr lang="en-US" dirty="0"/>
              <a:t>, long, date, and floating point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Documents that tend to share a similar structure are organized as collections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9643" y="6519446"/>
            <a:ext cx="4052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MongoDB Architecture Guide</a:t>
            </a:r>
          </a:p>
          <a:p>
            <a:pPr algn="ctr"/>
            <a:r>
              <a:rPr lang="en-US" sz="800" dirty="0"/>
              <a:t>https://cdn.tutsplus.com/net/uploads/2013/11/Figure-1-Mapping-Table-to-Collection-1.png</a:t>
            </a:r>
          </a:p>
        </p:txBody>
      </p: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cdn.tutsplus.com/net/uploads/2013/11/Figure-1-Mapping-Table-to-Collection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157" y="580459"/>
            <a:ext cx="8189843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3"/>
    </mc:Choice>
    <mc:Fallback xmlns="">
      <p:transition spd="slow" advTm="256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documents are composed of field-and-value pairs and have the following structure: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4341"/>
            <a:ext cx="1933333" cy="16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81" y="2844341"/>
            <a:ext cx="6228571" cy="20190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24521" y="6642556"/>
            <a:ext cx="35429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https://docs.mongodb.org/manual/core/databases-and-collections/#collections</a:t>
            </a:r>
            <a:endParaRPr lang="en-US" sz="400" dirty="0"/>
          </a:p>
        </p:txBody>
      </p:sp>
      <p:pic>
        <p:nvPicPr>
          <p:cNvPr id="8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3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40"/>
    </mc:Choice>
    <mc:Fallback xmlns="">
      <p:transition spd="slow" advTm="2114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Dynamic Schema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Fields can vary from document to document</a:t>
            </a:r>
          </a:p>
          <a:p>
            <a:pPr lvl="1"/>
            <a:r>
              <a:rPr lang="en-US" dirty="0"/>
              <a:t>There is no need to declare the structure of documents to the system –documents are self describing</a:t>
            </a:r>
          </a:p>
          <a:p>
            <a:pPr lvl="1"/>
            <a:endParaRPr lang="en-US" dirty="0"/>
          </a:p>
          <a:p>
            <a:r>
              <a:rPr lang="en-US" dirty="0"/>
              <a:t>Document Validation</a:t>
            </a:r>
          </a:p>
          <a:p>
            <a:pPr lvl="1"/>
            <a:r>
              <a:rPr lang="en-US" dirty="0"/>
              <a:t>Users can enforce checks on document structure, data types, data ranges and the</a:t>
            </a:r>
            <a:br>
              <a:rPr lang="en-US" dirty="0"/>
            </a:br>
            <a:r>
              <a:rPr lang="en-US" dirty="0"/>
              <a:t>presence of mandatory fields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88114" y="6682313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MongoDB Architecture Guide</a:t>
            </a:r>
            <a:endParaRPr lang="en-US" sz="400" dirty="0"/>
          </a:p>
        </p:txBody>
      </p: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1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08"/>
    </mc:Choice>
    <mc:Fallback xmlns="">
      <p:transition spd="slow" advTm="1720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403" y="695945"/>
            <a:ext cx="9483144" cy="515155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Key Market Features (Pros) of MongoDB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079" y="1509623"/>
            <a:ext cx="10184921" cy="4891176"/>
          </a:xfrm>
        </p:spPr>
        <p:txBody>
          <a:bodyPr/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1" dirty="0"/>
              <a:t>High availability</a:t>
            </a:r>
            <a:r>
              <a:rPr lang="en-US" dirty="0"/>
              <a:t> (by replicating the data)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 (from a standalone server to distributed architectures of huge clusters). This allows us to shard our database transparently across all our shards. This increases the performance of our data processing.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1" dirty="0"/>
              <a:t>Aggregation</a:t>
            </a:r>
            <a:r>
              <a:rPr lang="en-US" dirty="0"/>
              <a:t>: Batch data processing and aggregate calculations using native MongoDB operations.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1" dirty="0"/>
              <a:t>Load Balancing</a:t>
            </a:r>
            <a:r>
              <a:rPr lang="en-US" dirty="0"/>
              <a:t>: Automatic data movement across </a:t>
            </a:r>
            <a:r>
              <a:rPr lang="en-US" i="1" dirty="0"/>
              <a:t>different shards </a:t>
            </a:r>
            <a:r>
              <a:rPr lang="en-US" dirty="0"/>
              <a:t>for load balancing. The balancer decides when to migrate the data and the destination Shard, so they are evenly distributed among all servers in the cluster.</a:t>
            </a:r>
          </a:p>
          <a:p>
            <a:pPr fontAlgn="base"/>
            <a:r>
              <a:rPr lang="en-US" sz="1200" dirty="0"/>
              <a:t>http://www.mongodbspain.com/en/2014/08/17/mongodb-characteristics-future/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24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858</Words>
  <Application>Microsoft Office PowerPoint</Application>
  <PresentationFormat>Widescreen</PresentationFormat>
  <Paragraphs>183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Source Code Pro</vt:lpstr>
      <vt:lpstr>Office Theme</vt:lpstr>
      <vt:lpstr>MongoDB</vt:lpstr>
      <vt:lpstr>MongoDB Design Philosophy</vt:lpstr>
      <vt:lpstr>Mongo DB !</vt:lpstr>
      <vt:lpstr>Traditional DB – Relational DB</vt:lpstr>
      <vt:lpstr>Modern DB – NoSQL DB</vt:lpstr>
      <vt:lpstr>MongoDB Data Model</vt:lpstr>
      <vt:lpstr>MongoDB Data Model</vt:lpstr>
      <vt:lpstr>MongoDB Data Model</vt:lpstr>
      <vt:lpstr>Key Market Features (Pros) of MongoDB </vt:lpstr>
      <vt:lpstr>Why MONGO over other NoSQL DBs</vt:lpstr>
      <vt:lpstr>CONS of Mongo DB </vt:lpstr>
      <vt:lpstr>Optimal use cases of Mongo </vt:lpstr>
      <vt:lpstr>CRUD Operations</vt:lpstr>
      <vt:lpstr>CRUD Operations</vt:lpstr>
      <vt:lpstr>Comparison Operators</vt:lpstr>
      <vt:lpstr>Logical Operators</vt:lpstr>
      <vt:lpstr>Array and Regex Operator</vt:lpstr>
      <vt:lpstr>Update and Remove Queries</vt:lpstr>
      <vt:lpstr>Replication Architecture</vt:lpstr>
      <vt:lpstr>PowerPoint Presentation</vt:lpstr>
      <vt:lpstr>Partition Tolerance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Design Philosophy</dc:title>
  <dc:creator>Shubham Vadhera</dc:creator>
  <cp:lastModifiedBy>Shubham Vadhera</cp:lastModifiedBy>
  <cp:revision>52</cp:revision>
  <dcterms:created xsi:type="dcterms:W3CDTF">2016-04-15T20:30:51Z</dcterms:created>
  <dcterms:modified xsi:type="dcterms:W3CDTF">2016-04-16T16:13:44Z</dcterms:modified>
</cp:coreProperties>
</file>