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0"/>
    <p:restoredTop sz="94671"/>
  </p:normalViewPr>
  <p:slideViewPr>
    <p:cSldViewPr snapToGrid="0" snapToObjects="1">
      <p:cViewPr>
        <p:scale>
          <a:sx n="90" d="100"/>
          <a:sy n="90" d="100"/>
        </p:scale>
        <p:origin x="-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ACC-A152-954C-9BA6-E16B09EE6135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173-1350-954B-8706-4B38ACAE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5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ACC-A152-954C-9BA6-E16B09EE6135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173-1350-954B-8706-4B38ACAE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6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ACC-A152-954C-9BA6-E16B09EE6135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173-1350-954B-8706-4B38ACAE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2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ACC-A152-954C-9BA6-E16B09EE6135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173-1350-954B-8706-4B38ACAE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7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ACC-A152-954C-9BA6-E16B09EE6135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173-1350-954B-8706-4B38ACAE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7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ACC-A152-954C-9BA6-E16B09EE6135}" type="datetimeFigureOut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173-1350-954B-8706-4B38ACAE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ACC-A152-954C-9BA6-E16B09EE6135}" type="datetimeFigureOut">
              <a:rPr lang="en-US" smtClean="0"/>
              <a:t>4/15/16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173-1350-954B-8706-4B38ACAE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4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ACC-A152-954C-9BA6-E16B09EE6135}" type="datetimeFigureOut">
              <a:rPr lang="en-US" smtClean="0"/>
              <a:t>4/15/16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173-1350-954B-8706-4B38ACAE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3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ACC-A152-954C-9BA6-E16B09EE6135}" type="datetimeFigureOut">
              <a:rPr lang="en-US" smtClean="0"/>
              <a:t>4/15/16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173-1350-954B-8706-4B38ACAE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7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ACC-A152-954C-9BA6-E16B09EE6135}" type="datetimeFigureOut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173-1350-954B-8706-4B38ACAE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8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ACC-A152-954C-9BA6-E16B09EE6135}" type="datetimeFigureOut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A173-1350-954B-8706-4B38ACAE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3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EACC-A152-954C-9BA6-E16B09EE6135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0A173-1350-954B-8706-4B38ACAE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Operations</a:t>
            </a:r>
            <a:r>
              <a:rPr lang="en-US" dirty="0" smtClean="0"/>
              <a:t>: </a:t>
            </a:r>
            <a:r>
              <a:rPr lang="en-US" dirty="0" smtClean="0">
                <a:effectLst/>
              </a:rPr>
              <a:t>Queries are the core operations that return data in MongoDB. </a:t>
            </a:r>
          </a:p>
          <a:p>
            <a:r>
              <a:rPr lang="en-US" dirty="0" smtClean="0"/>
              <a:t>Cursors: Queries return </a:t>
            </a:r>
            <a:r>
              <a:rPr lang="en-US" dirty="0" err="1" smtClean="0"/>
              <a:t>iterable</a:t>
            </a:r>
            <a:r>
              <a:rPr lang="en-US" dirty="0" smtClean="0"/>
              <a:t> objects, called cursors, that hold the full result set.</a:t>
            </a:r>
          </a:p>
          <a:p>
            <a:r>
              <a:rPr lang="en-US" dirty="0" smtClean="0">
                <a:effectLst/>
              </a:rPr>
              <a:t>Write operations: </a:t>
            </a:r>
            <a:r>
              <a:rPr lang="en-US" dirty="0"/>
              <a:t>I</a:t>
            </a:r>
            <a:r>
              <a:rPr lang="en-US" dirty="0" smtClean="0">
                <a:effectLst/>
              </a:rPr>
              <a:t>nsert, update, or remove documents in MongoDB. Introduces data create and modify operations, their behavior, and performances.</a:t>
            </a:r>
          </a:p>
          <a:p>
            <a:r>
              <a:rPr lang="en-US" dirty="0"/>
              <a:t>Atomicity and </a:t>
            </a:r>
            <a:r>
              <a:rPr lang="en-US" dirty="0" smtClean="0"/>
              <a:t>Transactions: Describes write operation atomicity in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73874" y="676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4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400" dirty="0"/>
          </a:p>
          <a:p>
            <a:pPr lvl="1"/>
            <a:r>
              <a:rPr lang="en-US" sz="1400" dirty="0" smtClean="0"/>
              <a:t>Commands Used to Create Document:</a:t>
            </a:r>
          </a:p>
          <a:p>
            <a:pPr lvl="2"/>
            <a:r>
              <a:rPr lang="en-US" sz="1000" dirty="0" err="1" smtClean="0"/>
              <a:t>db.collection.insert</a:t>
            </a:r>
            <a:r>
              <a:rPr lang="en-US" sz="1000" dirty="0" smtClean="0"/>
              <a:t>()</a:t>
            </a:r>
          </a:p>
          <a:p>
            <a:pPr lvl="2"/>
            <a:r>
              <a:rPr lang="en-US" sz="1000" dirty="0" err="1" smtClean="0"/>
              <a:t>db.collection.insertOne</a:t>
            </a:r>
            <a:r>
              <a:rPr lang="en-US" sz="1000" dirty="0" smtClean="0"/>
              <a:t>();</a:t>
            </a:r>
          </a:p>
          <a:p>
            <a:pPr lvl="2"/>
            <a:r>
              <a:rPr lang="en-US" sz="1000" dirty="0" err="1" smtClean="0"/>
              <a:t>db.collection.insert</a:t>
            </a:r>
            <a:r>
              <a:rPr lang="en-US" sz="1000" dirty="0" smtClean="0"/>
              <a:t>();  </a:t>
            </a:r>
          </a:p>
          <a:p>
            <a:pPr lvl="1"/>
            <a:r>
              <a:rPr lang="en-US" sz="1400" dirty="0" smtClean="0"/>
              <a:t>Example to Insert Query</a:t>
            </a:r>
            <a:r>
              <a:rPr lang="en-US" sz="1400" dirty="0"/>
              <a:t>: </a:t>
            </a:r>
            <a:r>
              <a:rPr lang="en-US" sz="1000" dirty="0"/>
              <a:t> </a:t>
            </a:r>
            <a:r>
              <a:rPr lang="en-US" sz="1000" dirty="0" err="1"/>
              <a:t>db.bank_data.insertOne</a:t>
            </a:r>
            <a:r>
              <a:rPr lang="en-US" sz="1000" dirty="0"/>
              <a:t>({"</a:t>
            </a:r>
            <a:r>
              <a:rPr lang="en-US" sz="1000" dirty="0" err="1"/>
              <a:t>first_name</a:t>
            </a:r>
            <a:r>
              <a:rPr lang="en-US" sz="1000" dirty="0"/>
              <a:t>" : "John",    "</a:t>
            </a:r>
            <a:r>
              <a:rPr lang="en-US" sz="1000" dirty="0" err="1"/>
              <a:t>last_name</a:t>
            </a:r>
            <a:r>
              <a:rPr lang="en-US" sz="1000" dirty="0"/>
              <a:t>" : "</a:t>
            </a:r>
            <a:r>
              <a:rPr lang="en-US" sz="1000" dirty="0" err="1"/>
              <a:t>Cena</a:t>
            </a:r>
            <a:r>
              <a:rPr lang="en-US" sz="1000" dirty="0"/>
              <a:t>",    "accounts" : [        {            "</a:t>
            </a:r>
            <a:r>
              <a:rPr lang="en-US" sz="1000" dirty="0" err="1"/>
              <a:t>account_type</a:t>
            </a:r>
            <a:r>
              <a:rPr lang="en-US" sz="1000" dirty="0"/>
              <a:t>" : "Investment",            "</a:t>
            </a:r>
            <a:r>
              <a:rPr lang="en-US" sz="1000" dirty="0" err="1"/>
              <a:t>account_balance</a:t>
            </a:r>
            <a:r>
              <a:rPr lang="en-US" sz="1000" dirty="0"/>
              <a:t>" : </a:t>
            </a:r>
            <a:r>
              <a:rPr lang="en-US" sz="1000" dirty="0" smtClean="0"/>
              <a:t>					6123524974.110823463</a:t>
            </a:r>
            <a:r>
              <a:rPr lang="en-US" sz="1000" dirty="0"/>
              <a:t>,            "currency" : "USD"        },        {            "</a:t>
            </a:r>
            <a:r>
              <a:rPr lang="en-US" sz="1000" dirty="0" err="1"/>
              <a:t>account_type</a:t>
            </a:r>
            <a:r>
              <a:rPr lang="en-US" sz="1000" dirty="0"/>
              <a:t>" : "Savings",            "</a:t>
            </a:r>
            <a:r>
              <a:rPr lang="en-US" sz="1000" dirty="0" err="1"/>
              <a:t>account_balance</a:t>
            </a:r>
            <a:r>
              <a:rPr lang="en-US" sz="1000" dirty="0"/>
              <a:t>" : </a:t>
            </a:r>
            <a:r>
              <a:rPr lang="en-US" sz="1000" dirty="0" smtClean="0"/>
              <a:t>					132933272.569229168</a:t>
            </a:r>
            <a:r>
              <a:rPr lang="en-US" sz="1000" dirty="0"/>
              <a:t>,            "currency" : "EURO"        }    </a:t>
            </a:r>
            <a:r>
              <a:rPr lang="en-US" sz="1000" dirty="0" smtClean="0"/>
              <a:t>]});</a:t>
            </a:r>
          </a:p>
          <a:p>
            <a:pPr lvl="1"/>
            <a:r>
              <a:rPr lang="en-US" sz="1400" dirty="0" smtClean="0"/>
              <a:t>Command Used to Read Documents:</a:t>
            </a:r>
          </a:p>
          <a:p>
            <a:pPr lvl="2"/>
            <a:r>
              <a:rPr lang="en-US" sz="1000" dirty="0" err="1" smtClean="0"/>
              <a:t>db.collection.find</a:t>
            </a:r>
            <a:r>
              <a:rPr lang="en-US" sz="1000" dirty="0" smtClean="0"/>
              <a:t>();</a:t>
            </a:r>
          </a:p>
          <a:p>
            <a:pPr lvl="2"/>
            <a:r>
              <a:rPr lang="en-US" sz="1000" dirty="0" err="1" smtClean="0"/>
              <a:t>Db.collection.findOne</a:t>
            </a:r>
            <a:r>
              <a:rPr lang="en-US" sz="1000" dirty="0" smtClean="0"/>
              <a:t>();</a:t>
            </a:r>
            <a:endParaRPr lang="en-US" sz="1000" dirty="0"/>
          </a:p>
          <a:p>
            <a:pPr lvl="1"/>
            <a:r>
              <a:rPr lang="en-US" sz="1400" dirty="0" smtClean="0"/>
              <a:t>Example for </a:t>
            </a:r>
            <a:r>
              <a:rPr lang="en-US" sz="1400" dirty="0" smtClean="0"/>
              <a:t>reading </a:t>
            </a:r>
            <a:r>
              <a:rPr lang="en-US" sz="1400" dirty="0" smtClean="0"/>
              <a:t>:  </a:t>
            </a:r>
            <a:r>
              <a:rPr lang="en-US" sz="1000" dirty="0" err="1"/>
              <a:t>db.bank_data.findOne</a:t>
            </a:r>
            <a:r>
              <a:rPr lang="en-US" sz="1000" dirty="0"/>
              <a:t>({"</a:t>
            </a:r>
            <a:r>
              <a:rPr lang="en-US" sz="1000" dirty="0" err="1"/>
              <a:t>last_name":"SMITH</a:t>
            </a:r>
            <a:r>
              <a:rPr lang="en-US" sz="1000" dirty="0" smtClean="0"/>
              <a:t>"});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1000" dirty="0" smtClean="0"/>
              <a:t>Projections: </a:t>
            </a:r>
            <a:r>
              <a:rPr lang="en-US" sz="1000" dirty="0"/>
              <a:t>In  </a:t>
            </a:r>
            <a:r>
              <a:rPr lang="en-US" sz="1000" dirty="0" smtClean="0"/>
              <a:t>Mongo DB </a:t>
            </a:r>
            <a:r>
              <a:rPr lang="en-US" sz="1000" dirty="0"/>
              <a:t>projection meaning is selecting only necessary data rather than selecting whole of the data of a </a:t>
            </a:r>
            <a:r>
              <a:rPr lang="en-US" sz="1000" dirty="0" smtClean="0"/>
              <a:t>document</a:t>
            </a:r>
          </a:p>
          <a:p>
            <a:pPr lvl="2"/>
            <a:r>
              <a:rPr lang="en-US" sz="1050" dirty="0" smtClean="0"/>
              <a:t>$</a:t>
            </a:r>
          </a:p>
          <a:p>
            <a:pPr lvl="2"/>
            <a:r>
              <a:rPr lang="en-US" sz="1050" dirty="0" smtClean="0"/>
              <a:t>$</a:t>
            </a:r>
            <a:r>
              <a:rPr lang="en-US" sz="1050" dirty="0" err="1" smtClean="0"/>
              <a:t>elemMatch</a:t>
            </a:r>
            <a:endParaRPr lang="en-US" sz="1050" dirty="0" smtClean="0"/>
          </a:p>
          <a:p>
            <a:pPr lvl="2"/>
            <a:r>
              <a:rPr lang="en-US" sz="1050" dirty="0" smtClean="0"/>
              <a:t>$limit</a:t>
            </a:r>
            <a:endParaRPr lang="en-US" sz="1000" dirty="0"/>
          </a:p>
          <a:p>
            <a:pPr lvl="2"/>
            <a:endParaRPr lang="en-US" sz="1000" dirty="0" smtClean="0"/>
          </a:p>
          <a:p>
            <a:pPr lvl="1"/>
            <a:r>
              <a:rPr lang="en-US" sz="1400" dirty="0" smtClean="0"/>
              <a:t>Example: </a:t>
            </a:r>
            <a:r>
              <a:rPr lang="en-US" sz="1000" dirty="0" err="1"/>
              <a:t>db.bank_data.findOne</a:t>
            </a:r>
            <a:r>
              <a:rPr lang="en-US" sz="1000" dirty="0"/>
              <a:t>({"last_name":"</a:t>
            </a:r>
            <a:r>
              <a:rPr lang="en-US" sz="1000" dirty="0" err="1"/>
              <a:t>Cena</a:t>
            </a:r>
            <a:r>
              <a:rPr lang="en-US" sz="1000" dirty="0"/>
              <a:t>"},{"first_name":1,"_id":0});</a:t>
            </a:r>
          </a:p>
        </p:txBody>
      </p:sp>
    </p:spTree>
    <p:extLst>
      <p:ext uri="{BB962C8B-B14F-4D97-AF65-F5344CB8AC3E}">
        <p14:creationId xmlns:p14="http://schemas.microsoft.com/office/powerpoint/2010/main" val="163488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1485900"/>
            <a:ext cx="8886825" cy="37718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4437" y="5500688"/>
            <a:ext cx="8543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Example:        $</a:t>
            </a:r>
            <a:r>
              <a:rPr lang="en-US" sz="1400" dirty="0" err="1" smtClean="0"/>
              <a:t>eq</a:t>
            </a:r>
            <a:r>
              <a:rPr lang="en-US" sz="1400" dirty="0" smtClean="0"/>
              <a:t>:	</a:t>
            </a:r>
            <a:r>
              <a:rPr lang="en-US" sz="1050" dirty="0" err="1" smtClean="0"/>
              <a:t>db.bank_data.find</a:t>
            </a:r>
            <a:r>
              <a:rPr lang="en-US" sz="1050" dirty="0" smtClean="0"/>
              <a:t>({ "</a:t>
            </a:r>
            <a:r>
              <a:rPr lang="en-US" sz="1050" dirty="0" err="1" smtClean="0"/>
              <a:t>accounts.account_balance</a:t>
            </a:r>
            <a:r>
              <a:rPr lang="en-US" sz="1050" dirty="0" smtClean="0"/>
              <a:t>": {$eq:132933272.569229168}}).pretty()</a:t>
            </a:r>
          </a:p>
          <a:p>
            <a:r>
              <a:rPr lang="en-US" sz="1050" dirty="0" smtClean="0"/>
              <a:t>	</a:t>
            </a:r>
            <a:r>
              <a:rPr lang="en-US" sz="1400" dirty="0"/>
              <a:t>   $</a:t>
            </a:r>
            <a:r>
              <a:rPr lang="en-US" sz="1400" dirty="0" err="1"/>
              <a:t>gte</a:t>
            </a:r>
            <a:r>
              <a:rPr lang="en-US" sz="1400" dirty="0"/>
              <a:t>,$</a:t>
            </a:r>
            <a:r>
              <a:rPr lang="en-US" sz="1400" dirty="0" err="1"/>
              <a:t>lte</a:t>
            </a:r>
            <a:r>
              <a:rPr lang="en-US" sz="1400" dirty="0"/>
              <a:t>:</a:t>
            </a:r>
            <a:r>
              <a:rPr lang="en-US" sz="1050" dirty="0" smtClean="0"/>
              <a:t>	</a:t>
            </a:r>
            <a:r>
              <a:rPr lang="en-US" sz="1050" dirty="0" err="1" smtClean="0"/>
              <a:t>db.bank_data.find</a:t>
            </a:r>
            <a:r>
              <a:rPr lang="en-US" sz="1050" dirty="0" smtClean="0"/>
              <a:t>({ "</a:t>
            </a:r>
            <a:r>
              <a:rPr lang="en-US" sz="1050" dirty="0" err="1" smtClean="0"/>
              <a:t>accounts.account_balance</a:t>
            </a:r>
            <a:r>
              <a:rPr lang="en-US" sz="1050" dirty="0" smtClean="0"/>
              <a:t>": {$gte:8554996,$lte:9000000}}).pretty()[4];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4719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001499"/>
              </p:ext>
            </p:extLst>
          </p:nvPr>
        </p:nvGraphicFramePr>
        <p:xfrm>
          <a:off x="838200" y="1690689"/>
          <a:ext cx="8362950" cy="2967036"/>
        </p:xfrm>
        <a:graphic>
          <a:graphicData uri="http://schemas.openxmlformats.org/drawingml/2006/table">
            <a:tbl>
              <a:tblPr/>
              <a:tblGrid>
                <a:gridCol w="1003555"/>
                <a:gridCol w="7359395"/>
              </a:tblGrid>
              <a:tr h="490448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Name</a:t>
                      </a:r>
                    </a:p>
                  </a:txBody>
                  <a:tcPr marL="63500" marR="635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Description</a:t>
                      </a:r>
                    </a:p>
                  </a:txBody>
                  <a:tcPr marL="63500" marR="635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147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$or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Joins query clauses with a logical </a:t>
                      </a:r>
                      <a:r>
                        <a:rPr lang="en-US" sz="1050" dirty="0">
                          <a:effectLst/>
                          <a:latin typeface="Source Code Pro" charset="0"/>
                        </a:rPr>
                        <a:t>OR</a:t>
                      </a:r>
                      <a:r>
                        <a:rPr lang="en-US" sz="1050" dirty="0">
                          <a:effectLst/>
                        </a:rPr>
                        <a:t> returns all documents that match the conditions of either clause.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147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$and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Joins query clauses with a logical </a:t>
                      </a:r>
                      <a:r>
                        <a:rPr lang="en-US" sz="1050" dirty="0">
                          <a:effectLst/>
                          <a:latin typeface="Source Code Pro" charset="0"/>
                        </a:rPr>
                        <a:t>AND</a:t>
                      </a:r>
                      <a:r>
                        <a:rPr lang="en-US" sz="1050" dirty="0">
                          <a:effectLst/>
                        </a:rPr>
                        <a:t> returns all documents that match the conditions of both clauses.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147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$not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Inverts the effect of a query expression and returns documents that do </a:t>
                      </a:r>
                      <a:r>
                        <a:rPr lang="en-US" sz="1050" i="1">
                          <a:effectLst/>
                        </a:rPr>
                        <a:t>not</a:t>
                      </a:r>
                      <a:r>
                        <a:rPr lang="en-US" sz="1050">
                          <a:effectLst/>
                        </a:rPr>
                        <a:t> match the query expression.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147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$nor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Joins query clauses with a logical </a:t>
                      </a:r>
                      <a:r>
                        <a:rPr lang="en-US" sz="1050" dirty="0">
                          <a:effectLst/>
                          <a:latin typeface="Source Code Pro" charset="0"/>
                        </a:rPr>
                        <a:t>NOR</a:t>
                      </a:r>
                      <a:r>
                        <a:rPr lang="en-US" sz="1050" dirty="0">
                          <a:effectLst/>
                        </a:rPr>
                        <a:t> returns all documents that fail to match both clauses.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4929188"/>
            <a:ext cx="8472487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Examples: 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50" dirty="0" smtClean="0"/>
              <a:t>$and </a:t>
            </a:r>
            <a:r>
              <a:rPr lang="en-US" sz="1050" dirty="0" err="1" smtClean="0"/>
              <a:t>db.bank_data.find</a:t>
            </a:r>
            <a:r>
              <a:rPr lang="en-US" sz="1050" dirty="0" smtClean="0"/>
              <a:t>({$and:[{"</a:t>
            </a:r>
            <a:r>
              <a:rPr lang="en-US" sz="1050" dirty="0" err="1" smtClean="0"/>
              <a:t>accounts.account_type":"Checking</a:t>
            </a:r>
            <a:r>
              <a:rPr lang="en-US" sz="1050" dirty="0" smtClean="0"/>
              <a:t>"}, { "</a:t>
            </a:r>
            <a:r>
              <a:rPr lang="en-US" sz="1050" dirty="0" err="1" smtClean="0"/>
              <a:t>accounts.account_balance</a:t>
            </a:r>
            <a:r>
              <a:rPr lang="en-US" sz="1050" dirty="0" smtClean="0"/>
              <a:t>": 		{$gte:8554996,$lte:9000000}}]}).pretty()[4];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50" dirty="0" smtClean="0"/>
              <a:t>$or  </a:t>
            </a:r>
            <a:r>
              <a:rPr lang="en-US" sz="1050" dirty="0" err="1" smtClean="0"/>
              <a:t>db.bank_data.find</a:t>
            </a:r>
            <a:r>
              <a:rPr lang="en-US" sz="1050" dirty="0" smtClean="0"/>
              <a:t>({$and:[{"</a:t>
            </a:r>
            <a:r>
              <a:rPr lang="en-US" sz="1050" dirty="0" err="1" smtClean="0"/>
              <a:t>accounts.account_type":"Investment</a:t>
            </a:r>
            <a:r>
              <a:rPr lang="en-US" sz="1050" dirty="0" smtClean="0"/>
              <a:t>"},{"</a:t>
            </a:r>
            <a:r>
              <a:rPr lang="en-US" sz="1050" dirty="0" err="1" smtClean="0"/>
              <a:t>accounts.account_type":"Savings</a:t>
            </a:r>
            <a:r>
              <a:rPr lang="en-US" sz="1050" dirty="0" smtClean="0"/>
              <a:t>"}]}).pretty()[4];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2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and Regex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36714"/>
              </p:ext>
            </p:extLst>
          </p:nvPr>
        </p:nvGraphicFramePr>
        <p:xfrm>
          <a:off x="1038225" y="1583849"/>
          <a:ext cx="10515600" cy="187452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Name</a:t>
                      </a:r>
                    </a:p>
                  </a:txBody>
                  <a:tcPr marL="63500" marR="635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Description</a:t>
                      </a:r>
                    </a:p>
                  </a:txBody>
                  <a:tcPr marL="63500" marR="635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$all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Matches arrays that contain all elements specified in the query.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</a:t>
                      </a:r>
                      <a:r>
                        <a:rPr lang="en-US" sz="1050" u="none" strike="noStrike" dirty="0" err="1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elemMatch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Selects documents if element in the array field matches all the specified </a:t>
                      </a:r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</a:t>
                      </a:r>
                      <a:r>
                        <a:rPr lang="en-US" sz="1050" u="none" strike="noStrike" dirty="0" err="1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elemMatch</a:t>
                      </a:r>
                      <a:r>
                        <a:rPr lang="en-US" sz="1050" dirty="0" err="1">
                          <a:effectLst/>
                        </a:rPr>
                        <a:t>conditions</a:t>
                      </a:r>
                      <a:r>
                        <a:rPr lang="en-US" sz="1050" dirty="0">
                          <a:effectLst/>
                        </a:rPr>
                        <a:t>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$size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Selects documents if the array field is a specified size.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8225" y="3957638"/>
            <a:ext cx="943451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Example</a:t>
            </a:r>
            <a:r>
              <a:rPr lang="en-US" dirty="0" smtClean="0"/>
              <a:t> </a:t>
            </a:r>
            <a:r>
              <a:rPr lang="en-US" sz="1050" dirty="0" smtClean="0"/>
              <a:t>$</a:t>
            </a:r>
            <a:r>
              <a:rPr lang="en-US" sz="1050" dirty="0" err="1" smtClean="0"/>
              <a:t>elemMatch</a:t>
            </a:r>
            <a:r>
              <a:rPr lang="en-US" sz="1050" dirty="0" smtClean="0"/>
              <a:t>:  </a:t>
            </a:r>
            <a:r>
              <a:rPr lang="en-US" sz="1050" dirty="0" err="1" smtClean="0"/>
              <a:t>db.bank_data.find</a:t>
            </a:r>
            <a:r>
              <a:rPr lang="en-US" sz="1050" dirty="0" smtClean="0"/>
              <a:t>({</a:t>
            </a:r>
            <a:r>
              <a:rPr lang="en-US" sz="1050" dirty="0" err="1" smtClean="0"/>
              <a:t>last_name</a:t>
            </a:r>
            <a:r>
              <a:rPr lang="en-US" sz="1050" dirty="0" smtClean="0"/>
              <a:t>: "SMITH", "</a:t>
            </a:r>
            <a:r>
              <a:rPr lang="en-US" sz="1050" dirty="0" err="1" smtClean="0"/>
              <a:t>accounts.account_type</a:t>
            </a:r>
            <a:r>
              <a:rPr lang="en-US" sz="1050" dirty="0" smtClean="0"/>
              <a:t>": "Savings" }, { </a:t>
            </a:r>
            <a:r>
              <a:rPr lang="en-US" sz="1050" dirty="0" err="1" smtClean="0"/>
              <a:t>first_name</a:t>
            </a:r>
            <a:r>
              <a:rPr lang="en-US" sz="1050" dirty="0" smtClean="0"/>
              <a:t>: 1, </a:t>
            </a:r>
            <a:r>
              <a:rPr lang="en-US" sz="1050" dirty="0" err="1" smtClean="0"/>
              <a:t>last_name</a:t>
            </a:r>
            <a:r>
              <a:rPr lang="en-US" sz="1050" dirty="0" smtClean="0"/>
              <a:t>: 1, accounts: { $</a:t>
            </a:r>
            <a:r>
              <a:rPr lang="en-US" sz="1050" dirty="0" err="1" smtClean="0"/>
              <a:t>elemMatch</a:t>
            </a:r>
            <a:r>
              <a:rPr lang="en-US" sz="1050" dirty="0" smtClean="0"/>
              <a:t> : { '</a:t>
            </a:r>
            <a:r>
              <a:rPr lang="en-US" sz="1050" dirty="0" err="1" smtClean="0"/>
              <a:t>account_type</a:t>
            </a:r>
            <a:r>
              <a:rPr lang="en-US" sz="1050" dirty="0" smtClean="0"/>
              <a:t>' : 'Savings' } } } ).pretty();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677093"/>
            <a:ext cx="10458312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$regex: </a:t>
            </a:r>
            <a:r>
              <a:rPr lang="en-US" sz="1050" dirty="0"/>
              <a:t>Provides regular expression capabilities for pattern matching </a:t>
            </a:r>
            <a:r>
              <a:rPr lang="en-US" sz="1050" i="1" dirty="0"/>
              <a:t>strings</a:t>
            </a:r>
            <a:r>
              <a:rPr lang="en-US" sz="1050" dirty="0"/>
              <a:t> in queries. MongoDB uses Perl compatible regular expressions (i.e. “PCRE” ) version 8.38 with UTF-8 support.</a:t>
            </a:r>
          </a:p>
          <a:p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400" dirty="0" smtClean="0"/>
              <a:t>Example</a:t>
            </a:r>
            <a:r>
              <a:rPr lang="en-US" sz="1050" dirty="0" smtClean="0"/>
              <a:t>: </a:t>
            </a:r>
            <a:r>
              <a:rPr lang="en-US" sz="1050" dirty="0" err="1" smtClean="0"/>
              <a:t>db.bank_data.find</a:t>
            </a:r>
            <a:r>
              <a:rPr lang="en-US" sz="1050" dirty="0" smtClean="0"/>
              <a:t>({"</a:t>
            </a:r>
            <a:r>
              <a:rPr lang="en-US" sz="1050" dirty="0" err="1" smtClean="0"/>
              <a:t>first_name</a:t>
            </a:r>
            <a:r>
              <a:rPr lang="en-US" sz="1050" dirty="0" smtClean="0"/>
              <a:t>":{$regex:/^RI.*/}},{"first_name":1,"last_name":1,"_id":0}).pretty();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2024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and Remove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MongoDB's </a:t>
            </a:r>
            <a:r>
              <a:rPr lang="en-US" sz="1200" b="1" dirty="0"/>
              <a:t>update()</a:t>
            </a:r>
            <a:r>
              <a:rPr lang="en-US" sz="1200" dirty="0"/>
              <a:t> and </a:t>
            </a:r>
            <a:r>
              <a:rPr lang="en-US" sz="1200" b="1" dirty="0"/>
              <a:t>save()</a:t>
            </a:r>
            <a:r>
              <a:rPr lang="en-US" sz="1200" dirty="0"/>
              <a:t> methods are used to update document into a collection. The update() method update values in the existing document while the save() method replaces the existing document with the document passed in save() method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/>
              <a:t>MongoDB's </a:t>
            </a:r>
            <a:r>
              <a:rPr lang="en-US" sz="1200" b="1" dirty="0"/>
              <a:t>remove()</a:t>
            </a:r>
            <a:r>
              <a:rPr lang="en-US" sz="1200" dirty="0"/>
              <a:t> method is used to remove document from the collection. remove() method accepts two parameters. One is deletion criteria and second is </a:t>
            </a:r>
            <a:r>
              <a:rPr lang="en-US" sz="1200" dirty="0" err="1"/>
              <a:t>justOne</a:t>
            </a:r>
            <a:r>
              <a:rPr lang="en-US" sz="1200" dirty="0"/>
              <a:t> </a:t>
            </a:r>
            <a:r>
              <a:rPr lang="en-US" sz="1200" dirty="0" smtClean="0"/>
              <a:t>flag</a:t>
            </a:r>
          </a:p>
          <a:p>
            <a:r>
              <a:rPr lang="en-US" sz="1200" dirty="0" smtClean="0"/>
              <a:t>Example: </a:t>
            </a:r>
            <a:r>
              <a:rPr lang="en-US" sz="1200" dirty="0" err="1" smtClean="0"/>
              <a:t>db.collection.remove</a:t>
            </a:r>
            <a:r>
              <a:rPr lang="en-US" sz="1200" dirty="0" smtClean="0"/>
              <a:t>({”</a:t>
            </a:r>
            <a:r>
              <a:rPr lang="en-US" sz="1200" err="1" smtClean="0"/>
              <a:t>last_name</a:t>
            </a:r>
            <a:r>
              <a:rPr lang="en-US" sz="1200" smtClean="0"/>
              <a:t>”:”SMITH”});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87" y="2263775"/>
            <a:ext cx="8647113" cy="25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292</Words>
  <Application>Microsoft Macintosh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Source Code Pro</vt:lpstr>
      <vt:lpstr>Arial</vt:lpstr>
      <vt:lpstr>Office Theme</vt:lpstr>
      <vt:lpstr>CRUD Operations</vt:lpstr>
      <vt:lpstr>CRUD Operations</vt:lpstr>
      <vt:lpstr>Comparison Operators</vt:lpstr>
      <vt:lpstr>Logical Operators</vt:lpstr>
      <vt:lpstr>Array and Regex Operator</vt:lpstr>
      <vt:lpstr>Update and Remove Queries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Jagmohan Singh</dc:creator>
  <cp:lastModifiedBy>Jagmohan Singh</cp:lastModifiedBy>
  <cp:revision>6</cp:revision>
  <dcterms:created xsi:type="dcterms:W3CDTF">2016-04-15T23:38:50Z</dcterms:created>
  <dcterms:modified xsi:type="dcterms:W3CDTF">2016-04-16T00:27:15Z</dcterms:modified>
</cp:coreProperties>
</file>