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9"/>
  </p:notesMasterIdLst>
  <p:sldIdLst>
    <p:sldId id="256" r:id="rId3"/>
    <p:sldId id="257" r:id="rId4"/>
    <p:sldId id="399" r:id="rId5"/>
    <p:sldId id="400" r:id="rId6"/>
    <p:sldId id="258" r:id="rId7"/>
    <p:sldId id="259" r:id="rId8"/>
    <p:sldId id="262" r:id="rId9"/>
    <p:sldId id="263" r:id="rId10"/>
    <p:sldId id="429" r:id="rId11"/>
    <p:sldId id="375" r:id="rId12"/>
    <p:sldId id="376" r:id="rId13"/>
    <p:sldId id="396" r:id="rId14"/>
    <p:sldId id="392" r:id="rId15"/>
    <p:sldId id="268" r:id="rId16"/>
    <p:sldId id="282" r:id="rId17"/>
    <p:sldId id="436" r:id="rId18"/>
    <p:sldId id="297" r:id="rId19"/>
    <p:sldId id="431" r:id="rId20"/>
    <p:sldId id="432" r:id="rId21"/>
    <p:sldId id="407" r:id="rId22"/>
    <p:sldId id="387" r:id="rId23"/>
    <p:sldId id="433" r:id="rId24"/>
    <p:sldId id="383" r:id="rId25"/>
    <p:sldId id="428" r:id="rId26"/>
    <p:sldId id="290"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666" y="1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9" name="CustomShape 2"/>
          <p:cNvSpPr/>
          <p:nvPr/>
        </p:nvSpPr>
        <p:spPr>
          <a:xfrm>
            <a:off x="0" y="0"/>
            <a:ext cx="11796480" cy="11796480"/>
          </a:xfrm>
          <a:prstGeom prst="rect">
            <a:avLst/>
          </a:prstGeom>
        </p:spPr>
        <p:txBody>
          <a:bodyPr lIns="90000" tIns="45000" rIns="90000" bIns="45000"/>
          <a:lstStyle/>
          <a:p>
            <a:pPr>
              <a:lnSpc>
                <a:spcPct val="100000"/>
              </a:lnSpc>
            </a:pPr>
            <a:fld id="{91514131-C101-4181-8111-D1313111911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61" name="CustomShape 2"/>
          <p:cNvSpPr/>
          <p:nvPr/>
        </p:nvSpPr>
        <p:spPr>
          <a:xfrm>
            <a:off x="0" y="0"/>
            <a:ext cx="11796480" cy="11796480"/>
          </a:xfrm>
          <a:prstGeom prst="rect">
            <a:avLst/>
          </a:prstGeom>
        </p:spPr>
        <p:txBody>
          <a:bodyPr lIns="90000" tIns="45000" rIns="90000" bIns="45000"/>
          <a:lstStyle/>
          <a:p>
            <a:pPr>
              <a:lnSpc>
                <a:spcPct val="100000"/>
              </a:lnSpc>
            </a:pPr>
            <a:fld id="{8141E1C1-11F1-4191-81D1-215171815171}" type="slidenum">
              <a:rPr lang="en-IN">
                <a:solidFill>
                  <a:srgbClr val="000000"/>
                </a:solidFill>
                <a:latin typeface="+mn-lt"/>
                <a:ea typeface="+mn-ea"/>
              </a:rPr>
              <a:pPr>
                <a:lnSpc>
                  <a:spcPct val="100000"/>
                </a:lnSpc>
              </a:pPr>
              <a:t>8</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10</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12</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14</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895D7-BC8C-860C-99BE-33BBEBE47329}"/>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E7C7C588-DE34-A3BE-20E1-D68476217D4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D85093-7E8A-BE44-AC6F-25D9D3B040DE}"/>
              </a:ext>
            </a:extLst>
          </p:cNvPr>
          <p:cNvSpPr>
            <a:spLocks noGrp="1"/>
          </p:cNvSpPr>
          <p:nvPr>
            <p:ph type="dt" sz="half" idx="10"/>
          </p:nvPr>
        </p:nvSpPr>
        <p:spPr/>
        <p:txBody>
          <a:bodyPr/>
          <a:lstStyle/>
          <a:p>
            <a:fld id="{E6E795BD-12A9-4DD5-B949-1A5C8DC7CBEF}" type="datetimeFigureOut">
              <a:rPr lang="en-IN" smtClean="0"/>
              <a:t>23-03-2024</a:t>
            </a:fld>
            <a:endParaRPr lang="en-IN"/>
          </a:p>
        </p:txBody>
      </p:sp>
      <p:sp>
        <p:nvSpPr>
          <p:cNvPr id="5" name="Footer Placeholder 4">
            <a:extLst>
              <a:ext uri="{FF2B5EF4-FFF2-40B4-BE49-F238E27FC236}">
                <a16:creationId xmlns:a16="http://schemas.microsoft.com/office/drawing/2014/main" id="{85B26838-FA15-2E51-3144-4BB495A7B6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372986-FEC3-7765-7A10-D98C58A3437F}"/>
              </a:ext>
            </a:extLst>
          </p:cNvPr>
          <p:cNvSpPr>
            <a:spLocks noGrp="1"/>
          </p:cNvSpPr>
          <p:nvPr>
            <p:ph type="sldNum" sz="quarter" idx="12"/>
          </p:nvPr>
        </p:nvSpPr>
        <p:spPr/>
        <p:txBody>
          <a:bodyPr/>
          <a:lstStyle/>
          <a:p>
            <a:fld id="{20176597-96F5-406D-8E5A-E9596F8D0F9D}" type="slidenum">
              <a:rPr lang="en-IN" smtClean="0"/>
              <a:t>‹#›</a:t>
            </a:fld>
            <a:endParaRPr lang="en-IN"/>
          </a:p>
        </p:txBody>
      </p:sp>
    </p:spTree>
    <p:extLst>
      <p:ext uri="{BB962C8B-B14F-4D97-AF65-F5344CB8AC3E}">
        <p14:creationId xmlns:p14="http://schemas.microsoft.com/office/powerpoint/2010/main" val="2715884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25B2D-EF2B-62DD-4D19-6387738F74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9B4E0C-5655-02F5-8B83-37CAEC7190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BA2153-2980-D511-6F16-3C119EB5A364}"/>
              </a:ext>
            </a:extLst>
          </p:cNvPr>
          <p:cNvSpPr>
            <a:spLocks noGrp="1"/>
          </p:cNvSpPr>
          <p:nvPr>
            <p:ph type="dt" sz="half" idx="10"/>
          </p:nvPr>
        </p:nvSpPr>
        <p:spPr/>
        <p:txBody>
          <a:bodyPr/>
          <a:lstStyle/>
          <a:p>
            <a:fld id="{E6E795BD-12A9-4DD5-B949-1A5C8DC7CBEF}" type="datetimeFigureOut">
              <a:rPr lang="en-IN" smtClean="0"/>
              <a:t>23-03-2024</a:t>
            </a:fld>
            <a:endParaRPr lang="en-IN"/>
          </a:p>
        </p:txBody>
      </p:sp>
      <p:sp>
        <p:nvSpPr>
          <p:cNvPr id="5" name="Footer Placeholder 4">
            <a:extLst>
              <a:ext uri="{FF2B5EF4-FFF2-40B4-BE49-F238E27FC236}">
                <a16:creationId xmlns:a16="http://schemas.microsoft.com/office/drawing/2014/main" id="{2D843163-F90F-BE07-40F2-6DD32F0DD1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1B038E-1342-47BC-7042-937F905227C4}"/>
              </a:ext>
            </a:extLst>
          </p:cNvPr>
          <p:cNvSpPr>
            <a:spLocks noGrp="1"/>
          </p:cNvSpPr>
          <p:nvPr>
            <p:ph type="sldNum" sz="quarter" idx="12"/>
          </p:nvPr>
        </p:nvSpPr>
        <p:spPr/>
        <p:txBody>
          <a:bodyPr/>
          <a:lstStyle/>
          <a:p>
            <a:fld id="{20176597-96F5-406D-8E5A-E9596F8D0F9D}" type="slidenum">
              <a:rPr lang="en-IN" smtClean="0"/>
              <a:t>‹#›</a:t>
            </a:fld>
            <a:endParaRPr lang="en-IN"/>
          </a:p>
        </p:txBody>
      </p:sp>
    </p:spTree>
    <p:extLst>
      <p:ext uri="{BB962C8B-B14F-4D97-AF65-F5344CB8AC3E}">
        <p14:creationId xmlns:p14="http://schemas.microsoft.com/office/powerpoint/2010/main" val="406006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082EA-9ABB-CDE3-3B62-0E351DAE57BC}"/>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50FEC1-9020-53EF-F12C-9D2E8E0D4920}"/>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983CFE-9687-C3EE-29BB-A6766464EAF0}"/>
              </a:ext>
            </a:extLst>
          </p:cNvPr>
          <p:cNvSpPr>
            <a:spLocks noGrp="1"/>
          </p:cNvSpPr>
          <p:nvPr>
            <p:ph type="dt" sz="half" idx="10"/>
          </p:nvPr>
        </p:nvSpPr>
        <p:spPr/>
        <p:txBody>
          <a:bodyPr/>
          <a:lstStyle/>
          <a:p>
            <a:fld id="{E6E795BD-12A9-4DD5-B949-1A5C8DC7CBEF}" type="datetimeFigureOut">
              <a:rPr lang="en-IN" smtClean="0"/>
              <a:t>23-03-2024</a:t>
            </a:fld>
            <a:endParaRPr lang="en-IN"/>
          </a:p>
        </p:txBody>
      </p:sp>
      <p:sp>
        <p:nvSpPr>
          <p:cNvPr id="5" name="Footer Placeholder 4">
            <a:extLst>
              <a:ext uri="{FF2B5EF4-FFF2-40B4-BE49-F238E27FC236}">
                <a16:creationId xmlns:a16="http://schemas.microsoft.com/office/drawing/2014/main" id="{A5111B77-5B81-BFCB-8CBF-E192E9D42B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AFDBB8-4BD9-D01E-CA5A-AD60C6CA1C83}"/>
              </a:ext>
            </a:extLst>
          </p:cNvPr>
          <p:cNvSpPr>
            <a:spLocks noGrp="1"/>
          </p:cNvSpPr>
          <p:nvPr>
            <p:ph type="sldNum" sz="quarter" idx="12"/>
          </p:nvPr>
        </p:nvSpPr>
        <p:spPr/>
        <p:txBody>
          <a:bodyPr/>
          <a:lstStyle/>
          <a:p>
            <a:fld id="{20176597-96F5-406D-8E5A-E9596F8D0F9D}" type="slidenum">
              <a:rPr lang="en-IN" smtClean="0"/>
              <a:t>‹#›</a:t>
            </a:fld>
            <a:endParaRPr lang="en-IN"/>
          </a:p>
        </p:txBody>
      </p:sp>
    </p:spTree>
    <p:extLst>
      <p:ext uri="{BB962C8B-B14F-4D97-AF65-F5344CB8AC3E}">
        <p14:creationId xmlns:p14="http://schemas.microsoft.com/office/powerpoint/2010/main" val="3540258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38DB-0BBF-4C69-E6BC-8CBA050F8A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B4DB96-FEBA-D175-0217-2739BA4A508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167A67-0FAB-11F7-61BC-4521B88565A9}"/>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C7F3CC-232B-5300-C867-56B010492645}"/>
              </a:ext>
            </a:extLst>
          </p:cNvPr>
          <p:cNvSpPr>
            <a:spLocks noGrp="1"/>
          </p:cNvSpPr>
          <p:nvPr>
            <p:ph type="dt" sz="half" idx="10"/>
          </p:nvPr>
        </p:nvSpPr>
        <p:spPr/>
        <p:txBody>
          <a:bodyPr/>
          <a:lstStyle/>
          <a:p>
            <a:fld id="{E6E795BD-12A9-4DD5-B949-1A5C8DC7CBEF}" type="datetimeFigureOut">
              <a:rPr lang="en-IN" smtClean="0"/>
              <a:t>23-03-2024</a:t>
            </a:fld>
            <a:endParaRPr lang="en-IN"/>
          </a:p>
        </p:txBody>
      </p:sp>
      <p:sp>
        <p:nvSpPr>
          <p:cNvPr id="6" name="Footer Placeholder 5">
            <a:extLst>
              <a:ext uri="{FF2B5EF4-FFF2-40B4-BE49-F238E27FC236}">
                <a16:creationId xmlns:a16="http://schemas.microsoft.com/office/drawing/2014/main" id="{6A652333-4FE4-A7C9-41DC-2E4F2AD866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AAEF3D-7AA7-A5E3-1457-DF7C00BE3077}"/>
              </a:ext>
            </a:extLst>
          </p:cNvPr>
          <p:cNvSpPr>
            <a:spLocks noGrp="1"/>
          </p:cNvSpPr>
          <p:nvPr>
            <p:ph type="sldNum" sz="quarter" idx="12"/>
          </p:nvPr>
        </p:nvSpPr>
        <p:spPr/>
        <p:txBody>
          <a:bodyPr/>
          <a:lstStyle/>
          <a:p>
            <a:fld id="{20176597-96F5-406D-8E5A-E9596F8D0F9D}" type="slidenum">
              <a:rPr lang="en-IN" smtClean="0"/>
              <a:t>‹#›</a:t>
            </a:fld>
            <a:endParaRPr lang="en-IN"/>
          </a:p>
        </p:txBody>
      </p:sp>
    </p:spTree>
    <p:extLst>
      <p:ext uri="{BB962C8B-B14F-4D97-AF65-F5344CB8AC3E}">
        <p14:creationId xmlns:p14="http://schemas.microsoft.com/office/powerpoint/2010/main" val="2609351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12ABA-A1E3-DC4D-6D55-AEB64CDB7A0E}"/>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BB8AFC-56D8-C499-16BD-7B374E75107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C043AB-AD4E-4A15-0CEE-7CD47209EEA3}"/>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62A63AF-4EF9-01D1-1CB5-0C8A3AA741F2}"/>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FE24E86-0F9F-C980-F185-AE3F8A546757}"/>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B69A955-B716-B5AF-E1C9-B2504527AB65}"/>
              </a:ext>
            </a:extLst>
          </p:cNvPr>
          <p:cNvSpPr>
            <a:spLocks noGrp="1"/>
          </p:cNvSpPr>
          <p:nvPr>
            <p:ph type="dt" sz="half" idx="10"/>
          </p:nvPr>
        </p:nvSpPr>
        <p:spPr/>
        <p:txBody>
          <a:bodyPr/>
          <a:lstStyle/>
          <a:p>
            <a:fld id="{E6E795BD-12A9-4DD5-B949-1A5C8DC7CBEF}" type="datetimeFigureOut">
              <a:rPr lang="en-IN" smtClean="0"/>
              <a:t>23-03-2024</a:t>
            </a:fld>
            <a:endParaRPr lang="en-IN"/>
          </a:p>
        </p:txBody>
      </p:sp>
      <p:sp>
        <p:nvSpPr>
          <p:cNvPr id="8" name="Footer Placeholder 7">
            <a:extLst>
              <a:ext uri="{FF2B5EF4-FFF2-40B4-BE49-F238E27FC236}">
                <a16:creationId xmlns:a16="http://schemas.microsoft.com/office/drawing/2014/main" id="{48123478-93EB-4B62-27BA-1E583610AA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B4DD602-7B55-D5D7-5869-6D52D6967D0A}"/>
              </a:ext>
            </a:extLst>
          </p:cNvPr>
          <p:cNvSpPr>
            <a:spLocks noGrp="1"/>
          </p:cNvSpPr>
          <p:nvPr>
            <p:ph type="sldNum" sz="quarter" idx="12"/>
          </p:nvPr>
        </p:nvSpPr>
        <p:spPr/>
        <p:txBody>
          <a:bodyPr/>
          <a:lstStyle/>
          <a:p>
            <a:fld id="{20176597-96F5-406D-8E5A-E9596F8D0F9D}" type="slidenum">
              <a:rPr lang="en-IN" smtClean="0"/>
              <a:t>‹#›</a:t>
            </a:fld>
            <a:endParaRPr lang="en-IN"/>
          </a:p>
        </p:txBody>
      </p:sp>
    </p:spTree>
    <p:extLst>
      <p:ext uri="{BB962C8B-B14F-4D97-AF65-F5344CB8AC3E}">
        <p14:creationId xmlns:p14="http://schemas.microsoft.com/office/powerpoint/2010/main" val="1808660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2B369-1C9A-9EC1-E288-E6D009A2A3A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E80EF85-19B5-4AC4-D2F8-ACD9040580C3}"/>
              </a:ext>
            </a:extLst>
          </p:cNvPr>
          <p:cNvSpPr>
            <a:spLocks noGrp="1"/>
          </p:cNvSpPr>
          <p:nvPr>
            <p:ph type="dt" sz="half" idx="10"/>
          </p:nvPr>
        </p:nvSpPr>
        <p:spPr/>
        <p:txBody>
          <a:bodyPr/>
          <a:lstStyle/>
          <a:p>
            <a:fld id="{E6E795BD-12A9-4DD5-B949-1A5C8DC7CBEF}" type="datetimeFigureOut">
              <a:rPr lang="en-IN" smtClean="0"/>
              <a:t>23-03-2024</a:t>
            </a:fld>
            <a:endParaRPr lang="en-IN"/>
          </a:p>
        </p:txBody>
      </p:sp>
      <p:sp>
        <p:nvSpPr>
          <p:cNvPr id="4" name="Footer Placeholder 3">
            <a:extLst>
              <a:ext uri="{FF2B5EF4-FFF2-40B4-BE49-F238E27FC236}">
                <a16:creationId xmlns:a16="http://schemas.microsoft.com/office/drawing/2014/main" id="{BEA34F76-CE9A-9F22-D0AB-E8E0307D3FC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434C13-6B4D-F6B2-1B4E-25258755B03C}"/>
              </a:ext>
            </a:extLst>
          </p:cNvPr>
          <p:cNvSpPr>
            <a:spLocks noGrp="1"/>
          </p:cNvSpPr>
          <p:nvPr>
            <p:ph type="sldNum" sz="quarter" idx="12"/>
          </p:nvPr>
        </p:nvSpPr>
        <p:spPr/>
        <p:txBody>
          <a:bodyPr/>
          <a:lstStyle/>
          <a:p>
            <a:fld id="{20176597-96F5-406D-8E5A-E9596F8D0F9D}" type="slidenum">
              <a:rPr lang="en-IN" smtClean="0"/>
              <a:t>‹#›</a:t>
            </a:fld>
            <a:endParaRPr lang="en-IN"/>
          </a:p>
        </p:txBody>
      </p:sp>
    </p:spTree>
    <p:extLst>
      <p:ext uri="{BB962C8B-B14F-4D97-AF65-F5344CB8AC3E}">
        <p14:creationId xmlns:p14="http://schemas.microsoft.com/office/powerpoint/2010/main" val="32616075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B4DEC9-D0FC-C6E8-AFC5-20F9318D388D}"/>
              </a:ext>
            </a:extLst>
          </p:cNvPr>
          <p:cNvSpPr>
            <a:spLocks noGrp="1"/>
          </p:cNvSpPr>
          <p:nvPr>
            <p:ph type="dt" sz="half" idx="10"/>
          </p:nvPr>
        </p:nvSpPr>
        <p:spPr/>
        <p:txBody>
          <a:bodyPr/>
          <a:lstStyle/>
          <a:p>
            <a:fld id="{E6E795BD-12A9-4DD5-B949-1A5C8DC7CBEF}" type="datetimeFigureOut">
              <a:rPr lang="en-IN" smtClean="0"/>
              <a:t>23-03-2024</a:t>
            </a:fld>
            <a:endParaRPr lang="en-IN"/>
          </a:p>
        </p:txBody>
      </p:sp>
      <p:sp>
        <p:nvSpPr>
          <p:cNvPr id="3" name="Footer Placeholder 2">
            <a:extLst>
              <a:ext uri="{FF2B5EF4-FFF2-40B4-BE49-F238E27FC236}">
                <a16:creationId xmlns:a16="http://schemas.microsoft.com/office/drawing/2014/main" id="{DA48A626-2832-F200-24C5-FB727E61199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861FF7C-E829-6F5B-9715-062498AFE9FC}"/>
              </a:ext>
            </a:extLst>
          </p:cNvPr>
          <p:cNvSpPr>
            <a:spLocks noGrp="1"/>
          </p:cNvSpPr>
          <p:nvPr>
            <p:ph type="sldNum" sz="quarter" idx="12"/>
          </p:nvPr>
        </p:nvSpPr>
        <p:spPr/>
        <p:txBody>
          <a:bodyPr/>
          <a:lstStyle/>
          <a:p>
            <a:fld id="{20176597-96F5-406D-8E5A-E9596F8D0F9D}" type="slidenum">
              <a:rPr lang="en-IN" smtClean="0"/>
              <a:t>‹#›</a:t>
            </a:fld>
            <a:endParaRPr lang="en-IN"/>
          </a:p>
        </p:txBody>
      </p:sp>
    </p:spTree>
    <p:extLst>
      <p:ext uri="{BB962C8B-B14F-4D97-AF65-F5344CB8AC3E}">
        <p14:creationId xmlns:p14="http://schemas.microsoft.com/office/powerpoint/2010/main" val="690210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3CD7A-ADF2-995E-F44E-2E55C013A02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9C8D87A-BF07-BB6E-2FB0-EAA93E7F7DEE}"/>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588BF1-12AF-72CD-F283-C05D06C76BC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0D2BEE7-26A5-1647-7C6A-C7EE04B7C6E4}"/>
              </a:ext>
            </a:extLst>
          </p:cNvPr>
          <p:cNvSpPr>
            <a:spLocks noGrp="1"/>
          </p:cNvSpPr>
          <p:nvPr>
            <p:ph type="dt" sz="half" idx="10"/>
          </p:nvPr>
        </p:nvSpPr>
        <p:spPr/>
        <p:txBody>
          <a:bodyPr/>
          <a:lstStyle/>
          <a:p>
            <a:fld id="{E6E795BD-12A9-4DD5-B949-1A5C8DC7CBEF}" type="datetimeFigureOut">
              <a:rPr lang="en-IN" smtClean="0"/>
              <a:t>23-03-2024</a:t>
            </a:fld>
            <a:endParaRPr lang="en-IN"/>
          </a:p>
        </p:txBody>
      </p:sp>
      <p:sp>
        <p:nvSpPr>
          <p:cNvPr id="6" name="Footer Placeholder 5">
            <a:extLst>
              <a:ext uri="{FF2B5EF4-FFF2-40B4-BE49-F238E27FC236}">
                <a16:creationId xmlns:a16="http://schemas.microsoft.com/office/drawing/2014/main" id="{6F5214E9-931A-97FC-9E3A-A5A06F78C3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3942AA-097B-F66A-3E1E-AD553107D8C2}"/>
              </a:ext>
            </a:extLst>
          </p:cNvPr>
          <p:cNvSpPr>
            <a:spLocks noGrp="1"/>
          </p:cNvSpPr>
          <p:nvPr>
            <p:ph type="sldNum" sz="quarter" idx="12"/>
          </p:nvPr>
        </p:nvSpPr>
        <p:spPr/>
        <p:txBody>
          <a:bodyPr/>
          <a:lstStyle/>
          <a:p>
            <a:fld id="{20176597-96F5-406D-8E5A-E9596F8D0F9D}" type="slidenum">
              <a:rPr lang="en-IN" smtClean="0"/>
              <a:t>‹#›</a:t>
            </a:fld>
            <a:endParaRPr lang="en-IN"/>
          </a:p>
        </p:txBody>
      </p:sp>
    </p:spTree>
    <p:extLst>
      <p:ext uri="{BB962C8B-B14F-4D97-AF65-F5344CB8AC3E}">
        <p14:creationId xmlns:p14="http://schemas.microsoft.com/office/powerpoint/2010/main" val="35176322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5BCEC-9924-C6EE-B06E-F7005CFAF72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0C40482-60DE-9630-725F-FB15D3C7DFD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76556CEB-8384-8D47-D1E9-DA0EE13422B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A5F8698-ABB5-7153-CC30-D7875E28700D}"/>
              </a:ext>
            </a:extLst>
          </p:cNvPr>
          <p:cNvSpPr>
            <a:spLocks noGrp="1"/>
          </p:cNvSpPr>
          <p:nvPr>
            <p:ph type="dt" sz="half" idx="10"/>
          </p:nvPr>
        </p:nvSpPr>
        <p:spPr/>
        <p:txBody>
          <a:bodyPr/>
          <a:lstStyle/>
          <a:p>
            <a:fld id="{E6E795BD-12A9-4DD5-B949-1A5C8DC7CBEF}" type="datetimeFigureOut">
              <a:rPr lang="en-IN" smtClean="0"/>
              <a:t>23-03-2024</a:t>
            </a:fld>
            <a:endParaRPr lang="en-IN"/>
          </a:p>
        </p:txBody>
      </p:sp>
      <p:sp>
        <p:nvSpPr>
          <p:cNvPr id="6" name="Footer Placeholder 5">
            <a:extLst>
              <a:ext uri="{FF2B5EF4-FFF2-40B4-BE49-F238E27FC236}">
                <a16:creationId xmlns:a16="http://schemas.microsoft.com/office/drawing/2014/main" id="{91A99A67-CA4F-0B81-DC62-46811328D5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2D9C00-ACC1-0CD8-6AA6-BB0FBC47D5D1}"/>
              </a:ext>
            </a:extLst>
          </p:cNvPr>
          <p:cNvSpPr>
            <a:spLocks noGrp="1"/>
          </p:cNvSpPr>
          <p:nvPr>
            <p:ph type="sldNum" sz="quarter" idx="12"/>
          </p:nvPr>
        </p:nvSpPr>
        <p:spPr/>
        <p:txBody>
          <a:bodyPr/>
          <a:lstStyle/>
          <a:p>
            <a:fld id="{20176597-96F5-406D-8E5A-E9596F8D0F9D}" type="slidenum">
              <a:rPr lang="en-IN" smtClean="0"/>
              <a:t>‹#›</a:t>
            </a:fld>
            <a:endParaRPr lang="en-IN"/>
          </a:p>
        </p:txBody>
      </p:sp>
    </p:spTree>
    <p:extLst>
      <p:ext uri="{BB962C8B-B14F-4D97-AF65-F5344CB8AC3E}">
        <p14:creationId xmlns:p14="http://schemas.microsoft.com/office/powerpoint/2010/main" val="28180266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36EC-4B59-7693-5886-BF4B79D3ACB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4E9C6D-FAC1-82E4-F98B-0A1C1DB93A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92E5E3-FF88-29A9-280E-1D83B27EF493}"/>
              </a:ext>
            </a:extLst>
          </p:cNvPr>
          <p:cNvSpPr>
            <a:spLocks noGrp="1"/>
          </p:cNvSpPr>
          <p:nvPr>
            <p:ph type="dt" sz="half" idx="10"/>
          </p:nvPr>
        </p:nvSpPr>
        <p:spPr/>
        <p:txBody>
          <a:bodyPr/>
          <a:lstStyle/>
          <a:p>
            <a:fld id="{E6E795BD-12A9-4DD5-B949-1A5C8DC7CBEF}" type="datetimeFigureOut">
              <a:rPr lang="en-IN" smtClean="0"/>
              <a:t>23-03-2024</a:t>
            </a:fld>
            <a:endParaRPr lang="en-IN"/>
          </a:p>
        </p:txBody>
      </p:sp>
      <p:sp>
        <p:nvSpPr>
          <p:cNvPr id="5" name="Footer Placeholder 4">
            <a:extLst>
              <a:ext uri="{FF2B5EF4-FFF2-40B4-BE49-F238E27FC236}">
                <a16:creationId xmlns:a16="http://schemas.microsoft.com/office/drawing/2014/main" id="{7F7DE727-E62F-390D-0365-E15367C781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C7DB58-3D79-5C42-3ED0-0476F439152F}"/>
              </a:ext>
            </a:extLst>
          </p:cNvPr>
          <p:cNvSpPr>
            <a:spLocks noGrp="1"/>
          </p:cNvSpPr>
          <p:nvPr>
            <p:ph type="sldNum" sz="quarter" idx="12"/>
          </p:nvPr>
        </p:nvSpPr>
        <p:spPr/>
        <p:txBody>
          <a:bodyPr/>
          <a:lstStyle/>
          <a:p>
            <a:fld id="{20176597-96F5-406D-8E5A-E9596F8D0F9D}" type="slidenum">
              <a:rPr lang="en-IN" smtClean="0"/>
              <a:t>‹#›</a:t>
            </a:fld>
            <a:endParaRPr lang="en-IN"/>
          </a:p>
        </p:txBody>
      </p:sp>
    </p:spTree>
    <p:extLst>
      <p:ext uri="{BB962C8B-B14F-4D97-AF65-F5344CB8AC3E}">
        <p14:creationId xmlns:p14="http://schemas.microsoft.com/office/powerpoint/2010/main" val="42426016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7DD3E2-688E-505D-AF21-01ECBA51F7CC}"/>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714312-8BAF-52E3-F00A-03A2033AB881}"/>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0BEFA2-DA3B-C4A9-47C8-F7A5CD10F3B2}"/>
              </a:ext>
            </a:extLst>
          </p:cNvPr>
          <p:cNvSpPr>
            <a:spLocks noGrp="1"/>
          </p:cNvSpPr>
          <p:nvPr>
            <p:ph type="dt" sz="half" idx="10"/>
          </p:nvPr>
        </p:nvSpPr>
        <p:spPr/>
        <p:txBody>
          <a:bodyPr/>
          <a:lstStyle/>
          <a:p>
            <a:fld id="{E6E795BD-12A9-4DD5-B949-1A5C8DC7CBEF}" type="datetimeFigureOut">
              <a:rPr lang="en-IN" smtClean="0"/>
              <a:t>23-03-2024</a:t>
            </a:fld>
            <a:endParaRPr lang="en-IN"/>
          </a:p>
        </p:txBody>
      </p:sp>
      <p:sp>
        <p:nvSpPr>
          <p:cNvPr id="5" name="Footer Placeholder 4">
            <a:extLst>
              <a:ext uri="{FF2B5EF4-FFF2-40B4-BE49-F238E27FC236}">
                <a16:creationId xmlns:a16="http://schemas.microsoft.com/office/drawing/2014/main" id="{4F512D26-3D99-41C3-8887-5295E047C9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979814-A9EB-4CEE-57B4-2A68E06AFF61}"/>
              </a:ext>
            </a:extLst>
          </p:cNvPr>
          <p:cNvSpPr>
            <a:spLocks noGrp="1"/>
          </p:cNvSpPr>
          <p:nvPr>
            <p:ph type="sldNum" sz="quarter" idx="12"/>
          </p:nvPr>
        </p:nvSpPr>
        <p:spPr/>
        <p:txBody>
          <a:bodyPr/>
          <a:lstStyle/>
          <a:p>
            <a:fld id="{20176597-96F5-406D-8E5A-E9596F8D0F9D}" type="slidenum">
              <a:rPr lang="en-IN" smtClean="0"/>
              <a:t>‹#›</a:t>
            </a:fld>
            <a:endParaRPr lang="en-IN"/>
          </a:p>
        </p:txBody>
      </p:sp>
    </p:spTree>
    <p:extLst>
      <p:ext uri="{BB962C8B-B14F-4D97-AF65-F5344CB8AC3E}">
        <p14:creationId xmlns:p14="http://schemas.microsoft.com/office/powerpoint/2010/main" val="14799494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extLst>
      <p:ext uri="{BB962C8B-B14F-4D97-AF65-F5344CB8AC3E}">
        <p14:creationId xmlns:p14="http://schemas.microsoft.com/office/powerpoint/2010/main" val="8351508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extLst>
      <p:ext uri="{BB962C8B-B14F-4D97-AF65-F5344CB8AC3E}">
        <p14:creationId xmlns:p14="http://schemas.microsoft.com/office/powerpoint/2010/main" val="18885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66CCA6-1EEF-3516-F31E-3C2BA8C940E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39B232-C38A-95BA-0D46-09E4FA19A6D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11C97F-0615-4B95-F5D9-75C6B60CC96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6E795BD-12A9-4DD5-B949-1A5C8DC7CBEF}" type="datetimeFigureOut">
              <a:rPr lang="en-IN" smtClean="0"/>
              <a:t>23-03-2024</a:t>
            </a:fld>
            <a:endParaRPr lang="en-IN"/>
          </a:p>
        </p:txBody>
      </p:sp>
      <p:sp>
        <p:nvSpPr>
          <p:cNvPr id="5" name="Footer Placeholder 4">
            <a:extLst>
              <a:ext uri="{FF2B5EF4-FFF2-40B4-BE49-F238E27FC236}">
                <a16:creationId xmlns:a16="http://schemas.microsoft.com/office/drawing/2014/main" id="{3CC96107-74F5-E836-6C6E-D8644F8CCEF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20C2178-2E7E-53B7-5250-3B464CABBFD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0176597-96F5-406D-8E5A-E9596F8D0F9D}" type="slidenum">
              <a:rPr lang="en-IN" smtClean="0"/>
              <a:t>‹#›</a:t>
            </a:fld>
            <a:endParaRPr lang="en-IN"/>
          </a:p>
        </p:txBody>
      </p:sp>
    </p:spTree>
    <p:extLst>
      <p:ext uri="{BB962C8B-B14F-4D97-AF65-F5344CB8AC3E}">
        <p14:creationId xmlns:p14="http://schemas.microsoft.com/office/powerpoint/2010/main" val="383820279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s://doi.org/10.1016/j.procs.2016.05.124"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00"/>
            <a:ext cx="9144000" cy="1815882"/>
          </a:xfrm>
          <a:prstGeom prst="rect">
            <a:avLst/>
          </a:prstGeom>
          <a:noFill/>
        </p:spPr>
        <p:txBody>
          <a:bodyPr wrap="square" rtlCol="0">
            <a:spAutoFit/>
          </a:bodyPr>
          <a:lstStyle/>
          <a:p>
            <a:pPr algn="ctr"/>
            <a:r>
              <a:rPr lang="en-AU" sz="2800" b="1" dirty="0">
                <a:effectLst/>
                <a:latin typeface="Times New Roman" panose="02020603050405020304" pitchFamily="18" charset="0"/>
                <a:ea typeface="SimSun" panose="02010600030101010101" pitchFamily="2" charset="-122"/>
              </a:rPr>
              <a:t>SENTIMENT ANALYSIS BASED ON TRAVELERS’ REVIEWS USING THE SVM MODEL WITH ENHANCED CONJUNCTION RULE-BASED APPROACH</a:t>
            </a:r>
            <a:endParaRPr lang="en-IN" sz="2800" b="1" dirty="0">
              <a:effectLst/>
              <a:latin typeface="Times New Roman" panose="02020603050405020304" pitchFamily="18" charset="0"/>
              <a:ea typeface="SimSun" panose="02010600030101010101" pitchFamily="2" charset="-122"/>
            </a:endParaRPr>
          </a:p>
        </p:txBody>
      </p:sp>
      <p:sp>
        <p:nvSpPr>
          <p:cNvPr id="3" name="TextBox 2"/>
          <p:cNvSpPr txBox="1"/>
          <p:nvPr/>
        </p:nvSpPr>
        <p:spPr>
          <a:xfrm>
            <a:off x="5867400" y="4149925"/>
            <a:ext cx="2819400" cy="1631216"/>
          </a:xfrm>
          <a:prstGeom prst="rect">
            <a:avLst/>
          </a:prstGeom>
          <a:noFill/>
        </p:spPr>
        <p:txBody>
          <a:bodyPr wrap="square" rtlCol="0">
            <a:spAutoFit/>
          </a:bodyPr>
          <a:lstStyle/>
          <a:p>
            <a:r>
              <a:rPr lang="en-US" sz="2000" b="1" dirty="0">
                <a:solidFill>
                  <a:schemeClr val="tx2">
                    <a:lumMod val="75000"/>
                  </a:schemeClr>
                </a:solidFill>
              </a:rPr>
              <a:t>Name of the student</a:t>
            </a:r>
          </a:p>
          <a:p>
            <a:r>
              <a:rPr lang="pt-BR" sz="2000" b="1" dirty="0">
                <a:solidFill>
                  <a:schemeClr val="tx2">
                    <a:lumMod val="75000"/>
                  </a:schemeClr>
                </a:solidFill>
              </a:rPr>
              <a:t>B. Pooja	</a:t>
            </a:r>
          </a:p>
          <a:p>
            <a:r>
              <a:rPr lang="pt-BR" sz="2000" b="1" dirty="0">
                <a:solidFill>
                  <a:schemeClr val="tx2">
                    <a:lumMod val="75000"/>
                  </a:schemeClr>
                </a:solidFill>
              </a:rPr>
              <a:t>(20H51A05B4)</a:t>
            </a:r>
          </a:p>
          <a:p>
            <a:r>
              <a:rPr lang="pt-BR" sz="2000" b="1" dirty="0">
                <a:solidFill>
                  <a:schemeClr val="tx2">
                    <a:lumMod val="75000"/>
                  </a:schemeClr>
                </a:solidFill>
              </a:rPr>
              <a:t>B. Akhil Goud	 (20H51A0558)</a:t>
            </a:r>
            <a:endParaRPr lang="en-US" sz="2000" b="1" dirty="0">
              <a:solidFill>
                <a:schemeClr val="tx2">
                  <a:lumMod val="75000"/>
                </a:schemeClr>
              </a:solidFill>
            </a:endParaRPr>
          </a:p>
        </p:txBody>
      </p:sp>
      <p:sp>
        <p:nvSpPr>
          <p:cNvPr id="4" name="TextBox 3"/>
          <p:cNvSpPr txBox="1"/>
          <p:nvPr/>
        </p:nvSpPr>
        <p:spPr>
          <a:xfrm>
            <a:off x="228600" y="4876800"/>
            <a:ext cx="5181600" cy="1077218"/>
          </a:xfrm>
          <a:prstGeom prst="rect">
            <a:avLst/>
          </a:prstGeom>
          <a:noFill/>
        </p:spPr>
        <p:txBody>
          <a:bodyPr wrap="square" rtlCol="0">
            <a:spAutoFit/>
          </a:bodyPr>
          <a:lstStyle/>
          <a:p>
            <a:pPr marR="64008">
              <a:lnSpc>
                <a:spcPct val="150000"/>
              </a:lnSpc>
              <a:spcBef>
                <a:spcPts val="400"/>
              </a:spcBef>
              <a:buClr>
                <a:schemeClr val="accent1"/>
              </a:buClr>
              <a:buSzPct val="68000"/>
              <a:defRPr/>
            </a:pPr>
            <a:r>
              <a:rPr lang="en-US" sz="2400" b="1" dirty="0">
                <a:solidFill>
                  <a:srgbClr val="C00000"/>
                </a:solidFill>
              </a:rPr>
              <a:t>Under the esteemed guidance of</a:t>
            </a:r>
          </a:p>
          <a:p>
            <a:r>
              <a:rPr lang="en-US" sz="1400" b="1" dirty="0"/>
              <a:t>Major Dr. V. A. Narayana (Professor of CSE &amp; Principal of CMRCET) </a:t>
            </a:r>
          </a:p>
        </p:txBody>
      </p:sp>
      <p:graphicFrame>
        <p:nvGraphicFramePr>
          <p:cNvPr id="5" name="Table 4"/>
          <p:cNvGraphicFramePr>
            <a:graphicFrameLocks noGrp="1"/>
          </p:cNvGraphicFramePr>
          <p:nvPr>
            <p:extLst>
              <p:ext uri="{D42A27DB-BD31-4B8C-83A1-F6EECF244321}">
                <p14:modId xmlns:p14="http://schemas.microsoft.com/office/powerpoint/2010/main" val="1168700705"/>
              </p:ext>
            </p:extLst>
          </p:nvPr>
        </p:nvGraphicFramePr>
        <p:xfrm>
          <a:off x="1676400" y="428383"/>
          <a:ext cx="6553200" cy="951198"/>
        </p:xfrm>
        <a:graphic>
          <a:graphicData uri="http://schemas.openxmlformats.org/drawingml/2006/table">
            <a:tbl>
              <a:tblPr>
                <a:tableStyleId>{2D5ABB26-0587-4C30-8999-92F81FD0307C}</a:tableStyleId>
              </a:tblPr>
              <a:tblGrid>
                <a:gridCol w="65532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a:solidFill>
                            <a:srgbClr val="002060"/>
                          </a:solidFill>
                        </a:rPr>
                        <a:t>Kandlakoya, Medchal,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469016" y="428383"/>
            <a:ext cx="1066800" cy="941294"/>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itchFamily="34" charset="0"/>
              </a:rPr>
              <a:t>Research objective</a:t>
            </a:r>
          </a:p>
        </p:txBody>
      </p:sp>
      <p:sp>
        <p:nvSpPr>
          <p:cNvPr id="2" name="TextBox 1">
            <a:extLst>
              <a:ext uri="{FF2B5EF4-FFF2-40B4-BE49-F238E27FC236}">
                <a16:creationId xmlns:a16="http://schemas.microsoft.com/office/drawing/2014/main" id="{87CDDA96-7836-F750-3D7F-6D04AED53C1B}"/>
              </a:ext>
            </a:extLst>
          </p:cNvPr>
          <p:cNvSpPr txBox="1"/>
          <p:nvPr/>
        </p:nvSpPr>
        <p:spPr>
          <a:xfrm>
            <a:off x="838200" y="1599600"/>
            <a:ext cx="7734300" cy="2677656"/>
          </a:xfrm>
          <a:prstGeom prst="rect">
            <a:avLst/>
          </a:prstGeom>
          <a:noFill/>
        </p:spPr>
        <p:txBody>
          <a:bodyPr wrap="square" rtlCol="0">
            <a:spAutoFit/>
          </a:bodyPr>
          <a:lstStyle/>
          <a:p>
            <a:pPr marL="285750" indent="-285750" algn="just">
              <a:buFont typeface="Arial" panose="020B0604020202020204" pitchFamily="34" charset="0"/>
              <a:buChar char="•"/>
            </a:pPr>
            <a:r>
              <a:rPr lang="en-US" sz="2800" dirty="0"/>
              <a:t>The research objective of the project is to create a sentiment analysis system tailored for traveler’s reviews using a combination of Support Vector Machine (SVM) modeling and an enhanced conjunction rule-based approach.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2" name="TextBox 1">
            <a:extLst>
              <a:ext uri="{FF2B5EF4-FFF2-40B4-BE49-F238E27FC236}">
                <a16:creationId xmlns:a16="http://schemas.microsoft.com/office/drawing/2014/main" id="{623F1292-824C-C4E0-6292-18C46E6AB688}"/>
              </a:ext>
            </a:extLst>
          </p:cNvPr>
          <p:cNvSpPr txBox="1"/>
          <p:nvPr/>
        </p:nvSpPr>
        <p:spPr>
          <a:xfrm>
            <a:off x="634160" y="1981200"/>
            <a:ext cx="8229600" cy="3416320"/>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Implementation of sentiment analysis is not easy. Travellers' frequently desire to know the attraction for which city they wish to visit.</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They research social media sites for recommendations, opinions, and reviews to visit tourist destinations.</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extract the feature-specific feedback or best review from given text passages is a challenging task.</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that it is needed to identify and correlate specific texts with the specific features.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Research Work </a:t>
            </a:r>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457200" y="990600"/>
            <a:ext cx="8381160" cy="75600"/>
          </a:xfrm>
          <a:prstGeom prst="rect">
            <a:avLst/>
          </a:prstGeom>
          <a:solidFill>
            <a:srgbClr val="7030A0"/>
          </a:solidFill>
          <a:ln w="25560">
            <a:solidFill>
              <a:srgbClr val="3A5F8B"/>
            </a:solidFill>
            <a:round/>
          </a:ln>
        </p:spPr>
      </p:sp>
      <p:sp>
        <p:nvSpPr>
          <p:cNvPr id="6" name="TextBox 5"/>
          <p:cNvSpPr txBox="1"/>
          <p:nvPr/>
        </p:nvSpPr>
        <p:spPr>
          <a:xfrm>
            <a:off x="304800" y="457200"/>
            <a:ext cx="5867400" cy="584775"/>
          </a:xfrm>
          <a:prstGeom prst="rect">
            <a:avLst/>
          </a:prstGeom>
          <a:noFill/>
        </p:spPr>
        <p:txBody>
          <a:bodyPr wrap="square" rtlCol="0">
            <a:spAutoFit/>
          </a:bodyPr>
          <a:lstStyle/>
          <a:p>
            <a:r>
              <a:rPr lang="en-US" sz="3200" b="1" dirty="0">
                <a:solidFill>
                  <a:srgbClr val="C00000"/>
                </a:solidFill>
                <a:latin typeface="Calibri" pitchFamily="34" charset="0"/>
              </a:rPr>
              <a:t>Proposed system architecture </a:t>
            </a:r>
          </a:p>
        </p:txBody>
      </p:sp>
      <p:sp>
        <p:nvSpPr>
          <p:cNvPr id="2" name="Rectangle 2">
            <a:extLst>
              <a:ext uri="{FF2B5EF4-FFF2-40B4-BE49-F238E27FC236}">
                <a16:creationId xmlns:a16="http://schemas.microsoft.com/office/drawing/2014/main" id="{0FA73909-223A-FE04-3C40-B7D2A262FE61}"/>
              </a:ext>
            </a:extLst>
          </p:cNvPr>
          <p:cNvSpPr>
            <a:spLocks noChangeArrowheads="1"/>
          </p:cNvSpPr>
          <p:nvPr/>
        </p:nvSpPr>
        <p:spPr bwMode="auto">
          <a:xfrm>
            <a:off x="3047999" y="1752599"/>
            <a:ext cx="1060727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1025" name="Picture 1">
            <a:extLst>
              <a:ext uri="{FF2B5EF4-FFF2-40B4-BE49-F238E27FC236}">
                <a16:creationId xmlns:a16="http://schemas.microsoft.com/office/drawing/2014/main" id="{4254B75C-BF14-49FC-9DAA-73DD0435A0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752600"/>
            <a:ext cx="3217446" cy="4114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359585" y="914400"/>
            <a:ext cx="8155641" cy="51549"/>
          </a:xfrm>
          <a:prstGeom prst="rect">
            <a:avLst/>
          </a:prstGeom>
          <a:solidFill>
            <a:srgbClr val="7030A0"/>
          </a:solidFill>
          <a:ln w="25560">
            <a:solidFill>
              <a:srgbClr val="3A5F8B"/>
            </a:solidFill>
            <a:round/>
          </a:ln>
        </p:spPr>
        <p:txBody>
          <a:bodyPr/>
          <a:lstStyle/>
          <a:p>
            <a:pPr defTabSz="685800"/>
            <a:endParaRPr lang="en-IN" sz="1350">
              <a:solidFill>
                <a:prstClr val="black"/>
              </a:solidFill>
              <a:latin typeface="Calibri" panose="020F0502020204030204"/>
            </a:endParaRPr>
          </a:p>
        </p:txBody>
      </p:sp>
      <p:sp>
        <p:nvSpPr>
          <p:cNvPr id="3" name="TextBox 2"/>
          <p:cNvSpPr txBox="1"/>
          <p:nvPr/>
        </p:nvSpPr>
        <p:spPr>
          <a:xfrm>
            <a:off x="376518" y="381000"/>
            <a:ext cx="2971800" cy="461665"/>
          </a:xfrm>
          <a:prstGeom prst="rect">
            <a:avLst/>
          </a:prstGeom>
          <a:noFill/>
        </p:spPr>
        <p:txBody>
          <a:bodyPr wrap="square" rtlCol="0">
            <a:spAutoFit/>
          </a:bodyPr>
          <a:lstStyle/>
          <a:p>
            <a:pPr defTabSz="685800"/>
            <a:r>
              <a:rPr lang="en-US" sz="2400" b="1" dirty="0">
                <a:solidFill>
                  <a:srgbClr val="C00000"/>
                </a:solidFill>
                <a:latin typeface="Calibri" pitchFamily="34" charset="0"/>
              </a:rPr>
              <a:t>Proposed Method</a:t>
            </a:r>
          </a:p>
        </p:txBody>
      </p:sp>
      <p:sp>
        <p:nvSpPr>
          <p:cNvPr id="8" name="TextBox 7">
            <a:extLst>
              <a:ext uri="{FF2B5EF4-FFF2-40B4-BE49-F238E27FC236}">
                <a16:creationId xmlns:a16="http://schemas.microsoft.com/office/drawing/2014/main" id="{E301C7E8-5536-68D6-E3A3-DCBE5D75B250}"/>
              </a:ext>
            </a:extLst>
          </p:cNvPr>
          <p:cNvSpPr txBox="1"/>
          <p:nvPr/>
        </p:nvSpPr>
        <p:spPr>
          <a:xfrm>
            <a:off x="376519" y="1261250"/>
            <a:ext cx="8005482" cy="1477328"/>
          </a:xfrm>
          <a:prstGeom prst="rect">
            <a:avLst/>
          </a:prstGeom>
          <a:noFill/>
        </p:spPr>
        <p:txBody>
          <a:bodyPr wrap="square" rtlCol="0">
            <a:spAutoFit/>
          </a:bodyPr>
          <a:lstStyle/>
          <a:p>
            <a:pPr marL="214313" indent="-214313" algn="just" defTabSz="685800">
              <a:buFont typeface="Arial" panose="020B0604020202020204" pitchFamily="34" charset="0"/>
              <a:buChar char="•"/>
            </a:pPr>
            <a:r>
              <a:rPr lang="en-US" dirty="0">
                <a:solidFill>
                  <a:prstClr val="black"/>
                </a:solidFill>
                <a:latin typeface="Arial" panose="020B0604020202020204" pitchFamily="34" charset="0"/>
                <a:cs typeface="Arial" panose="020B0604020202020204" pitchFamily="34" charset="0"/>
              </a:rPr>
              <a:t>In this paper we are  using machine learning algorithms such as SVM to predict sentiments from tourist reviews dataset and then evaluating performance of N-Gram and Conjunction rule based features extraction algorithms.</a:t>
            </a:r>
          </a:p>
          <a:p>
            <a:pPr defTabSz="685800"/>
            <a:endParaRPr lang="en-IN" i="1" dirty="0">
              <a:solidFill>
                <a:prstClr val="black"/>
              </a:solidFill>
              <a:latin typeface="TimesNewRomanPS-ItalicMT"/>
            </a:endParaRPr>
          </a:p>
        </p:txBody>
      </p:sp>
      <p:sp>
        <p:nvSpPr>
          <p:cNvPr id="2" name="TextBox 1">
            <a:extLst>
              <a:ext uri="{FF2B5EF4-FFF2-40B4-BE49-F238E27FC236}">
                <a16:creationId xmlns:a16="http://schemas.microsoft.com/office/drawing/2014/main" id="{C6023901-18C9-2557-4419-3A315EB81BB4}"/>
              </a:ext>
            </a:extLst>
          </p:cNvPr>
          <p:cNvSpPr txBox="1"/>
          <p:nvPr/>
        </p:nvSpPr>
        <p:spPr>
          <a:xfrm>
            <a:off x="376518" y="2133600"/>
            <a:ext cx="8130240" cy="3693319"/>
          </a:xfrm>
          <a:prstGeom prst="rect">
            <a:avLst/>
          </a:prstGeom>
          <a:noFill/>
        </p:spPr>
        <p:txBody>
          <a:bodyPr wrap="square" rtlCol="0">
            <a:spAutoFit/>
          </a:bodyPr>
          <a:lstStyle/>
          <a:p>
            <a:pPr defTabSz="685800"/>
            <a:endParaRPr lang="en-IN" i="1" dirty="0">
              <a:solidFill>
                <a:prstClr val="black"/>
              </a:solidFill>
              <a:latin typeface="Arial" panose="020B0604020202020204" pitchFamily="34" charset="0"/>
              <a:cs typeface="Arial" panose="020B0604020202020204" pitchFamily="34" charset="0"/>
            </a:endParaRPr>
          </a:p>
          <a:p>
            <a:pPr marL="214313" indent="-214313" algn="just" defTabSz="685800">
              <a:buFont typeface="Arial" panose="020B0604020202020204" pitchFamily="34" charset="0"/>
              <a:buChar char="•"/>
            </a:pPr>
            <a:r>
              <a:rPr lang="en-US" dirty="0">
                <a:solidFill>
                  <a:prstClr val="black"/>
                </a:solidFill>
                <a:latin typeface="Arial" panose="020B0604020202020204" pitchFamily="34" charset="0"/>
                <a:cs typeface="Arial" panose="020B0604020202020204" pitchFamily="34" charset="0"/>
              </a:rPr>
              <a:t>The research uses review data from various tourism which websites. Data has been collected in CSV format consists of review text and associated rating. From rating we calculated sentiment whether positive, negative or neutral. If rating is greater than 3 then it is considered as positive if less than 3 then it is considered as negative and if equal to 3 then it is considered as neutral.</a:t>
            </a:r>
          </a:p>
          <a:p>
            <a:pPr marL="214313" indent="-214313" algn="just" defTabSz="685800">
              <a:buFont typeface="Arial" panose="020B0604020202020204" pitchFamily="34" charset="0"/>
              <a:buChar char="•"/>
            </a:pPr>
            <a:r>
              <a:rPr lang="en-IN" dirty="0">
                <a:solidFill>
                  <a:prstClr val="black"/>
                </a:solidFill>
                <a:latin typeface="Arial" panose="020B0604020202020204" pitchFamily="34" charset="0"/>
                <a:cs typeface="Arial" panose="020B0604020202020204" pitchFamily="34" charset="0"/>
              </a:rPr>
              <a:t>The users can login to the website and can find the tourism data, they have access to search about various places which they want to do analysis. They will get the prediction result based on the data they have searched.</a:t>
            </a:r>
          </a:p>
          <a:p>
            <a:pPr marL="214313" indent="-214313" algn="just" defTabSz="685800">
              <a:buFont typeface="Arial" panose="020B0604020202020204" pitchFamily="34" charset="0"/>
              <a:buChar char="•"/>
            </a:pPr>
            <a:r>
              <a:rPr lang="en-IN" dirty="0">
                <a:solidFill>
                  <a:prstClr val="black"/>
                </a:solidFill>
                <a:latin typeface="Arial" panose="020B0604020202020204" pitchFamily="34" charset="0"/>
                <a:cs typeface="Arial" panose="020B0604020202020204" pitchFamily="34" charset="0"/>
              </a:rPr>
              <a:t>The admin can login and then he can have access to the user i.e.. They can activate the user in order to provide the dataset.</a:t>
            </a:r>
          </a:p>
          <a:p>
            <a:pPr algn="just" defTabSz="685800"/>
            <a:endParaRPr lang="en-IN" dirty="0">
              <a:solidFill>
                <a:prstClr val="black"/>
              </a:solidFill>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990600"/>
            <a:ext cx="8381160" cy="75600"/>
          </a:xfrm>
          <a:prstGeom prst="rect">
            <a:avLst/>
          </a:prstGeom>
          <a:solidFill>
            <a:srgbClr val="7030A0"/>
          </a:solidFill>
          <a:ln w="25560">
            <a:solidFill>
              <a:srgbClr val="3A5F8B"/>
            </a:solidFill>
            <a:round/>
          </a:ln>
        </p:spPr>
      </p:sp>
      <p:sp>
        <p:nvSpPr>
          <p:cNvPr id="11" name="TextBox 10"/>
          <p:cNvSpPr txBox="1"/>
          <p:nvPr/>
        </p:nvSpPr>
        <p:spPr>
          <a:xfrm>
            <a:off x="381000" y="457200"/>
            <a:ext cx="5410200" cy="584775"/>
          </a:xfrm>
          <a:prstGeom prst="rect">
            <a:avLst/>
          </a:prstGeom>
          <a:noFill/>
        </p:spPr>
        <p:txBody>
          <a:bodyPr wrap="square" rtlCol="0">
            <a:spAutoFit/>
          </a:bodyPr>
          <a:lstStyle/>
          <a:p>
            <a:r>
              <a:rPr lang="en-US" sz="3200" b="1" dirty="0">
                <a:solidFill>
                  <a:srgbClr val="C00000"/>
                </a:solidFill>
                <a:latin typeface="Calibri" pitchFamily="34" charset="0"/>
              </a:rPr>
              <a:t>Proposed Methods</a:t>
            </a:r>
          </a:p>
        </p:txBody>
      </p:sp>
      <p:sp>
        <p:nvSpPr>
          <p:cNvPr id="2" name="TextBox 1">
            <a:extLst>
              <a:ext uri="{FF2B5EF4-FFF2-40B4-BE49-F238E27FC236}">
                <a16:creationId xmlns:a16="http://schemas.microsoft.com/office/drawing/2014/main" id="{F349D824-9275-DB4F-91EF-2A5924E5FA13}"/>
              </a:ext>
            </a:extLst>
          </p:cNvPr>
          <p:cNvSpPr txBox="1"/>
          <p:nvPr/>
        </p:nvSpPr>
        <p:spPr>
          <a:xfrm>
            <a:off x="457200" y="1143000"/>
            <a:ext cx="8153400" cy="5355312"/>
          </a:xfrm>
          <a:prstGeom prst="rect">
            <a:avLst/>
          </a:prstGeom>
          <a:noFill/>
        </p:spPr>
        <p:txBody>
          <a:bodyPr wrap="square" rtlCol="0">
            <a:spAutoFit/>
          </a:bodyPr>
          <a:lstStyle/>
          <a:p>
            <a:pPr marL="285750" indent="-285750">
              <a:buFont typeface="Arial" panose="020B0604020202020204" pitchFamily="34" charset="0"/>
              <a:buChar char="•"/>
            </a:pPr>
            <a:r>
              <a:rPr lang="en-US" dirty="0"/>
              <a:t>Our project has designed a proposed solution with comparisons of 3 classifiers SVM, SVM with n-grams, and SVM with Conjunction Rule-Based Approach.</a:t>
            </a:r>
          </a:p>
          <a:p>
            <a:pPr marL="285750" indent="-285750">
              <a:buFont typeface="Arial" panose="020B0604020202020204" pitchFamily="34" charset="0"/>
              <a:buChar char="•"/>
            </a:pPr>
            <a:r>
              <a:rPr lang="en-US" dirty="0"/>
              <a:t>The following procedures are used in our system to do sentiment analysis.</a:t>
            </a:r>
          </a:p>
          <a:p>
            <a:r>
              <a:rPr lang="en-US" dirty="0"/>
              <a:t>A. Data Set</a:t>
            </a:r>
          </a:p>
          <a:p>
            <a:r>
              <a:rPr lang="en-US" dirty="0"/>
              <a:t>In this study, the researchers collected review data from different tourism websites. The data was stored in a CSV format and included review text along with corresponding ratings. They were able to ascertain if the reviewers' sentiments were favorable or negative by examining the text. A rating score greater than 3 is considered a positive review, and a score less than or equal to 3 is considered a negative review.</a:t>
            </a:r>
          </a:p>
          <a:p>
            <a:r>
              <a:rPr lang="en-US" dirty="0"/>
              <a:t>B. Data Preprocessing</a:t>
            </a:r>
          </a:p>
          <a:p>
            <a:r>
              <a:rPr lang="en-US" dirty="0"/>
              <a:t>When dealing with social media data, it's crucial to perform data preprocessing to clean up the raw data. This involves several such as lemmatization, stemming, tokenization, and the removal of stop words. These steps help to refine the data and make it more suitable for sentiment analysis. </a:t>
            </a:r>
          </a:p>
          <a:p>
            <a:r>
              <a:rPr lang="en-US" dirty="0"/>
              <a:t>• Tokenization: It converts the sequence of reviews into smaller parts which are considered tokens. </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990600"/>
            <a:ext cx="8381160" cy="75600"/>
          </a:xfrm>
          <a:prstGeom prst="rect">
            <a:avLst/>
          </a:prstGeom>
          <a:solidFill>
            <a:srgbClr val="7030A0"/>
          </a:solidFill>
          <a:ln w="25560">
            <a:solidFill>
              <a:srgbClr val="3A5F8B"/>
            </a:solidFill>
            <a:round/>
          </a:ln>
        </p:spPr>
      </p:sp>
      <p:sp>
        <p:nvSpPr>
          <p:cNvPr id="11" name="TextBox 10"/>
          <p:cNvSpPr txBox="1"/>
          <p:nvPr/>
        </p:nvSpPr>
        <p:spPr>
          <a:xfrm>
            <a:off x="381000" y="457200"/>
            <a:ext cx="5410200" cy="584775"/>
          </a:xfrm>
          <a:prstGeom prst="rect">
            <a:avLst/>
          </a:prstGeom>
          <a:noFill/>
        </p:spPr>
        <p:txBody>
          <a:bodyPr wrap="square" rtlCol="0">
            <a:spAutoFit/>
          </a:bodyPr>
          <a:lstStyle/>
          <a:p>
            <a:r>
              <a:rPr lang="en-US" sz="3200" b="1" dirty="0">
                <a:solidFill>
                  <a:srgbClr val="C00000"/>
                </a:solidFill>
                <a:latin typeface="Calibri" pitchFamily="34" charset="0"/>
              </a:rPr>
              <a:t>Proposed Methods</a:t>
            </a:r>
          </a:p>
        </p:txBody>
      </p:sp>
      <p:sp>
        <p:nvSpPr>
          <p:cNvPr id="2" name="TextBox 1">
            <a:extLst>
              <a:ext uri="{FF2B5EF4-FFF2-40B4-BE49-F238E27FC236}">
                <a16:creationId xmlns:a16="http://schemas.microsoft.com/office/drawing/2014/main" id="{F349D824-9275-DB4F-91EF-2A5924E5FA13}"/>
              </a:ext>
            </a:extLst>
          </p:cNvPr>
          <p:cNvSpPr txBox="1"/>
          <p:nvPr/>
        </p:nvSpPr>
        <p:spPr>
          <a:xfrm>
            <a:off x="612322" y="1859339"/>
            <a:ext cx="8070915" cy="3139321"/>
          </a:xfrm>
          <a:prstGeom prst="rect">
            <a:avLst/>
          </a:prstGeom>
          <a:noFill/>
        </p:spPr>
        <p:txBody>
          <a:bodyPr wrap="square" rtlCol="0">
            <a:spAutoFit/>
          </a:bodyPr>
          <a:lstStyle/>
          <a:p>
            <a:pPr marL="285750" indent="-285750">
              <a:buFont typeface="Arial" panose="020B0604020202020204" pitchFamily="34" charset="0"/>
              <a:buChar char="•"/>
            </a:pPr>
            <a:r>
              <a:rPr lang="en-US" dirty="0"/>
              <a:t>Remove stop words: Words that have little to no meaning are known as "stop words." These are the words like 'the', 'a, 'an', 'in', 'of', and 'and'.  This study used a custom stop-word list containing words that are unrelated and occur very frequently in the corpus. This reduced the size of the feature vector and improved the performance of the system. </a:t>
            </a:r>
          </a:p>
          <a:p>
            <a:pPr marL="285750" indent="-285750">
              <a:buFont typeface="Arial" panose="020B0604020202020204" pitchFamily="34" charset="0"/>
              <a:buChar char="•"/>
            </a:pPr>
            <a:r>
              <a:rPr lang="en-US" dirty="0"/>
              <a:t>Lemmatization: It reduces the word to its root form to identify similarities.</a:t>
            </a:r>
          </a:p>
          <a:p>
            <a:pPr marL="285750" indent="-285750">
              <a:buFont typeface="Arial" panose="020B0604020202020204" pitchFamily="34" charset="0"/>
              <a:buChar char="•"/>
            </a:pPr>
            <a:r>
              <a:rPr lang="en-US" dirty="0"/>
              <a:t>Stemming: Discovering the root word of a token is called stemming. </a:t>
            </a:r>
          </a:p>
          <a:p>
            <a:r>
              <a:rPr lang="en-US" dirty="0"/>
              <a:t>D. Training Model </a:t>
            </a:r>
          </a:p>
          <a:p>
            <a:r>
              <a:rPr lang="en-US" dirty="0"/>
              <a:t>The dataset was used for the training model. The study uses support vector machines, SVM with N-grams, and SVM with a joint rule-based classification algorithm on the training validation dataset. </a:t>
            </a:r>
          </a:p>
        </p:txBody>
      </p:sp>
    </p:spTree>
    <p:extLst>
      <p:ext uri="{BB962C8B-B14F-4D97-AF65-F5344CB8AC3E}">
        <p14:creationId xmlns:p14="http://schemas.microsoft.com/office/powerpoint/2010/main" val="4211076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990600"/>
            <a:ext cx="8381160" cy="75600"/>
          </a:xfrm>
          <a:prstGeom prst="rect">
            <a:avLst/>
          </a:prstGeom>
          <a:solidFill>
            <a:srgbClr val="7030A0"/>
          </a:solidFill>
          <a:ln w="25560">
            <a:solidFill>
              <a:srgbClr val="3A5F8B"/>
            </a:solidFill>
            <a:round/>
          </a:ln>
        </p:spPr>
      </p:sp>
      <p:sp>
        <p:nvSpPr>
          <p:cNvPr id="11" name="TextBox 10"/>
          <p:cNvSpPr txBox="1"/>
          <p:nvPr/>
        </p:nvSpPr>
        <p:spPr>
          <a:xfrm>
            <a:off x="381000" y="457200"/>
            <a:ext cx="5410200" cy="584775"/>
          </a:xfrm>
          <a:prstGeom prst="rect">
            <a:avLst/>
          </a:prstGeom>
          <a:noFill/>
        </p:spPr>
        <p:txBody>
          <a:bodyPr wrap="square" rtlCol="0">
            <a:spAutoFit/>
          </a:bodyPr>
          <a:lstStyle/>
          <a:p>
            <a:r>
              <a:rPr lang="en-US" sz="3200" b="1" dirty="0">
                <a:solidFill>
                  <a:srgbClr val="C00000"/>
                </a:solidFill>
                <a:latin typeface="Calibri" pitchFamily="34" charset="0"/>
              </a:rPr>
              <a:t>Proposed Methods</a:t>
            </a:r>
          </a:p>
        </p:txBody>
      </p:sp>
      <p:sp>
        <p:nvSpPr>
          <p:cNvPr id="2" name="TextBox 1">
            <a:extLst>
              <a:ext uri="{FF2B5EF4-FFF2-40B4-BE49-F238E27FC236}">
                <a16:creationId xmlns:a16="http://schemas.microsoft.com/office/drawing/2014/main" id="{F349D824-9275-DB4F-91EF-2A5924E5FA13}"/>
              </a:ext>
            </a:extLst>
          </p:cNvPr>
          <p:cNvSpPr txBox="1"/>
          <p:nvPr/>
        </p:nvSpPr>
        <p:spPr>
          <a:xfrm>
            <a:off x="457200" y="1720840"/>
            <a:ext cx="8153400" cy="3416320"/>
          </a:xfrm>
          <a:prstGeom prst="rect">
            <a:avLst/>
          </a:prstGeom>
          <a:noFill/>
        </p:spPr>
        <p:txBody>
          <a:bodyPr wrap="square" rtlCol="0">
            <a:spAutoFit/>
          </a:bodyPr>
          <a:lstStyle/>
          <a:p>
            <a:r>
              <a:rPr lang="en-US" dirty="0"/>
              <a:t>E. Test Model </a:t>
            </a:r>
          </a:p>
          <a:p>
            <a:r>
              <a:rPr lang="en-US" dirty="0"/>
              <a:t>From the entire evaluation data set, data was used for testing. To predict sentiment polarity, a test was performed on new, unseen reviews. The trained model classifies the sentiment of reviews into two classes: positive and negative. </a:t>
            </a:r>
          </a:p>
          <a:p>
            <a:r>
              <a:rPr lang="en-US" dirty="0"/>
              <a:t>F. Performance Evaluation </a:t>
            </a:r>
          </a:p>
          <a:p>
            <a:r>
              <a:rPr lang="en-US" dirty="0"/>
              <a:t>Performance evaluation is a crucial step. In this study, the researchers evaluated the performance utilizing metrics such as recall, execution speed, accuracy, and precision. It's important to assess how well the model performs and how long it takes to execute. These evaluations help us understand the effectiveness and efficiency of the machine-learning approach.</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22926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253738" y="1295400"/>
            <a:ext cx="8923256" cy="529650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 </a:t>
            </a:r>
          </a:p>
          <a:p>
            <a:pPr>
              <a:buFont typeface="Arial" pitchFamily="34" charset="0"/>
              <a:buChar char="•"/>
            </a:pPr>
            <a:r>
              <a:rPr lang="en-IN" sz="2000" b="1" dirty="0">
                <a:solidFill>
                  <a:srgbClr val="000000"/>
                </a:solidFill>
                <a:latin typeface="Bookman Old Style" pitchFamily="18" charset="0"/>
              </a:rPr>
              <a:t> Introduction </a:t>
            </a:r>
          </a:p>
          <a:p>
            <a:pPr>
              <a:buFont typeface="Arial"/>
              <a:buChar char="•"/>
            </a:pPr>
            <a:r>
              <a:rPr lang="en-IN" sz="2000" b="1" dirty="0">
                <a:solidFill>
                  <a:srgbClr val="000000"/>
                </a:solidFill>
                <a:latin typeface="Bookman Old Style" pitchFamily="18" charset="0"/>
              </a:rPr>
              <a:t> Literature survey</a:t>
            </a:r>
          </a:p>
          <a:p>
            <a:pPr lvl="1">
              <a:buFont typeface="Arial"/>
              <a:buChar char="•"/>
            </a:pPr>
            <a:r>
              <a:rPr lang="en-IN" sz="2000" b="1" dirty="0">
                <a:solidFill>
                  <a:srgbClr val="000000"/>
                </a:solidFill>
                <a:latin typeface="Bookman Old Style" pitchFamily="18" charset="0"/>
              </a:rPr>
              <a:t> Existing system</a:t>
            </a:r>
          </a:p>
          <a:p>
            <a:pPr lvl="2"/>
            <a:r>
              <a:rPr lang="en-IN" sz="2000" dirty="0">
                <a:solidFill>
                  <a:srgbClr val="000000"/>
                </a:solidFill>
                <a:latin typeface="Bookman Old Style" pitchFamily="18" charset="0"/>
              </a:rPr>
              <a:t>- Problems in the existing system</a:t>
            </a:r>
          </a:p>
          <a:p>
            <a:pPr>
              <a:buFont typeface="Arial" pitchFamily="34" charset="0"/>
              <a:buChar char="•"/>
            </a:pPr>
            <a:r>
              <a:rPr lang="en-IN" sz="2000" b="1" dirty="0">
                <a:solidFill>
                  <a:srgbClr val="000000"/>
                </a:solidFill>
                <a:latin typeface="Bookman Old Style" pitchFamily="18" charset="0"/>
              </a:rPr>
              <a:t> Research Objective of Presentation</a:t>
            </a:r>
          </a:p>
          <a:p>
            <a:pPr>
              <a:buFont typeface="Arial" pitchFamily="34" charset="0"/>
              <a:buChar char="•"/>
            </a:pPr>
            <a:r>
              <a:rPr lang="en-IN" sz="2000" b="1" dirty="0">
                <a:solidFill>
                  <a:srgbClr val="000000"/>
                </a:solidFill>
                <a:latin typeface="Bookman Old Style" pitchFamily="18" charset="0"/>
              </a:rPr>
              <a:t> Problem Definition</a:t>
            </a:r>
          </a:p>
          <a:p>
            <a:pPr>
              <a:buFont typeface="Arial" pitchFamily="34" charset="0"/>
              <a:buChar char="•"/>
            </a:pPr>
            <a:r>
              <a:rPr lang="en-IN" sz="2000" b="1" dirty="0">
                <a:solidFill>
                  <a:srgbClr val="000000"/>
                </a:solidFill>
                <a:latin typeface="Bookman Old Style" pitchFamily="18" charset="0"/>
              </a:rPr>
              <a:t> Research work</a:t>
            </a:r>
          </a:p>
          <a:p>
            <a:r>
              <a:rPr lang="en-IN" sz="2000" b="1" dirty="0">
                <a:solidFill>
                  <a:srgbClr val="000000"/>
                </a:solidFill>
                <a:latin typeface="Bookman Old Style" pitchFamily="18" charset="0"/>
              </a:rPr>
              <a:t>	</a:t>
            </a:r>
            <a:r>
              <a:rPr lang="en-IN" sz="2000" dirty="0">
                <a:solidFill>
                  <a:srgbClr val="000000"/>
                </a:solidFill>
                <a:latin typeface="Bookman Old Style" pitchFamily="18" charset="0"/>
              </a:rPr>
              <a:t>- Proposed  system architecture</a:t>
            </a:r>
          </a:p>
          <a:p>
            <a:r>
              <a:rPr lang="en-IN" sz="2000" dirty="0">
                <a:solidFill>
                  <a:srgbClr val="000000"/>
                </a:solidFill>
                <a:latin typeface="Bookman Old Style" pitchFamily="18" charset="0"/>
              </a:rPr>
              <a:t>	- Methods</a:t>
            </a:r>
          </a:p>
          <a:p>
            <a:r>
              <a:rPr lang="en-IN" sz="2000" dirty="0">
                <a:solidFill>
                  <a:srgbClr val="000000"/>
                </a:solidFill>
                <a:latin typeface="Bookman Old Style" pitchFamily="18" charset="0"/>
              </a:rPr>
              <a:t>	- Comparison of the Proposed system with an existing system</a:t>
            </a:r>
          </a:p>
          <a:p>
            <a:pPr>
              <a:buFont typeface="Arial" pitchFamily="34" charset="0"/>
              <a:buChar char="•"/>
            </a:pPr>
            <a:r>
              <a:rPr lang="en-IN" sz="2000" b="1" dirty="0">
                <a:solidFill>
                  <a:srgbClr val="000000"/>
                </a:solidFill>
                <a:latin typeface="Bookman Old Style" pitchFamily="18" charset="0"/>
              </a:rPr>
              <a:t> Performance Measure</a:t>
            </a:r>
          </a:p>
          <a:p>
            <a:pPr>
              <a:buFont typeface="Arial" pitchFamily="34" charset="0"/>
              <a:buChar char="•"/>
            </a:pPr>
            <a:r>
              <a:rPr lang="en-IN" sz="2000" b="1" dirty="0">
                <a:solidFill>
                  <a:srgbClr val="000000"/>
                </a:solidFill>
                <a:latin typeface="Bookman Old Style" pitchFamily="18" charset="0"/>
              </a:rPr>
              <a:t> Results	</a:t>
            </a:r>
            <a:endParaRPr lang="en-IN" sz="2000"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Conclusion</a:t>
            </a:r>
          </a:p>
          <a:p>
            <a:pPr>
              <a:buFont typeface="Arial" pitchFamily="34" charset="0"/>
              <a:buChar char="•"/>
            </a:pPr>
            <a:r>
              <a:rPr lang="en-IN" sz="2000" b="1" dirty="0">
                <a:solidFill>
                  <a:srgbClr val="000000"/>
                </a:solidFill>
                <a:latin typeface="Bookman Old Style" pitchFamily="18" charset="0"/>
              </a:rPr>
              <a:t> Future Work</a:t>
            </a:r>
          </a:p>
          <a:p>
            <a:pPr>
              <a:buFont typeface="Arial" pitchFamily="34" charset="0"/>
              <a:buChar char="•"/>
            </a:pPr>
            <a:r>
              <a:rPr lang="en-IN" sz="2000" b="1" dirty="0">
                <a:solidFill>
                  <a:srgbClr val="000000"/>
                </a:solidFill>
                <a:latin typeface="Bookman Old Style" pitchFamily="18" charset="0"/>
              </a:rPr>
              <a:t> References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457200"/>
            <a:ext cx="4648200" cy="584775"/>
          </a:xfrm>
          <a:prstGeom prst="rect">
            <a:avLst/>
          </a:prstGeom>
          <a:noFill/>
        </p:spPr>
        <p:txBody>
          <a:bodyPr wrap="square" rtlCol="0">
            <a:spAutoFit/>
          </a:bodyPr>
          <a:lstStyle/>
          <a:p>
            <a:r>
              <a:rPr lang="en-IN" sz="3200" b="1" dirty="0">
                <a:solidFill>
                  <a:srgbClr val="C00000"/>
                </a:solidFill>
                <a:latin typeface="Calibri" pitchFamily="34" charset="0"/>
              </a:rPr>
              <a:t>Performance Measure:</a:t>
            </a:r>
            <a:endParaRPr lang="en-US" sz="3200" dirty="0">
              <a:latin typeface="Calibri" pitchFamily="34" charset="0"/>
            </a:endParaRPr>
          </a:p>
        </p:txBody>
      </p:sp>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2" name="TextBox 1">
            <a:extLst>
              <a:ext uri="{FF2B5EF4-FFF2-40B4-BE49-F238E27FC236}">
                <a16:creationId xmlns:a16="http://schemas.microsoft.com/office/drawing/2014/main" id="{D367F97D-75E0-80B9-3EB2-95E4684EEE15}"/>
              </a:ext>
            </a:extLst>
          </p:cNvPr>
          <p:cNvSpPr txBox="1"/>
          <p:nvPr/>
        </p:nvSpPr>
        <p:spPr>
          <a:xfrm>
            <a:off x="533400" y="1295400"/>
            <a:ext cx="8381160" cy="5632311"/>
          </a:xfrm>
          <a:prstGeom prst="rect">
            <a:avLst/>
          </a:prstGeom>
          <a:noFill/>
        </p:spPr>
        <p:txBody>
          <a:bodyPr wrap="square" rtlCol="0">
            <a:spAutoFit/>
          </a:bodyPr>
          <a:lstStyle/>
          <a:p>
            <a:pPr marL="285750" indent="-285750">
              <a:buFont typeface="Arial" panose="020B0604020202020204" pitchFamily="34" charset="0"/>
              <a:buChar char="•"/>
            </a:pPr>
            <a:r>
              <a:rPr lang="en-US" dirty="0"/>
              <a:t>We have tested the 8 lakhs Reviews with the SVM, SVM with N-gram and SVM with Conjunction rule-based approach.</a:t>
            </a:r>
          </a:p>
          <a:p>
            <a:pPr marL="285750" indent="-285750">
              <a:buFont typeface="Arial" panose="020B0604020202020204" pitchFamily="34" charset="0"/>
              <a:buChar char="•"/>
            </a:pPr>
            <a:r>
              <a:rPr lang="en-US" dirty="0"/>
              <a:t>We have compared the 3 classifiers using the 4 performance metrics i.e.., Accuracy, Precision, Recall and F1- Score</a:t>
            </a:r>
          </a:p>
          <a:p>
            <a:pPr marL="285750" indent="-285750">
              <a:buFont typeface="Arial" panose="020B0604020202020204" pitchFamily="34" charset="0"/>
              <a:buChar char="•"/>
            </a:pPr>
            <a:r>
              <a:rPr lang="en-US" dirty="0"/>
              <a:t>These are the results we received from the project</a:t>
            </a:r>
          </a:p>
          <a:p>
            <a:pPr marL="285750" indent="-285750">
              <a:buFont typeface="Arial" panose="020B0604020202020204" pitchFamily="34" charset="0"/>
              <a:buChar char="•"/>
            </a:pPr>
            <a:endParaRPr lang="en-US" dirty="0"/>
          </a:p>
          <a:p>
            <a:r>
              <a:rPr lang="en-US" dirty="0"/>
              <a:t>A) Accuracy of the Reviews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pic>
        <p:nvPicPr>
          <p:cNvPr id="3" name="Picture 2">
            <a:extLst>
              <a:ext uri="{FF2B5EF4-FFF2-40B4-BE49-F238E27FC236}">
                <a16:creationId xmlns:a16="http://schemas.microsoft.com/office/drawing/2014/main" id="{8A59057F-3195-BDCF-A360-CBD057964D94}"/>
              </a:ext>
            </a:extLst>
          </p:cNvPr>
          <p:cNvPicPr>
            <a:picLocks noChangeAspect="1"/>
          </p:cNvPicPr>
          <p:nvPr/>
        </p:nvPicPr>
        <p:blipFill>
          <a:blip r:embed="rId2"/>
          <a:stretch>
            <a:fillRect/>
          </a:stretch>
        </p:blipFill>
        <p:spPr>
          <a:xfrm>
            <a:off x="2346120" y="3505200"/>
            <a:ext cx="8050252" cy="23622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AA7BFE-740B-D2CD-0400-BF38F96BA705}"/>
              </a:ext>
            </a:extLst>
          </p:cNvPr>
          <p:cNvSpPr txBox="1"/>
          <p:nvPr/>
        </p:nvSpPr>
        <p:spPr>
          <a:xfrm>
            <a:off x="838200" y="914400"/>
            <a:ext cx="8534400" cy="923330"/>
          </a:xfrm>
          <a:prstGeom prst="rect">
            <a:avLst/>
          </a:prstGeom>
          <a:noFill/>
        </p:spPr>
        <p:txBody>
          <a:bodyPr wrap="square" rtlCol="0">
            <a:spAutoFit/>
          </a:bodyPr>
          <a:lstStyle/>
          <a:p>
            <a:r>
              <a:rPr lang="en-US" dirty="0"/>
              <a:t>B) Precision of the reviews			C) Recall of the Reviews</a:t>
            </a:r>
          </a:p>
          <a:p>
            <a:r>
              <a:rPr lang="en-US" dirty="0"/>
              <a:t>					</a:t>
            </a:r>
          </a:p>
          <a:p>
            <a:endParaRPr lang="en-IN" dirty="0"/>
          </a:p>
        </p:txBody>
      </p:sp>
      <p:pic>
        <p:nvPicPr>
          <p:cNvPr id="2050" name="Picture 2">
            <a:extLst>
              <a:ext uri="{FF2B5EF4-FFF2-40B4-BE49-F238E27FC236}">
                <a16:creationId xmlns:a16="http://schemas.microsoft.com/office/drawing/2014/main" id="{A5BE7D6F-78ED-8AF6-8521-30E1450D0E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133600"/>
            <a:ext cx="3964089" cy="2408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4">
            <a:extLst>
              <a:ext uri="{FF2B5EF4-FFF2-40B4-BE49-F238E27FC236}">
                <a16:creationId xmlns:a16="http://schemas.microsoft.com/office/drawing/2014/main" id="{C0B9A26D-CFDD-465A-20CB-736561CB7C1A}"/>
              </a:ext>
            </a:extLst>
          </p:cNvPr>
          <p:cNvSpPr>
            <a:spLocks noChangeArrowheads="1"/>
          </p:cNvSpPr>
          <p:nvPr/>
        </p:nvSpPr>
        <p:spPr bwMode="auto">
          <a:xfrm>
            <a:off x="53340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51" name="Picture 3">
            <a:extLst>
              <a:ext uri="{FF2B5EF4-FFF2-40B4-BE49-F238E27FC236}">
                <a16:creationId xmlns:a16="http://schemas.microsoft.com/office/drawing/2014/main" id="{1992B8F5-C261-7ED6-B12F-5C6C721685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133600"/>
            <a:ext cx="4009569" cy="24082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4B6F9-7965-193B-46F1-30CFA337E6D9}"/>
              </a:ext>
            </a:extLst>
          </p:cNvPr>
          <p:cNvSpPr>
            <a:spLocks noGrp="1"/>
          </p:cNvSpPr>
          <p:nvPr>
            <p:ph type="title"/>
          </p:nvPr>
        </p:nvSpPr>
        <p:spPr>
          <a:xfrm>
            <a:off x="685800" y="1371600"/>
            <a:ext cx="7162080" cy="457200"/>
          </a:xfrm>
        </p:spPr>
        <p:txBody>
          <a:bodyPr/>
          <a:lstStyle/>
          <a:p>
            <a:r>
              <a:rPr lang="en-US" dirty="0"/>
              <a:t>D) F1- Score of the Reviews </a:t>
            </a:r>
            <a:br>
              <a:rPr lang="en-US" dirty="0"/>
            </a:br>
            <a:br>
              <a:rPr lang="en-US" dirty="0"/>
            </a:br>
            <a:br>
              <a:rPr lang="en-US" dirty="0"/>
            </a:br>
            <a:br>
              <a:rPr lang="en-US" dirty="0"/>
            </a:br>
            <a:endParaRPr lang="en-IN" dirty="0"/>
          </a:p>
        </p:txBody>
      </p:sp>
      <p:pic>
        <p:nvPicPr>
          <p:cNvPr id="4" name="Picture 3">
            <a:extLst>
              <a:ext uri="{FF2B5EF4-FFF2-40B4-BE49-F238E27FC236}">
                <a16:creationId xmlns:a16="http://schemas.microsoft.com/office/drawing/2014/main" id="{1C92305F-DB22-BF9A-8DE9-79B50F2C089E}"/>
              </a:ext>
            </a:extLst>
          </p:cNvPr>
          <p:cNvPicPr>
            <a:picLocks noChangeAspect="1"/>
          </p:cNvPicPr>
          <p:nvPr/>
        </p:nvPicPr>
        <p:blipFill>
          <a:blip r:embed="rId2"/>
          <a:stretch>
            <a:fillRect/>
          </a:stretch>
        </p:blipFill>
        <p:spPr>
          <a:xfrm>
            <a:off x="1907707" y="1828800"/>
            <a:ext cx="4226197" cy="2538295"/>
          </a:xfrm>
          <a:prstGeom prst="rect">
            <a:avLst/>
          </a:prstGeom>
        </p:spPr>
      </p:pic>
    </p:spTree>
    <p:extLst>
      <p:ext uri="{BB962C8B-B14F-4D97-AF65-F5344CB8AC3E}">
        <p14:creationId xmlns:p14="http://schemas.microsoft.com/office/powerpoint/2010/main" val="1166078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Conclusion</a:t>
            </a:r>
            <a:endParaRPr sz="3200">
              <a:solidFill>
                <a:srgbClr val="C00000"/>
              </a:solidFill>
            </a:endParaRPr>
          </a:p>
        </p:txBody>
      </p:sp>
      <p:sp>
        <p:nvSpPr>
          <p:cNvPr id="2" name="TextBox 1">
            <a:extLst>
              <a:ext uri="{FF2B5EF4-FFF2-40B4-BE49-F238E27FC236}">
                <a16:creationId xmlns:a16="http://schemas.microsoft.com/office/drawing/2014/main" id="{6D89E559-B8C9-8881-1A6D-BEFABF0592C3}"/>
              </a:ext>
            </a:extLst>
          </p:cNvPr>
          <p:cNvSpPr txBox="1"/>
          <p:nvPr/>
        </p:nvSpPr>
        <p:spPr>
          <a:xfrm>
            <a:off x="571500" y="1524000"/>
            <a:ext cx="8001000" cy="3170099"/>
          </a:xfrm>
          <a:prstGeom prst="rect">
            <a:avLst/>
          </a:prstGeom>
          <a:noFill/>
        </p:spPr>
        <p:txBody>
          <a:bodyPr wrap="square" rtlCol="0">
            <a:spAutoFit/>
          </a:bodyPr>
          <a:lstStyle/>
          <a:p>
            <a:pPr algn="just"/>
            <a:r>
              <a:rPr lang="en-US" sz="2000" dirty="0"/>
              <a:t>In our project, user reviews are obtained from popular websites for different tourism destinations and the sentiments of the reviews are analyzed. In our proposed model we use a machine learning algorithm named Support Vector Machine (SVM) model to predict the sentiments from tourist place reviews and evaluate the performance using an Enhanced Conjunction rule-based approach. The aggregated outcome will help the users to know which place is suitable for traveling and it helps to identify the users more easily. In future work, we shall try to improve our experimental results accuracy by using a larger data set and gathering data from more websites.</a:t>
            </a:r>
            <a:endParaRPr lang="en-IN"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sp>
      <p:sp>
        <p:nvSpPr>
          <p:cNvPr id="3" name="Rectangle 2"/>
          <p:cNvSpPr/>
          <p:nvPr/>
        </p:nvSpPr>
        <p:spPr>
          <a:xfrm>
            <a:off x="457200" y="533400"/>
            <a:ext cx="2249334" cy="584775"/>
          </a:xfrm>
          <a:prstGeom prst="rect">
            <a:avLst/>
          </a:prstGeom>
        </p:spPr>
        <p:txBody>
          <a:bodyPr wrap="none">
            <a:spAutoFit/>
          </a:bodyPr>
          <a:lstStyle/>
          <a:p>
            <a:r>
              <a:rPr lang="en-IN" sz="3200" b="1" dirty="0">
                <a:solidFill>
                  <a:srgbClr val="C00000"/>
                </a:solidFill>
                <a:latin typeface="Calibri" pitchFamily="34" charset="0"/>
              </a:rPr>
              <a:t>Future</a:t>
            </a:r>
            <a:r>
              <a:rPr lang="en-IN" b="1" dirty="0">
                <a:solidFill>
                  <a:srgbClr val="C00000"/>
                </a:solidFill>
                <a:latin typeface="Bookman Old Style" pitchFamily="18" charset="0"/>
              </a:rPr>
              <a:t> </a:t>
            </a:r>
            <a:r>
              <a:rPr lang="en-IN" sz="3200" b="1" dirty="0">
                <a:solidFill>
                  <a:srgbClr val="C00000"/>
                </a:solidFill>
                <a:latin typeface="Calibri" pitchFamily="34" charset="0"/>
              </a:rPr>
              <a:t>work</a:t>
            </a:r>
            <a:endParaRPr lang="en-US" sz="3200" dirty="0">
              <a:solidFill>
                <a:srgbClr val="C00000"/>
              </a:solidFill>
              <a:latin typeface="Calibri" pitchFamily="34" charset="0"/>
            </a:endParaRPr>
          </a:p>
        </p:txBody>
      </p:sp>
      <p:sp>
        <p:nvSpPr>
          <p:cNvPr id="4" name="TextBox 3">
            <a:extLst>
              <a:ext uri="{FF2B5EF4-FFF2-40B4-BE49-F238E27FC236}">
                <a16:creationId xmlns:a16="http://schemas.microsoft.com/office/drawing/2014/main" id="{284AC424-4E1A-1FA9-ED2A-0684AC9A7D92}"/>
              </a:ext>
            </a:extLst>
          </p:cNvPr>
          <p:cNvSpPr txBox="1"/>
          <p:nvPr/>
        </p:nvSpPr>
        <p:spPr>
          <a:xfrm>
            <a:off x="533400" y="1524000"/>
            <a:ext cx="8153400" cy="3693319"/>
          </a:xfrm>
          <a:prstGeom prst="rect">
            <a:avLst/>
          </a:prstGeom>
          <a:noFill/>
        </p:spPr>
        <p:txBody>
          <a:bodyPr wrap="square" rtlCol="0">
            <a:spAutoFit/>
          </a:bodyPr>
          <a:lstStyle/>
          <a:p>
            <a:pPr algn="just"/>
            <a:r>
              <a:rPr lang="en-US" sz="2400" dirty="0"/>
              <a:t>In future work, we can try to improve the accuracy and efficiency of the sentiment analysis of reviews using various Machine Learning Algorithms. Also, we will try to use different feature selection methods like recursive feature elimination with cross-validation to improve the accuracy of classification. In future work, we will try to use deep learning-based techniques for feature extraction and classification for better performance.</a:t>
            </a:r>
          </a:p>
          <a:p>
            <a:pPr algn="just"/>
            <a:endParaRPr lang="en-US" sz="2400" dirty="0"/>
          </a:p>
          <a:p>
            <a:pPr marL="285750" indent="-285750" algn="just">
              <a:buFont typeface="Arial" panose="020B0604020202020204" pitchFamily="34" charset="0"/>
              <a:buChar char="•"/>
            </a:pP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Calibri" pitchFamily="34" charset="0"/>
              </a:rPr>
              <a:t>References</a:t>
            </a:r>
            <a:endParaRPr lang="en-IN" sz="3200" dirty="0">
              <a:solidFill>
                <a:srgbClr val="C00000"/>
              </a:solidFill>
              <a:latin typeface="Calibri" pitchFamily="34" charset="0"/>
            </a:endParaRPr>
          </a:p>
          <a:p>
            <a:endParaRPr lang="en-US" sz="3200" dirty="0">
              <a:latin typeface="Calibri" pitchFamily="34" charset="0"/>
            </a:endParaRPr>
          </a:p>
        </p:txBody>
      </p:sp>
      <p:sp>
        <p:nvSpPr>
          <p:cNvPr id="2" name="TextBox 1">
            <a:extLst>
              <a:ext uri="{FF2B5EF4-FFF2-40B4-BE49-F238E27FC236}">
                <a16:creationId xmlns:a16="http://schemas.microsoft.com/office/drawing/2014/main" id="{25CD3893-B812-B65F-B308-5B20C6472BF6}"/>
              </a:ext>
            </a:extLst>
          </p:cNvPr>
          <p:cNvSpPr txBox="1"/>
          <p:nvPr/>
        </p:nvSpPr>
        <p:spPr>
          <a:xfrm>
            <a:off x="457200" y="1600200"/>
            <a:ext cx="8381160" cy="3416320"/>
          </a:xfrm>
          <a:prstGeom prst="rect">
            <a:avLst/>
          </a:prstGeom>
          <a:noFill/>
        </p:spPr>
        <p:txBody>
          <a:bodyPr wrap="square" rtlCol="0">
            <a:spAutoFit/>
          </a:bodyPr>
          <a:lstStyle/>
          <a:p>
            <a:pPr marL="342900" indent="-342900">
              <a:buFont typeface="+mj-lt"/>
              <a:buAutoNum type="arabicPeriod"/>
            </a:pPr>
            <a:r>
              <a:rPr lang="en-IN" dirty="0">
                <a:latin typeface="Times New Roman" panose="02020603050405020304" pitchFamily="18" charset="0"/>
                <a:cs typeface="Times New Roman" panose="02020603050405020304" pitchFamily="18" charset="0"/>
              </a:rPr>
              <a:t>S. Mutalib, A. H. Razali, S. N. K. Kamarudin, S. A. Halim, and S. Abdul-Rahman, “Prediction of Tourist Visit in Taman Negara Pahang, Malaysia using Regression Models,” Int. J. Adv. Comput. Sci. Appl., vol. 12, no. 12, pp. 746–754, 2021, doi: 10.14569/IJACSA.2021.0121292.</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M.D.Devika, C.Sunitha, Amal Ganesh “Sentiment Analysis: A Comparative Study on Different Approaches” ScienceDirect Fourth International Conference on Recent Trends in Computer Science Engineering </a:t>
            </a:r>
            <a:r>
              <a:rPr lang="en-US" sz="1800" b="0" i="0" u="none" strike="noStrike" baseline="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https://doi.org/10.1016/j.procs.2016.05.124</a:t>
            </a: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1800" b="0" i="0" u="none" strike="noStrike" baseline="0" dirty="0">
                <a:solidFill>
                  <a:srgbClr val="000000"/>
                </a:solidFill>
                <a:latin typeface="Times New Roman" panose="02020603050405020304" pitchFamily="18" charset="0"/>
                <a:cs typeface="Times New Roman" panose="02020603050405020304" pitchFamily="18" charset="0"/>
              </a:rPr>
              <a:t>Harpreet Kaur, Veenu Mangat, Nidhi ”A Survey of Sentiment Analysis techniques ” 2017 International Conference on I-SMAC (IoT in Social, Mobile, Analytics and Cloud) (I-SMAC) DOI: 10.1109/ISMAC.2017.8058315</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2" name="TextBox 1">
            <a:extLst>
              <a:ext uri="{FF2B5EF4-FFF2-40B4-BE49-F238E27FC236}">
                <a16:creationId xmlns:a16="http://schemas.microsoft.com/office/drawing/2014/main" id="{F11CAC62-C43D-C385-D593-510C26EE79D4}"/>
              </a:ext>
            </a:extLst>
          </p:cNvPr>
          <p:cNvSpPr txBox="1"/>
          <p:nvPr/>
        </p:nvSpPr>
        <p:spPr>
          <a:xfrm>
            <a:off x="457200" y="1371600"/>
            <a:ext cx="8381160" cy="4801314"/>
          </a:xfrm>
          <a:prstGeom prst="rect">
            <a:avLst/>
          </a:prstGeom>
          <a:noFill/>
        </p:spPr>
        <p:txBody>
          <a:bodyPr wrap="square" rtlCol="0">
            <a:spAutoFit/>
          </a:bodyPr>
          <a:lstStyle/>
          <a:p>
            <a:pPr marL="285750" marR="0" lvl="0" indent="-2857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0" cap="none" spc="0" normalizeH="0" baseline="0" noProof="0" dirty="0">
                <a:ln>
                  <a:noFill/>
                </a:ln>
                <a:solidFill>
                  <a:sysClr val="windowText" lastClr="000000"/>
                </a:solidFill>
                <a:effectLst/>
                <a:uLnTx/>
                <a:uFillTx/>
              </a:rPr>
              <a:t>There are many reviews on social media, and its difficult for tourism organizations to analyze them manually.</a:t>
            </a:r>
          </a:p>
          <a:p>
            <a:pPr marL="285750" marR="0" lvl="0" indent="-2857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0" cap="none" spc="0" normalizeH="0" baseline="0" noProof="0" dirty="0">
                <a:ln>
                  <a:noFill/>
                </a:ln>
                <a:solidFill>
                  <a:sysClr val="windowText" lastClr="000000"/>
                </a:solidFill>
                <a:effectLst/>
                <a:uLnTx/>
                <a:uFillTx/>
              </a:rPr>
              <a:t>Social media is growing trend now a days. Every day millions of user review and rate the tourist places on tourism websites.</a:t>
            </a:r>
          </a:p>
          <a:p>
            <a:pPr marL="285750" marR="0" lvl="0" indent="-2857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0" cap="none" spc="0" normalizeH="0" baseline="0" noProof="0" dirty="0">
                <a:ln>
                  <a:noFill/>
                </a:ln>
                <a:solidFill>
                  <a:sysClr val="windowText" lastClr="000000"/>
                </a:solidFill>
                <a:effectLst/>
                <a:uLnTx/>
                <a:uFillTx/>
              </a:rPr>
              <a:t>Sentiment Analysis can be performed over these reviews which will be helpful to find tourist place popularity. By applying sentiment classification, reviews can be classified into several classes.</a:t>
            </a:r>
          </a:p>
          <a:p>
            <a:pPr marL="285750" marR="0" lvl="0" indent="-2857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0" cap="none" spc="0" normalizeH="0" baseline="0" noProof="0" dirty="0">
                <a:ln>
                  <a:noFill/>
                </a:ln>
                <a:solidFill>
                  <a:sysClr val="windowText" lastClr="000000"/>
                </a:solidFill>
                <a:effectLst/>
                <a:uLnTx/>
                <a:uFillTx/>
              </a:rPr>
              <a:t>The reviews contain noisy contents, such as typos and emotions, which could affect the accuracy of the classifiers. Based on sentiment analysis result, tourist can easily  decide tour destination to be visited.</a:t>
            </a:r>
          </a:p>
          <a:p>
            <a:pPr marL="285750" marR="0" lvl="0" indent="-2857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0" cap="none" spc="0" normalizeH="0" baseline="0" noProof="0" dirty="0">
                <a:ln>
                  <a:noFill/>
                </a:ln>
                <a:solidFill>
                  <a:sysClr val="windowText" lastClr="000000"/>
                </a:solidFill>
                <a:effectLst/>
                <a:uLnTx/>
                <a:uFillTx/>
              </a:rPr>
              <a:t>In this project sentiment analysis has been implemented using machine learning Approach called SVM. The dataset has been collected from various tourism websites.</a:t>
            </a:r>
          </a:p>
          <a:p>
            <a:pPr marL="285750" marR="0" lvl="0" indent="-2857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0" cap="none" spc="0" normalizeH="0" baseline="0" noProof="0" dirty="0">
                <a:ln>
                  <a:noFill/>
                </a:ln>
                <a:solidFill>
                  <a:sysClr val="windowText" lastClr="000000"/>
                </a:solidFill>
                <a:effectLst/>
                <a:uLnTx/>
                <a:uFillTx/>
              </a:rPr>
              <a:t>The reviews are labelled into 3 sentiments: positive, neutral and negative. The </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     Performance is evaluated using enhanced conjunction rule based approach           </a:t>
            </a:r>
          </a:p>
          <a:p>
            <a:pPr marL="0" marR="0" lvl="0" indent="0" algn="just" defTabSz="914400" eaLnBrk="1" fontAlgn="auto" latinLnBrk="0" hangingPunct="1">
              <a:lnSpc>
                <a:spcPct val="100000"/>
              </a:lnSpc>
              <a:spcBef>
                <a:spcPts val="0"/>
              </a:spcBef>
              <a:spcAft>
                <a:spcPts val="0"/>
              </a:spcAft>
              <a:buClrTx/>
              <a:buSzTx/>
              <a:buFontTx/>
              <a:buNone/>
              <a:tabLst/>
              <a:defRPr/>
            </a:pPr>
            <a:r>
              <a:rPr lang="en-US" kern="0" dirty="0">
                <a:solidFill>
                  <a:sysClr val="windowText" lastClr="000000"/>
                </a:solidFill>
              </a:rPr>
              <a:t>     </a:t>
            </a:r>
            <a:r>
              <a:rPr kumimoji="0" lang="en-US" sz="1800" b="0" i="0" u="none" strike="noStrike" kern="0" cap="none" spc="0" normalizeH="0" baseline="0" noProof="0" dirty="0">
                <a:ln>
                  <a:noFill/>
                </a:ln>
                <a:solidFill>
                  <a:sysClr val="windowText" lastClr="000000"/>
                </a:solidFill>
                <a:effectLst/>
                <a:uLnTx/>
                <a:uFillTx/>
              </a:rPr>
              <a:t>to determine </a:t>
            </a:r>
            <a:r>
              <a:rPr lang="en-US" kern="0" dirty="0">
                <a:solidFill>
                  <a:sysClr val="windowText" lastClr="000000"/>
                </a:solidFill>
              </a:rPr>
              <a:t>t</a:t>
            </a:r>
            <a:r>
              <a:rPr kumimoji="0" lang="en-US" sz="1800" b="0" i="0" u="none" strike="noStrike" kern="0" cap="none" spc="0" normalizeH="0" baseline="0" noProof="0" dirty="0">
                <a:ln>
                  <a:noFill/>
                </a:ln>
                <a:solidFill>
                  <a:sysClr val="windowText" lastClr="000000"/>
                </a:solidFill>
                <a:effectLst/>
                <a:uLnTx/>
                <a:uFillTx/>
              </a:rPr>
              <a:t>he best review from overall.</a:t>
            </a:r>
          </a:p>
          <a:p>
            <a:pPr marL="0" marR="0" lvl="0" indent="0" algn="just"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2" name="TextBox 1">
            <a:extLst>
              <a:ext uri="{FF2B5EF4-FFF2-40B4-BE49-F238E27FC236}">
                <a16:creationId xmlns:a16="http://schemas.microsoft.com/office/drawing/2014/main" id="{FBDAF5BC-7935-C674-16F4-35C513DAEFD7}"/>
              </a:ext>
            </a:extLst>
          </p:cNvPr>
          <p:cNvSpPr txBox="1"/>
          <p:nvPr/>
        </p:nvSpPr>
        <p:spPr>
          <a:xfrm>
            <a:off x="472911" y="1714800"/>
            <a:ext cx="8381160" cy="4093428"/>
          </a:xfrm>
          <a:prstGeom prst="rect">
            <a:avLst/>
          </a:prstGeom>
          <a:noFill/>
        </p:spPr>
        <p:txBody>
          <a:bodyPr wrap="square" rtlCol="0">
            <a:spAutoFit/>
          </a:bodyPr>
          <a:lstStyle/>
          <a:p>
            <a:pPr marL="285750" marR="0" lvl="0" indent="-285750" algn="just"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0" i="0" u="none" strike="noStrike" kern="0" cap="none" spc="0" normalizeH="0" baseline="0" noProof="0" dirty="0">
                <a:ln>
                  <a:noFill/>
                </a:ln>
                <a:solidFill>
                  <a:sysClr val="windowText" lastClr="000000"/>
                </a:solidFill>
                <a:effectLst/>
                <a:uLnTx/>
                <a:uFillTx/>
                <a:latin typeface="Arial(body)"/>
                <a:cs typeface="Times New Roman" panose="02020603050405020304" pitchFamily="18" charset="0"/>
              </a:rPr>
              <a:t>Social media is rapidly growing now a days. Millions of users post reviews and rate tourist place on a daily basis over tourism websites.</a:t>
            </a:r>
          </a:p>
          <a:p>
            <a:pPr marL="285750" marR="0" lvl="0" indent="-285750" algn="just"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0" i="0" u="none" strike="noStrike" kern="0" cap="none" spc="0" normalizeH="0" baseline="0" noProof="0" dirty="0">
                <a:ln>
                  <a:noFill/>
                </a:ln>
                <a:solidFill>
                  <a:sysClr val="windowText" lastClr="000000"/>
                </a:solidFill>
                <a:effectLst/>
                <a:uLnTx/>
                <a:uFillTx/>
                <a:latin typeface="Arial(body)"/>
                <a:cs typeface="Times New Roman" panose="02020603050405020304" pitchFamily="18" charset="0"/>
              </a:rPr>
              <a:t>For analyzing the reviews sentiment analysis can be performed. Proper Analysis of reviews will be able to find a trend of tourist place popularity.</a:t>
            </a:r>
          </a:p>
          <a:p>
            <a:pPr marL="285750" marR="0" lvl="0" indent="-285750" algn="just"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0" i="0" u="none" strike="noStrike" kern="0" cap="none" spc="0" normalizeH="0" baseline="0" noProof="0" dirty="0">
                <a:ln>
                  <a:noFill/>
                </a:ln>
                <a:solidFill>
                  <a:sysClr val="windowText" lastClr="000000"/>
                </a:solidFill>
                <a:effectLst/>
                <a:uLnTx/>
                <a:uFillTx/>
                <a:latin typeface="Arial(body)"/>
                <a:cs typeface="Times New Roman" panose="02020603050405020304" pitchFamily="18" charset="0"/>
              </a:rPr>
              <a:t>The project's primary objective is to analyze the reviews and classify the reviews based on the tourist reviews.</a:t>
            </a:r>
          </a:p>
          <a:p>
            <a:pPr marL="342900" marR="0" lvl="0" indent="-342900" algn="just"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0" i="0" u="none" strike="noStrike" kern="0" cap="none" spc="0" normalizeH="0" baseline="0" noProof="0" dirty="0">
                <a:ln>
                  <a:noFill/>
                </a:ln>
                <a:solidFill>
                  <a:sysClr val="windowText" lastClr="000000"/>
                </a:solidFill>
                <a:effectLst/>
                <a:uLnTx/>
                <a:uFillTx/>
                <a:latin typeface="Arial(body)"/>
                <a:cs typeface="Times New Roman" panose="02020603050405020304" pitchFamily="18" charset="0"/>
              </a:rPr>
              <a:t>The main phase in the project consists of data collection, preparation, </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Arial(body)"/>
                <a:cs typeface="Times New Roman" panose="02020603050405020304" pitchFamily="18" charset="0"/>
              </a:rPr>
              <a:t>     labelling and modelling.</a:t>
            </a:r>
          </a:p>
          <a:p>
            <a:pPr marL="342900" marR="0" lvl="0" indent="-342900" algn="just"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0" i="0" u="none" strike="noStrike" kern="0" cap="none" spc="0" normalizeH="0" baseline="0" noProof="0" dirty="0">
                <a:ln>
                  <a:noFill/>
                </a:ln>
                <a:solidFill>
                  <a:sysClr val="windowText" lastClr="000000"/>
                </a:solidFill>
                <a:effectLst/>
                <a:uLnTx/>
                <a:uFillTx/>
                <a:latin typeface="Arial(body)"/>
                <a:cs typeface="Times New Roman" panose="02020603050405020304" pitchFamily="18" charset="0"/>
              </a:rPr>
              <a:t>The reviews are labelled into three sentiments: positive, neutral and </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Arial(body)"/>
                <a:cs typeface="Times New Roman" panose="02020603050405020304" pitchFamily="18" charset="0"/>
              </a:rPr>
              <a:t>     Negative sentiments.</a:t>
            </a:r>
          </a:p>
          <a:p>
            <a:pPr marL="0" marR="0" lvl="0" indent="0" algn="just"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342900" marR="0" lvl="0" indent="-342900" algn="just"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0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533520" y="4267080"/>
            <a:ext cx="8076600" cy="75600"/>
          </a:xfrm>
          <a:prstGeom prst="rect">
            <a:avLst/>
          </a:prstGeom>
          <a:solidFill>
            <a:srgbClr val="7030A0"/>
          </a:solidFill>
          <a:ln w="25560">
            <a:solidFill>
              <a:srgbClr val="3A5F8B"/>
            </a:solidFill>
            <a:round/>
          </a:ln>
        </p:spPr>
      </p:sp>
      <p:sp>
        <p:nvSpPr>
          <p:cNvPr id="62"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Literature Survey</a:t>
            </a:r>
            <a:endParaRPr/>
          </a:p>
        </p:txBody>
      </p:sp>
      <p:sp>
        <p:nvSpPr>
          <p:cNvPr id="63"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457200" y="990600"/>
            <a:ext cx="8381160" cy="75600"/>
          </a:xfrm>
          <a:prstGeom prst="rect">
            <a:avLst/>
          </a:prstGeom>
          <a:solidFill>
            <a:srgbClr val="7030A0"/>
          </a:solidFill>
          <a:ln w="25560">
            <a:solidFill>
              <a:srgbClr val="3A5F8B"/>
            </a:solidFill>
            <a:round/>
          </a:ln>
        </p:spPr>
      </p:sp>
      <p:sp>
        <p:nvSpPr>
          <p:cNvPr id="65" name="CustomShape 2"/>
          <p:cNvSpPr/>
          <p:nvPr/>
        </p:nvSpPr>
        <p:spPr>
          <a:xfrm>
            <a:off x="457200" y="457200"/>
            <a:ext cx="8381160" cy="577440"/>
          </a:xfrm>
          <a:prstGeom prst="rect">
            <a:avLst/>
          </a:prstGeom>
        </p:spPr>
        <p:txBody>
          <a:bodyPr lIns="90000" tIns="45000" rIns="90000" bIns="45000"/>
          <a:lstStyle/>
          <a:p>
            <a:pPr>
              <a:lnSpc>
                <a:spcPct val="100000"/>
              </a:lnSpc>
            </a:pPr>
            <a:r>
              <a:rPr lang="en-US" sz="2400" b="1" dirty="0">
                <a:solidFill>
                  <a:srgbClr val="C00000"/>
                </a:solidFill>
              </a:rPr>
              <a:t>Existing system</a:t>
            </a:r>
            <a:endParaRPr sz="2400" b="1" dirty="0">
              <a:solidFill>
                <a:srgbClr val="C00000"/>
              </a:solidFill>
            </a:endParaRPr>
          </a:p>
        </p:txBody>
      </p:sp>
      <p:sp>
        <p:nvSpPr>
          <p:cNvPr id="2" name="TextBox 1">
            <a:extLst>
              <a:ext uri="{FF2B5EF4-FFF2-40B4-BE49-F238E27FC236}">
                <a16:creationId xmlns:a16="http://schemas.microsoft.com/office/drawing/2014/main" id="{7D88FB86-5232-F90B-D794-F7858481B0D7}"/>
              </a:ext>
            </a:extLst>
          </p:cNvPr>
          <p:cNvSpPr txBox="1"/>
          <p:nvPr/>
        </p:nvSpPr>
        <p:spPr>
          <a:xfrm>
            <a:off x="381420" y="1295400"/>
            <a:ext cx="8381160" cy="5493812"/>
          </a:xfrm>
          <a:prstGeom prst="rect">
            <a:avLst/>
          </a:prstGeom>
          <a:noFill/>
        </p:spPr>
        <p:txBody>
          <a:bodyPr wrap="square" rtlCol="0">
            <a:spAutoFit/>
          </a:bodyPr>
          <a:lstStyle/>
          <a:p>
            <a:r>
              <a:rPr lang="en-US" dirty="0"/>
              <a:t>Existing Method 1: Sentiment classification from reviews for tourism analytics</a:t>
            </a:r>
          </a:p>
          <a:p>
            <a:pPr marL="466725" indent="-251460">
              <a:tabLst>
                <a:tab pos="504825" algn="l"/>
              </a:tabLst>
            </a:pPr>
            <a:endParaRPr lang="en-US" sz="1800" b="1" dirty="0">
              <a:effectLst/>
              <a:latin typeface="Times New Roman" panose="02020603050405020304" pitchFamily="18" charset="0"/>
              <a:ea typeface="Times New Roman" panose="02020603050405020304" pitchFamily="18" charset="0"/>
            </a:endParaRPr>
          </a:p>
          <a:p>
            <a:pPr algn="just"/>
            <a:r>
              <a:rPr lang="en-US" dirty="0"/>
              <a:t>The tourism industry, a global economic powerhouse, is now intertwined with technology, allowing tourists to share their experiences on social media platforms. Analyzing the massive volume of reviews poses challenges, but sentiment classification models offer a solution. This study, using data from TripAdvisor and Google reviews, identifies the Support Vector Machine as the most effective classifier (67.97% accuracy), providing valuable insights for the industry.</a:t>
            </a:r>
          </a:p>
          <a:p>
            <a:pPr algn="just"/>
            <a:r>
              <a:rPr lang="en-US" b="1" dirty="0"/>
              <a:t>Demerits</a:t>
            </a:r>
          </a:p>
          <a:p>
            <a:pPr algn="just"/>
            <a:r>
              <a:rPr lang="en-US" dirty="0"/>
              <a:t>• Handling a large volume of reviews is a challenge.</a:t>
            </a:r>
          </a:p>
          <a:p>
            <a:pPr algn="just"/>
            <a:r>
              <a:rPr lang="en-US" dirty="0"/>
              <a:t>• Noisy content can harm analysis accuracy.</a:t>
            </a:r>
          </a:p>
          <a:p>
            <a:pPr algn="just"/>
            <a:r>
              <a:rPr lang="en-US" sz="1800" b="1" dirty="0">
                <a:effectLst/>
                <a:latin typeface="Times New Roman" panose="02020603050405020304" pitchFamily="18" charset="0"/>
                <a:ea typeface="Times New Roman" panose="02020603050405020304" pitchFamily="18" charset="0"/>
              </a:rPr>
              <a:t>Challenges</a:t>
            </a:r>
            <a:endParaRPr lang="en-IN" sz="1800" b="1"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tabLst>
                <a:tab pos="504825" algn="l"/>
              </a:tabLst>
            </a:pPr>
            <a:r>
              <a:rPr lang="en-US" sz="1800" b="0" dirty="0">
                <a:effectLst/>
                <a:latin typeface="Times New Roman" panose="02020603050405020304" pitchFamily="18" charset="0"/>
                <a:ea typeface="Times New Roman" panose="02020603050405020304" pitchFamily="18" charset="0"/>
              </a:rPr>
              <a:t>Managing numerous social media reviews.</a:t>
            </a:r>
            <a:endParaRPr lang="en-IN" sz="1800" b="1"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tabLst>
                <a:tab pos="504825" algn="l"/>
              </a:tabLst>
            </a:pPr>
            <a:r>
              <a:rPr lang="en-US" sz="1800" b="0" dirty="0">
                <a:effectLst/>
                <a:latin typeface="Times New Roman" panose="02020603050405020304" pitchFamily="18" charset="0"/>
                <a:ea typeface="Times New Roman" panose="02020603050405020304" pitchFamily="18" charset="0"/>
              </a:rPr>
              <a:t>Dealing with noisy content.</a:t>
            </a:r>
            <a:endParaRPr lang="en-IN" sz="1800" b="1"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tabLst>
                <a:tab pos="504825" algn="l"/>
              </a:tabLst>
            </a:pPr>
            <a:r>
              <a:rPr lang="en-US" sz="1800" b="0" dirty="0">
                <a:effectLst/>
                <a:latin typeface="Times New Roman" panose="02020603050405020304" pitchFamily="18" charset="0"/>
                <a:ea typeface="Times New Roman" panose="02020603050405020304" pitchFamily="18" charset="0"/>
              </a:rPr>
              <a:t>Selecting the best sentiment classifier for tourism.</a:t>
            </a:r>
            <a:endParaRPr lang="en-IN" sz="1800" b="1" dirty="0">
              <a:effectLst/>
              <a:latin typeface="Times New Roman" panose="02020603050405020304" pitchFamily="18" charset="0"/>
              <a:ea typeface="Times New Roman" panose="02020603050405020304" pitchFamily="18" charset="0"/>
            </a:endParaRPr>
          </a:p>
          <a:p>
            <a:pPr algn="just"/>
            <a:endParaRPr lang="en-US" dirty="0"/>
          </a:p>
          <a:p>
            <a:pPr algn="just"/>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CAE9AA-7C2E-D666-A320-61AE4CA17800}"/>
              </a:ext>
            </a:extLst>
          </p:cNvPr>
          <p:cNvSpPr txBox="1"/>
          <p:nvPr/>
        </p:nvSpPr>
        <p:spPr>
          <a:xfrm>
            <a:off x="381000" y="1859339"/>
            <a:ext cx="8457360" cy="4801314"/>
          </a:xfrm>
          <a:prstGeom prst="rect">
            <a:avLst/>
          </a:prstGeom>
          <a:noFill/>
        </p:spPr>
        <p:txBody>
          <a:bodyPr wrap="square" rtlCol="0">
            <a:spAutoFit/>
          </a:bodyPr>
          <a:lstStyle/>
          <a:p>
            <a:pPr marL="466725" indent="-251460" algn="just">
              <a:tabLst>
                <a:tab pos="504825" algn="l"/>
              </a:tabLst>
            </a:pPr>
            <a:r>
              <a:rPr lang="en-US" dirty="0">
                <a:latin typeface="Times New Roman" panose="02020603050405020304" pitchFamily="18" charset="0"/>
                <a:cs typeface="Times New Roman" panose="02020603050405020304" pitchFamily="18" charset="0"/>
              </a:rPr>
              <a:t>Existing Method </a:t>
            </a:r>
            <a:r>
              <a:rPr lang="en-US" sz="1800" dirty="0">
                <a:effectLst/>
                <a:latin typeface="Times New Roman" panose="02020603050405020304" pitchFamily="18" charset="0"/>
                <a:ea typeface="Times New Roman" panose="02020603050405020304" pitchFamily="18" charset="0"/>
              </a:rPr>
              <a:t>2: Sentiment analysis from travelers’ reviews using enhanced conjunction rule-based approach for feature-specific evaluation of hotels</a:t>
            </a:r>
            <a:endParaRPr lang="en-IN" dirty="0">
              <a:latin typeface="Times New Roman" panose="02020603050405020304" pitchFamily="18" charset="0"/>
              <a:ea typeface="Times New Roman" panose="02020603050405020304" pitchFamily="18" charset="0"/>
            </a:endParaRPr>
          </a:p>
          <a:p>
            <a:pPr marL="466725" indent="-251460" algn="just">
              <a:tabLst>
                <a:tab pos="504825" algn="l"/>
              </a:tabLst>
            </a:pPr>
            <a:endParaRPr lang="en-US" sz="1800" b="1" dirty="0">
              <a:effectLst/>
              <a:latin typeface="Times New Roman" panose="02020603050405020304" pitchFamily="18" charset="0"/>
              <a:ea typeface="Times New Roman" panose="02020603050405020304" pitchFamily="18" charset="0"/>
            </a:endParaRPr>
          </a:p>
          <a:p>
            <a:pPr marL="466725" indent="-251460" algn="just">
              <a:tabLst>
                <a:tab pos="504825" algn="l"/>
              </a:tabLst>
            </a:pPr>
            <a:r>
              <a:rPr lang="en-US" sz="1800" dirty="0">
                <a:effectLst/>
                <a:latin typeface="Times New Roman" panose="02020603050405020304" pitchFamily="18" charset="0"/>
                <a:ea typeface="Times New Roman" panose="02020603050405020304" pitchFamily="18" charset="0"/>
              </a:rPr>
              <a:t>	Introducing an enhanced approach for feature-specific sentiment analysis of hotel reviews, this paper tackles information overload in online feedback. By precisely segregating sentences into relevant clauses, it assesses aspects like food, service, and location, offering a more comprehensive understanding for readers.</a:t>
            </a:r>
          </a:p>
          <a:p>
            <a:pPr marL="466725" indent="-251460" algn="just">
              <a:tabLst>
                <a:tab pos="504825" algn="l"/>
              </a:tabLst>
            </a:pPr>
            <a:r>
              <a:rPr lang="en-US" sz="1800" b="1" dirty="0">
                <a:effectLst/>
                <a:latin typeface="Times New Roman" panose="02020603050405020304" pitchFamily="18" charset="0"/>
                <a:ea typeface="Times New Roman" panose="02020603050405020304" pitchFamily="18" charset="0"/>
              </a:rPr>
              <a:t>Demerits</a:t>
            </a:r>
          </a:p>
          <a:p>
            <a:pPr marL="466725" indent="-251460" algn="just">
              <a:tabLst>
                <a:tab pos="504825" algn="l"/>
              </a:tabLst>
            </a:pPr>
            <a:r>
              <a:rPr lang="en-US" sz="1800" dirty="0">
                <a:effectLst/>
                <a:latin typeface="Times New Roman" panose="02020603050405020304" pitchFamily="18" charset="0"/>
                <a:ea typeface="Times New Roman" panose="02020603050405020304" pitchFamily="18" charset="0"/>
              </a:rPr>
              <a:t>•	May still face challenges in handling nuanced or context-dependent sentiments.</a:t>
            </a:r>
          </a:p>
          <a:p>
            <a:pPr marL="466725" indent="-251460" algn="just">
              <a:tabLst>
                <a:tab pos="504825" algn="l"/>
              </a:tabLst>
            </a:pPr>
            <a:r>
              <a:rPr lang="en-US" sz="1800" dirty="0">
                <a:effectLst/>
                <a:latin typeface="Times New Roman" panose="02020603050405020304" pitchFamily="18" charset="0"/>
                <a:ea typeface="Times New Roman" panose="02020603050405020304" pitchFamily="18" charset="0"/>
              </a:rPr>
              <a:t>•	Requires careful feature identification in reviews.</a:t>
            </a:r>
          </a:p>
          <a:p>
            <a:pPr marL="466725" indent="-251460" algn="just">
              <a:tabLst>
                <a:tab pos="504825" algn="l"/>
              </a:tabLst>
            </a:pPr>
            <a:r>
              <a:rPr lang="en-US" sz="1800" b="1" dirty="0">
                <a:effectLst/>
                <a:latin typeface="Times New Roman" panose="02020603050405020304" pitchFamily="18" charset="0"/>
                <a:ea typeface="Times New Roman" panose="02020603050405020304" pitchFamily="18" charset="0"/>
              </a:rPr>
              <a:t>Challenges</a:t>
            </a:r>
          </a:p>
          <a:p>
            <a:pPr marL="466725" indent="-251460" algn="just">
              <a:tabLst>
                <a:tab pos="504825" algn="l"/>
              </a:tabLst>
            </a:pPr>
            <a:r>
              <a:rPr lang="en-US" sz="1800" dirty="0">
                <a:effectLst/>
                <a:latin typeface="Times New Roman" panose="02020603050405020304" pitchFamily="18" charset="0"/>
                <a:ea typeface="Times New Roman" panose="02020603050405020304" pitchFamily="18" charset="0"/>
              </a:rPr>
              <a:t>•	Developing and maintaining an extensive lexicon for accurate sentiment analysis.</a:t>
            </a:r>
          </a:p>
          <a:p>
            <a:pPr marL="466725" indent="-251460" algn="just">
              <a:tabLst>
                <a:tab pos="504825" algn="l"/>
              </a:tabLst>
            </a:pPr>
            <a:r>
              <a:rPr lang="en-US" sz="1800" dirty="0">
                <a:effectLst/>
                <a:latin typeface="Times New Roman" panose="02020603050405020304" pitchFamily="18" charset="0"/>
                <a:ea typeface="Times New Roman" panose="02020603050405020304" pitchFamily="18" charset="0"/>
              </a:rPr>
              <a:t>•	Handling context-dependent sentiments and nuances in reviews.</a:t>
            </a:r>
          </a:p>
          <a:p>
            <a:pPr marL="466725" indent="-251460" algn="just">
              <a:tabLst>
                <a:tab pos="504825" algn="l"/>
              </a:tabLst>
            </a:pPr>
            <a:r>
              <a:rPr lang="en-US" sz="1800" dirty="0">
                <a:effectLst/>
                <a:latin typeface="Times New Roman" panose="02020603050405020304" pitchFamily="18" charset="0"/>
                <a:ea typeface="Times New Roman" panose="02020603050405020304" pitchFamily="18" charset="0"/>
              </a:rPr>
              <a:t>•	Precisely identifying and associating features with sentiments in a wide range of reviews.</a:t>
            </a:r>
          </a:p>
          <a:p>
            <a:pPr marL="466725" indent="-251460" algn="just">
              <a:tabLst>
                <a:tab pos="504825" algn="l"/>
              </a:tabLst>
            </a:pP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5" name="CustomShape 2">
            <a:extLst>
              <a:ext uri="{FF2B5EF4-FFF2-40B4-BE49-F238E27FC236}">
                <a16:creationId xmlns:a16="http://schemas.microsoft.com/office/drawing/2014/main" id="{7AAC4F6F-D2E4-ED63-3FBA-1759A779CA03}"/>
              </a:ext>
            </a:extLst>
          </p:cNvPr>
          <p:cNvSpPr/>
          <p:nvPr/>
        </p:nvSpPr>
        <p:spPr>
          <a:xfrm>
            <a:off x="457200" y="457200"/>
            <a:ext cx="8381160" cy="577440"/>
          </a:xfrm>
          <a:prstGeom prst="rect">
            <a:avLst/>
          </a:prstGeom>
        </p:spPr>
        <p:txBody>
          <a:bodyPr lIns="90000" tIns="45000" rIns="90000" bIns="45000"/>
          <a:lstStyle/>
          <a:p>
            <a:pPr>
              <a:lnSpc>
                <a:spcPct val="100000"/>
              </a:lnSpc>
            </a:pPr>
            <a:r>
              <a:rPr lang="en-US" sz="2400" b="1" dirty="0">
                <a:solidFill>
                  <a:srgbClr val="C00000"/>
                </a:solidFill>
              </a:rPr>
              <a:t>Existing system</a:t>
            </a:r>
            <a:endParaRPr sz="2400" b="1" dirty="0">
              <a:solidFill>
                <a:srgbClr val="C00000"/>
              </a:solidFill>
            </a:endParaRPr>
          </a:p>
        </p:txBody>
      </p:sp>
      <p:sp>
        <p:nvSpPr>
          <p:cNvPr id="6" name="CustomShape 1">
            <a:extLst>
              <a:ext uri="{FF2B5EF4-FFF2-40B4-BE49-F238E27FC236}">
                <a16:creationId xmlns:a16="http://schemas.microsoft.com/office/drawing/2014/main" id="{455F35F7-489F-622E-B926-AACDF743F37F}"/>
              </a:ext>
            </a:extLst>
          </p:cNvPr>
          <p:cNvSpPr/>
          <p:nvPr/>
        </p:nvSpPr>
        <p:spPr>
          <a:xfrm>
            <a:off x="457200" y="990600"/>
            <a:ext cx="8381160" cy="75600"/>
          </a:xfrm>
          <a:prstGeom prst="rect">
            <a:avLst/>
          </a:prstGeom>
          <a:solidFill>
            <a:srgbClr val="7030A0"/>
          </a:solidFill>
          <a:ln w="25560">
            <a:solidFill>
              <a:srgbClr val="3A5F8B"/>
            </a:solidFill>
            <a:round/>
          </a:ln>
        </p:spPr>
      </p:sp>
    </p:spTree>
    <p:extLst>
      <p:ext uri="{BB962C8B-B14F-4D97-AF65-F5344CB8AC3E}">
        <p14:creationId xmlns:p14="http://schemas.microsoft.com/office/powerpoint/2010/main" val="1337548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10145</TotalTime>
  <Words>1890</Words>
  <Application>Microsoft Office PowerPoint</Application>
  <PresentationFormat>On-screen Show (4:3)</PresentationFormat>
  <Paragraphs>146</Paragraphs>
  <Slides>26</Slides>
  <Notes>9</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26</vt:i4>
      </vt:variant>
    </vt:vector>
  </HeadingPairs>
  <TitlesOfParts>
    <vt:vector size="39" baseType="lpstr">
      <vt:lpstr>Arial</vt:lpstr>
      <vt:lpstr>Arial Black</vt:lpstr>
      <vt:lpstr>Arial(body)</vt:lpstr>
      <vt:lpstr>Bookman Old Style</vt:lpstr>
      <vt:lpstr>Calibri</vt:lpstr>
      <vt:lpstr>Calibri Light</vt:lpstr>
      <vt:lpstr>StarSymbol</vt:lpstr>
      <vt:lpstr>Symbol</vt:lpstr>
      <vt:lpstr>Times New Roman</vt:lpstr>
      <vt:lpstr>TimesNewRomanPS-ItalicMT</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 F1- Score of the Reviews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pooja belde</cp:lastModifiedBy>
  <cp:revision>710</cp:revision>
  <dcterms:modified xsi:type="dcterms:W3CDTF">2024-03-23T08:50:10Z</dcterms:modified>
</cp:coreProperties>
</file>