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396" r:id="rId10"/>
    <p:sldId id="392" r:id="rId11"/>
    <p:sldId id="268" r:id="rId12"/>
    <p:sldId id="429" r:id="rId13"/>
    <p:sldId id="431" r:id="rId14"/>
    <p:sldId id="407" r:id="rId15"/>
    <p:sldId id="434" r:id="rId16"/>
    <p:sldId id="433" r:id="rId17"/>
    <p:sldId id="435" r:id="rId18"/>
    <p:sldId id="436" r:id="rId19"/>
    <p:sldId id="383" r:id="rId20"/>
    <p:sldId id="428"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66500D-C18E-4D98-AB84-9102EC482AAD}">
          <p14:sldIdLst>
            <p14:sldId id="256"/>
            <p14:sldId id="257"/>
            <p14:sldId id="399"/>
            <p14:sldId id="400"/>
            <p14:sldId id="258"/>
            <p14:sldId id="259"/>
            <p14:sldId id="375"/>
            <p14:sldId id="376"/>
            <p14:sldId id="396"/>
            <p14:sldId id="392"/>
            <p14:sldId id="268"/>
            <p14:sldId id="429"/>
            <p14:sldId id="431"/>
            <p14:sldId id="407"/>
            <p14:sldId id="434"/>
            <p14:sldId id="433"/>
            <p14:sldId id="435"/>
            <p14:sldId id="436"/>
            <p14:sldId id="383"/>
            <p14:sldId id="428"/>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41" autoAdjust="0"/>
  </p:normalViewPr>
  <p:slideViewPr>
    <p:cSldViewPr>
      <p:cViewPr varScale="1">
        <p:scale>
          <a:sx n="81" d="100"/>
          <a:sy n="81" d="100"/>
        </p:scale>
        <p:origin x="152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belde" userId="2a9c37d73f88cfe8" providerId="LiveId" clId="{715B833C-4C94-40FD-AD36-EDF00DB498D7}"/>
    <pc:docChg chg="undo custSel addSld modSld sldOrd modSection">
      <pc:chgData name="pooja belde" userId="2a9c37d73f88cfe8" providerId="LiveId" clId="{715B833C-4C94-40FD-AD36-EDF00DB498D7}" dt="2023-10-31T13:42:54.489" v="237"/>
      <pc:docMkLst>
        <pc:docMk/>
      </pc:docMkLst>
      <pc:sldChg chg="modSp mod">
        <pc:chgData name="pooja belde" userId="2a9c37d73f88cfe8" providerId="LiveId" clId="{715B833C-4C94-40FD-AD36-EDF00DB498D7}" dt="2023-10-31T12:56:45.467" v="10" actId="20577"/>
        <pc:sldMkLst>
          <pc:docMk/>
          <pc:sldMk cId="0" sldId="256"/>
        </pc:sldMkLst>
        <pc:spChg chg="mod">
          <ac:chgData name="pooja belde" userId="2a9c37d73f88cfe8" providerId="LiveId" clId="{715B833C-4C94-40FD-AD36-EDF00DB498D7}" dt="2023-10-31T12:56:45.467" v="10" actId="20577"/>
          <ac:spMkLst>
            <pc:docMk/>
            <pc:sldMk cId="0" sldId="256"/>
            <ac:spMk id="2" creationId="{00000000-0000-0000-0000-000000000000}"/>
          </ac:spMkLst>
        </pc:spChg>
        <pc:spChg chg="mod">
          <ac:chgData name="pooja belde" userId="2a9c37d73f88cfe8" providerId="LiveId" clId="{715B833C-4C94-40FD-AD36-EDF00DB498D7}" dt="2023-10-31T12:56:33.434" v="2" actId="20577"/>
          <ac:spMkLst>
            <pc:docMk/>
            <pc:sldMk cId="0" sldId="256"/>
            <ac:spMk id="4" creationId="{00000000-0000-0000-0000-000000000000}"/>
          </ac:spMkLst>
        </pc:spChg>
      </pc:sldChg>
      <pc:sldChg chg="ord">
        <pc:chgData name="pooja belde" userId="2a9c37d73f88cfe8" providerId="LiveId" clId="{715B833C-4C94-40FD-AD36-EDF00DB498D7}" dt="2023-10-31T13:42:54.489" v="237"/>
        <pc:sldMkLst>
          <pc:docMk/>
          <pc:sldMk cId="0" sldId="383"/>
        </pc:sldMkLst>
      </pc:sldChg>
      <pc:sldChg chg="modSp mod">
        <pc:chgData name="pooja belde" userId="2a9c37d73f88cfe8" providerId="LiveId" clId="{715B833C-4C94-40FD-AD36-EDF00DB498D7}" dt="2023-10-31T13:32:05.796" v="157"/>
        <pc:sldMkLst>
          <pc:docMk/>
          <pc:sldMk cId="0" sldId="407"/>
        </pc:sldMkLst>
        <pc:graphicFrameChg chg="mod modGraphic">
          <ac:chgData name="pooja belde" userId="2a9c37d73f88cfe8" providerId="LiveId" clId="{715B833C-4C94-40FD-AD36-EDF00DB498D7}" dt="2023-10-31T13:32:05.796" v="157"/>
          <ac:graphicFrameMkLst>
            <pc:docMk/>
            <pc:sldMk cId="0" sldId="407"/>
            <ac:graphicFrameMk id="2" creationId="{C7B0E5F3-E63A-E40C-3B4F-FF4E3A18651B}"/>
          </ac:graphicFrameMkLst>
        </pc:graphicFrameChg>
      </pc:sldChg>
      <pc:sldChg chg="modSp mod">
        <pc:chgData name="pooja belde" userId="2a9c37d73f88cfe8" providerId="LiveId" clId="{715B833C-4C94-40FD-AD36-EDF00DB498D7}" dt="2023-10-31T13:42:49.923" v="235" actId="11"/>
        <pc:sldMkLst>
          <pc:docMk/>
          <pc:sldMk cId="0" sldId="428"/>
        </pc:sldMkLst>
        <pc:spChg chg="mod">
          <ac:chgData name="pooja belde" userId="2a9c37d73f88cfe8" providerId="LiveId" clId="{715B833C-4C94-40FD-AD36-EDF00DB498D7}" dt="2023-10-31T13:42:49.923" v="235" actId="11"/>
          <ac:spMkLst>
            <pc:docMk/>
            <pc:sldMk cId="0" sldId="428"/>
            <ac:spMk id="4" creationId="{D869C672-9FC7-6259-EF8B-FABFAEA74E03}"/>
          </ac:spMkLst>
        </pc:spChg>
      </pc:sldChg>
      <pc:sldChg chg="addSp modSp mod">
        <pc:chgData name="pooja belde" userId="2a9c37d73f88cfe8" providerId="LiveId" clId="{715B833C-4C94-40FD-AD36-EDF00DB498D7}" dt="2023-10-31T13:40:10.918" v="211" actId="20577"/>
        <pc:sldMkLst>
          <pc:docMk/>
          <pc:sldMk cId="1038465385" sldId="433"/>
        </pc:sldMkLst>
        <pc:spChg chg="add mod">
          <ac:chgData name="pooja belde" userId="2a9c37d73f88cfe8" providerId="LiveId" clId="{715B833C-4C94-40FD-AD36-EDF00DB498D7}" dt="2023-10-31T13:40:10.918" v="211" actId="20577"/>
          <ac:spMkLst>
            <pc:docMk/>
            <pc:sldMk cId="1038465385" sldId="433"/>
            <ac:spMk id="2" creationId="{0D174FAB-D99B-4C00-18CB-1681ED2A260F}"/>
          </ac:spMkLst>
        </pc:spChg>
      </pc:sldChg>
      <pc:sldChg chg="addSp delSp modSp new mod">
        <pc:chgData name="pooja belde" userId="2a9c37d73f88cfe8" providerId="LiveId" clId="{715B833C-4C94-40FD-AD36-EDF00DB498D7}" dt="2023-10-31T13:38:56.109" v="202"/>
        <pc:sldMkLst>
          <pc:docMk/>
          <pc:sldMk cId="4123911941" sldId="434"/>
        </pc:sldMkLst>
        <pc:spChg chg="del">
          <ac:chgData name="pooja belde" userId="2a9c37d73f88cfe8" providerId="LiveId" clId="{715B833C-4C94-40FD-AD36-EDF00DB498D7}" dt="2023-10-31T13:23:46.632" v="94" actId="478"/>
          <ac:spMkLst>
            <pc:docMk/>
            <pc:sldMk cId="4123911941" sldId="434"/>
            <ac:spMk id="2" creationId="{78A5FE53-8E65-A8F5-7643-217705F32705}"/>
          </ac:spMkLst>
        </pc:spChg>
        <pc:spChg chg="del mod">
          <ac:chgData name="pooja belde" userId="2a9c37d73f88cfe8" providerId="LiveId" clId="{715B833C-4C94-40FD-AD36-EDF00DB498D7}" dt="2023-10-31T13:23:32.546" v="92" actId="478"/>
          <ac:spMkLst>
            <pc:docMk/>
            <pc:sldMk cId="4123911941" sldId="434"/>
            <ac:spMk id="3" creationId="{CB0774E5-E5E9-17E2-A0CF-0CFFB162BAB9}"/>
          </ac:spMkLst>
        </pc:spChg>
        <pc:graphicFrameChg chg="add mod modGraphic">
          <ac:chgData name="pooja belde" userId="2a9c37d73f88cfe8" providerId="LiveId" clId="{715B833C-4C94-40FD-AD36-EDF00DB498D7}" dt="2023-10-31T13:38:56.109" v="202"/>
          <ac:graphicFrameMkLst>
            <pc:docMk/>
            <pc:sldMk cId="4123911941" sldId="434"/>
            <ac:graphicFrameMk id="4" creationId="{CAA8F078-6C72-5659-9A59-B8F2170F345B}"/>
          </ac:graphicFrameMkLst>
        </pc:graphicFrameChg>
      </pc:sldChg>
      <pc:sldChg chg="modSp add mod">
        <pc:chgData name="pooja belde" userId="2a9c37d73f88cfe8" providerId="LiveId" clId="{715B833C-4C94-40FD-AD36-EDF00DB498D7}" dt="2023-10-31T13:41:49.718" v="228" actId="113"/>
        <pc:sldMkLst>
          <pc:docMk/>
          <pc:sldMk cId="938147570" sldId="435"/>
        </pc:sldMkLst>
        <pc:spChg chg="mod">
          <ac:chgData name="pooja belde" userId="2a9c37d73f88cfe8" providerId="LiveId" clId="{715B833C-4C94-40FD-AD36-EDF00DB498D7}" dt="2023-10-31T13:41:49.718" v="228" actId="113"/>
          <ac:spMkLst>
            <pc:docMk/>
            <pc:sldMk cId="938147570" sldId="435"/>
            <ac:spMk id="2" creationId="{0D174FAB-D99B-4C00-18CB-1681ED2A260F}"/>
          </ac:spMkLst>
        </pc:spChg>
      </pc:sldChg>
      <pc:sldChg chg="modSp add mod">
        <pc:chgData name="pooja belde" userId="2a9c37d73f88cfe8" providerId="LiveId" clId="{715B833C-4C94-40FD-AD36-EDF00DB498D7}" dt="2023-10-31T13:42:34.729" v="234" actId="113"/>
        <pc:sldMkLst>
          <pc:docMk/>
          <pc:sldMk cId="2784856399" sldId="436"/>
        </pc:sldMkLst>
        <pc:spChg chg="mod">
          <ac:chgData name="pooja belde" userId="2a9c37d73f88cfe8" providerId="LiveId" clId="{715B833C-4C94-40FD-AD36-EDF00DB498D7}" dt="2023-10-31T13:42:34.729" v="234" actId="113"/>
          <ac:spMkLst>
            <pc:docMk/>
            <pc:sldMk cId="2784856399" sldId="436"/>
            <ac:spMk id="2" creationId="{0D174FAB-D99B-4C00-18CB-1681ED2A26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4</a:t>
            </a:fld>
            <a:endParaRPr lang="en-IN"/>
          </a:p>
        </p:txBody>
      </p:sp>
    </p:spTree>
    <p:extLst>
      <p:ext uri="{BB962C8B-B14F-4D97-AF65-F5344CB8AC3E}">
        <p14:creationId xmlns:p14="http://schemas.microsoft.com/office/powerpoint/2010/main" val="194105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1016/j.procs.2016.05.124"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975" y="2261358"/>
            <a:ext cx="8763000" cy="1384995"/>
          </a:xfrm>
          <a:prstGeom prst="rect">
            <a:avLst/>
          </a:prstGeom>
          <a:noFill/>
        </p:spPr>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Sentiment Analysis based on </a:t>
            </a:r>
            <a:r>
              <a:rPr lang="en-US" sz="2800" b="1" dirty="0" err="1">
                <a:latin typeface="Calibri" panose="020F0502020204030204" pitchFamily="34" charset="0"/>
                <a:ea typeface="Calibri" panose="020F0502020204030204" pitchFamily="34" charset="0"/>
                <a:cs typeface="Calibri" panose="020F0502020204030204" pitchFamily="34" charset="0"/>
              </a:rPr>
              <a:t>Travellers</a:t>
            </a:r>
            <a:r>
              <a:rPr lang="en-US" sz="2800" b="1" dirty="0">
                <a:latin typeface="Calibri" panose="020F0502020204030204" pitchFamily="34" charset="0"/>
                <a:ea typeface="Calibri" panose="020F0502020204030204" pitchFamily="34" charset="0"/>
                <a:cs typeface="Calibri" panose="020F0502020204030204" pitchFamily="34" charset="0"/>
              </a:rPr>
              <a:t> ‘ Reviews using SVM model with Enhanced Conjunction Rule based Approach</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6019800" y="3913415"/>
            <a:ext cx="5029200" cy="400110"/>
          </a:xfrm>
          <a:prstGeom prst="rect">
            <a:avLst/>
          </a:prstGeom>
          <a:noFill/>
        </p:spPr>
        <p:txBody>
          <a:bodyPr wrap="square" rtlCol="0">
            <a:spAutoFit/>
          </a:bodyPr>
          <a:lstStyle/>
          <a:p>
            <a:r>
              <a:rPr lang="en-US" sz="2000" b="1" dirty="0">
                <a:solidFill>
                  <a:schemeClr val="tx2">
                    <a:lumMod val="75000"/>
                  </a:schemeClr>
                </a:solidFill>
              </a:rPr>
              <a:t>Name of the student</a:t>
            </a:r>
          </a:p>
        </p:txBody>
      </p:sp>
      <p:sp>
        <p:nvSpPr>
          <p:cNvPr id="4" name="TextBox 3"/>
          <p:cNvSpPr txBox="1"/>
          <p:nvPr/>
        </p:nvSpPr>
        <p:spPr>
          <a:xfrm>
            <a:off x="241935" y="5000519"/>
            <a:ext cx="5181600" cy="1231106"/>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p>
          <a:p>
            <a:r>
              <a:rPr lang="en-US" sz="1600" b="1" dirty="0"/>
              <a:t>Major Dr. V. A. Narayana (Professor of CSE &amp; Principal of CMRCET) </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 Placeholder 9">
            <a:extLst>
              <a:ext uri="{FF2B5EF4-FFF2-40B4-BE49-F238E27FC236}">
                <a16:creationId xmlns:a16="http://schemas.microsoft.com/office/drawing/2014/main" id="{8D36C54E-D8AC-5B9A-CAA2-716C67D18155}"/>
              </a:ext>
            </a:extLst>
          </p:cNvPr>
          <p:cNvSpPr>
            <a:spLocks noGrp="1"/>
          </p:cNvSpPr>
          <p:nvPr>
            <p:ph type="body"/>
          </p:nvPr>
        </p:nvSpPr>
        <p:spPr>
          <a:xfrm>
            <a:off x="5791200" y="4419601"/>
            <a:ext cx="3124200" cy="838200"/>
          </a:xfrm>
        </p:spPr>
        <p:txBody>
          <a:bodyPr/>
          <a:lstStyle/>
          <a:p>
            <a:pPr marR="753745" algn="just">
              <a:spcBef>
                <a:spcPts val="455"/>
              </a:spcBef>
              <a:spcAft>
                <a:spcPts val="0"/>
              </a:spcAft>
            </a:pPr>
            <a:r>
              <a:rPr lang="en-US" sz="1600" b="1" dirty="0">
                <a:effectLst/>
                <a:latin typeface="Times New Roman" panose="02020603050405020304" pitchFamily="18" charset="0"/>
                <a:ea typeface="Times New Roman" panose="02020603050405020304" pitchFamily="18" charset="0"/>
              </a:rPr>
              <a:t> B. </a:t>
            </a:r>
            <a:r>
              <a:rPr lang="en-US" sz="1600" b="1" dirty="0">
                <a:latin typeface="Times New Roman" panose="02020603050405020304" pitchFamily="18" charset="0"/>
                <a:ea typeface="Times New Roman" panose="02020603050405020304" pitchFamily="18" charset="0"/>
              </a:rPr>
              <a:t>Pooja		</a:t>
            </a:r>
            <a:r>
              <a:rPr lang="en-US" sz="1600" b="1" dirty="0">
                <a:effectLst/>
                <a:latin typeface="Times New Roman" panose="02020603050405020304" pitchFamily="18" charset="0"/>
                <a:ea typeface="Times New Roman" panose="02020603050405020304" pitchFamily="18" charset="0"/>
              </a:rPr>
              <a:t>(20H51A05B4)</a:t>
            </a:r>
            <a:endParaRPr lang="en-IN" sz="1600" dirty="0">
              <a:effectLst/>
              <a:latin typeface="Times New Roman" panose="02020603050405020304" pitchFamily="18" charset="0"/>
              <a:ea typeface="Times New Roman" panose="02020603050405020304" pitchFamily="18" charset="0"/>
            </a:endParaRPr>
          </a:p>
          <a:p>
            <a:pPr marR="753745" lvl="7" algn="just">
              <a:spcBef>
                <a:spcPts val="455"/>
              </a:spcBef>
            </a:pPr>
            <a:r>
              <a:rPr lang="en-US" sz="1600" b="1" dirty="0">
                <a:effectLst/>
                <a:latin typeface="Times New Roman" panose="02020603050405020304" pitchFamily="18" charset="0"/>
                <a:ea typeface="Times New Roman" panose="02020603050405020304" pitchFamily="18" charset="0"/>
              </a:rPr>
              <a:t> B. Akhil Goud</a:t>
            </a: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(20H51A0558)</a:t>
            </a:r>
            <a:endParaRPr lang="en-IN" sz="1600" dirty="0">
              <a:effectLst/>
              <a:latin typeface="Times New Roman" panose="02020603050405020304" pitchFamily="18" charset="0"/>
              <a:ea typeface="Times New Roman" panose="02020603050405020304" pitchFamily="18" charset="0"/>
            </a:endParaRPr>
          </a:p>
          <a:p>
            <a:pPr marR="753745" lvl="7" algn="just">
              <a:spcBef>
                <a:spcPts val="455"/>
              </a:spcBef>
            </a:pPr>
            <a:r>
              <a:rPr lang="en-US" sz="1600" b="1" dirty="0">
                <a:latin typeface="Times New Roman" panose="02020603050405020304" pitchFamily="18" charset="0"/>
                <a:ea typeface="Times New Roman" panose="02020603050405020304" pitchFamily="18" charset="0"/>
              </a:rPr>
              <a:t> K. Arjun</a:t>
            </a:r>
            <a:r>
              <a:rPr lang="en-US" sz="1600" b="1" dirty="0">
                <a:effectLst/>
                <a:latin typeface="Times New Roman" panose="02020603050405020304" pitchFamily="18" charset="0"/>
                <a:ea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rPr>
              <a:t>19</a:t>
            </a:r>
            <a:r>
              <a:rPr lang="en-US" sz="1600" b="1" dirty="0">
                <a:effectLst/>
                <a:latin typeface="Times New Roman" panose="02020603050405020304" pitchFamily="18" charset="0"/>
                <a:ea typeface="Times New Roman" panose="02020603050405020304" pitchFamily="18" charset="0"/>
              </a:rPr>
              <a:t>H51A0575)</a:t>
            </a:r>
            <a:endParaRPr lang="en-IN" sz="1600" dirty="0"/>
          </a:p>
        </p:txBody>
      </p:sp>
      <p:sp>
        <p:nvSpPr>
          <p:cNvPr id="6" name="TextBox 5">
            <a:extLst>
              <a:ext uri="{FF2B5EF4-FFF2-40B4-BE49-F238E27FC236}">
                <a16:creationId xmlns:a16="http://schemas.microsoft.com/office/drawing/2014/main" id="{8F25BE31-D0A8-3E0D-398D-8ACA6C181E0B}"/>
              </a:ext>
            </a:extLst>
          </p:cNvPr>
          <p:cNvSpPr txBox="1"/>
          <p:nvPr/>
        </p:nvSpPr>
        <p:spPr>
          <a:xfrm>
            <a:off x="6934200" y="6231625"/>
            <a:ext cx="2133600" cy="369332"/>
          </a:xfrm>
          <a:prstGeom prst="rect">
            <a:avLst/>
          </a:prstGeom>
          <a:noFill/>
        </p:spPr>
        <p:txBody>
          <a:bodyPr wrap="square" rtlCol="0">
            <a:spAutoFit/>
          </a:bodyPr>
          <a:lstStyle/>
          <a:p>
            <a:r>
              <a:rPr lang="en-US" b="1" dirty="0"/>
              <a:t>Batch No- 24</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8" name="TextBox 7">
            <a:extLst>
              <a:ext uri="{FF2B5EF4-FFF2-40B4-BE49-F238E27FC236}">
                <a16:creationId xmlns:a16="http://schemas.microsoft.com/office/drawing/2014/main" id="{E301C7E8-5536-68D6-E3A3-DCBE5D75B250}"/>
              </a:ext>
            </a:extLst>
          </p:cNvPr>
          <p:cNvSpPr txBox="1"/>
          <p:nvPr/>
        </p:nvSpPr>
        <p:spPr>
          <a:xfrm>
            <a:off x="634160" y="1981200"/>
            <a:ext cx="822960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of sentiment analysis is not easy. </a:t>
            </a:r>
            <a:r>
              <a:rPr lang="en-US" sz="2000" dirty="0" err="1">
                <a:latin typeface="Times New Roman" panose="02020603050405020304" pitchFamily="18" charset="0"/>
                <a:cs typeface="Times New Roman" panose="02020603050405020304" pitchFamily="18" charset="0"/>
              </a:rPr>
              <a:t>Travellers'</a:t>
            </a:r>
            <a:r>
              <a:rPr lang="en-US" sz="2000" dirty="0">
                <a:latin typeface="Times New Roman" panose="02020603050405020304" pitchFamily="18" charset="0"/>
                <a:cs typeface="Times New Roman" panose="02020603050405020304" pitchFamily="18" charset="0"/>
              </a:rPr>
              <a:t> frequently desire to know the attraction for which city they wish to visit.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research social media sites for recommendations, opinions and reviews to visit tourist destinations.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extract the feature-specific feedback or best review from given text passages is a challenging task.</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that it is needed to identify and correlate specific texts with the specific features.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7305E3C8-32B9-41A8-4AE8-BE72C1296513}"/>
              </a:ext>
            </a:extLst>
          </p:cNvPr>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a:extLst>
              <a:ext uri="{FF2B5EF4-FFF2-40B4-BE49-F238E27FC236}">
                <a16:creationId xmlns:a16="http://schemas.microsoft.com/office/drawing/2014/main" id="{17138CE1-BDE1-0F43-0481-75E989C2E6A5}"/>
              </a:ext>
            </a:extLst>
          </p:cNvPr>
          <p:cNvSpPr/>
          <p:nvPr/>
        </p:nvSpPr>
        <p:spPr>
          <a:xfrm>
            <a:off x="457200" y="533400"/>
            <a:ext cx="8381160" cy="455760"/>
          </a:xfrm>
          <a:prstGeom prst="rect">
            <a:avLst/>
          </a:prstGeom>
        </p:spPr>
        <p:txBody>
          <a:bodyPr lIns="90000" tIns="45000" rIns="90000" bIns="45000"/>
          <a:lstStyle/>
          <a:p>
            <a:pPr>
              <a:lnSpc>
                <a:spcPct val="100000"/>
              </a:lnSpc>
            </a:pPr>
            <a:r>
              <a:rPr lang="en-US" sz="2800" b="1" dirty="0">
                <a:solidFill>
                  <a:srgbClr val="C00000"/>
                </a:solidFill>
              </a:rPr>
              <a:t>Scope of the Project </a:t>
            </a:r>
            <a:endParaRPr sz="2800" b="1" dirty="0">
              <a:solidFill>
                <a:srgbClr val="C00000"/>
              </a:solidFill>
            </a:endParaRPr>
          </a:p>
        </p:txBody>
      </p:sp>
      <p:sp>
        <p:nvSpPr>
          <p:cNvPr id="7" name="TextBox 6">
            <a:extLst>
              <a:ext uri="{FF2B5EF4-FFF2-40B4-BE49-F238E27FC236}">
                <a16:creationId xmlns:a16="http://schemas.microsoft.com/office/drawing/2014/main" id="{4EB28F64-20CD-9C39-E874-2CE8E80D5920}"/>
              </a:ext>
            </a:extLst>
          </p:cNvPr>
          <p:cNvSpPr txBox="1"/>
          <p:nvPr/>
        </p:nvSpPr>
        <p:spPr>
          <a:xfrm>
            <a:off x="685800" y="2209800"/>
            <a:ext cx="76200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research study for Tourist place review classification using machine learning algorithm called Support Vector Machine(SVM) has future scope of handling multilingual review classification.</a:t>
            </a:r>
            <a:r>
              <a:rPr lang="en-IN" sz="2000" dirty="0"/>
              <a:t>  </a:t>
            </a:r>
          </a:p>
          <a:p>
            <a:pPr marL="285750" indent="-285750">
              <a:buFont typeface="Arial" panose="020B0604020202020204" pitchFamily="34" charset="0"/>
              <a:buChar char="•"/>
            </a:pPr>
            <a:r>
              <a:rPr lang="en-IN" sz="2000" dirty="0"/>
              <a:t>In future work we will try to use deep learning based techniques for feature extraction and classification for better performance.</a:t>
            </a:r>
          </a:p>
          <a:p>
            <a:endParaRPr lang="en-US" sz="2000" dirty="0"/>
          </a:p>
        </p:txBody>
      </p:sp>
    </p:spTree>
    <p:extLst>
      <p:ext uri="{BB962C8B-B14F-4D97-AF65-F5344CB8AC3E}">
        <p14:creationId xmlns:p14="http://schemas.microsoft.com/office/powerpoint/2010/main" val="285108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680558325"/>
              </p:ext>
            </p:extLst>
          </p:nvPr>
        </p:nvGraphicFramePr>
        <p:xfrm>
          <a:off x="132555" y="685800"/>
          <a:ext cx="8898836" cy="5028627"/>
        </p:xfrm>
        <a:graphic>
          <a:graphicData uri="http://schemas.openxmlformats.org/drawingml/2006/table">
            <a:tbl>
              <a:tblPr firstRow="1" bandRow="1">
                <a:tableStyleId>{5C22544A-7EE6-4342-B048-85BDC9FD1C3A}</a:tableStyleId>
              </a:tblPr>
              <a:tblGrid>
                <a:gridCol w="574118">
                  <a:extLst>
                    <a:ext uri="{9D8B030D-6E8A-4147-A177-3AD203B41FA5}">
                      <a16:colId xmlns:a16="http://schemas.microsoft.com/office/drawing/2014/main" val="432745929"/>
                    </a:ext>
                  </a:extLst>
                </a:gridCol>
                <a:gridCol w="1553863">
                  <a:extLst>
                    <a:ext uri="{9D8B030D-6E8A-4147-A177-3AD203B41FA5}">
                      <a16:colId xmlns:a16="http://schemas.microsoft.com/office/drawing/2014/main" val="1998233565"/>
                    </a:ext>
                  </a:extLst>
                </a:gridCol>
                <a:gridCol w="1282036">
                  <a:extLst>
                    <a:ext uri="{9D8B030D-6E8A-4147-A177-3AD203B41FA5}">
                      <a16:colId xmlns:a16="http://schemas.microsoft.com/office/drawing/2014/main" val="3760181125"/>
                    </a:ext>
                  </a:extLst>
                </a:gridCol>
                <a:gridCol w="1264947">
                  <a:extLst>
                    <a:ext uri="{9D8B030D-6E8A-4147-A177-3AD203B41FA5}">
                      <a16:colId xmlns:a16="http://schemas.microsoft.com/office/drawing/2014/main" val="1470764825"/>
                    </a:ext>
                  </a:extLst>
                </a:gridCol>
                <a:gridCol w="1974281">
                  <a:extLst>
                    <a:ext uri="{9D8B030D-6E8A-4147-A177-3AD203B41FA5}">
                      <a16:colId xmlns:a16="http://schemas.microsoft.com/office/drawing/2014/main" val="3423994347"/>
                    </a:ext>
                  </a:extLst>
                </a:gridCol>
                <a:gridCol w="2249591">
                  <a:extLst>
                    <a:ext uri="{9D8B030D-6E8A-4147-A177-3AD203B41FA5}">
                      <a16:colId xmlns:a16="http://schemas.microsoft.com/office/drawing/2014/main" val="635663868"/>
                    </a:ext>
                  </a:extLst>
                </a:gridCol>
              </a:tblGrid>
              <a:tr h="1091781">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169006">
                <a:tc>
                  <a:txBody>
                    <a:bodyPr/>
                    <a:lstStyle/>
                    <a:p>
                      <a:r>
                        <a:rPr lang="en-US" dirty="0"/>
                        <a:t>1</a:t>
                      </a:r>
                      <a:endParaRPr lang="en-IN" dirty="0"/>
                    </a:p>
                  </a:txBody>
                  <a:tcPr/>
                </a:tc>
                <a:tc>
                  <a:txBody>
                    <a:bodyPr/>
                    <a:lstStyle/>
                    <a:p>
                      <a:r>
                        <a:rPr lang="en-IN" sz="1100" b="0" i="0" u="none" strike="noStrike" baseline="0" dirty="0">
                          <a:solidFill>
                            <a:schemeClr val="dk1"/>
                          </a:solidFill>
                          <a:latin typeface="Times New Roman" panose="02020603050405020304" pitchFamily="18" charset="0"/>
                          <a:ea typeface="+mn-ea"/>
                          <a:cs typeface="Times New Roman" panose="02020603050405020304" pitchFamily="18" charset="0"/>
                        </a:rPr>
                        <a:t>Authors: </a:t>
                      </a:r>
                      <a:r>
                        <a:rPr lang="en-IN" sz="1100" b="0" i="0" u="none" strike="noStrike" baseline="0" dirty="0" err="1">
                          <a:solidFill>
                            <a:schemeClr val="dk1"/>
                          </a:solidFill>
                          <a:latin typeface="Times New Roman" panose="02020603050405020304" pitchFamily="18" charset="0"/>
                          <a:ea typeface="+mn-ea"/>
                          <a:cs typeface="Times New Roman" panose="02020603050405020304" pitchFamily="18" charset="0"/>
                        </a:rPr>
                        <a:t>Aranyak</a:t>
                      </a:r>
                      <a:r>
                        <a:rPr lang="en-IN" sz="11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100" b="0" i="0" u="none" strike="noStrike" baseline="0" dirty="0" err="1">
                          <a:solidFill>
                            <a:schemeClr val="dk1"/>
                          </a:solidFill>
                          <a:latin typeface="Times New Roman" panose="02020603050405020304" pitchFamily="18" charset="0"/>
                          <a:ea typeface="+mn-ea"/>
                          <a:cs typeface="Times New Roman" panose="02020603050405020304" pitchFamily="18" charset="0"/>
                        </a:rPr>
                        <a:t>Maity</a:t>
                      </a:r>
                      <a:r>
                        <a:rPr lang="en-IN" sz="11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100" b="0" i="0" u="none" strike="noStrike" baseline="0" dirty="0" err="1">
                          <a:solidFill>
                            <a:schemeClr val="dk1"/>
                          </a:solidFill>
                          <a:latin typeface="Times New Roman" panose="02020603050405020304" pitchFamily="18" charset="0"/>
                          <a:ea typeface="+mn-ea"/>
                          <a:cs typeface="Times New Roman" panose="02020603050405020304" pitchFamily="18" charset="0"/>
                        </a:rPr>
                        <a:t>Moutan</a:t>
                      </a:r>
                      <a:r>
                        <a:rPr lang="en-IN" sz="1100" b="0" i="0" u="none" strike="noStrike" baseline="0" dirty="0">
                          <a:solidFill>
                            <a:schemeClr val="dk1"/>
                          </a:solidFill>
                          <a:latin typeface="Times New Roman" panose="02020603050405020304" pitchFamily="18" charset="0"/>
                          <a:ea typeface="+mn-ea"/>
                          <a:cs typeface="Times New Roman" panose="02020603050405020304" pitchFamily="18" charset="0"/>
                        </a:rPr>
                        <a:t> Mukhopadhyay, Saurabh Pal</a:t>
                      </a:r>
                    </a:p>
                    <a:p>
                      <a:r>
                        <a:rPr lang="en-US" sz="1100" dirty="0">
                          <a:latin typeface="Times New Roman" panose="02020603050405020304" pitchFamily="18" charset="0"/>
                          <a:cs typeface="Times New Roman" panose="02020603050405020304" pitchFamily="18" charset="0"/>
                        </a:rPr>
                        <a:t>Journal of Statistics and Management Systems · July 2020</a:t>
                      </a:r>
                      <a:endParaRPr lang="en-IN" sz="1100" dirty="0">
                        <a:latin typeface="Times New Roman" panose="02020603050405020304" pitchFamily="18" charset="0"/>
                        <a:cs typeface="Times New Roman" panose="02020603050405020304" pitchFamily="18" charset="0"/>
                      </a:endParaRPr>
                    </a:p>
                  </a:txBody>
                  <a:tcPr/>
                </a:tc>
                <a:tc>
                  <a:txBody>
                    <a:bodyPr/>
                    <a:lstStyle/>
                    <a:p>
                      <a:pPr algn="l"/>
                      <a:r>
                        <a:rPr lang="en-US" sz="1100" dirty="0">
                          <a:latin typeface="Times New Roman" panose="02020603050405020304" pitchFamily="18" charset="0"/>
                          <a:cs typeface="Times New Roman" panose="02020603050405020304" pitchFamily="18" charset="0"/>
                        </a:rPr>
                        <a:t>Implementing feature-based sentiment analysis is not straight</a:t>
                      </a:r>
                    </a:p>
                    <a:p>
                      <a:pPr algn="l"/>
                      <a:r>
                        <a:rPr lang="en-US" sz="1100" dirty="0">
                          <a:latin typeface="Times New Roman" panose="02020603050405020304" pitchFamily="18" charset="0"/>
                          <a:cs typeface="Times New Roman" panose="02020603050405020304" pitchFamily="18" charset="0"/>
                        </a:rPr>
                        <a:t>forward. </a:t>
                      </a:r>
                      <a:r>
                        <a:rPr lang="en-US" sz="1100" dirty="0" err="1">
                          <a:latin typeface="Times New Roman" panose="02020603050405020304" pitchFamily="18" charset="0"/>
                          <a:cs typeface="Times New Roman" panose="02020603050405020304" pitchFamily="18" charset="0"/>
                        </a:rPr>
                        <a:t>Travellers</a:t>
                      </a:r>
                      <a:r>
                        <a:rPr lang="en-US" sz="1100" dirty="0">
                          <a:latin typeface="Times New Roman" panose="02020603050405020304" pitchFamily="18" charset="0"/>
                          <a:cs typeface="Times New Roman" panose="02020603050405020304" pitchFamily="18" charset="0"/>
                        </a:rPr>
                        <a:t> generally post reviews on hotels, as text passages, about the overall experience rather than for each aspect separately.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baseline="0" dirty="0">
                          <a:solidFill>
                            <a:schemeClr val="dk1"/>
                          </a:solidFill>
                          <a:latin typeface="Times New Roman" panose="02020603050405020304" pitchFamily="18" charset="0"/>
                          <a:ea typeface="+mn-ea"/>
                          <a:cs typeface="Times New Roman" panose="02020603050405020304" pitchFamily="18" charset="0"/>
                        </a:rPr>
                        <a:t>Sentiment analysis from </a:t>
                      </a:r>
                      <a:r>
                        <a:rPr lang="en-US" sz="1100" b="0" i="0" u="none" strike="noStrike" baseline="0" dirty="0" err="1">
                          <a:solidFill>
                            <a:schemeClr val="dk1"/>
                          </a:solidFill>
                          <a:latin typeface="Times New Roman" panose="02020603050405020304" pitchFamily="18" charset="0"/>
                          <a:ea typeface="+mn-ea"/>
                          <a:cs typeface="Times New Roman" panose="02020603050405020304" pitchFamily="18" charset="0"/>
                        </a:rPr>
                        <a:t>travellers'</a:t>
                      </a:r>
                      <a:r>
                        <a:rPr lang="en-US" sz="1100" b="0" i="0" u="none" strike="noStrike" baseline="0" dirty="0">
                          <a:solidFill>
                            <a:schemeClr val="dk1"/>
                          </a:solidFill>
                          <a:latin typeface="Times New Roman" panose="02020603050405020304" pitchFamily="18" charset="0"/>
                          <a:ea typeface="+mn-ea"/>
                          <a:cs typeface="Times New Roman" panose="02020603050405020304" pitchFamily="18" charset="0"/>
                        </a:rPr>
                        <a:t> reviews using enhanced conjunction rule based approach for feature-specific evaluation of hotels</a:t>
                      </a:r>
                      <a:r>
                        <a:rPr lang="en-IN" sz="1100" b="0" i="0" u="none" strike="noStrike" baseline="0" dirty="0">
                          <a:solidFill>
                            <a:schemeClr val="dk1"/>
                          </a:solidFill>
                          <a:latin typeface="Times New Roman" panose="02020603050405020304" pitchFamily="18" charset="0"/>
                          <a:ea typeface="+mn-ea"/>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improved conjunction rule method solves the problem</a:t>
                      </a:r>
                    </a:p>
                    <a:p>
                      <a:r>
                        <a:rPr lang="en-US" sz="1100" dirty="0">
                          <a:latin typeface="Times New Roman" panose="02020603050405020304" pitchFamily="18" charset="0"/>
                          <a:cs typeface="Times New Roman" panose="02020603050405020304" pitchFamily="18" charset="0"/>
                        </a:rPr>
                        <a:t>encountered in a trigram-based approach by breaking the sentence whenever it encounters conjunction or clause-level punctuation.</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dirty="0">
                          <a:solidFill>
                            <a:schemeClr val="dk1"/>
                          </a:solidFill>
                          <a:effectLst/>
                          <a:latin typeface="Times New Roman" panose="02020603050405020304" pitchFamily="18" charset="0"/>
                          <a:ea typeface="+mn-ea"/>
                          <a:cs typeface="Times New Roman" panose="02020603050405020304" pitchFamily="18" charset="0"/>
                        </a:rPr>
                        <a:t>By precisely segregating sentences into relevant clauses, it assesses aspects like food, service, and location, offering a more comprehensive understanding for readers</a:t>
                      </a:r>
                      <a:r>
                        <a:rPr lang="en-US" sz="1800" b="0" dirty="0">
                          <a:solidFill>
                            <a:schemeClr val="dk1"/>
                          </a:solidFill>
                          <a:effectLst/>
                          <a:latin typeface="+mn-lt"/>
                          <a:ea typeface="+mn-ea"/>
                          <a:cs typeface="+mn-cs"/>
                        </a:rPr>
                        <a:t>.</a:t>
                      </a:r>
                      <a:endParaRPr lang="en-IN" sz="1800" b="1" dirty="0">
                        <a:solidFill>
                          <a:schemeClr val="dk1"/>
                        </a:solidFill>
                        <a:effectLst/>
                        <a:latin typeface="+mn-lt"/>
                        <a:ea typeface="+mn-ea"/>
                        <a:cs typeface="+mn-cs"/>
                      </a:endParaRP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078784">
                <a:tc>
                  <a:txBody>
                    <a:bodyPr/>
                    <a:lstStyle/>
                    <a:p>
                      <a:r>
                        <a:rPr lang="en-US" dirty="0"/>
                        <a:t>2</a:t>
                      </a:r>
                      <a:endParaRPr lang="en-IN" dirty="0"/>
                    </a:p>
                  </a:txBody>
                  <a:tcPr/>
                </a:tc>
                <a:tc>
                  <a:txBody>
                    <a:bodyPr/>
                    <a:lstStyle/>
                    <a:p>
                      <a:r>
                        <a:rPr lang="en-US" sz="1100" dirty="0">
                          <a:latin typeface="Times New Roman" panose="02020603050405020304" pitchFamily="18" charset="0"/>
                          <a:cs typeface="Times New Roman" panose="02020603050405020304" pitchFamily="18" charset="0"/>
                        </a:rPr>
                        <a:t>Authors: Nur Aliah </a:t>
                      </a:r>
                      <a:r>
                        <a:rPr lang="en-US" sz="1100" dirty="0" err="1">
                          <a:latin typeface="Times New Roman" panose="02020603050405020304" pitchFamily="18" charset="0"/>
                          <a:cs typeface="Times New Roman" panose="02020603050405020304" pitchFamily="18" charset="0"/>
                        </a:rPr>
                        <a:t>Khairina</a:t>
                      </a:r>
                      <a:r>
                        <a:rPr lang="en-US" sz="1100" dirty="0">
                          <a:latin typeface="Times New Roman" panose="02020603050405020304" pitchFamily="18" charset="0"/>
                          <a:cs typeface="Times New Roman" panose="02020603050405020304" pitchFamily="18" charset="0"/>
                        </a:rPr>
                        <a:t> Mohd Haris , </a:t>
                      </a:r>
                      <a:r>
                        <a:rPr lang="en-US" sz="1100" dirty="0" err="1">
                          <a:latin typeface="Times New Roman" panose="02020603050405020304" pitchFamily="18" charset="0"/>
                          <a:cs typeface="Times New Roman" panose="02020603050405020304" pitchFamily="18" charset="0"/>
                        </a:rPr>
                        <a:t>Sofianita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Mutalib</a:t>
                      </a:r>
                      <a:r>
                        <a:rPr lang="en-US" sz="1100" dirty="0">
                          <a:latin typeface="Times New Roman" panose="02020603050405020304" pitchFamily="18" charset="0"/>
                          <a:cs typeface="Times New Roman" panose="02020603050405020304" pitchFamily="18" charset="0"/>
                        </a:rPr>
                        <a:t> , </a:t>
                      </a:r>
                      <a:r>
                        <a:rPr lang="en-US" sz="1100" dirty="0" err="1">
                          <a:latin typeface="Times New Roman" panose="02020603050405020304" pitchFamily="18" charset="0"/>
                          <a:cs typeface="Times New Roman" panose="02020603050405020304" pitchFamily="18" charset="0"/>
                        </a:rPr>
                        <a:t>Ariff</a:t>
                      </a:r>
                      <a:r>
                        <a:rPr lang="en-US" sz="1100" dirty="0">
                          <a:latin typeface="Times New Roman" panose="02020603050405020304" pitchFamily="18" charset="0"/>
                          <a:cs typeface="Times New Roman" panose="02020603050405020304" pitchFamily="18" charset="0"/>
                        </a:rPr>
                        <a:t> Md Ab Malik</a:t>
                      </a:r>
                    </a:p>
                    <a:p>
                      <a:r>
                        <a:rPr lang="en-US" sz="1100" dirty="0">
                          <a:latin typeface="Times New Roman" panose="02020603050405020304" pitchFamily="18" charset="0"/>
                          <a:cs typeface="Times New Roman" panose="02020603050405020304" pitchFamily="18" charset="0"/>
                        </a:rPr>
                        <a:t>International Journal of Advances in Intelligent Informatics- March 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Analyzing the massive volume of reviews poses challenges, but sentiment classification models offer a solution.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Sentiment classification from reviews for tourism analytics</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This study aims to evaluate the polarity of the tourism destination reviews by employing Support Vector Machine (SVM), and Random Forest (RF) classifiers and find a suitable classifier for the tourism dataset. The dataset used for this study is from the reviews of Taman Negara.</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This study, using data from TripAdvisor and Google reviews, identifies Support Vector Machine as the most effective classifier (67.97% accuracy), providing valuable insights for the industry.</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AA8F078-6C72-5659-9A59-B8F2170F345B}"/>
              </a:ext>
            </a:extLst>
          </p:cNvPr>
          <p:cNvGraphicFramePr>
            <a:graphicFrameLocks noGrp="1"/>
          </p:cNvGraphicFramePr>
          <p:nvPr>
            <p:extLst>
              <p:ext uri="{D42A27DB-BD31-4B8C-83A1-F6EECF244321}">
                <p14:modId xmlns:p14="http://schemas.microsoft.com/office/powerpoint/2010/main" val="2397897595"/>
              </p:ext>
            </p:extLst>
          </p:nvPr>
        </p:nvGraphicFramePr>
        <p:xfrm>
          <a:off x="122222" y="304800"/>
          <a:ext cx="8898836" cy="2606040"/>
        </p:xfrm>
        <a:graphic>
          <a:graphicData uri="http://schemas.openxmlformats.org/drawingml/2006/table">
            <a:tbl>
              <a:tblPr firstRow="1" bandRow="1">
                <a:tableStyleId>{5C22544A-7EE6-4342-B048-85BDC9FD1C3A}</a:tableStyleId>
              </a:tblPr>
              <a:tblGrid>
                <a:gridCol w="574118">
                  <a:extLst>
                    <a:ext uri="{9D8B030D-6E8A-4147-A177-3AD203B41FA5}">
                      <a16:colId xmlns:a16="http://schemas.microsoft.com/office/drawing/2014/main" val="1918971935"/>
                    </a:ext>
                  </a:extLst>
                </a:gridCol>
                <a:gridCol w="1553863">
                  <a:extLst>
                    <a:ext uri="{9D8B030D-6E8A-4147-A177-3AD203B41FA5}">
                      <a16:colId xmlns:a16="http://schemas.microsoft.com/office/drawing/2014/main" val="1303780646"/>
                    </a:ext>
                  </a:extLst>
                </a:gridCol>
                <a:gridCol w="1282036">
                  <a:extLst>
                    <a:ext uri="{9D8B030D-6E8A-4147-A177-3AD203B41FA5}">
                      <a16:colId xmlns:a16="http://schemas.microsoft.com/office/drawing/2014/main" val="3339961522"/>
                    </a:ext>
                  </a:extLst>
                </a:gridCol>
                <a:gridCol w="1264947">
                  <a:extLst>
                    <a:ext uri="{9D8B030D-6E8A-4147-A177-3AD203B41FA5}">
                      <a16:colId xmlns:a16="http://schemas.microsoft.com/office/drawing/2014/main" val="3140684392"/>
                    </a:ext>
                  </a:extLst>
                </a:gridCol>
                <a:gridCol w="1958224">
                  <a:extLst>
                    <a:ext uri="{9D8B030D-6E8A-4147-A177-3AD203B41FA5}">
                      <a16:colId xmlns:a16="http://schemas.microsoft.com/office/drawing/2014/main" val="573526368"/>
                    </a:ext>
                  </a:extLst>
                </a:gridCol>
                <a:gridCol w="2265648">
                  <a:extLst>
                    <a:ext uri="{9D8B030D-6E8A-4147-A177-3AD203B41FA5}">
                      <a16:colId xmlns:a16="http://schemas.microsoft.com/office/drawing/2014/main" val="3777661099"/>
                    </a:ext>
                  </a:extLst>
                </a:gridCol>
              </a:tblGrid>
              <a:tr h="1083547">
                <a:tc>
                  <a:txBody>
                    <a:bodyPr/>
                    <a:lstStyle/>
                    <a:p>
                      <a:r>
                        <a:rPr lang="en-US" dirty="0"/>
                        <a:t>3</a:t>
                      </a:r>
                      <a:endParaRPr lang="en-IN" dirty="0"/>
                    </a:p>
                  </a:txBody>
                  <a:tcPr/>
                </a:tc>
                <a:tc>
                  <a:txBody>
                    <a:bodyPr/>
                    <a:lstStyle/>
                    <a:p>
                      <a:r>
                        <a:rPr lang="en-US" sz="1100" dirty="0">
                          <a:latin typeface="Times New Roman" panose="02020603050405020304" pitchFamily="18" charset="0"/>
                          <a:cs typeface="Times New Roman" panose="02020603050405020304" pitchFamily="18" charset="0"/>
                        </a:rPr>
                        <a:t>Authors: Eslam Hanafy, Hala </a:t>
                      </a:r>
                      <a:r>
                        <a:rPr lang="en-US" sz="1100" dirty="0" err="1">
                          <a:latin typeface="Times New Roman" panose="02020603050405020304" pitchFamily="18" charset="0"/>
                          <a:cs typeface="Times New Roman" panose="02020603050405020304" pitchFamily="18" charset="0"/>
                        </a:rPr>
                        <a:t>Abdelgelil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Soha</a:t>
                      </a:r>
                      <a:r>
                        <a:rPr lang="en-US" sz="1100" dirty="0">
                          <a:latin typeface="Times New Roman" panose="02020603050405020304" pitchFamily="18" charset="0"/>
                          <a:cs typeface="Times New Roman" panose="02020603050405020304" pitchFamily="18" charset="0"/>
                        </a:rPr>
                        <a:t> Ahmed </a:t>
                      </a:r>
                      <a:r>
                        <a:rPr lang="en-US" sz="1100" dirty="0" err="1">
                          <a:latin typeface="Times New Roman" panose="02020603050405020304" pitchFamily="18" charset="0"/>
                          <a:cs typeface="Times New Roman" panose="02020603050405020304" pitchFamily="18" charset="0"/>
                        </a:rPr>
                        <a:t>Ehssan</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Faculty of Computers and Artificial Intelligence</a:t>
                      </a:r>
                    </a:p>
                    <a:p>
                      <a:r>
                        <a:rPr lang="en-US" sz="1100" dirty="0">
                          <a:latin typeface="Times New Roman" panose="02020603050405020304" pitchFamily="18" charset="0"/>
                          <a:cs typeface="Times New Roman" panose="02020603050405020304" pitchFamily="18" charset="0"/>
                        </a:rPr>
                        <a:t>October-2021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This paper will review recent works in sentiment analysis techniques and places’ clustering techniques based on sentiment analysis in aim to cluster places based on safety measures during corona time for better user satisfaction</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u="none" strike="noStrike" baseline="0" dirty="0">
                          <a:solidFill>
                            <a:schemeClr val="lt1"/>
                          </a:solidFill>
                          <a:latin typeface="Times New Roman" panose="02020603050405020304" pitchFamily="18" charset="0"/>
                          <a:ea typeface="+mn-ea"/>
                          <a:cs typeface="Times New Roman" panose="02020603050405020304" pitchFamily="18" charset="0"/>
                        </a:rPr>
                        <a:t>Enhance sentiment analysis through combining classification and clustering techniques 	</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100" dirty="0">
                          <a:latin typeface="Times New Roman" panose="02020603050405020304" pitchFamily="18" charset="0"/>
                          <a:cs typeface="Times New Roman" panose="02020603050405020304" pitchFamily="18" charset="0"/>
                        </a:rPr>
                        <a:t>Employ clustering techniques for sentiment-based place clustering, particularly for assessing safety measures during the COVID-19 pandemic. Review recent works in sentiment analysis and place clustering techniques.</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They used small datasets + only tried SVM classifier with one type of ensemble clustering and this made some ambiguity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3496200"/>
                  </a:ext>
                </a:extLst>
              </a:tr>
            </a:tbl>
          </a:graphicData>
        </a:graphic>
      </p:graphicFrame>
    </p:spTree>
    <p:extLst>
      <p:ext uri="{BB962C8B-B14F-4D97-AF65-F5344CB8AC3E}">
        <p14:creationId xmlns:p14="http://schemas.microsoft.com/office/powerpoint/2010/main" val="412391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0D174FAB-D99B-4C00-18CB-1681ED2A260F}"/>
              </a:ext>
            </a:extLst>
          </p:cNvPr>
          <p:cNvSpPr txBox="1"/>
          <p:nvPr/>
        </p:nvSpPr>
        <p:spPr>
          <a:xfrm>
            <a:off x="152400" y="1371600"/>
            <a:ext cx="8381160" cy="3970318"/>
          </a:xfrm>
          <a:prstGeom prst="rect">
            <a:avLst/>
          </a:prstGeom>
          <a:noFill/>
        </p:spPr>
        <p:txBody>
          <a:bodyPr wrap="square" rtlCol="0">
            <a:spAutoFit/>
          </a:bodyPr>
          <a:lstStyle/>
          <a:p>
            <a:r>
              <a:rPr lang="en-US" dirty="0"/>
              <a:t>Existing Method 1: Sentiment classification from reviews for tourism analytics</a:t>
            </a:r>
          </a:p>
          <a:p>
            <a:pPr marL="466725" indent="-251460">
              <a:tabLst>
                <a:tab pos="504825" algn="l"/>
              </a:tabLst>
            </a:pPr>
            <a:endParaRPr lang="en-US" sz="1800" b="1" dirty="0">
              <a:effectLst/>
              <a:latin typeface="Times New Roman" panose="02020603050405020304" pitchFamily="18" charset="0"/>
              <a:ea typeface="Times New Roman" panose="02020603050405020304" pitchFamily="18" charset="0"/>
            </a:endParaRPr>
          </a:p>
          <a:p>
            <a:pPr marL="466725" indent="-251460">
              <a:tabLst>
                <a:tab pos="504825" algn="l"/>
              </a:tabLst>
            </a:pPr>
            <a:r>
              <a:rPr lang="en-US" sz="1800" b="1" dirty="0">
                <a:effectLst/>
                <a:latin typeface="Times New Roman" panose="02020603050405020304" pitchFamily="18" charset="0"/>
                <a:ea typeface="Times New Roman" panose="02020603050405020304" pitchFamily="18" charset="0"/>
              </a:rPr>
              <a:t>Implementation </a:t>
            </a:r>
            <a:endParaRPr lang="en-IN" sz="1800" b="1" dirty="0">
              <a:effectLst/>
              <a:latin typeface="Times New Roman" panose="02020603050405020304" pitchFamily="18" charset="0"/>
              <a:ea typeface="Times New Roman" panose="02020603050405020304" pitchFamily="18" charset="0"/>
            </a:endParaRPr>
          </a:p>
          <a:p>
            <a:pPr marL="466725" indent="-251460">
              <a:tabLst>
                <a:tab pos="504825" algn="l"/>
              </a:tabLst>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Study phases: data collection, preparation, labeling, modeling.</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Reviews categorized into positive, neutral, negative sentiments.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Pre-processing includes data cleaning and analysis.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Data from TripAdvisor and Google reviews via web scraping.</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Support Vector Machine with 5-fold cross-validation chosen as the best classifier.</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504825" algn="l"/>
              </a:tabLst>
            </a:pPr>
            <a:r>
              <a:rPr lang="en-US" sz="1800" b="0" dirty="0">
                <a:effectLst/>
                <a:latin typeface="Times New Roman" panose="02020603050405020304" pitchFamily="18" charset="0"/>
                <a:ea typeface="Times New Roman" panose="02020603050405020304" pitchFamily="18" charset="0"/>
              </a:rPr>
              <a:t>Results provide insights for the tourism industry.</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0D174FAB-D99B-4C00-18CB-1681ED2A260F}"/>
              </a:ext>
            </a:extLst>
          </p:cNvPr>
          <p:cNvSpPr txBox="1"/>
          <p:nvPr/>
        </p:nvSpPr>
        <p:spPr>
          <a:xfrm>
            <a:off x="152400" y="1371600"/>
            <a:ext cx="8381160" cy="3139321"/>
          </a:xfrm>
          <a:prstGeom prst="rect">
            <a:avLst/>
          </a:prstGeom>
          <a:noFill/>
        </p:spPr>
        <p:txBody>
          <a:bodyPr wrap="square" rtlCol="0">
            <a:spAutoFit/>
          </a:bodyPr>
          <a:lstStyle/>
          <a:p>
            <a:pPr marL="466725" indent="-251460" algn="just">
              <a:tabLst>
                <a:tab pos="504825" algn="l"/>
              </a:tabLst>
            </a:pPr>
            <a:r>
              <a:rPr lang="en-US" dirty="0">
                <a:latin typeface="Times New Roman" panose="02020603050405020304" pitchFamily="18" charset="0"/>
                <a:cs typeface="Times New Roman" panose="02020603050405020304" pitchFamily="18" charset="0"/>
              </a:rPr>
              <a:t>Existing Method </a:t>
            </a:r>
            <a:r>
              <a:rPr lang="en-US" sz="1800" dirty="0">
                <a:effectLst/>
                <a:latin typeface="Times New Roman" panose="02020603050405020304" pitchFamily="18" charset="0"/>
                <a:ea typeface="Times New Roman" panose="02020603050405020304" pitchFamily="18" charset="0"/>
              </a:rPr>
              <a:t>2: Sentiment analysis from </a:t>
            </a:r>
            <a:r>
              <a:rPr lang="en-US" sz="1800" dirty="0" err="1">
                <a:effectLst/>
                <a:latin typeface="Times New Roman" panose="02020603050405020304" pitchFamily="18" charset="0"/>
                <a:ea typeface="Times New Roman" panose="02020603050405020304" pitchFamily="18" charset="0"/>
              </a:rPr>
              <a:t>travellers’</a:t>
            </a:r>
            <a:r>
              <a:rPr lang="en-US" sz="1800" dirty="0">
                <a:effectLst/>
                <a:latin typeface="Times New Roman" panose="02020603050405020304" pitchFamily="18" charset="0"/>
                <a:ea typeface="Times New Roman" panose="02020603050405020304" pitchFamily="18" charset="0"/>
              </a:rPr>
              <a:t> reviews using enhanced conjunction rule-based approach for feature-specific evaluation of hotels</a:t>
            </a:r>
            <a:endParaRPr lang="en-IN" sz="1800" dirty="0">
              <a:effectLst/>
              <a:latin typeface="Times New Roman" panose="02020603050405020304" pitchFamily="18" charset="0"/>
              <a:ea typeface="Times New Roman" panose="02020603050405020304" pitchFamily="18" charset="0"/>
            </a:endParaRPr>
          </a:p>
          <a:p>
            <a:pPr marL="466725" indent="-251460">
              <a:tabLst>
                <a:tab pos="504825" algn="l"/>
              </a:tabLst>
            </a:pPr>
            <a:endParaRPr lang="en-US" sz="1800" b="1" dirty="0">
              <a:effectLst/>
              <a:latin typeface="Times New Roman" panose="02020603050405020304" pitchFamily="18" charset="0"/>
              <a:ea typeface="Times New Roman" panose="02020603050405020304" pitchFamily="18" charset="0"/>
            </a:endParaRPr>
          </a:p>
          <a:p>
            <a:pPr marL="466725" indent="-251460">
              <a:tabLst>
                <a:tab pos="504825" algn="l"/>
              </a:tabLst>
            </a:pPr>
            <a:r>
              <a:rPr lang="en-US" sz="1800" b="1" dirty="0">
                <a:effectLst/>
                <a:latin typeface="Times New Roman" panose="02020603050405020304" pitchFamily="18" charset="0"/>
                <a:ea typeface="Times New Roman" panose="02020603050405020304" pitchFamily="18" charset="0"/>
              </a:rPr>
              <a:t>Implementation </a:t>
            </a:r>
          </a:p>
          <a:p>
            <a:pPr marL="466725" indent="-251460">
              <a:tabLst>
                <a:tab pos="504825" algn="l"/>
              </a:tabLst>
            </a:pPr>
            <a:endParaRPr lang="en-IN" sz="1800" b="1" dirty="0">
              <a:effectLst/>
              <a:latin typeface="Times New Roman" panose="02020603050405020304" pitchFamily="18" charset="0"/>
              <a:ea typeface="Times New Roman" panose="02020603050405020304" pitchFamily="18" charset="0"/>
            </a:endParaRPr>
          </a:p>
          <a:p>
            <a:pPr marL="466725" indent="-251460">
              <a:tabLst>
                <a:tab pos="504825" algn="l"/>
              </a:tabLst>
            </a:pP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Utilizes an enhanced conjuncture-based approach to segregate sentences and calculate overall sentiment scores.</a:t>
            </a:r>
          </a:p>
          <a:p>
            <a:pPr marL="466725" indent="-251460">
              <a:tabLst>
                <a:tab pos="504825" algn="l"/>
              </a:tabLst>
            </a:pPr>
            <a:r>
              <a:rPr lang="en-US" sz="1800" dirty="0">
                <a:effectLst/>
                <a:latin typeface="Times New Roman" panose="02020603050405020304" pitchFamily="18" charset="0"/>
                <a:ea typeface="Times New Roman" panose="02020603050405020304" pitchFamily="18" charset="0"/>
              </a:rPr>
              <a:t>•	Experiments show improved accuracy and precision compared to conventional methods like trigram and conjunction rule-based approaches.</a:t>
            </a:r>
          </a:p>
          <a:p>
            <a:pPr marL="466725" indent="-251460">
              <a:tabLst>
                <a:tab pos="504825" algn="l"/>
              </a:tabLst>
            </a:pP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3814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0D174FAB-D99B-4C00-18CB-1681ED2A260F}"/>
              </a:ext>
            </a:extLst>
          </p:cNvPr>
          <p:cNvSpPr txBox="1"/>
          <p:nvPr/>
        </p:nvSpPr>
        <p:spPr>
          <a:xfrm>
            <a:off x="152400" y="1371600"/>
            <a:ext cx="8381160" cy="3693319"/>
          </a:xfrm>
          <a:prstGeom prst="rect">
            <a:avLst/>
          </a:prstGeom>
          <a:noFill/>
        </p:spPr>
        <p:txBody>
          <a:bodyPr wrap="square" rtlCol="0">
            <a:spAutoFit/>
          </a:bodyPr>
          <a:lstStyle/>
          <a:p>
            <a:r>
              <a:rPr lang="en-US" dirty="0"/>
              <a:t>Existing Method 3:  A survey on places clustering based on sentiment analysis </a:t>
            </a:r>
          </a:p>
          <a:p>
            <a:pPr marL="466725" indent="-251460">
              <a:tabLst>
                <a:tab pos="504825" algn="l"/>
              </a:tabLst>
            </a:pPr>
            <a:endParaRPr lang="en-US" sz="1800" b="1" dirty="0">
              <a:effectLst/>
              <a:latin typeface="Times New Roman" panose="02020603050405020304" pitchFamily="18" charset="0"/>
              <a:ea typeface="Times New Roman" panose="02020603050405020304" pitchFamily="18" charset="0"/>
            </a:endParaRPr>
          </a:p>
          <a:p>
            <a:pPr marL="466725" indent="-251460">
              <a:tabLst>
                <a:tab pos="504825" algn="l"/>
              </a:tabLst>
            </a:pPr>
            <a:r>
              <a:rPr lang="en-US" sz="1800" b="1" dirty="0">
                <a:effectLst/>
                <a:latin typeface="Times New Roman" panose="02020603050405020304" pitchFamily="18" charset="0"/>
                <a:ea typeface="Times New Roman" panose="02020603050405020304" pitchFamily="18" charset="0"/>
              </a:rPr>
              <a:t>Implementation </a:t>
            </a:r>
            <a:endParaRPr lang="en-IN" sz="1800" b="1" dirty="0">
              <a:effectLst/>
              <a:latin typeface="Times New Roman" panose="02020603050405020304" pitchFamily="18" charset="0"/>
              <a:ea typeface="Times New Roman" panose="02020603050405020304" pitchFamily="18" charset="0"/>
            </a:endParaRPr>
          </a:p>
          <a:p>
            <a:pPr marL="466725" indent="-251460">
              <a:tabLst>
                <a:tab pos="504825" algn="l"/>
              </a:tabLst>
            </a:pPr>
            <a:r>
              <a:rPr lang="en-US" sz="1800" b="1" dirty="0">
                <a:effectLst/>
                <a:latin typeface="Times New Roman" panose="02020603050405020304" pitchFamily="18" charset="0"/>
                <a:ea typeface="Times New Roman" panose="02020603050405020304" pitchFamily="18" charset="0"/>
              </a:rPr>
              <a:t> </a:t>
            </a:r>
          </a:p>
          <a:p>
            <a:pPr marL="466725" indent="-251460">
              <a:tabLst>
                <a:tab pos="504825" algn="l"/>
              </a:tabLs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 clustering techniques for sentiment-based place clustering, particularly for assessing safety measures during the COVID-19 pandemic.</a:t>
            </a:r>
          </a:p>
          <a:p>
            <a:pPr marL="466725" indent="-251460">
              <a:tabLst>
                <a:tab pos="504825" algn="l"/>
              </a:tabLst>
            </a:pPr>
            <a:r>
              <a:rPr lang="en-US" sz="1800" dirty="0">
                <a:effectLst/>
                <a:latin typeface="Times New Roman" panose="02020603050405020304" pitchFamily="18" charset="0"/>
                <a:ea typeface="Times New Roman" panose="02020603050405020304" pitchFamily="18" charset="0"/>
              </a:rPr>
              <a:t>•	Review recent works in sentiment analysis and place clustering techniques.</a:t>
            </a:r>
          </a:p>
          <a:p>
            <a:pPr marL="466725" indent="-251460">
              <a:tabLst>
                <a:tab pos="504825" algn="l"/>
              </a:tabLst>
            </a:pPr>
            <a:r>
              <a:rPr lang="en-US" sz="1800" dirty="0">
                <a:effectLst/>
                <a:latin typeface="Times New Roman" panose="02020603050405020304" pitchFamily="18" charset="0"/>
                <a:ea typeface="Times New Roman" panose="02020603050405020304" pitchFamily="18" charset="0"/>
              </a:rPr>
              <a:t>•	Consider the use of Support Vector Machine and Random Forest for sentiment analysis.</a:t>
            </a:r>
          </a:p>
          <a:p>
            <a:pPr marL="466725" indent="-251460">
              <a:tabLst>
                <a:tab pos="504825" algn="l"/>
              </a:tabLst>
            </a:pPr>
            <a:r>
              <a:rPr lang="en-US" sz="1800" dirty="0">
                <a:effectLst/>
                <a:latin typeface="Times New Roman" panose="02020603050405020304" pitchFamily="18" charset="0"/>
                <a:ea typeface="Times New Roman" panose="02020603050405020304" pitchFamily="18" charset="0"/>
              </a:rPr>
              <a:t>•	Aim to enhance user satisfaction by effectively clustering places based on safety measures.</a:t>
            </a:r>
          </a:p>
          <a:p>
            <a:pPr marL="466725" indent="-251460">
              <a:tabLst>
                <a:tab pos="504825" algn="l"/>
              </a:tabLst>
            </a:pP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84856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2" name="TextBox 1">
            <a:extLst>
              <a:ext uri="{FF2B5EF4-FFF2-40B4-BE49-F238E27FC236}">
                <a16:creationId xmlns:a16="http://schemas.microsoft.com/office/drawing/2014/main" id="{DDF1D79B-2267-47DD-2B8F-A6F6DADE5A95}"/>
              </a:ext>
            </a:extLst>
          </p:cNvPr>
          <p:cNvSpPr txBox="1"/>
          <p:nvPr/>
        </p:nvSpPr>
        <p:spPr>
          <a:xfrm>
            <a:off x="457200" y="1828800"/>
            <a:ext cx="7848600" cy="1477328"/>
          </a:xfrm>
          <a:prstGeom prst="rect">
            <a:avLst/>
          </a:prstGeom>
          <a:noFill/>
        </p:spPr>
        <p:txBody>
          <a:bodyPr wrap="square" rtlCol="0">
            <a:spAutoFit/>
          </a:bodyPr>
          <a:lstStyle/>
          <a:p>
            <a:r>
              <a:rPr lang="en-US" dirty="0"/>
              <a:t>In this paper, user reviews are obtained from popular websites for different hotels in the city and analyzed for sentiments. In our proposed model we use machine learning algorithm named Support Vector Machine (SVM) model to predict the sentiments from tourist place reviews and evaluate the performance using conjunction rule based approach.</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 </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4" name="TextBox 3">
            <a:extLst>
              <a:ext uri="{FF2B5EF4-FFF2-40B4-BE49-F238E27FC236}">
                <a16:creationId xmlns:a16="http://schemas.microsoft.com/office/drawing/2014/main" id="{D869C672-9FC7-6259-EF8B-FABFAEA74E03}"/>
              </a:ext>
            </a:extLst>
          </p:cNvPr>
          <p:cNvSpPr txBox="1"/>
          <p:nvPr/>
        </p:nvSpPr>
        <p:spPr>
          <a:xfrm>
            <a:off x="457200" y="1600200"/>
            <a:ext cx="8381160" cy="3416320"/>
          </a:xfrm>
          <a:prstGeom prst="rect">
            <a:avLst/>
          </a:prstGeom>
          <a:noFill/>
        </p:spPr>
        <p:txBody>
          <a:bodyPr wrap="square" rtlCol="0">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S. </a:t>
            </a:r>
            <a:r>
              <a:rPr lang="en-IN" dirty="0" err="1">
                <a:latin typeface="Times New Roman" panose="02020603050405020304" pitchFamily="18" charset="0"/>
                <a:cs typeface="Times New Roman" panose="02020603050405020304" pitchFamily="18" charset="0"/>
              </a:rPr>
              <a:t>Mutalib</a:t>
            </a:r>
            <a:r>
              <a:rPr lang="en-IN" dirty="0">
                <a:latin typeface="Times New Roman" panose="02020603050405020304" pitchFamily="18" charset="0"/>
                <a:cs typeface="Times New Roman" panose="02020603050405020304" pitchFamily="18" charset="0"/>
              </a:rPr>
              <a:t>, A. H. Razali, S. N. K. </a:t>
            </a:r>
            <a:r>
              <a:rPr lang="en-IN" dirty="0" err="1">
                <a:latin typeface="Times New Roman" panose="02020603050405020304" pitchFamily="18" charset="0"/>
                <a:cs typeface="Times New Roman" panose="02020603050405020304" pitchFamily="18" charset="0"/>
              </a:rPr>
              <a:t>Kamarudin</a:t>
            </a:r>
            <a:r>
              <a:rPr lang="en-IN" dirty="0">
                <a:latin typeface="Times New Roman" panose="02020603050405020304" pitchFamily="18" charset="0"/>
                <a:cs typeface="Times New Roman" panose="02020603050405020304" pitchFamily="18" charset="0"/>
              </a:rPr>
              <a:t>, S. A. Halim, and S. Abdul-Rahman, “Prediction of Tourist Visit in Taman Negara Pahang, Malaysia using Regression Models,” Int. J. Adv.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Sci. Appl., vol. 12, no. 12, pp. 746–754, 2021,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10.14569/IJACSA.2021.0121292.</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M.D.Devika</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C.Sunitha</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Amal Ganesh “Sentiment Analysis: A Comparative Study on Different Approaches” ScienceDirect Fourth Interna-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tional</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Conference on Recent Trends in Computer Science Engineering </a:t>
            </a:r>
            <a:r>
              <a:rPr lang="en-US" sz="1800" b="0" i="0" u="none" strike="noStrike" baseline="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https://doi.org/10.1016/j.procs.2016.05.124</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Harpreet Kaur,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Veenu</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Mangat, Nidhi ”A Survey of Sentiment Analysis techniques ” 2017 International Conference on I-SMAC (IoT in Social, Mobile, Analytics and Cloud) (I-SMAC) DOI: 10.1109/ISMAC.2017.8058315</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TextBox 5">
            <a:extLst>
              <a:ext uri="{FF2B5EF4-FFF2-40B4-BE49-F238E27FC236}">
                <a16:creationId xmlns:a16="http://schemas.microsoft.com/office/drawing/2014/main" id="{A612B820-821D-D2F0-75AE-5B8860EE3FFB}"/>
              </a:ext>
            </a:extLst>
          </p:cNvPr>
          <p:cNvSpPr txBox="1"/>
          <p:nvPr/>
        </p:nvSpPr>
        <p:spPr>
          <a:xfrm>
            <a:off x="457200" y="1371600"/>
            <a:ext cx="8381160" cy="4801314"/>
          </a:xfrm>
          <a:prstGeom prst="rect">
            <a:avLst/>
          </a:prstGeom>
          <a:noFill/>
        </p:spPr>
        <p:txBody>
          <a:bodyPr wrap="square" rtlCol="0">
            <a:spAutoFit/>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There are many reviews on social media, and its difficult for tourism organizations to analyze them manually.</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Social media is growing trend now a days. Every day millions of user review and rate the tourist places on tourism websites.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Sentiment Analysis can be performed over these reviews which will be helpful to find tourist place popularity. By applying sentiment classification, reviews can </a:t>
            </a:r>
            <a:r>
              <a:rPr kumimoji="0" lang="en-US" sz="1800" b="0" i="0" u="none" strike="noStrike" kern="0" cap="none" spc="0" normalizeH="0" baseline="0" noProof="0">
                <a:ln>
                  <a:noFill/>
                </a:ln>
                <a:solidFill>
                  <a:sysClr val="windowText" lastClr="000000"/>
                </a:solidFill>
                <a:effectLst/>
                <a:uLnTx/>
                <a:uFillTx/>
              </a:rPr>
              <a:t>be classified into </a:t>
            </a:r>
            <a:r>
              <a:rPr kumimoji="0" lang="en-US" sz="1800" b="0" i="0" u="none" strike="noStrike" kern="0" cap="none" spc="0" normalizeH="0" baseline="0" noProof="0" dirty="0">
                <a:ln>
                  <a:noFill/>
                </a:ln>
                <a:solidFill>
                  <a:sysClr val="windowText" lastClr="000000"/>
                </a:solidFill>
                <a:effectLst/>
                <a:uLnTx/>
                <a:uFillTx/>
              </a:rPr>
              <a:t>several classes.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The reviews contain noisy contents, such as typos and emotions, which could affect the accuracy of the classifiers. Based on sentiment analysis result, tourist can easily  decide tour destination to be visited.</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In this project sentiment analysis has been implemented using machine learning Approach called SVM. The dataset has been collected from various tourism websites.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ysClr val="windowText" lastClr="000000"/>
                </a:solidFill>
                <a:effectLst/>
                <a:uLnTx/>
                <a:uFillTx/>
              </a:rPr>
              <a:t>The reviews are labelled into 3 sentiments: positive, neutral and negative. The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     Performance is evaluated using enhanced conjunction rule based approach           </a:t>
            </a:r>
          </a:p>
          <a:p>
            <a:pPr marL="0" marR="0" lvl="0" indent="0" algn="just"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     </a:t>
            </a:r>
            <a:r>
              <a:rPr kumimoji="0" lang="en-US" sz="1800" b="0" i="0" u="none" strike="noStrike" kern="0" cap="none" spc="0" normalizeH="0" baseline="0" noProof="0" dirty="0">
                <a:ln>
                  <a:noFill/>
                </a:ln>
                <a:solidFill>
                  <a:sysClr val="windowText" lastClr="000000"/>
                </a:solidFill>
                <a:effectLst/>
                <a:uLnTx/>
                <a:uFillTx/>
              </a:rPr>
              <a:t>to determine </a:t>
            </a:r>
            <a:r>
              <a:rPr lang="en-US" kern="0" dirty="0">
                <a:solidFill>
                  <a:sysClr val="windowText" lastClr="000000"/>
                </a:solidFill>
              </a:rPr>
              <a:t>t</a:t>
            </a:r>
            <a:r>
              <a:rPr kumimoji="0" lang="en-US" sz="1800" b="0" i="0" u="none" strike="noStrike" kern="0" cap="none" spc="0" normalizeH="0" baseline="0" noProof="0" dirty="0">
                <a:ln>
                  <a:noFill/>
                </a:ln>
                <a:solidFill>
                  <a:sysClr val="windowText" lastClr="000000"/>
                </a:solidFill>
                <a:effectLst/>
                <a:uLnTx/>
                <a:uFillTx/>
              </a:rPr>
              <a:t>he best review from overall.</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10520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2" name="TextBox 1">
            <a:extLst>
              <a:ext uri="{FF2B5EF4-FFF2-40B4-BE49-F238E27FC236}">
                <a16:creationId xmlns:a16="http://schemas.microsoft.com/office/drawing/2014/main" id="{DBA1F3D7-B720-D7D8-17DA-6F99EA4E8EAA}"/>
              </a:ext>
            </a:extLst>
          </p:cNvPr>
          <p:cNvSpPr txBox="1"/>
          <p:nvPr/>
        </p:nvSpPr>
        <p:spPr>
          <a:xfrm>
            <a:off x="5029200" y="3200400"/>
            <a:ext cx="381000" cy="3810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9A4C17E1-D6C5-50AF-CC69-D4BAFB4C2092}"/>
              </a:ext>
            </a:extLst>
          </p:cNvPr>
          <p:cNvSpPr txBox="1"/>
          <p:nvPr/>
        </p:nvSpPr>
        <p:spPr>
          <a:xfrm>
            <a:off x="472911" y="1714800"/>
            <a:ext cx="8381160" cy="4093428"/>
          </a:xfrm>
          <a:prstGeom prst="rect">
            <a:avLst/>
          </a:prstGeom>
          <a:noFill/>
        </p:spPr>
        <p:txBody>
          <a:bodyPr wrap="square" rtlCol="0">
            <a:spAutoFit/>
          </a:bodyPr>
          <a:lstStyle/>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Social media is rapidly growing now a days. Millions of users post reviews and rate tourist place on a daily basis over tourism websites.</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For analyzing the reviews sentiment analysis can be performed. Proper Analysis of reviews will be able to find a trend of tourist place popularity.</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The project's primary objective is to analyze the reviews and classify the reviews based on the tourist reviews.</a:t>
            </a:r>
          </a:p>
          <a:p>
            <a:pPr marL="342900" marR="0" lvl="0" indent="-34290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The main phase in the project consists of data collection, preparation,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     labelling and modelling.</a:t>
            </a:r>
          </a:p>
          <a:p>
            <a:pPr marL="342900" marR="0" lvl="0" indent="-34290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The reviews are labelled into three sentiments: positive, neutral and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body)"/>
                <a:cs typeface="Times New Roman" panose="02020603050405020304" pitchFamily="18" charset="0"/>
              </a:rPr>
              <a:t>     Negative sentiments.</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03082" y="3169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95540" y="24087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4" name="TextBox 3">
            <a:extLst>
              <a:ext uri="{FF2B5EF4-FFF2-40B4-BE49-F238E27FC236}">
                <a16:creationId xmlns:a16="http://schemas.microsoft.com/office/drawing/2014/main" id="{3AA1F534-D50B-C067-D77A-4C043BC670BA}"/>
              </a:ext>
            </a:extLst>
          </p:cNvPr>
          <p:cNvSpPr txBox="1"/>
          <p:nvPr/>
        </p:nvSpPr>
        <p:spPr>
          <a:xfrm>
            <a:off x="571500" y="2767280"/>
            <a:ext cx="800100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research objective of the project is to create a sentiment analysis system tailored for </a:t>
            </a:r>
            <a:r>
              <a:rPr lang="en-US" sz="2000" dirty="0" err="1"/>
              <a:t>traveller's</a:t>
            </a:r>
            <a:r>
              <a:rPr lang="en-US" sz="2000" dirty="0"/>
              <a:t> reviews using a combination of Support Vector Machine (SVM) modeling and an enhanced conjunction rule-based approach.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13327</TotalTime>
  <Words>1427</Words>
  <Application>Microsoft Office PowerPoint</Application>
  <PresentationFormat>On-screen Show (4:3)</PresentationFormat>
  <Paragraphs>134</Paragraphs>
  <Slides>21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Arial(body)</vt:lpstr>
      <vt:lpstr>Bookman Old Style</vt:lpstr>
      <vt:lpstr>Calibri</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pooja belde</cp:lastModifiedBy>
  <cp:revision>740</cp:revision>
  <dcterms:modified xsi:type="dcterms:W3CDTF">2023-10-31T13:43:17Z</dcterms:modified>
</cp:coreProperties>
</file>