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211E-30F8-F2AD-59B2-E4BEA23CB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3B1DAA-6F77-1407-A522-410B2FD67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5538F8-0833-E66C-2201-D5345D506F67}"/>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45E2A049-E814-EFBF-F2CE-5BABD24B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A5C05-BA57-3CC7-E7CE-2923245F99A6}"/>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4285880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2B02-9F22-9457-3DE5-8E9071F623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987AF-5A67-1EF7-CD19-2155E006F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087044-30D7-BD22-F7F5-9D4B4EDCDAD4}"/>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4035D7CE-4F29-89E2-521F-98388F972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63C1C-9FBD-75F8-94A0-FDD3610E0B4B}"/>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40119877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5586C-D597-5B85-73C0-3570C283FE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83CBED-A9B3-9747-45A7-8063E3B42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1219A-A65D-CC32-3B82-1818952CDBA5}"/>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5C0C29DF-A30F-23AE-56EC-BD11992C8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D324F-0E48-B64A-7D69-04F0CD068617}"/>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1997951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9818-B343-BBD0-433A-F39FB9F5F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3A468F-6C41-9A10-F9D2-FA9BC4723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3A9E4-E921-9781-10A3-FE0759D4FC5B}"/>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46EB7033-882D-0103-19E5-EDF775B5D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0B7D3-50E4-C221-6A59-DF57103D09C1}"/>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13930421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F6E4-3A99-8F44-84B3-0AAE18EFC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F0BF2A-32C5-21E6-17E6-7E75E226F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701E4-1A5B-930C-59E5-0337D110DA6D}"/>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AA5DB63C-37AC-23D4-E090-680851A71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25C38-44A3-6ACF-7B66-BDDC9F6EED70}"/>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14885942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9E04-1517-CB51-3365-395ED8AF2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97BD3-FD0E-3EF6-033D-2096B8C79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19C511-6FEC-E712-DA44-53BB38D32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8BF7DC-103A-A31C-0D8F-A4F6D9F7B5BE}"/>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6" name="Footer Placeholder 5">
            <a:extLst>
              <a:ext uri="{FF2B5EF4-FFF2-40B4-BE49-F238E27FC236}">
                <a16:creationId xmlns:a16="http://schemas.microsoft.com/office/drawing/2014/main" id="{07EB3218-120E-F626-99B2-E8CA38CDA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C008D-F4D3-1138-1641-9011EBFDD624}"/>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29319539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251-3196-53E6-41FE-B80FECE649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F2D9C5-2968-1A3A-4F60-27C3B68B7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3DD6C-9808-64EB-A6AD-7F563B2C2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A83453-3ED4-8DEE-852C-9389951AA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D6477-B4BD-9CDB-0E37-BC7089B9D1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93614-6CCD-2417-E625-77A6A1EA8032}"/>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8" name="Footer Placeholder 7">
            <a:extLst>
              <a:ext uri="{FF2B5EF4-FFF2-40B4-BE49-F238E27FC236}">
                <a16:creationId xmlns:a16="http://schemas.microsoft.com/office/drawing/2014/main" id="{3034F067-B26C-899D-4B4C-34437E861B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E25CF-DBFB-5C1A-9480-40DF1CA51EE1}"/>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8666894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4138-1330-34C6-1273-8398D4C301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E5916C-797A-E8F3-31ED-47B42A415CFE}"/>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4" name="Footer Placeholder 3">
            <a:extLst>
              <a:ext uri="{FF2B5EF4-FFF2-40B4-BE49-F238E27FC236}">
                <a16:creationId xmlns:a16="http://schemas.microsoft.com/office/drawing/2014/main" id="{DE657EB0-4601-E59E-7F59-3AC11D0A61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8CE870-966B-C1C6-24C1-9657043B77C9}"/>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42941170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FD9E3-9B7B-63C9-777D-C48BB0FF351C}"/>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3" name="Footer Placeholder 2">
            <a:extLst>
              <a:ext uri="{FF2B5EF4-FFF2-40B4-BE49-F238E27FC236}">
                <a16:creationId xmlns:a16="http://schemas.microsoft.com/office/drawing/2014/main" id="{85413587-287D-3EC3-9537-C5FD889941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D3AA1-39E0-E959-3243-FF53DDC276A1}"/>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661725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DC02-1570-35C7-07AD-47D40596B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7463DF-C8DE-C935-B602-338506DD0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F2EFF-7D49-5509-26A3-E593E0C63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0A8A9-6506-C9CB-E7C3-38D69A513291}"/>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6" name="Footer Placeholder 5">
            <a:extLst>
              <a:ext uri="{FF2B5EF4-FFF2-40B4-BE49-F238E27FC236}">
                <a16:creationId xmlns:a16="http://schemas.microsoft.com/office/drawing/2014/main" id="{EEF9DC76-D820-EDC7-90EE-4B667FCF43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7F092-8025-0315-6869-57DE92FED9B1}"/>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33706178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B9E1-3DE5-9A8A-A4E6-39509B47E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EC30F0-5000-46ED-3BE7-77738AF2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53540A-3080-515D-792D-C5C352D01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C12F5-6A82-2A3C-CE57-F05C8C3F1637}"/>
              </a:ext>
            </a:extLst>
          </p:cNvPr>
          <p:cNvSpPr>
            <a:spLocks noGrp="1"/>
          </p:cNvSpPr>
          <p:nvPr>
            <p:ph type="dt" sz="half" idx="10"/>
          </p:nvPr>
        </p:nvSpPr>
        <p:spPr/>
        <p:txBody>
          <a:bodyPr/>
          <a:lstStyle/>
          <a:p>
            <a:fld id="{4B98694A-56DA-44FF-B088-02077C0B6571}" type="datetimeFigureOut">
              <a:rPr lang="en-IN" smtClean="0"/>
              <a:t>09-04-2023</a:t>
            </a:fld>
            <a:endParaRPr lang="en-IN"/>
          </a:p>
        </p:txBody>
      </p:sp>
      <p:sp>
        <p:nvSpPr>
          <p:cNvPr id="6" name="Footer Placeholder 5">
            <a:extLst>
              <a:ext uri="{FF2B5EF4-FFF2-40B4-BE49-F238E27FC236}">
                <a16:creationId xmlns:a16="http://schemas.microsoft.com/office/drawing/2014/main" id="{A77F5F69-865F-4D87-A2A4-71315EE3F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D36C1-3AF2-7968-5856-90AD9C8D4F5D}"/>
              </a:ext>
            </a:extLst>
          </p:cNvPr>
          <p:cNvSpPr>
            <a:spLocks noGrp="1"/>
          </p:cNvSpPr>
          <p:nvPr>
            <p:ph type="sldNum" sz="quarter" idx="12"/>
          </p:nvPr>
        </p:nvSpPr>
        <p:spPr/>
        <p:txBody>
          <a:bodyPr/>
          <a:lstStyle/>
          <a:p>
            <a:fld id="{8C7AFB8C-6F93-4741-9AB0-868951898AB1}" type="slidenum">
              <a:rPr lang="en-IN" smtClean="0"/>
              <a:t>‹#›</a:t>
            </a:fld>
            <a:endParaRPr lang="en-IN"/>
          </a:p>
        </p:txBody>
      </p:sp>
    </p:spTree>
    <p:extLst>
      <p:ext uri="{BB962C8B-B14F-4D97-AF65-F5344CB8AC3E}">
        <p14:creationId xmlns:p14="http://schemas.microsoft.com/office/powerpoint/2010/main" val="1881560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4426F-C7F4-E628-1F3C-17EE558B6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5F024-46C3-3B82-E59C-D3E0EF1F2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58259-2F7E-0485-9425-8EFF1F57D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8694A-56DA-44FF-B088-02077C0B6571}" type="datetimeFigureOut">
              <a:rPr lang="en-IN" smtClean="0"/>
              <a:t>09-04-2023</a:t>
            </a:fld>
            <a:endParaRPr lang="en-IN"/>
          </a:p>
        </p:txBody>
      </p:sp>
      <p:sp>
        <p:nvSpPr>
          <p:cNvPr id="5" name="Footer Placeholder 4">
            <a:extLst>
              <a:ext uri="{FF2B5EF4-FFF2-40B4-BE49-F238E27FC236}">
                <a16:creationId xmlns:a16="http://schemas.microsoft.com/office/drawing/2014/main" id="{12B29EE4-A0F2-8C15-B052-A8F8945AA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588224-BEBA-FC50-58D3-97D692D31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AFB8C-6F93-4741-9AB0-868951898AB1}" type="slidenum">
              <a:rPr lang="en-IN" smtClean="0"/>
              <a:t>‹#›</a:t>
            </a:fld>
            <a:endParaRPr lang="en-IN"/>
          </a:p>
        </p:txBody>
      </p:sp>
    </p:spTree>
    <p:extLst>
      <p:ext uri="{BB962C8B-B14F-4D97-AF65-F5344CB8AC3E}">
        <p14:creationId xmlns:p14="http://schemas.microsoft.com/office/powerpoint/2010/main" val="287105768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0382B-4788-8E42-60A6-87E3015EC39A}"/>
              </a:ext>
            </a:extLst>
          </p:cNvPr>
          <p:cNvSpPr txBox="1"/>
          <p:nvPr/>
        </p:nvSpPr>
        <p:spPr>
          <a:xfrm flipH="1">
            <a:off x="805543" y="2858703"/>
            <a:ext cx="9514114" cy="830997"/>
          </a:xfrm>
          <a:prstGeom prst="rect">
            <a:avLst/>
          </a:prstGeom>
          <a:noFill/>
        </p:spPr>
        <p:txBody>
          <a:bodyPr wrap="square" rtlCol="0">
            <a:spAutoFit/>
          </a:bodyPr>
          <a:lstStyle/>
          <a:p>
            <a:pPr algn="ctr"/>
            <a:r>
              <a:rPr lang="en-IN" sz="3600" dirty="0"/>
              <a:t>          </a:t>
            </a:r>
            <a:r>
              <a:rPr lang="en-IN" sz="4800" b="1" dirty="0"/>
              <a:t>BUSINESS REPORT</a:t>
            </a:r>
          </a:p>
        </p:txBody>
      </p:sp>
      <p:sp>
        <p:nvSpPr>
          <p:cNvPr id="5" name="TextBox 4">
            <a:extLst>
              <a:ext uri="{FF2B5EF4-FFF2-40B4-BE49-F238E27FC236}">
                <a16:creationId xmlns:a16="http://schemas.microsoft.com/office/drawing/2014/main" id="{7EB16338-6686-7400-4BBE-973377EABCEB}"/>
              </a:ext>
            </a:extLst>
          </p:cNvPr>
          <p:cNvSpPr txBox="1"/>
          <p:nvPr/>
        </p:nvSpPr>
        <p:spPr>
          <a:xfrm>
            <a:off x="8778240" y="5043638"/>
            <a:ext cx="3413760" cy="954107"/>
          </a:xfrm>
          <a:prstGeom prst="rect">
            <a:avLst/>
          </a:prstGeom>
          <a:noFill/>
        </p:spPr>
        <p:txBody>
          <a:bodyPr wrap="square" rtlCol="0">
            <a:spAutoFit/>
          </a:bodyPr>
          <a:lstStyle/>
          <a:p>
            <a:r>
              <a:rPr lang="en-IN" sz="2800" dirty="0"/>
              <a:t>FROM </a:t>
            </a:r>
          </a:p>
          <a:p>
            <a:r>
              <a:rPr lang="en-IN" sz="2800" dirty="0"/>
              <a:t>POOJA S</a:t>
            </a:r>
          </a:p>
        </p:txBody>
      </p:sp>
      <p:sp>
        <p:nvSpPr>
          <p:cNvPr id="6" name="TextBox 5">
            <a:extLst>
              <a:ext uri="{FF2B5EF4-FFF2-40B4-BE49-F238E27FC236}">
                <a16:creationId xmlns:a16="http://schemas.microsoft.com/office/drawing/2014/main" id="{304BB9BF-9646-ED4B-5445-98446B0A789E}"/>
              </a:ext>
            </a:extLst>
          </p:cNvPr>
          <p:cNvSpPr txBox="1"/>
          <p:nvPr/>
        </p:nvSpPr>
        <p:spPr>
          <a:xfrm flipH="1">
            <a:off x="2249904" y="156138"/>
            <a:ext cx="8222382" cy="646331"/>
          </a:xfrm>
          <a:prstGeom prst="rect">
            <a:avLst/>
          </a:prstGeom>
          <a:noFill/>
        </p:spPr>
        <p:txBody>
          <a:bodyPr wrap="square" rtlCol="0">
            <a:spAutoFit/>
          </a:bodyPr>
          <a:lstStyle/>
          <a:p>
            <a:pPr algn="ctr"/>
            <a:r>
              <a:rPr lang="en-IN" sz="3600" dirty="0"/>
              <a:t>GREAT LEARNING ACADEMY</a:t>
            </a:r>
          </a:p>
        </p:txBody>
      </p:sp>
    </p:spTree>
    <p:extLst>
      <p:ext uri="{BB962C8B-B14F-4D97-AF65-F5344CB8AC3E}">
        <p14:creationId xmlns:p14="http://schemas.microsoft.com/office/powerpoint/2010/main" val="17025435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38632-99AB-9692-6227-F37034EF369C}"/>
              </a:ext>
            </a:extLst>
          </p:cNvPr>
          <p:cNvSpPr txBox="1"/>
          <p:nvPr/>
        </p:nvSpPr>
        <p:spPr>
          <a:xfrm flipH="1">
            <a:off x="88052" y="753534"/>
            <a:ext cx="6419428" cy="461665"/>
          </a:xfrm>
          <a:prstGeom prst="rect">
            <a:avLst/>
          </a:prstGeom>
          <a:noFill/>
        </p:spPr>
        <p:txBody>
          <a:bodyPr wrap="square" rtlCol="0">
            <a:spAutoFit/>
          </a:bodyPr>
          <a:lstStyle/>
          <a:p>
            <a:r>
              <a:rPr lang="en-IN" sz="2400" dirty="0"/>
              <a:t>QUESTION8(b)</a:t>
            </a:r>
          </a:p>
        </p:txBody>
      </p:sp>
      <p:pic>
        <p:nvPicPr>
          <p:cNvPr id="6" name="Picture 5">
            <a:extLst>
              <a:ext uri="{FF2B5EF4-FFF2-40B4-BE49-F238E27FC236}">
                <a16:creationId xmlns:a16="http://schemas.microsoft.com/office/drawing/2014/main" id="{D3F83C52-4D19-480C-490A-C24C70776202}"/>
              </a:ext>
            </a:extLst>
          </p:cNvPr>
          <p:cNvPicPr>
            <a:picLocks noChangeAspect="1"/>
          </p:cNvPicPr>
          <p:nvPr/>
        </p:nvPicPr>
        <p:blipFill>
          <a:blip r:embed="rId2"/>
          <a:stretch>
            <a:fillRect/>
          </a:stretch>
        </p:blipFill>
        <p:spPr>
          <a:xfrm>
            <a:off x="2895600" y="343132"/>
            <a:ext cx="7560733" cy="2345639"/>
          </a:xfrm>
          <a:prstGeom prst="rect">
            <a:avLst/>
          </a:prstGeom>
        </p:spPr>
      </p:pic>
      <p:sp>
        <p:nvSpPr>
          <p:cNvPr id="7" name="TextBox 6">
            <a:extLst>
              <a:ext uri="{FF2B5EF4-FFF2-40B4-BE49-F238E27FC236}">
                <a16:creationId xmlns:a16="http://schemas.microsoft.com/office/drawing/2014/main" id="{20E396CF-7EC9-935D-D8B1-8C3C716875B1}"/>
              </a:ext>
            </a:extLst>
          </p:cNvPr>
          <p:cNvSpPr txBox="1"/>
          <p:nvPr/>
        </p:nvSpPr>
        <p:spPr>
          <a:xfrm>
            <a:off x="177800" y="3181048"/>
            <a:ext cx="12014200" cy="830997"/>
          </a:xfrm>
          <a:prstGeom prst="rect">
            <a:avLst/>
          </a:prstGeom>
          <a:noFill/>
        </p:spPr>
        <p:txBody>
          <a:bodyPr wrap="square" rtlCol="0">
            <a:spAutoFit/>
          </a:bodyPr>
          <a:lstStyle/>
          <a:p>
            <a:r>
              <a:rPr lang="en-US" sz="2400" dirty="0"/>
              <a:t>in the above table fixed deposit customer had availed personal loan 6.80% so they availed both fixed deposit and personal loan </a:t>
            </a:r>
            <a:endParaRPr lang="en-IN" sz="2400" dirty="0"/>
          </a:p>
        </p:txBody>
      </p:sp>
    </p:spTree>
    <p:extLst>
      <p:ext uri="{BB962C8B-B14F-4D97-AF65-F5344CB8AC3E}">
        <p14:creationId xmlns:p14="http://schemas.microsoft.com/office/powerpoint/2010/main" val="714569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C772C8-028B-5BCE-532C-BB9082D83A3A}"/>
              </a:ext>
            </a:extLst>
          </p:cNvPr>
          <p:cNvPicPr>
            <a:picLocks noChangeAspect="1"/>
          </p:cNvPicPr>
          <p:nvPr/>
        </p:nvPicPr>
        <p:blipFill>
          <a:blip r:embed="rId2"/>
          <a:stretch>
            <a:fillRect/>
          </a:stretch>
        </p:blipFill>
        <p:spPr>
          <a:xfrm>
            <a:off x="2503714" y="516429"/>
            <a:ext cx="8436429" cy="2455371"/>
          </a:xfrm>
          <a:prstGeom prst="rect">
            <a:avLst/>
          </a:prstGeom>
        </p:spPr>
      </p:pic>
      <p:sp>
        <p:nvSpPr>
          <p:cNvPr id="8" name="TextBox 7">
            <a:extLst>
              <a:ext uri="{FF2B5EF4-FFF2-40B4-BE49-F238E27FC236}">
                <a16:creationId xmlns:a16="http://schemas.microsoft.com/office/drawing/2014/main" id="{F0BF4EC0-7EBC-F185-6F30-935A72DEB850}"/>
              </a:ext>
            </a:extLst>
          </p:cNvPr>
          <p:cNvSpPr txBox="1"/>
          <p:nvPr/>
        </p:nvSpPr>
        <p:spPr>
          <a:xfrm>
            <a:off x="203200" y="770467"/>
            <a:ext cx="3048000" cy="461665"/>
          </a:xfrm>
          <a:prstGeom prst="rect">
            <a:avLst/>
          </a:prstGeom>
          <a:noFill/>
        </p:spPr>
        <p:txBody>
          <a:bodyPr wrap="square" rtlCol="0">
            <a:spAutoFit/>
          </a:bodyPr>
          <a:lstStyle/>
          <a:p>
            <a:r>
              <a:rPr lang="en-IN" sz="2400" dirty="0"/>
              <a:t>QUESTION8(c)</a:t>
            </a:r>
          </a:p>
        </p:txBody>
      </p:sp>
      <p:sp>
        <p:nvSpPr>
          <p:cNvPr id="9" name="TextBox 8">
            <a:extLst>
              <a:ext uri="{FF2B5EF4-FFF2-40B4-BE49-F238E27FC236}">
                <a16:creationId xmlns:a16="http://schemas.microsoft.com/office/drawing/2014/main" id="{FDB6AA89-CA22-4D86-023F-8DF3CC10C00E}"/>
              </a:ext>
            </a:extLst>
          </p:cNvPr>
          <p:cNvSpPr txBox="1"/>
          <p:nvPr/>
        </p:nvSpPr>
        <p:spPr>
          <a:xfrm flipH="1">
            <a:off x="281576" y="3666254"/>
            <a:ext cx="12226110" cy="461665"/>
          </a:xfrm>
          <a:prstGeom prst="rect">
            <a:avLst/>
          </a:prstGeom>
          <a:noFill/>
        </p:spPr>
        <p:txBody>
          <a:bodyPr wrap="square" rtlCol="0">
            <a:spAutoFit/>
          </a:bodyPr>
          <a:lstStyle/>
          <a:p>
            <a:r>
              <a:rPr lang="en-US" sz="2400" dirty="0"/>
              <a:t>the above table refers to in online the personal loan availed is 5.82 %</a:t>
            </a:r>
            <a:endParaRPr lang="en-IN" sz="2400" dirty="0"/>
          </a:p>
        </p:txBody>
      </p:sp>
    </p:spTree>
    <p:extLst>
      <p:ext uri="{BB962C8B-B14F-4D97-AF65-F5344CB8AC3E}">
        <p14:creationId xmlns:p14="http://schemas.microsoft.com/office/powerpoint/2010/main" val="9496566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00F43E-F532-7C6E-FC82-81DD2CB1441A}"/>
              </a:ext>
            </a:extLst>
          </p:cNvPr>
          <p:cNvPicPr>
            <a:picLocks noChangeAspect="1"/>
          </p:cNvPicPr>
          <p:nvPr/>
        </p:nvPicPr>
        <p:blipFill>
          <a:blip r:embed="rId2"/>
          <a:stretch>
            <a:fillRect/>
          </a:stretch>
        </p:blipFill>
        <p:spPr>
          <a:xfrm>
            <a:off x="2336889" y="92333"/>
            <a:ext cx="7145867" cy="1938866"/>
          </a:xfrm>
          <a:prstGeom prst="rect">
            <a:avLst/>
          </a:prstGeom>
        </p:spPr>
      </p:pic>
      <p:sp>
        <p:nvSpPr>
          <p:cNvPr id="4" name="TextBox 3">
            <a:extLst>
              <a:ext uri="{FF2B5EF4-FFF2-40B4-BE49-F238E27FC236}">
                <a16:creationId xmlns:a16="http://schemas.microsoft.com/office/drawing/2014/main" id="{8BA26E12-1381-DCBA-9084-8F5CF74B98E8}"/>
              </a:ext>
            </a:extLst>
          </p:cNvPr>
          <p:cNvSpPr txBox="1"/>
          <p:nvPr/>
        </p:nvSpPr>
        <p:spPr>
          <a:xfrm flipH="1">
            <a:off x="220133" y="323102"/>
            <a:ext cx="2184400" cy="738664"/>
          </a:xfrm>
          <a:prstGeom prst="rect">
            <a:avLst/>
          </a:prstGeom>
          <a:noFill/>
        </p:spPr>
        <p:txBody>
          <a:bodyPr wrap="square" rtlCol="0">
            <a:spAutoFit/>
          </a:bodyPr>
          <a:lstStyle/>
          <a:p>
            <a:r>
              <a:rPr lang="en-IN" sz="2400" dirty="0"/>
              <a:t>QUESTION8(d)</a:t>
            </a:r>
          </a:p>
          <a:p>
            <a:endParaRPr lang="en-IN" dirty="0"/>
          </a:p>
        </p:txBody>
      </p:sp>
      <p:sp>
        <p:nvSpPr>
          <p:cNvPr id="5" name="TextBox 4">
            <a:extLst>
              <a:ext uri="{FF2B5EF4-FFF2-40B4-BE49-F238E27FC236}">
                <a16:creationId xmlns:a16="http://schemas.microsoft.com/office/drawing/2014/main" id="{7F2F083B-2488-2369-0F3F-F445682BBC94}"/>
              </a:ext>
            </a:extLst>
          </p:cNvPr>
          <p:cNvSpPr txBox="1"/>
          <p:nvPr/>
        </p:nvSpPr>
        <p:spPr>
          <a:xfrm>
            <a:off x="220133" y="2683933"/>
            <a:ext cx="9790141" cy="830997"/>
          </a:xfrm>
          <a:prstGeom prst="rect">
            <a:avLst/>
          </a:prstGeom>
          <a:noFill/>
        </p:spPr>
        <p:txBody>
          <a:bodyPr wrap="square" rtlCol="0">
            <a:spAutoFit/>
          </a:bodyPr>
          <a:lstStyle/>
          <a:p>
            <a:r>
              <a:rPr lang="en-US" sz="2400" dirty="0"/>
              <a:t>the above table says that 100+ had availed personal loan is 8.76% when compared to others </a:t>
            </a:r>
            <a:endParaRPr lang="en-IN" sz="2400" dirty="0"/>
          </a:p>
        </p:txBody>
      </p:sp>
    </p:spTree>
    <p:extLst>
      <p:ext uri="{BB962C8B-B14F-4D97-AF65-F5344CB8AC3E}">
        <p14:creationId xmlns:p14="http://schemas.microsoft.com/office/powerpoint/2010/main" val="42046119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83FA2-E496-6558-AA29-8C626B28F022}"/>
              </a:ext>
            </a:extLst>
          </p:cNvPr>
          <p:cNvSpPr txBox="1"/>
          <p:nvPr/>
        </p:nvSpPr>
        <p:spPr>
          <a:xfrm>
            <a:off x="259882" y="279133"/>
            <a:ext cx="11742821" cy="4062651"/>
          </a:xfrm>
          <a:prstGeom prst="rect">
            <a:avLst/>
          </a:prstGeom>
          <a:noFill/>
        </p:spPr>
        <p:txBody>
          <a:bodyPr wrap="square" rtlCol="0">
            <a:spAutoFit/>
          </a:bodyPr>
          <a:lstStyle/>
          <a:p>
            <a:r>
              <a:rPr lang="en-IN" sz="2400" dirty="0"/>
              <a:t>QUESTION 9</a:t>
            </a:r>
          </a:p>
          <a:p>
            <a:endParaRPr lang="en-IN" dirty="0"/>
          </a:p>
          <a:p>
            <a:r>
              <a:rPr lang="en-US" sz="2400" dirty="0"/>
              <a:t>This question is refers to 4 pivot table and we need analyze and incur our observation so below is my observation</a:t>
            </a:r>
          </a:p>
          <a:p>
            <a:endParaRPr lang="en-US" sz="2400" dirty="0"/>
          </a:p>
          <a:p>
            <a:r>
              <a:rPr lang="en-US" sz="2400" dirty="0"/>
              <a:t>The mostly like to personal loan are the income categorical who has 100+ income which are availed to take the personal loan because they are professionally stable because they the percentage of 8.76% user of personal loan when compared to others y the users are more because they more aged person and as well they have more experience they have certain rules to be followed they have capacity of paying on time the loan they have limited family members these are my observation </a:t>
            </a:r>
            <a:endParaRPr lang="en-IN" sz="2400" dirty="0"/>
          </a:p>
        </p:txBody>
      </p:sp>
    </p:spTree>
    <p:extLst>
      <p:ext uri="{BB962C8B-B14F-4D97-AF65-F5344CB8AC3E}">
        <p14:creationId xmlns:p14="http://schemas.microsoft.com/office/powerpoint/2010/main" val="26364831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403CC9-11FB-2D73-063C-0CF2611B4FD7}"/>
              </a:ext>
            </a:extLst>
          </p:cNvPr>
          <p:cNvSpPr txBox="1"/>
          <p:nvPr/>
        </p:nvSpPr>
        <p:spPr>
          <a:xfrm>
            <a:off x="231006" y="184943"/>
            <a:ext cx="11810198" cy="7294305"/>
          </a:xfrm>
          <a:prstGeom prst="rect">
            <a:avLst/>
          </a:prstGeom>
          <a:noFill/>
        </p:spPr>
        <p:txBody>
          <a:bodyPr wrap="square" rtlCol="0">
            <a:spAutoFit/>
          </a:bodyPr>
          <a:lstStyle/>
          <a:p>
            <a:r>
              <a:rPr lang="en-IN" sz="2400" dirty="0"/>
              <a:t>QUESTION 10</a:t>
            </a:r>
          </a:p>
          <a:p>
            <a:r>
              <a:rPr lang="en-US" sz="2400" b="0" i="0" u="none" strike="noStrike" dirty="0">
                <a:solidFill>
                  <a:srgbClr val="000000"/>
                </a:solidFill>
                <a:effectLst/>
                <a:latin typeface="Calibri" panose="020F0502020204030204" pitchFamily="34" charset="0"/>
              </a:rPr>
              <a:t>if we want to availed customer to buy a personal loan there are certain points</a:t>
            </a: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F</a:t>
            </a:r>
            <a:r>
              <a:rPr lang="en-US" sz="2400" b="0" i="0" u="none" strike="noStrike" dirty="0">
                <a:solidFill>
                  <a:srgbClr val="000000"/>
                </a:solidFill>
                <a:effectLst/>
                <a:latin typeface="Calibri" panose="020F0502020204030204" pitchFamily="34" charset="0"/>
              </a:rPr>
              <a:t>irstly we need to collect data from the last campaign demography, credit score, income from bank customer database </a:t>
            </a:r>
            <a:endParaRPr lang="en-US" sz="2400"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W</a:t>
            </a:r>
            <a:r>
              <a:rPr lang="en-US" sz="2400" b="0" i="0" u="none" strike="noStrike" dirty="0">
                <a:solidFill>
                  <a:srgbClr val="000000"/>
                </a:solidFill>
                <a:effectLst/>
                <a:latin typeface="Calibri" panose="020F0502020204030204" pitchFamily="34" charset="0"/>
              </a:rPr>
              <a:t>e need to identify mostly to incur the personal loan we need to search for them</a:t>
            </a:r>
            <a:r>
              <a:rPr lang="en-US" sz="2400" dirty="0"/>
              <a:t> </a:t>
            </a:r>
            <a:endParaRPr lang="en-US" sz="2400"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W</a:t>
            </a:r>
            <a:r>
              <a:rPr lang="en-US" sz="2400" b="0" i="0" u="none" strike="noStrike" dirty="0">
                <a:solidFill>
                  <a:srgbClr val="000000"/>
                </a:solidFill>
                <a:effectLst/>
                <a:latin typeface="Calibri" panose="020F0502020204030204" pitchFamily="34" charset="0"/>
              </a:rPr>
              <a:t>e need to create own website and capturing through the sign up forms &amp; building your blogs and exploring offers in social media pages </a:t>
            </a:r>
            <a:r>
              <a:rPr lang="en-US" sz="2400" b="0" i="0" u="none" strike="noStrike" dirty="0" err="1">
                <a:solidFill>
                  <a:srgbClr val="000000"/>
                </a:solidFill>
                <a:effectLst/>
                <a:latin typeface="Calibri" panose="020F0502020204030204" pitchFamily="34" charset="0"/>
              </a:rPr>
              <a:t>quora</a:t>
            </a:r>
            <a:r>
              <a:rPr lang="en-US" sz="2400" b="0" i="0" u="none" strike="noStrike" dirty="0">
                <a:solidFill>
                  <a:srgbClr val="000000"/>
                </a:solidFill>
                <a:effectLst/>
                <a:latin typeface="Calibri" panose="020F0502020204030204" pitchFamily="34" charset="0"/>
              </a:rPr>
              <a:t>, reddit </a:t>
            </a:r>
            <a:r>
              <a:rPr lang="en-US" sz="2400" b="0" i="0" u="none" strike="noStrike" dirty="0" err="1">
                <a:solidFill>
                  <a:srgbClr val="000000"/>
                </a:solidFill>
                <a:effectLst/>
                <a:latin typeface="Calibri" panose="020F0502020204030204" pitchFamily="34" charset="0"/>
              </a:rPr>
              <a:t>etc</a:t>
            </a:r>
            <a:r>
              <a:rPr lang="en-US" sz="2400" dirty="0"/>
              <a:t> </a:t>
            </a:r>
            <a:endParaRPr lang="en-US" sz="2400"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D</a:t>
            </a:r>
            <a:r>
              <a:rPr lang="en-US" sz="2400" b="0" i="0" u="none" strike="noStrike" dirty="0">
                <a:solidFill>
                  <a:srgbClr val="000000"/>
                </a:solidFill>
                <a:effectLst/>
                <a:latin typeface="Calibri" panose="020F0502020204030204" pitchFamily="34" charset="0"/>
              </a:rPr>
              <a:t>igital marketing running through google showing in pop up ads and exploring in all search engines </a:t>
            </a:r>
            <a:r>
              <a:rPr lang="en-US" sz="2400" b="0" i="0" u="none" strike="noStrike" dirty="0" err="1">
                <a:solidFill>
                  <a:srgbClr val="000000"/>
                </a:solidFill>
                <a:effectLst/>
                <a:latin typeface="Calibri" panose="020F0502020204030204" pitchFamily="34" charset="0"/>
              </a:rPr>
              <a:t>youtube</a:t>
            </a:r>
            <a:r>
              <a:rPr lang="en-US" sz="2400" b="0" i="0" u="none" strike="noStrike" dirty="0">
                <a:solidFill>
                  <a:srgbClr val="000000"/>
                </a:solidFill>
                <a:effectLst/>
                <a:latin typeface="Calibri" panose="020F0502020204030204" pitchFamily="34" charset="0"/>
              </a:rPr>
              <a:t> showing ads in particular platform </a:t>
            </a: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I</a:t>
            </a:r>
            <a:r>
              <a:rPr lang="en-US" sz="2400" b="0" i="0" u="none" strike="noStrike" dirty="0">
                <a:solidFill>
                  <a:srgbClr val="000000"/>
                </a:solidFill>
                <a:effectLst/>
                <a:latin typeface="Calibri" panose="020F0502020204030204" pitchFamily="34" charset="0"/>
              </a:rPr>
              <a:t>n online loan markets showing ads these includes bank </a:t>
            </a:r>
            <a:r>
              <a:rPr lang="en-US" sz="2400" b="0" i="0" u="none" strike="noStrike" dirty="0" err="1">
                <a:solidFill>
                  <a:srgbClr val="000000"/>
                </a:solidFill>
                <a:effectLst/>
                <a:latin typeface="Calibri" panose="020F0502020204030204" pitchFamily="34" charset="0"/>
              </a:rPr>
              <a:t>bazzar</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apna</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pisa</a:t>
            </a:r>
            <a:r>
              <a:rPr lang="en-US" sz="2400" b="0" i="0" u="none" strike="noStrike" dirty="0">
                <a:solidFill>
                  <a:srgbClr val="000000"/>
                </a:solidFill>
                <a:effectLst/>
                <a:latin typeface="Calibri" panose="020F0502020204030204" pitchFamily="34" charset="0"/>
              </a:rPr>
              <a:t>, loan circle, rupee power they may help to the customers view loan in different vendors with complete information at one place</a:t>
            </a:r>
            <a:r>
              <a:rPr lang="en-US" sz="2400" dirty="0"/>
              <a:t> </a:t>
            </a:r>
            <a:r>
              <a:rPr lang="en-US" sz="2400" b="0" i="0" u="none" strike="noStrike" dirty="0">
                <a:solidFill>
                  <a:srgbClr val="000000"/>
                </a:solidFill>
                <a:effectLst/>
                <a:latin typeface="Calibri" panose="020F0502020204030204" pitchFamily="34" charset="0"/>
              </a:rPr>
              <a:t>they may offer advertsing option to take up the loans from customer who ae willing</a:t>
            </a:r>
            <a:r>
              <a:rPr lang="en-US" sz="2400" dirty="0"/>
              <a:t> </a:t>
            </a: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R</a:t>
            </a:r>
            <a:r>
              <a:rPr lang="en-US" sz="2400" b="0" i="0" u="none" strike="noStrike" dirty="0">
                <a:solidFill>
                  <a:srgbClr val="000000"/>
                </a:solidFill>
                <a:effectLst/>
                <a:latin typeface="Calibri" panose="020F0502020204030204" pitchFamily="34" charset="0"/>
              </a:rPr>
              <a:t>educing the interest level when compare to other banks for example if other bank gives loan for 10% interest you may reduce it to 8%</a:t>
            </a:r>
            <a:r>
              <a:rPr lang="en-US" sz="2400" dirty="0"/>
              <a:t> </a:t>
            </a: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G</a:t>
            </a:r>
            <a:r>
              <a:rPr lang="en-US" sz="2400" b="0" i="0" u="none" strike="noStrike" dirty="0">
                <a:solidFill>
                  <a:srgbClr val="000000"/>
                </a:solidFill>
                <a:effectLst/>
                <a:latin typeface="Calibri" panose="020F0502020204030204" pitchFamily="34" charset="0"/>
              </a:rPr>
              <a:t>et rid of unnecessary expenditure</a:t>
            </a:r>
            <a:r>
              <a:rPr lang="en-US" sz="2400" dirty="0"/>
              <a:t> </a:t>
            </a:r>
          </a:p>
          <a:p>
            <a:endParaRPr lang="en-US" sz="2400" dirty="0"/>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R</a:t>
            </a:r>
            <a:r>
              <a:rPr lang="en-US" sz="2400" b="0" i="0" u="none" strike="noStrike" dirty="0">
                <a:solidFill>
                  <a:srgbClr val="000000"/>
                </a:solidFill>
                <a:effectLst/>
                <a:latin typeface="Calibri" panose="020F0502020204030204" pitchFamily="34" charset="0"/>
              </a:rPr>
              <a:t>eference from current employers</a:t>
            </a:r>
            <a:r>
              <a:rPr lang="en-US" sz="2400" dirty="0"/>
              <a:t> </a:t>
            </a:r>
          </a:p>
          <a:p>
            <a:pPr marL="342900" indent="-342900">
              <a:buFont typeface="Wingdings" panose="05000000000000000000" pitchFamily="2" charset="2"/>
              <a:buChar char="q"/>
            </a:pPr>
            <a:endParaRPr lang="en-US" sz="1800" b="0" i="0" u="none" strike="noStrike" dirty="0">
              <a:solidFill>
                <a:srgbClr val="000000"/>
              </a:solidFill>
              <a:effectLst/>
              <a:latin typeface="Calibri" panose="020F0502020204030204" pitchFamily="34" charset="0"/>
            </a:endParaRPr>
          </a:p>
          <a:p>
            <a:r>
              <a:rPr lang="en-US" dirty="0"/>
              <a:t> </a:t>
            </a:r>
            <a:endParaRPr lang="en-IN" dirty="0"/>
          </a:p>
        </p:txBody>
      </p:sp>
    </p:spTree>
    <p:extLst>
      <p:ext uri="{BB962C8B-B14F-4D97-AF65-F5344CB8AC3E}">
        <p14:creationId xmlns:p14="http://schemas.microsoft.com/office/powerpoint/2010/main" val="14636257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65071-4920-F470-65A6-5A7D66E2481C}"/>
              </a:ext>
            </a:extLst>
          </p:cNvPr>
          <p:cNvSpPr txBox="1"/>
          <p:nvPr/>
        </p:nvSpPr>
        <p:spPr>
          <a:xfrm rot="10800000" flipH="1" flipV="1">
            <a:off x="524690" y="101491"/>
            <a:ext cx="11360334" cy="369331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rgbClr val="000000"/>
                </a:solidFill>
                <a:latin typeface="Calibri" panose="020F0502020204030204" pitchFamily="34" charset="0"/>
              </a:rPr>
              <a:t>D</a:t>
            </a:r>
            <a:r>
              <a:rPr lang="en-US" sz="2400" b="0" i="0" u="none" strike="noStrike" dirty="0">
                <a:solidFill>
                  <a:srgbClr val="000000"/>
                </a:solidFill>
                <a:effectLst/>
                <a:latin typeface="Calibri" panose="020F0502020204030204" pitchFamily="34" charset="0"/>
              </a:rPr>
              <a:t>ocument verification should be bit faster do sanction the personal loan then customer will come automatically to apply loan</a:t>
            </a:r>
            <a:r>
              <a:rPr lang="en-US" sz="2400" dirty="0"/>
              <a:t> </a:t>
            </a:r>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N</a:t>
            </a:r>
            <a:r>
              <a:rPr lang="en-US" sz="2400" b="0" i="0" u="none" strike="noStrike" dirty="0">
                <a:solidFill>
                  <a:srgbClr val="000000"/>
                </a:solidFill>
                <a:effectLst/>
                <a:latin typeface="Calibri" panose="020F0502020204030204" pitchFamily="34" charset="0"/>
              </a:rPr>
              <a:t>etwork in tie up with communities, club, societies, small finance banks </a:t>
            </a:r>
            <a:r>
              <a:rPr lang="en-US" sz="2400" b="0" i="0" u="none" strike="noStrike" dirty="0" err="1">
                <a:solidFill>
                  <a:srgbClr val="000000"/>
                </a:solidFill>
                <a:effectLst/>
                <a:latin typeface="Calibri" panose="020F0502020204030204" pitchFamily="34" charset="0"/>
              </a:rPr>
              <a:t>ect</a:t>
            </a:r>
            <a:r>
              <a:rPr lang="en-US" sz="2400" dirty="0"/>
              <a:t> </a:t>
            </a:r>
          </a:p>
          <a:p>
            <a:pPr marL="342900" indent="-342900">
              <a:buFont typeface="Wingdings" panose="05000000000000000000" pitchFamily="2" charset="2"/>
              <a:buChar char="q"/>
            </a:pPr>
            <a:r>
              <a:rPr lang="en-IN" sz="2400" dirty="0">
                <a:solidFill>
                  <a:srgbClr val="000000"/>
                </a:solidFill>
                <a:latin typeface="Calibri" panose="020F0502020204030204" pitchFamily="34" charset="0"/>
              </a:rPr>
              <a:t>R</a:t>
            </a:r>
            <a:r>
              <a:rPr lang="en-IN" sz="2400" b="0" i="0" u="none" strike="noStrike" dirty="0">
                <a:solidFill>
                  <a:srgbClr val="000000"/>
                </a:solidFill>
                <a:effectLst/>
                <a:latin typeface="Calibri" panose="020F0502020204030204" pitchFamily="34" charset="0"/>
              </a:rPr>
              <a:t>educe overheads</a:t>
            </a:r>
            <a:r>
              <a:rPr lang="en-IN" sz="2400" dirty="0"/>
              <a:t> </a:t>
            </a:r>
            <a:endParaRPr lang="en-US" sz="2400" dirty="0"/>
          </a:p>
          <a:p>
            <a:pPr marL="342900" indent="-342900">
              <a:buFont typeface="Wingdings" panose="05000000000000000000" pitchFamily="2" charset="2"/>
              <a:buChar char="q"/>
            </a:pPr>
            <a:r>
              <a:rPr lang="en-US" sz="2400" dirty="0">
                <a:solidFill>
                  <a:srgbClr val="000000"/>
                </a:solidFill>
                <a:latin typeface="Calibri" panose="020F0502020204030204" pitchFamily="34" charset="0"/>
              </a:rPr>
              <a:t>P</a:t>
            </a:r>
            <a:r>
              <a:rPr lang="en-US" sz="2400" b="0" i="0" u="none" strike="noStrike" dirty="0">
                <a:solidFill>
                  <a:srgbClr val="000000"/>
                </a:solidFill>
                <a:effectLst/>
                <a:latin typeface="Calibri" panose="020F0502020204030204" pitchFamily="34" charset="0"/>
              </a:rPr>
              <a:t>roper strategies to be used to talk with the customer to apply for loan example don’t be rude ,should not hesitate to talk with customer there should be always open talk with customer</a:t>
            </a:r>
            <a:r>
              <a:rPr lang="en-US" sz="2400" dirty="0"/>
              <a:t> </a:t>
            </a:r>
          </a:p>
          <a:p>
            <a:pPr marL="285750" indent="-285750">
              <a:buFont typeface="Wingdings" panose="05000000000000000000" pitchFamily="2" charset="2"/>
              <a:buChar char="q"/>
            </a:pPr>
            <a:r>
              <a:rPr lang="en-US" sz="2400" dirty="0">
                <a:solidFill>
                  <a:srgbClr val="000000"/>
                </a:solidFill>
                <a:latin typeface="Calibri" panose="020F0502020204030204" pitchFamily="34" charset="0"/>
              </a:rPr>
              <a:t>Your</a:t>
            </a:r>
            <a:r>
              <a:rPr lang="en-US" sz="2400" b="0" i="0" u="none" strike="noStrike" dirty="0">
                <a:solidFill>
                  <a:srgbClr val="000000"/>
                </a:solidFill>
                <a:effectLst/>
                <a:latin typeface="Calibri" panose="020F0502020204030204" pitchFamily="34" charset="0"/>
              </a:rPr>
              <a:t> needs n your requirements as within time period. </a:t>
            </a:r>
            <a:r>
              <a:rPr lang="en-US" sz="2400" b="0" i="0" u="none" strike="noStrike" dirty="0" err="1">
                <a:solidFill>
                  <a:srgbClr val="000000"/>
                </a:solidFill>
                <a:effectLst/>
                <a:latin typeface="Calibri" panose="020F0502020204030204" pitchFamily="34" charset="0"/>
              </a:rPr>
              <a:t>that'all</a:t>
            </a:r>
            <a:r>
              <a:rPr lang="en-US" sz="2400" b="0" i="0" u="none" strike="noStrike" dirty="0">
                <a:solidFill>
                  <a:srgbClr val="000000"/>
                </a:solidFill>
                <a:effectLst/>
                <a:latin typeface="Calibri" panose="020F0502020204030204" pitchFamily="34" charset="0"/>
              </a:rPr>
              <a:t> these are my strategies to availed the  personal loan from customers</a:t>
            </a:r>
            <a:r>
              <a:rPr lang="en-US" sz="2400" dirty="0"/>
              <a:t> .</a:t>
            </a:r>
            <a:endParaRPr lang="en-US" sz="240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6383827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52F5C7-50CB-811A-E9C6-AF6ACF721957}"/>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9945454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793381-5A76-34E8-88D7-908283737A88}"/>
              </a:ext>
            </a:extLst>
          </p:cNvPr>
          <p:cNvSpPr txBox="1"/>
          <p:nvPr/>
        </p:nvSpPr>
        <p:spPr>
          <a:xfrm>
            <a:off x="391886" y="522514"/>
            <a:ext cx="11179628" cy="5816977"/>
          </a:xfrm>
          <a:prstGeom prst="rect">
            <a:avLst/>
          </a:prstGeom>
          <a:noFill/>
        </p:spPr>
        <p:txBody>
          <a:bodyPr wrap="square" rtlCol="0">
            <a:spAutoFit/>
          </a:bodyPr>
          <a:lstStyle/>
          <a:p>
            <a:r>
              <a:rPr lang="en-IN" sz="2800" dirty="0"/>
              <a:t>QUESTION 1</a:t>
            </a:r>
          </a:p>
          <a:p>
            <a:pPr marL="457200" indent="-457200">
              <a:buFont typeface="Arial" panose="020B0604020202020204" pitchFamily="34" charset="0"/>
              <a:buChar char="•"/>
            </a:pPr>
            <a:r>
              <a:rPr lang="en-IN" sz="2800" dirty="0"/>
              <a:t>In the excel part I have create pivot table </a:t>
            </a:r>
          </a:p>
          <a:p>
            <a:pPr marL="457200" indent="-457200">
              <a:buFont typeface="Arial" panose="020B0604020202020204" pitchFamily="34" charset="0"/>
              <a:buChar char="•"/>
            </a:pPr>
            <a:r>
              <a:rPr lang="en-IN" sz="2800" dirty="0"/>
              <a:t>I had taken in pivot fields columns as personal loan drag n drop, values as a sum of id drag n drop, left click on sum of id go to summarize the value field by count and ok.</a:t>
            </a:r>
          </a:p>
          <a:p>
            <a:pPr marL="457200" indent="-457200">
              <a:buFont typeface="Arial" panose="020B0604020202020204" pitchFamily="34" charset="0"/>
              <a:buChar char="•"/>
            </a:pPr>
            <a:r>
              <a:rPr lang="en-IN" sz="2800" dirty="0"/>
              <a:t>So the pivot table reflects as count of id the bank customer without availed personal loans 90.40% ,The bank customer as availed personal loan 9.60%, the grand total is 100%</a:t>
            </a:r>
          </a:p>
          <a:p>
            <a:r>
              <a:rPr lang="en-IN" sz="2800" dirty="0"/>
              <a:t>The conclusion is the bank customers as availed personal loan </a:t>
            </a:r>
            <a:r>
              <a:rPr lang="en-IN" sz="2800" dirty="0">
                <a:highlight>
                  <a:srgbClr val="FFFF00"/>
                </a:highlight>
              </a:rPr>
              <a:t>9.60% </a:t>
            </a:r>
            <a:r>
              <a:rPr lang="en-IN" sz="2800" dirty="0"/>
              <a:t>with in </a:t>
            </a:r>
            <a:r>
              <a:rPr lang="en-IN" sz="2800" dirty="0">
                <a:highlight>
                  <a:srgbClr val="FFFF00"/>
                </a:highlight>
              </a:rPr>
              <a:t>100%</a:t>
            </a:r>
          </a:p>
          <a:p>
            <a:r>
              <a:rPr lang="en-IN" sz="2800" dirty="0"/>
              <a:t>Observation is </a:t>
            </a:r>
            <a:r>
              <a:rPr lang="en-US" sz="2800" dirty="0"/>
              <a:t>out of </a:t>
            </a:r>
            <a:r>
              <a:rPr lang="en-US" sz="2800" dirty="0">
                <a:highlight>
                  <a:srgbClr val="FFFF00"/>
                </a:highlight>
              </a:rPr>
              <a:t>5000</a:t>
            </a:r>
            <a:r>
              <a:rPr lang="en-US" sz="2800" dirty="0"/>
              <a:t> customers only </a:t>
            </a:r>
            <a:r>
              <a:rPr lang="en-US" sz="2800" dirty="0">
                <a:highlight>
                  <a:srgbClr val="FFFF00"/>
                </a:highlight>
              </a:rPr>
              <a:t>480 </a:t>
            </a:r>
            <a:r>
              <a:rPr lang="en-US" sz="2800" dirty="0"/>
              <a:t>customers have availed the personal loan</a:t>
            </a:r>
            <a:endParaRPr lang="en-IN" sz="2800" dirty="0"/>
          </a:p>
          <a:p>
            <a:endParaRPr lang="en-IN" dirty="0"/>
          </a:p>
          <a:p>
            <a:r>
              <a:rPr lang="en-IN" dirty="0"/>
              <a:t> </a:t>
            </a:r>
          </a:p>
        </p:txBody>
      </p:sp>
      <p:pic>
        <p:nvPicPr>
          <p:cNvPr id="3" name="Picture 2">
            <a:extLst>
              <a:ext uri="{FF2B5EF4-FFF2-40B4-BE49-F238E27FC236}">
                <a16:creationId xmlns:a16="http://schemas.microsoft.com/office/drawing/2014/main" id="{6AA912AC-ED4C-F131-9F7C-7179DB7EB03E}"/>
              </a:ext>
            </a:extLst>
          </p:cNvPr>
          <p:cNvPicPr>
            <a:picLocks noChangeAspect="1"/>
          </p:cNvPicPr>
          <p:nvPr/>
        </p:nvPicPr>
        <p:blipFill>
          <a:blip r:embed="rId2"/>
          <a:stretch>
            <a:fillRect/>
          </a:stretch>
        </p:blipFill>
        <p:spPr>
          <a:xfrm>
            <a:off x="6814457" y="0"/>
            <a:ext cx="5377543" cy="1262743"/>
          </a:xfrm>
          <a:prstGeom prst="rect">
            <a:avLst/>
          </a:prstGeom>
        </p:spPr>
      </p:pic>
    </p:spTree>
    <p:extLst>
      <p:ext uri="{BB962C8B-B14F-4D97-AF65-F5344CB8AC3E}">
        <p14:creationId xmlns:p14="http://schemas.microsoft.com/office/powerpoint/2010/main" val="37228453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C022D-2F42-9EF5-CA87-DD74DA7FDE38}"/>
              </a:ext>
            </a:extLst>
          </p:cNvPr>
          <p:cNvSpPr txBox="1"/>
          <p:nvPr/>
        </p:nvSpPr>
        <p:spPr>
          <a:xfrm>
            <a:off x="261257" y="478971"/>
            <a:ext cx="11538857" cy="661719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US" dirty="0"/>
          </a:p>
          <a:p>
            <a:endParaRPr lang="en-US" dirty="0"/>
          </a:p>
          <a:p>
            <a:r>
              <a:rPr lang="en-US" sz="2000" dirty="0"/>
              <a:t>The above table is create a pivot table say as value I did with the max n min in a pivot table and I separately calculated </a:t>
            </a:r>
          </a:p>
          <a:p>
            <a:r>
              <a:rPr lang="en-US" sz="2000" dirty="0"/>
              <a:t>The mean and median value below are observation</a:t>
            </a:r>
          </a:p>
          <a:p>
            <a:pPr marL="285750" indent="-285750">
              <a:buFont typeface="Arial" panose="020B0604020202020204" pitchFamily="34" charset="0"/>
              <a:buChar char="•"/>
            </a:pPr>
            <a:r>
              <a:rPr lang="en-US" sz="2000" dirty="0"/>
              <a:t>maximum age of 67 has 30+years of experience in range they have 40+ years experience in years and minimum of age is 23 0 to 10 years of experience in range they have 1+ years experience in years  and average of customer in year 45 and median would say the same as average 45 </a:t>
            </a:r>
            <a:endParaRPr lang="en-IN" sz="2000" dirty="0"/>
          </a:p>
          <a:p>
            <a:pPr marL="285750" indent="-285750">
              <a:buFont typeface="Arial" panose="020B0604020202020204" pitchFamily="34" charset="0"/>
              <a:buChar char="•"/>
            </a:pPr>
            <a:r>
              <a:rPr lang="en-US" sz="2000" dirty="0"/>
              <a:t>in mortgage refers that 635 maximum value which is the experience 13 years 37 years in age there is overall average is 56.50 there is 0 in median </a:t>
            </a:r>
            <a:endParaRPr lang="en-IN" sz="2000" dirty="0"/>
          </a:p>
          <a:p>
            <a:pPr marL="285750" indent="-285750">
              <a:buFont typeface="Arial" panose="020B0604020202020204" pitchFamily="34" charset="0"/>
              <a:buChar char="•"/>
            </a:pPr>
            <a:r>
              <a:rPr lang="en-US" sz="2000" dirty="0"/>
              <a:t>max of cc avg is 10 value is there is no minimum value the overall average is 1.94 median as 1.5 </a:t>
            </a:r>
          </a:p>
          <a:p>
            <a:pPr marL="285750" indent="-285750">
              <a:buFont typeface="Arial" panose="020B0604020202020204" pitchFamily="34" charset="0"/>
              <a:buChar char="•"/>
            </a:pPr>
            <a:r>
              <a:rPr lang="en-US" sz="2000" dirty="0"/>
              <a:t>max of income is 224 is 48 </a:t>
            </a:r>
            <a:r>
              <a:rPr lang="en-US" sz="2000" dirty="0" err="1"/>
              <a:t>yaers</a:t>
            </a:r>
            <a:r>
              <a:rPr lang="en-US" sz="2000" dirty="0"/>
              <a:t> in age experience in range 21 - 30 years which is of experience is 24 years there is overall mean is 73.77 and median has 64</a:t>
            </a:r>
          </a:p>
          <a:p>
            <a:pPr marL="285750" indent="-285750">
              <a:buFont typeface="Arial" panose="020B0604020202020204" pitchFamily="34" charset="0"/>
              <a:buChar char="•"/>
            </a:pPr>
            <a:r>
              <a:rPr lang="en-US" sz="2000" dirty="0"/>
              <a:t>max of family members are 4 and minimum of member is 1 overall average is 2 and median has 2 </a:t>
            </a:r>
          </a:p>
          <a:p>
            <a:pPr marL="285750" indent="-285750">
              <a:buFont typeface="Arial" panose="020B0604020202020204" pitchFamily="34" charset="0"/>
              <a:buChar char="•"/>
            </a:pPr>
            <a:r>
              <a:rPr lang="en-US" sz="2000" dirty="0"/>
              <a:t>maximum experience as 43 years minimum as 0 mean and median has both 20 with in average and mid value is 20</a:t>
            </a:r>
            <a:endParaRPr lang="en-IN" sz="2000" dirty="0"/>
          </a:p>
        </p:txBody>
      </p:sp>
      <p:pic>
        <p:nvPicPr>
          <p:cNvPr id="4" name="Picture 3">
            <a:extLst>
              <a:ext uri="{FF2B5EF4-FFF2-40B4-BE49-F238E27FC236}">
                <a16:creationId xmlns:a16="http://schemas.microsoft.com/office/drawing/2014/main" id="{D9869C8F-89B9-F76A-F597-383F8D40FD98}"/>
              </a:ext>
            </a:extLst>
          </p:cNvPr>
          <p:cNvPicPr>
            <a:picLocks noChangeAspect="1"/>
          </p:cNvPicPr>
          <p:nvPr/>
        </p:nvPicPr>
        <p:blipFill>
          <a:blip r:embed="rId2"/>
          <a:stretch>
            <a:fillRect/>
          </a:stretch>
        </p:blipFill>
        <p:spPr>
          <a:xfrm>
            <a:off x="391887" y="478971"/>
            <a:ext cx="11615056" cy="1959429"/>
          </a:xfrm>
          <a:prstGeom prst="rect">
            <a:avLst/>
          </a:prstGeom>
        </p:spPr>
      </p:pic>
      <p:sp>
        <p:nvSpPr>
          <p:cNvPr id="5" name="TextBox 4">
            <a:extLst>
              <a:ext uri="{FF2B5EF4-FFF2-40B4-BE49-F238E27FC236}">
                <a16:creationId xmlns:a16="http://schemas.microsoft.com/office/drawing/2014/main" id="{4B083C47-6264-2F2A-D113-ADF155F21A75}"/>
              </a:ext>
            </a:extLst>
          </p:cNvPr>
          <p:cNvSpPr txBox="1"/>
          <p:nvPr/>
        </p:nvSpPr>
        <p:spPr>
          <a:xfrm>
            <a:off x="391887" y="0"/>
            <a:ext cx="8196943" cy="461665"/>
          </a:xfrm>
          <a:prstGeom prst="rect">
            <a:avLst/>
          </a:prstGeom>
          <a:noFill/>
        </p:spPr>
        <p:txBody>
          <a:bodyPr wrap="square" rtlCol="0">
            <a:spAutoFit/>
          </a:bodyPr>
          <a:lstStyle/>
          <a:p>
            <a:r>
              <a:rPr lang="en-IN" sz="2400" dirty="0"/>
              <a:t>QUESTION2</a:t>
            </a:r>
          </a:p>
        </p:txBody>
      </p:sp>
    </p:spTree>
    <p:extLst>
      <p:ext uri="{BB962C8B-B14F-4D97-AF65-F5344CB8AC3E}">
        <p14:creationId xmlns:p14="http://schemas.microsoft.com/office/powerpoint/2010/main" val="2087291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D1A66-268B-3BEE-F846-9E41700BE543}"/>
              </a:ext>
            </a:extLst>
          </p:cNvPr>
          <p:cNvSpPr txBox="1"/>
          <p:nvPr/>
        </p:nvSpPr>
        <p:spPr>
          <a:xfrm>
            <a:off x="1" y="108858"/>
            <a:ext cx="12028714" cy="738664"/>
          </a:xfrm>
          <a:prstGeom prst="rect">
            <a:avLst/>
          </a:prstGeom>
          <a:noFill/>
        </p:spPr>
        <p:txBody>
          <a:bodyPr wrap="square" rtlCol="0">
            <a:spAutoFit/>
          </a:bodyPr>
          <a:lstStyle/>
          <a:p>
            <a:r>
              <a:rPr lang="en-IN" sz="2400" dirty="0"/>
              <a:t>QUESTION 3</a:t>
            </a:r>
          </a:p>
          <a:p>
            <a:endParaRPr lang="en-IN" dirty="0"/>
          </a:p>
        </p:txBody>
      </p:sp>
      <p:pic>
        <p:nvPicPr>
          <p:cNvPr id="4" name="Picture 3">
            <a:extLst>
              <a:ext uri="{FF2B5EF4-FFF2-40B4-BE49-F238E27FC236}">
                <a16:creationId xmlns:a16="http://schemas.microsoft.com/office/drawing/2014/main" id="{9F5CF82E-CAD1-6EC4-3230-103FFE18B8DF}"/>
              </a:ext>
            </a:extLst>
          </p:cNvPr>
          <p:cNvPicPr>
            <a:picLocks noChangeAspect="1"/>
          </p:cNvPicPr>
          <p:nvPr/>
        </p:nvPicPr>
        <p:blipFill>
          <a:blip r:embed="rId2"/>
          <a:stretch>
            <a:fillRect/>
          </a:stretch>
        </p:blipFill>
        <p:spPr>
          <a:xfrm>
            <a:off x="1894114" y="-1"/>
            <a:ext cx="4065815" cy="2329543"/>
          </a:xfrm>
          <a:prstGeom prst="rect">
            <a:avLst/>
          </a:prstGeom>
        </p:spPr>
      </p:pic>
      <p:pic>
        <p:nvPicPr>
          <p:cNvPr id="6" name="Picture 5">
            <a:extLst>
              <a:ext uri="{FF2B5EF4-FFF2-40B4-BE49-F238E27FC236}">
                <a16:creationId xmlns:a16="http://schemas.microsoft.com/office/drawing/2014/main" id="{C4AB13C8-2878-2BC0-4356-5EE2C9014C99}"/>
              </a:ext>
            </a:extLst>
          </p:cNvPr>
          <p:cNvPicPr>
            <a:picLocks noChangeAspect="1"/>
          </p:cNvPicPr>
          <p:nvPr/>
        </p:nvPicPr>
        <p:blipFill>
          <a:blip r:embed="rId3"/>
          <a:stretch>
            <a:fillRect/>
          </a:stretch>
        </p:blipFill>
        <p:spPr>
          <a:xfrm>
            <a:off x="6232073" y="108859"/>
            <a:ext cx="5339441" cy="2090056"/>
          </a:xfrm>
          <a:prstGeom prst="rect">
            <a:avLst/>
          </a:prstGeom>
        </p:spPr>
      </p:pic>
      <p:sp>
        <p:nvSpPr>
          <p:cNvPr id="7" name="TextBox 6">
            <a:extLst>
              <a:ext uri="{FF2B5EF4-FFF2-40B4-BE49-F238E27FC236}">
                <a16:creationId xmlns:a16="http://schemas.microsoft.com/office/drawing/2014/main" id="{DC0401A7-80DF-70EE-504C-8C3A830BEE55}"/>
              </a:ext>
            </a:extLst>
          </p:cNvPr>
          <p:cNvSpPr txBox="1"/>
          <p:nvPr/>
        </p:nvSpPr>
        <p:spPr>
          <a:xfrm>
            <a:off x="163286" y="2438401"/>
            <a:ext cx="10896600" cy="1938992"/>
          </a:xfrm>
          <a:prstGeom prst="rect">
            <a:avLst/>
          </a:prstGeom>
          <a:noFill/>
        </p:spPr>
        <p:txBody>
          <a:bodyPr wrap="square" rtlCol="0">
            <a:spAutoFit/>
          </a:bodyPr>
          <a:lstStyle/>
          <a:p>
            <a:r>
              <a:rPr lang="en-US" sz="2400" dirty="0"/>
              <a:t>The above pivot table and pivot chart create and insert the value I got my observation below</a:t>
            </a:r>
          </a:p>
          <a:p>
            <a:r>
              <a:rPr lang="en-US" sz="2400" dirty="0"/>
              <a:t>As per my observation the maximum experience range is </a:t>
            </a:r>
            <a:r>
              <a:rPr lang="en-US" sz="2400" dirty="0">
                <a:highlight>
                  <a:srgbClr val="00FFFF"/>
                </a:highlight>
              </a:rPr>
              <a:t>21-30</a:t>
            </a:r>
            <a:r>
              <a:rPr lang="en-US" sz="2400" dirty="0"/>
              <a:t> years of age are</a:t>
            </a:r>
          </a:p>
          <a:p>
            <a:endParaRPr lang="en-US" sz="2400" dirty="0"/>
          </a:p>
          <a:p>
            <a:r>
              <a:rPr lang="en-US" sz="2400" dirty="0"/>
              <a:t>experienced which is the count of experience range is </a:t>
            </a:r>
            <a:r>
              <a:rPr lang="en-US" sz="2400" dirty="0">
                <a:highlight>
                  <a:srgbClr val="00FFFF"/>
                </a:highlight>
              </a:rPr>
              <a:t>1301 </a:t>
            </a:r>
            <a:r>
              <a:rPr lang="en-US" sz="2400" dirty="0"/>
              <a:t>experienced persons </a:t>
            </a:r>
            <a:endParaRPr lang="en-IN" sz="2400" dirty="0"/>
          </a:p>
        </p:txBody>
      </p:sp>
    </p:spTree>
    <p:extLst>
      <p:ext uri="{BB962C8B-B14F-4D97-AF65-F5344CB8AC3E}">
        <p14:creationId xmlns:p14="http://schemas.microsoft.com/office/powerpoint/2010/main" val="30407819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D4E94F-0AA6-5728-CDFF-9287D450F594}"/>
              </a:ext>
            </a:extLst>
          </p:cNvPr>
          <p:cNvPicPr>
            <a:picLocks noChangeAspect="1"/>
          </p:cNvPicPr>
          <p:nvPr/>
        </p:nvPicPr>
        <p:blipFill>
          <a:blip r:embed="rId2"/>
          <a:stretch>
            <a:fillRect/>
          </a:stretch>
        </p:blipFill>
        <p:spPr>
          <a:xfrm>
            <a:off x="2819400" y="0"/>
            <a:ext cx="9269780" cy="3287486"/>
          </a:xfrm>
          <a:prstGeom prst="rect">
            <a:avLst/>
          </a:prstGeom>
        </p:spPr>
      </p:pic>
      <p:sp>
        <p:nvSpPr>
          <p:cNvPr id="6" name="TextBox 5">
            <a:extLst>
              <a:ext uri="{FF2B5EF4-FFF2-40B4-BE49-F238E27FC236}">
                <a16:creationId xmlns:a16="http://schemas.microsoft.com/office/drawing/2014/main" id="{A5A6562A-E0DF-A62A-C844-BCE9B13F9175}"/>
              </a:ext>
            </a:extLst>
          </p:cNvPr>
          <p:cNvSpPr txBox="1"/>
          <p:nvPr/>
        </p:nvSpPr>
        <p:spPr>
          <a:xfrm>
            <a:off x="174171" y="304800"/>
            <a:ext cx="6281058" cy="461665"/>
          </a:xfrm>
          <a:prstGeom prst="rect">
            <a:avLst/>
          </a:prstGeom>
          <a:noFill/>
        </p:spPr>
        <p:txBody>
          <a:bodyPr wrap="square" rtlCol="0">
            <a:spAutoFit/>
          </a:bodyPr>
          <a:lstStyle/>
          <a:p>
            <a:r>
              <a:rPr lang="en-IN" sz="2400" dirty="0"/>
              <a:t>QUESTION 4</a:t>
            </a:r>
          </a:p>
        </p:txBody>
      </p:sp>
      <p:sp>
        <p:nvSpPr>
          <p:cNvPr id="8" name="TextBox 7">
            <a:extLst>
              <a:ext uri="{FF2B5EF4-FFF2-40B4-BE49-F238E27FC236}">
                <a16:creationId xmlns:a16="http://schemas.microsoft.com/office/drawing/2014/main" id="{F64A7506-5FFF-32BB-4FCE-467FFF5DD16D}"/>
              </a:ext>
            </a:extLst>
          </p:cNvPr>
          <p:cNvSpPr txBox="1"/>
          <p:nvPr/>
        </p:nvSpPr>
        <p:spPr>
          <a:xfrm>
            <a:off x="130628" y="3516085"/>
            <a:ext cx="11986360" cy="1569660"/>
          </a:xfrm>
          <a:prstGeom prst="rect">
            <a:avLst/>
          </a:prstGeom>
          <a:noFill/>
        </p:spPr>
        <p:txBody>
          <a:bodyPr wrap="square" rtlCol="0">
            <a:spAutoFit/>
          </a:bodyPr>
          <a:lstStyle/>
          <a:p>
            <a:r>
              <a:rPr lang="en-US" sz="2400" dirty="0"/>
              <a:t>The above chart is explain about that how age and experience is correlated with each other the observation below</a:t>
            </a:r>
          </a:p>
          <a:p>
            <a:r>
              <a:rPr lang="en-US" sz="2400" dirty="0"/>
              <a:t>As per above chart age and experience </a:t>
            </a:r>
            <a:r>
              <a:rPr lang="en-US" sz="2400" dirty="0">
                <a:highlight>
                  <a:srgbClr val="FFFF00"/>
                </a:highlight>
              </a:rPr>
              <a:t>both positively correlated </a:t>
            </a:r>
            <a:r>
              <a:rPr lang="en-US" sz="2400" dirty="0"/>
              <a:t>with each other in the sense which is more aged person as more experienced persons so they are </a:t>
            </a:r>
            <a:r>
              <a:rPr lang="en-US" sz="2400" dirty="0">
                <a:highlight>
                  <a:srgbClr val="FFFF00"/>
                </a:highlight>
              </a:rPr>
              <a:t>highly correlated </a:t>
            </a:r>
          </a:p>
        </p:txBody>
      </p:sp>
    </p:spTree>
    <p:extLst>
      <p:ext uri="{BB962C8B-B14F-4D97-AF65-F5344CB8AC3E}">
        <p14:creationId xmlns:p14="http://schemas.microsoft.com/office/powerpoint/2010/main" val="10577703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AD9FB-2EE6-9690-615A-7B49D37AC603}"/>
              </a:ext>
            </a:extLst>
          </p:cNvPr>
          <p:cNvPicPr>
            <a:picLocks noChangeAspect="1"/>
          </p:cNvPicPr>
          <p:nvPr/>
        </p:nvPicPr>
        <p:blipFill>
          <a:blip r:embed="rId2"/>
          <a:stretch>
            <a:fillRect/>
          </a:stretch>
        </p:blipFill>
        <p:spPr>
          <a:xfrm>
            <a:off x="5965371" y="108858"/>
            <a:ext cx="6030686" cy="1905000"/>
          </a:xfrm>
          <a:prstGeom prst="rect">
            <a:avLst/>
          </a:prstGeom>
        </p:spPr>
      </p:pic>
      <p:sp>
        <p:nvSpPr>
          <p:cNvPr id="4" name="TextBox 3">
            <a:extLst>
              <a:ext uri="{FF2B5EF4-FFF2-40B4-BE49-F238E27FC236}">
                <a16:creationId xmlns:a16="http://schemas.microsoft.com/office/drawing/2014/main" id="{C9FD7762-50B5-6112-D6ED-D9971CC93308}"/>
              </a:ext>
            </a:extLst>
          </p:cNvPr>
          <p:cNvSpPr txBox="1"/>
          <p:nvPr/>
        </p:nvSpPr>
        <p:spPr>
          <a:xfrm flipH="1">
            <a:off x="263433" y="381000"/>
            <a:ext cx="5342710" cy="2215991"/>
          </a:xfrm>
          <a:prstGeom prst="rect">
            <a:avLst/>
          </a:prstGeom>
          <a:noFill/>
        </p:spPr>
        <p:txBody>
          <a:bodyPr wrap="square" rtlCol="0">
            <a:spAutoFit/>
          </a:bodyPr>
          <a:lstStyle/>
          <a:p>
            <a:r>
              <a:rPr lang="en-IN" sz="2400" dirty="0"/>
              <a:t>QUESTION5</a:t>
            </a:r>
          </a:p>
          <a:p>
            <a:endParaRPr lang="en-IN" dirty="0"/>
          </a:p>
          <a:p>
            <a:r>
              <a:rPr lang="en-IN" sz="2400" dirty="0"/>
              <a:t>The beside table shows about zip codes</a:t>
            </a:r>
          </a:p>
          <a:p>
            <a:r>
              <a:rPr lang="en-US" sz="2400" dirty="0"/>
              <a:t>the </a:t>
            </a:r>
            <a:r>
              <a:rPr lang="en-US" sz="2400" dirty="0">
                <a:highlight>
                  <a:srgbClr val="00FFFF"/>
                </a:highlight>
              </a:rPr>
              <a:t>top 3 zip </a:t>
            </a:r>
            <a:r>
              <a:rPr lang="en-US" sz="2400" dirty="0"/>
              <a:t>code where the bank customer's located are </a:t>
            </a:r>
            <a:r>
              <a:rPr lang="en-US" sz="2400" dirty="0">
                <a:highlight>
                  <a:srgbClr val="00FFFF"/>
                </a:highlight>
              </a:rPr>
              <a:t>169,127,119</a:t>
            </a:r>
            <a:r>
              <a:rPr lang="en-US" sz="2400" dirty="0"/>
              <a:t> ID are the top 3 codes</a:t>
            </a:r>
            <a:endParaRPr lang="en-IN" sz="2400" dirty="0"/>
          </a:p>
        </p:txBody>
      </p:sp>
    </p:spTree>
    <p:extLst>
      <p:ext uri="{BB962C8B-B14F-4D97-AF65-F5344CB8AC3E}">
        <p14:creationId xmlns:p14="http://schemas.microsoft.com/office/powerpoint/2010/main" val="30776171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29EEA-9906-6E00-2393-49A3D113238B}"/>
              </a:ext>
            </a:extLst>
          </p:cNvPr>
          <p:cNvSpPr txBox="1"/>
          <p:nvPr/>
        </p:nvSpPr>
        <p:spPr>
          <a:xfrm>
            <a:off x="87086" y="359229"/>
            <a:ext cx="5823857" cy="461665"/>
          </a:xfrm>
          <a:prstGeom prst="rect">
            <a:avLst/>
          </a:prstGeom>
          <a:noFill/>
        </p:spPr>
        <p:txBody>
          <a:bodyPr wrap="square" rtlCol="0">
            <a:spAutoFit/>
          </a:bodyPr>
          <a:lstStyle/>
          <a:p>
            <a:r>
              <a:rPr lang="en-IN" sz="2400" dirty="0"/>
              <a:t>QUESTION6</a:t>
            </a:r>
          </a:p>
        </p:txBody>
      </p:sp>
      <p:pic>
        <p:nvPicPr>
          <p:cNvPr id="4" name="Picture 3">
            <a:extLst>
              <a:ext uri="{FF2B5EF4-FFF2-40B4-BE49-F238E27FC236}">
                <a16:creationId xmlns:a16="http://schemas.microsoft.com/office/drawing/2014/main" id="{0A10FF94-7B5A-933B-5161-B343A3FDC9F9}"/>
              </a:ext>
            </a:extLst>
          </p:cNvPr>
          <p:cNvPicPr>
            <a:picLocks noChangeAspect="1"/>
          </p:cNvPicPr>
          <p:nvPr/>
        </p:nvPicPr>
        <p:blipFill>
          <a:blip r:embed="rId2"/>
          <a:stretch>
            <a:fillRect/>
          </a:stretch>
        </p:blipFill>
        <p:spPr>
          <a:xfrm>
            <a:off x="4225892" y="359229"/>
            <a:ext cx="5212023" cy="3069771"/>
          </a:xfrm>
          <a:prstGeom prst="rect">
            <a:avLst/>
          </a:prstGeom>
        </p:spPr>
      </p:pic>
      <p:sp>
        <p:nvSpPr>
          <p:cNvPr id="5" name="TextBox 4">
            <a:extLst>
              <a:ext uri="{FF2B5EF4-FFF2-40B4-BE49-F238E27FC236}">
                <a16:creationId xmlns:a16="http://schemas.microsoft.com/office/drawing/2014/main" id="{BDAC9AFC-C2A4-D855-9614-8DF0BF5C7757}"/>
              </a:ext>
            </a:extLst>
          </p:cNvPr>
          <p:cNvSpPr txBox="1"/>
          <p:nvPr/>
        </p:nvSpPr>
        <p:spPr>
          <a:xfrm>
            <a:off x="195942" y="3429000"/>
            <a:ext cx="11680371" cy="1569660"/>
          </a:xfrm>
          <a:prstGeom prst="rect">
            <a:avLst/>
          </a:prstGeom>
          <a:noFill/>
        </p:spPr>
        <p:txBody>
          <a:bodyPr wrap="square" rtlCol="0">
            <a:spAutoFit/>
          </a:bodyPr>
          <a:lstStyle/>
          <a:p>
            <a:endParaRPr lang="en-US" sz="2400" dirty="0"/>
          </a:p>
          <a:p>
            <a:r>
              <a:rPr lang="en-US" sz="2400" dirty="0"/>
              <a:t>The above pivot table interprets the below observation</a:t>
            </a:r>
          </a:p>
          <a:p>
            <a:endParaRPr lang="en-US" sz="2400" dirty="0"/>
          </a:p>
          <a:p>
            <a:r>
              <a:rPr lang="en-US" sz="2400" dirty="0"/>
              <a:t>As per pivot table the combination of </a:t>
            </a:r>
            <a:r>
              <a:rPr lang="en-US" sz="2400" dirty="0">
                <a:highlight>
                  <a:srgbClr val="00FF00"/>
                </a:highlight>
              </a:rPr>
              <a:t>fixed deposit </a:t>
            </a:r>
            <a:r>
              <a:rPr lang="en-US" sz="2400" dirty="0"/>
              <a:t>and </a:t>
            </a:r>
            <a:r>
              <a:rPr lang="en-US" sz="2400" dirty="0">
                <a:highlight>
                  <a:srgbClr val="00FF00"/>
                </a:highlight>
              </a:rPr>
              <a:t>credit card </a:t>
            </a:r>
            <a:r>
              <a:rPr lang="en-US" sz="2400" dirty="0"/>
              <a:t>is </a:t>
            </a:r>
            <a:r>
              <a:rPr lang="en-US" sz="2400" dirty="0">
                <a:highlight>
                  <a:srgbClr val="00FF00"/>
                </a:highlight>
              </a:rPr>
              <a:t>147 ID </a:t>
            </a:r>
            <a:r>
              <a:rPr lang="en-US" sz="2400" dirty="0"/>
              <a:t>are combined</a:t>
            </a:r>
            <a:endParaRPr lang="en-IN" sz="2400" dirty="0"/>
          </a:p>
        </p:txBody>
      </p:sp>
    </p:spTree>
    <p:extLst>
      <p:ext uri="{BB962C8B-B14F-4D97-AF65-F5344CB8AC3E}">
        <p14:creationId xmlns:p14="http://schemas.microsoft.com/office/powerpoint/2010/main" val="20457730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C6761-6D75-D205-8F7E-C14A00345B76}"/>
              </a:ext>
            </a:extLst>
          </p:cNvPr>
          <p:cNvPicPr>
            <a:picLocks noChangeAspect="1"/>
          </p:cNvPicPr>
          <p:nvPr/>
        </p:nvPicPr>
        <p:blipFill>
          <a:blip r:embed="rId2"/>
          <a:stretch>
            <a:fillRect/>
          </a:stretch>
        </p:blipFill>
        <p:spPr>
          <a:xfrm>
            <a:off x="2405743" y="1"/>
            <a:ext cx="7620000" cy="1872342"/>
          </a:xfrm>
          <a:prstGeom prst="rect">
            <a:avLst/>
          </a:prstGeom>
        </p:spPr>
      </p:pic>
      <p:sp>
        <p:nvSpPr>
          <p:cNvPr id="4" name="TextBox 3">
            <a:extLst>
              <a:ext uri="{FF2B5EF4-FFF2-40B4-BE49-F238E27FC236}">
                <a16:creationId xmlns:a16="http://schemas.microsoft.com/office/drawing/2014/main" id="{98C90178-3E59-81BC-AFBB-607AC8BC96CB}"/>
              </a:ext>
            </a:extLst>
          </p:cNvPr>
          <p:cNvSpPr txBox="1"/>
          <p:nvPr/>
        </p:nvSpPr>
        <p:spPr>
          <a:xfrm>
            <a:off x="97971" y="174171"/>
            <a:ext cx="2353491" cy="461665"/>
          </a:xfrm>
          <a:prstGeom prst="rect">
            <a:avLst/>
          </a:prstGeom>
          <a:noFill/>
        </p:spPr>
        <p:txBody>
          <a:bodyPr wrap="square" rtlCol="0">
            <a:spAutoFit/>
          </a:bodyPr>
          <a:lstStyle/>
          <a:p>
            <a:r>
              <a:rPr lang="en-IN" sz="2400" dirty="0"/>
              <a:t>QUESTION 7</a:t>
            </a:r>
          </a:p>
        </p:txBody>
      </p:sp>
      <p:sp>
        <p:nvSpPr>
          <p:cNvPr id="5" name="TextBox 4">
            <a:extLst>
              <a:ext uri="{FF2B5EF4-FFF2-40B4-BE49-F238E27FC236}">
                <a16:creationId xmlns:a16="http://schemas.microsoft.com/office/drawing/2014/main" id="{F8D75726-4FF2-B618-4CFD-F320B7F267BE}"/>
              </a:ext>
            </a:extLst>
          </p:cNvPr>
          <p:cNvSpPr txBox="1"/>
          <p:nvPr/>
        </p:nvSpPr>
        <p:spPr>
          <a:xfrm>
            <a:off x="391885" y="2852057"/>
            <a:ext cx="11615058" cy="1938992"/>
          </a:xfrm>
          <a:prstGeom prst="rect">
            <a:avLst/>
          </a:prstGeom>
          <a:noFill/>
        </p:spPr>
        <p:txBody>
          <a:bodyPr wrap="square" rtlCol="0">
            <a:spAutoFit/>
          </a:bodyPr>
          <a:lstStyle/>
          <a:p>
            <a:r>
              <a:rPr lang="en-US" sz="2400" dirty="0"/>
              <a:t>The above table refers to interpretation of the personal loan with the calculation of mean and median</a:t>
            </a:r>
          </a:p>
          <a:p>
            <a:endParaRPr lang="en-US" sz="2400" dirty="0"/>
          </a:p>
          <a:p>
            <a:r>
              <a:rPr lang="en-US" sz="2400" dirty="0"/>
              <a:t>the customer with personal loan availed the median which is of </a:t>
            </a:r>
            <a:r>
              <a:rPr lang="en-US" sz="2400" dirty="0">
                <a:highlight>
                  <a:srgbClr val="808000"/>
                </a:highlight>
              </a:rPr>
              <a:t>142.5 </a:t>
            </a:r>
            <a:r>
              <a:rPr lang="en-US" sz="2400" dirty="0"/>
              <a:t>so the median has more accurate in personal loan</a:t>
            </a:r>
            <a:endParaRPr lang="en-IN" sz="2400" dirty="0"/>
          </a:p>
        </p:txBody>
      </p:sp>
    </p:spTree>
    <p:extLst>
      <p:ext uri="{BB962C8B-B14F-4D97-AF65-F5344CB8AC3E}">
        <p14:creationId xmlns:p14="http://schemas.microsoft.com/office/powerpoint/2010/main" val="14108159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B72D5-F234-4AEF-9AB7-0CAE4E17CCC4}"/>
              </a:ext>
            </a:extLst>
          </p:cNvPr>
          <p:cNvPicPr>
            <a:picLocks noChangeAspect="1"/>
          </p:cNvPicPr>
          <p:nvPr/>
        </p:nvPicPr>
        <p:blipFill>
          <a:blip r:embed="rId2"/>
          <a:stretch>
            <a:fillRect/>
          </a:stretch>
        </p:blipFill>
        <p:spPr>
          <a:xfrm>
            <a:off x="2523066" y="767263"/>
            <a:ext cx="7018867" cy="1705004"/>
          </a:xfrm>
          <a:prstGeom prst="rect">
            <a:avLst/>
          </a:prstGeom>
        </p:spPr>
      </p:pic>
      <p:sp>
        <p:nvSpPr>
          <p:cNvPr id="4" name="TextBox 3">
            <a:extLst>
              <a:ext uri="{FF2B5EF4-FFF2-40B4-BE49-F238E27FC236}">
                <a16:creationId xmlns:a16="http://schemas.microsoft.com/office/drawing/2014/main" id="{05140BBC-41ED-CE62-D5FB-27AAEB71399D}"/>
              </a:ext>
            </a:extLst>
          </p:cNvPr>
          <p:cNvSpPr txBox="1"/>
          <p:nvPr/>
        </p:nvSpPr>
        <p:spPr>
          <a:xfrm>
            <a:off x="118533" y="863600"/>
            <a:ext cx="2286000" cy="461665"/>
          </a:xfrm>
          <a:prstGeom prst="rect">
            <a:avLst/>
          </a:prstGeom>
          <a:noFill/>
        </p:spPr>
        <p:txBody>
          <a:bodyPr wrap="square" rtlCol="0">
            <a:spAutoFit/>
          </a:bodyPr>
          <a:lstStyle/>
          <a:p>
            <a:r>
              <a:rPr lang="en-IN" sz="2400" dirty="0"/>
              <a:t>QUESTION8(a</a:t>
            </a:r>
            <a:r>
              <a:rPr lang="en-IN" dirty="0"/>
              <a:t>)</a:t>
            </a:r>
          </a:p>
        </p:txBody>
      </p:sp>
      <p:sp>
        <p:nvSpPr>
          <p:cNvPr id="7" name="TextBox 6">
            <a:extLst>
              <a:ext uri="{FF2B5EF4-FFF2-40B4-BE49-F238E27FC236}">
                <a16:creationId xmlns:a16="http://schemas.microsoft.com/office/drawing/2014/main" id="{615614E3-EBFE-227D-8EBF-65F8D6816ADF}"/>
              </a:ext>
            </a:extLst>
          </p:cNvPr>
          <p:cNvSpPr txBox="1"/>
          <p:nvPr/>
        </p:nvSpPr>
        <p:spPr>
          <a:xfrm>
            <a:off x="118533" y="2967335"/>
            <a:ext cx="11895667" cy="830997"/>
          </a:xfrm>
          <a:prstGeom prst="rect">
            <a:avLst/>
          </a:prstGeom>
          <a:noFill/>
        </p:spPr>
        <p:txBody>
          <a:bodyPr wrap="square">
            <a:spAutoFit/>
          </a:bodyPr>
          <a:lstStyle/>
          <a:p>
            <a:r>
              <a:rPr lang="en-IN" sz="2400" dirty="0"/>
              <a:t>in the above pivot table professional person had availed personal loan is 4.10% they have working experience when compared to others because they have availed personal loan</a:t>
            </a:r>
          </a:p>
        </p:txBody>
      </p:sp>
    </p:spTree>
    <p:extLst>
      <p:ext uri="{BB962C8B-B14F-4D97-AF65-F5344CB8AC3E}">
        <p14:creationId xmlns:p14="http://schemas.microsoft.com/office/powerpoint/2010/main" val="23317256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1024</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A</dc:creator>
  <cp:lastModifiedBy>Pooja A</cp:lastModifiedBy>
  <cp:revision>9</cp:revision>
  <dcterms:created xsi:type="dcterms:W3CDTF">2023-04-07T09:19:11Z</dcterms:created>
  <dcterms:modified xsi:type="dcterms:W3CDTF">2023-04-09T06:27:55Z</dcterms:modified>
</cp:coreProperties>
</file>