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7" r:id="rId42"/>
    <p:sldId id="298" r:id="rId43"/>
    <p:sldId id="300" r:id="rId44"/>
    <p:sldId id="299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9D273-C86A-4973-A874-BAA1319D145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DC40-F06D-4DD6-AE2F-65AA62EE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82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0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72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75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38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79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94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01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84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9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84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3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75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8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46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6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13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43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1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55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41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10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3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167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08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297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98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887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736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390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640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369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6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93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31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55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FB1-226B-49D9-8231-FA42291AFB3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8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FB1-226B-49D9-8231-FA42291AFB3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7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FB1-226B-49D9-8231-FA42291AFB3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FB1-226B-49D9-8231-FA42291AFB3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0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FB1-226B-49D9-8231-FA42291AFB3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3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FB1-226B-49D9-8231-FA42291AFB3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5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FB1-226B-49D9-8231-FA42291AFB3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3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FB1-226B-49D9-8231-FA42291AFB3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0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FB1-226B-49D9-8231-FA42291AFB3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3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FB1-226B-49D9-8231-FA42291AFB3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FB1-226B-49D9-8231-FA42291AFB3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5FB1-226B-49D9-8231-FA42291AFB3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65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91178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8D05B8-FB46-8755-926C-2E97376BA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8046" y="0"/>
            <a:ext cx="5853953" cy="3509962"/>
          </a:xfrm>
        </p:spPr>
        <p:txBody>
          <a:bodyPr>
            <a:norm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IBM DATA SCIENCE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4660" y="3738282"/>
            <a:ext cx="6418730" cy="273423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4300" b="1" dirty="0">
                <a:latin typeface="Bookman Old Style" panose="02050604050505020204" pitchFamily="18" charset="0"/>
              </a:rPr>
              <a:t>Space X Falcon 9 Landing Analysis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b="1" dirty="0">
                <a:latin typeface="Bookman Old Style" panose="02050604050505020204" pitchFamily="18" charset="0"/>
              </a:rPr>
              <a:t>Pooja Karmokar</a:t>
            </a:r>
          </a:p>
          <a:p>
            <a:pPr marL="0" indent="0" algn="r">
              <a:buNone/>
            </a:pPr>
            <a:r>
              <a:rPr lang="en-US" b="1">
                <a:latin typeface="Bookman Old Style" panose="02050604050505020204" pitchFamily="18" charset="0"/>
              </a:rPr>
              <a:t>10</a:t>
            </a:r>
            <a:r>
              <a:rPr lang="en-US" b="1" baseline="30000">
                <a:latin typeface="Bookman Old Style" panose="02050604050505020204" pitchFamily="18" charset="0"/>
              </a:rPr>
              <a:t>th</a:t>
            </a:r>
            <a:r>
              <a:rPr lang="en-US" b="1">
                <a:latin typeface="Bookman Old Style" panose="02050604050505020204" pitchFamily="18" charset="0"/>
              </a:rPr>
              <a:t> Jan </a:t>
            </a:r>
            <a:r>
              <a:rPr lang="en-US" b="1" dirty="0">
                <a:latin typeface="Bookman Old Style" panose="02050604050505020204" pitchFamily="18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785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6462" y="80684"/>
            <a:ext cx="7035539" cy="6777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Bookman Old Style" panose="02050604050505020204" pitchFamily="18" charset="0"/>
              </a:rPr>
              <a:t>Data Collection – </a:t>
            </a:r>
            <a:r>
              <a:rPr lang="en-US" b="1" dirty="0" err="1">
                <a:latin typeface="Bookman Old Style" panose="02050604050505020204" pitchFamily="18" charset="0"/>
              </a:rPr>
              <a:t>Webscraping</a:t>
            </a:r>
            <a:endParaRPr lang="en-US" b="1" dirty="0">
              <a:latin typeface="Bookman Old Style" panose="02050604050505020204" pitchFamily="18" charset="0"/>
            </a:endParaRPr>
          </a:p>
          <a:p>
            <a:pPr algn="just"/>
            <a:r>
              <a:rPr lang="en-US" sz="1800" dirty="0">
                <a:latin typeface="Bookman Old Style" panose="02050604050505020204" pitchFamily="18" charset="0"/>
              </a:rPr>
              <a:t>Web scraping Falcon 9 and Falcon Heavy Launches Records from Wikipedia to fetch details like Flight No., Launch site, Payload, </a:t>
            </a:r>
            <a:r>
              <a:rPr lang="en-US" sz="1800" dirty="0" err="1">
                <a:latin typeface="Bookman Old Style" panose="02050604050505020204" pitchFamily="18" charset="0"/>
              </a:rPr>
              <a:t>PayloadMass</a:t>
            </a:r>
            <a:r>
              <a:rPr lang="en-US" sz="1800" dirty="0">
                <a:latin typeface="Bookman Old Style" panose="02050604050505020204" pitchFamily="18" charset="0"/>
              </a:rPr>
              <a:t>, Orbit, Customer, Launch outcome, Version  Booster, Booster landing, Date, 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Request the HTML page from the static URL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Assign the response to an object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Create a </a:t>
            </a:r>
            <a:r>
              <a:rPr lang="en-US" sz="1500" dirty="0" err="1">
                <a:latin typeface="Bookman Old Style" panose="02050604050505020204" pitchFamily="18" charset="0"/>
              </a:rPr>
              <a:t>BeautifulSoup</a:t>
            </a:r>
            <a:r>
              <a:rPr lang="en-US" sz="1500" dirty="0">
                <a:latin typeface="Bookman Old Style" panose="02050604050505020204" pitchFamily="18" charset="0"/>
              </a:rPr>
              <a:t> object from the HTML response object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Find all tables within the HTML page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Collect all column header names from the tables found within the HTML page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Use the column names as keys in a dictionary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Use custom functions and logic to parse all launch tables (see Appendix) to fill the dictionary values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Convert the dictionary to a Pandas </a:t>
            </a:r>
            <a:r>
              <a:rPr lang="en-US" sz="1500" dirty="0" err="1">
                <a:latin typeface="Bookman Old Style" panose="02050604050505020204" pitchFamily="18" charset="0"/>
              </a:rPr>
              <a:t>DataFrame</a:t>
            </a:r>
            <a:r>
              <a:rPr lang="en-US" sz="1500" dirty="0">
                <a:latin typeface="Bookman Old Style" panose="02050604050505020204" pitchFamily="18" charset="0"/>
              </a:rPr>
              <a:t> ready for export</a:t>
            </a:r>
          </a:p>
          <a:p>
            <a:pPr algn="just"/>
            <a:endParaRPr lang="en-US" sz="1500" dirty="0">
              <a:latin typeface="Bookman Old Style" panose="02050604050505020204" pitchFamily="18" charset="0"/>
            </a:endParaRPr>
          </a:p>
          <a:p>
            <a:pPr algn="just"/>
            <a:endParaRPr lang="en-US" sz="1500" dirty="0">
              <a:latin typeface="Bookman Old Style" panose="02050604050505020204" pitchFamily="18" charset="0"/>
            </a:endParaRPr>
          </a:p>
          <a:p>
            <a:pPr algn="just"/>
            <a:endParaRPr lang="en-US" sz="1500" dirty="0">
              <a:latin typeface="Bookman Old Style" panose="02050604050505020204" pitchFamily="18" charset="0"/>
            </a:endParaRPr>
          </a:p>
          <a:p>
            <a:pPr algn="l"/>
            <a:r>
              <a:rPr lang="en-US" sz="1500" b="1" dirty="0" err="1">
                <a:latin typeface="Bookman Old Style" panose="02050604050505020204" pitchFamily="18" charset="0"/>
              </a:rPr>
              <a:t>Github</a:t>
            </a:r>
            <a:r>
              <a:rPr lang="en-US" sz="1500" b="1" dirty="0">
                <a:latin typeface="Bookman Old Style" panose="02050604050505020204" pitchFamily="18" charset="0"/>
              </a:rPr>
              <a:t> link: </a:t>
            </a:r>
            <a:r>
              <a:rPr lang="en-US" sz="1500" dirty="0">
                <a:latin typeface="Bookman Old Style" panose="02050604050505020204" pitchFamily="18" charset="0"/>
              </a:rPr>
              <a:t>https://github.com/pooja420/IBM_Data_Science_Capstone.git</a:t>
            </a:r>
          </a:p>
        </p:txBody>
      </p:sp>
    </p:spTree>
    <p:extLst>
      <p:ext uri="{BB962C8B-B14F-4D97-AF65-F5344CB8AC3E}">
        <p14:creationId xmlns:p14="http://schemas.microsoft.com/office/powerpoint/2010/main" val="49905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6462" y="80684"/>
            <a:ext cx="7035539" cy="6777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Bookman Old Style" panose="02050604050505020204" pitchFamily="18" charset="0"/>
              </a:rPr>
              <a:t>Data Wrangling</a:t>
            </a:r>
          </a:p>
          <a:p>
            <a:pPr algn="just"/>
            <a:r>
              <a:rPr lang="en-US" sz="1800" dirty="0">
                <a:latin typeface="Bookman Old Style" panose="02050604050505020204" pitchFamily="18" charset="0"/>
              </a:rPr>
              <a:t>Perform some Exploratory Data Analysis (EDA) to find some patterns in the data and determine what would be the label for training supervised models. Convert below outcomes into Training Labels:</a:t>
            </a:r>
            <a:endParaRPr lang="en-US" sz="1500" dirty="0">
              <a:latin typeface="Bookman Old Style" panose="02050604050505020204" pitchFamily="18" charset="0"/>
            </a:endParaRPr>
          </a:p>
          <a:p>
            <a:pPr algn="just"/>
            <a:r>
              <a:rPr lang="en-US" sz="1500" dirty="0">
                <a:latin typeface="Bookman Old Style" panose="02050604050505020204" pitchFamily="18" charset="0"/>
              </a:rPr>
              <a:t>True Ocean - means the mission outcome was successfully landed to a specific region of the ocean </a:t>
            </a:r>
          </a:p>
          <a:p>
            <a:pPr algn="just"/>
            <a:r>
              <a:rPr lang="en-US" sz="1500" dirty="0">
                <a:latin typeface="Bookman Old Style" panose="02050604050505020204" pitchFamily="18" charset="0"/>
              </a:rPr>
              <a:t>False Ocean - means the mission outcome was unsuccessfully landed to a specific region of the ocean</a:t>
            </a:r>
          </a:p>
          <a:p>
            <a:pPr algn="just"/>
            <a:r>
              <a:rPr lang="en-US" sz="1500" dirty="0">
                <a:latin typeface="Bookman Old Style" panose="02050604050505020204" pitchFamily="18" charset="0"/>
              </a:rPr>
              <a:t>True RTLS - means the mission outcome was successfully landed to a ground pad</a:t>
            </a:r>
          </a:p>
          <a:p>
            <a:pPr algn="just"/>
            <a:r>
              <a:rPr lang="en-US" sz="1500" dirty="0">
                <a:latin typeface="Bookman Old Style" panose="02050604050505020204" pitchFamily="18" charset="0"/>
              </a:rPr>
              <a:t>False RTLS - means the mission outcome was unsuccessfully landed to a ground pad</a:t>
            </a:r>
          </a:p>
          <a:p>
            <a:pPr algn="just"/>
            <a:r>
              <a:rPr lang="en-US" sz="1500" dirty="0">
                <a:latin typeface="Bookman Old Style" panose="02050604050505020204" pitchFamily="18" charset="0"/>
              </a:rPr>
              <a:t>True ASDS - means the mission outcome was successfully landed on a drone ship </a:t>
            </a:r>
          </a:p>
          <a:p>
            <a:pPr algn="just"/>
            <a:r>
              <a:rPr lang="en-US" sz="1500" dirty="0">
                <a:latin typeface="Bookman Old Style" panose="02050604050505020204" pitchFamily="18" charset="0"/>
              </a:rPr>
              <a:t>False ASDS - means the mission outcome was unsuccessfully landed on a drone ship</a:t>
            </a:r>
          </a:p>
          <a:p>
            <a:pPr algn="just"/>
            <a:endParaRPr lang="en-US" sz="1500" dirty="0">
              <a:latin typeface="Bookman Old Style" panose="02050604050505020204" pitchFamily="18" charset="0"/>
            </a:endParaRPr>
          </a:p>
          <a:p>
            <a:pPr algn="just"/>
            <a:endParaRPr lang="en-US" sz="1500" dirty="0">
              <a:latin typeface="Bookman Old Style" panose="02050604050505020204" pitchFamily="18" charset="0"/>
            </a:endParaRPr>
          </a:p>
          <a:p>
            <a:pPr algn="l"/>
            <a:r>
              <a:rPr lang="en-US" sz="1500" b="1" dirty="0" err="1">
                <a:latin typeface="Bookman Old Style" panose="02050604050505020204" pitchFamily="18" charset="0"/>
              </a:rPr>
              <a:t>Github</a:t>
            </a:r>
            <a:r>
              <a:rPr lang="en-US" sz="1500" b="1" dirty="0">
                <a:latin typeface="Bookman Old Style" panose="02050604050505020204" pitchFamily="18" charset="0"/>
              </a:rPr>
              <a:t> link: </a:t>
            </a:r>
            <a:r>
              <a:rPr lang="en-US" sz="1500" dirty="0">
                <a:latin typeface="Bookman Old Style" panose="02050604050505020204" pitchFamily="18" charset="0"/>
              </a:rPr>
              <a:t>https://github.com/pooja420/IBM_Data_Science_Capstone.git</a:t>
            </a:r>
          </a:p>
        </p:txBody>
      </p:sp>
    </p:spTree>
    <p:extLst>
      <p:ext uri="{BB962C8B-B14F-4D97-AF65-F5344CB8AC3E}">
        <p14:creationId xmlns:p14="http://schemas.microsoft.com/office/powerpoint/2010/main" val="379587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6462" y="80684"/>
            <a:ext cx="7035539" cy="677731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latin typeface="Bookman Old Style" panose="02050604050505020204" pitchFamily="18" charset="0"/>
              </a:rPr>
              <a:t>Exploratory data analysis (EDA) – SQL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The SQL queries performed on the data set were used to: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Display the names of the unique launch sites in the space mission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Display 5 records where launch sites begin with the string ‘CCA’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Display the total payload mass carried by boosters launched by NASA (CRS)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Display the average payload mass carried by booster version F9 v1.1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List the date when the first successful landing outcome on a ground pad was achieved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List the names of the boosters which had success on a drone ship and a payload mass between 4000 and 6000 kg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List the total number of successful and failed mission outcomes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List the names of the booster versions which have carried the maximum payload mass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List the failed landing outcomes on drone ships, their booster versions, and launch site names for 2015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Rank the count of landing outcomes (such as Failure (drone ship) or Success (ground pad)) between the date 2010-06-04 and 2017-03-20, in descending order</a:t>
            </a:r>
          </a:p>
          <a:p>
            <a:pPr algn="just"/>
            <a:endParaRPr lang="en-US" sz="1500" dirty="0">
              <a:latin typeface="Bookman Old Style" panose="02050604050505020204" pitchFamily="18" charset="0"/>
            </a:endParaRPr>
          </a:p>
          <a:p>
            <a:pPr algn="l"/>
            <a:r>
              <a:rPr lang="en-US" sz="1500" b="1" dirty="0" err="1">
                <a:latin typeface="Bookman Old Style" panose="02050604050505020204" pitchFamily="18" charset="0"/>
              </a:rPr>
              <a:t>Github</a:t>
            </a:r>
            <a:r>
              <a:rPr lang="en-US" sz="1500" b="1" dirty="0">
                <a:latin typeface="Bookman Old Style" panose="02050604050505020204" pitchFamily="18" charset="0"/>
              </a:rPr>
              <a:t> link: </a:t>
            </a:r>
            <a:r>
              <a:rPr lang="en-US" sz="1500" dirty="0">
                <a:latin typeface="Bookman Old Style" panose="02050604050505020204" pitchFamily="18" charset="0"/>
              </a:rPr>
              <a:t>https://github.com/pooja420/IBM_Data_Science_Capstone.git</a:t>
            </a:r>
          </a:p>
        </p:txBody>
      </p:sp>
    </p:spTree>
    <p:extLst>
      <p:ext uri="{BB962C8B-B14F-4D97-AF65-F5344CB8AC3E}">
        <p14:creationId xmlns:p14="http://schemas.microsoft.com/office/powerpoint/2010/main" val="269453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4122" y="1"/>
            <a:ext cx="7097878" cy="685799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latin typeface="Bookman Old Style" panose="02050604050505020204" pitchFamily="18" charset="0"/>
              </a:rPr>
              <a:t>Exploratory data analysis (EDA) – Visual</a:t>
            </a:r>
          </a:p>
          <a:p>
            <a:pPr algn="just"/>
            <a:r>
              <a:rPr lang="en-US" sz="1500" dirty="0">
                <a:latin typeface="Bookman Old Style" panose="02050604050505020204" pitchFamily="18" charset="0"/>
              </a:rPr>
              <a:t>Use Scatter charts, Bar and Line charts to predict if the Falcon 9 first stage will have land successful or not.</a:t>
            </a:r>
          </a:p>
          <a:p>
            <a:pPr algn="just"/>
            <a:r>
              <a:rPr lang="en-US" sz="1500" b="1" dirty="0">
                <a:latin typeface="Bookman Old Style" panose="02050604050505020204" pitchFamily="18" charset="0"/>
              </a:rPr>
              <a:t>Scatter charts </a:t>
            </a:r>
            <a:r>
              <a:rPr lang="en-US" sz="1500" dirty="0">
                <a:latin typeface="Bookman Old Style" panose="02050604050505020204" pitchFamily="18" charset="0"/>
              </a:rPr>
              <a:t>are useful to observe relationships, or correlations, between two numeric variables. Here it was used to visualize the relationship between Flight Number and Launch Site, Payload and Launch Site.</a:t>
            </a:r>
          </a:p>
          <a:p>
            <a:pPr algn="just"/>
            <a:r>
              <a:rPr lang="en-US" sz="1500" b="1" dirty="0">
                <a:latin typeface="Bookman Old Style" panose="02050604050505020204" pitchFamily="18" charset="0"/>
              </a:rPr>
              <a:t>Bar charts </a:t>
            </a:r>
            <a:r>
              <a:rPr lang="en-US" sz="1500" dirty="0">
                <a:latin typeface="Bookman Old Style" panose="02050604050505020204" pitchFamily="18" charset="0"/>
              </a:rPr>
              <a:t>are used to compare a numerical value to a categorical variable. Horizontal or vertical bar charts can be used, depending on the size of the data. It was used to visualize relationship between success rate of each orbit type.</a:t>
            </a:r>
          </a:p>
          <a:p>
            <a:pPr algn="just"/>
            <a:r>
              <a:rPr lang="en-US" sz="1500" b="1" dirty="0">
                <a:latin typeface="Bookman Old Style" panose="02050604050505020204" pitchFamily="18" charset="0"/>
              </a:rPr>
              <a:t>Line charts </a:t>
            </a:r>
            <a:r>
              <a:rPr lang="en-US" sz="1500" dirty="0">
                <a:latin typeface="Bookman Old Style" panose="02050604050505020204" pitchFamily="18" charset="0"/>
              </a:rPr>
              <a:t>contain numerical values on both axes, and are generally used to show the change of a variable over time. It was used to identify success trends.</a:t>
            </a:r>
          </a:p>
          <a:p>
            <a:pPr algn="just"/>
            <a:endParaRPr lang="en-US" sz="1500" dirty="0">
              <a:latin typeface="Bookman Old Style" panose="02050604050505020204" pitchFamily="18" charset="0"/>
            </a:endParaRPr>
          </a:p>
          <a:p>
            <a:pPr algn="just"/>
            <a:endParaRPr lang="en-US" sz="1500" dirty="0">
              <a:latin typeface="Bookman Old Style" panose="02050604050505020204" pitchFamily="18" charset="0"/>
            </a:endParaRPr>
          </a:p>
          <a:p>
            <a:pPr algn="just"/>
            <a:endParaRPr lang="en-US" sz="1500" dirty="0">
              <a:latin typeface="Bookman Old Style" panose="02050604050505020204" pitchFamily="18" charset="0"/>
            </a:endParaRPr>
          </a:p>
          <a:p>
            <a:pPr algn="l"/>
            <a:endParaRPr lang="en-US" sz="1500" b="1" dirty="0">
              <a:latin typeface="Bookman Old Style" panose="02050604050505020204" pitchFamily="18" charset="0"/>
            </a:endParaRPr>
          </a:p>
          <a:p>
            <a:pPr algn="l"/>
            <a:endParaRPr lang="en-US" sz="1500" b="1" dirty="0">
              <a:latin typeface="Bookman Old Style" panose="02050604050505020204" pitchFamily="18" charset="0"/>
            </a:endParaRPr>
          </a:p>
          <a:p>
            <a:pPr algn="l"/>
            <a:endParaRPr lang="en-US" sz="1500" b="1" dirty="0">
              <a:latin typeface="Bookman Old Style" panose="02050604050505020204" pitchFamily="18" charset="0"/>
            </a:endParaRPr>
          </a:p>
          <a:p>
            <a:pPr algn="l"/>
            <a:endParaRPr lang="en-US" sz="1500" b="1" dirty="0">
              <a:latin typeface="Bookman Old Style" panose="02050604050505020204" pitchFamily="18" charset="0"/>
            </a:endParaRPr>
          </a:p>
          <a:p>
            <a:pPr algn="l"/>
            <a:r>
              <a:rPr lang="en-US" sz="1500" b="1" dirty="0" err="1">
                <a:latin typeface="Bookman Old Style" panose="02050604050505020204" pitchFamily="18" charset="0"/>
              </a:rPr>
              <a:t>Github</a:t>
            </a:r>
            <a:r>
              <a:rPr lang="en-US" sz="1500" b="1" dirty="0">
                <a:latin typeface="Bookman Old Style" panose="02050604050505020204" pitchFamily="18" charset="0"/>
              </a:rPr>
              <a:t> link: </a:t>
            </a:r>
            <a:r>
              <a:rPr lang="en-US" sz="1500" dirty="0">
                <a:latin typeface="Bookman Old Style" panose="02050604050505020204" pitchFamily="18" charset="0"/>
              </a:rPr>
              <a:t>https://github.com/pooja420/IBM_Data_Science_Capstone.git</a:t>
            </a:r>
          </a:p>
        </p:txBody>
      </p:sp>
      <p:pic>
        <p:nvPicPr>
          <p:cNvPr id="2055" name="Picture 7" descr="14,521 Line Chart Stock Photos, Pictures &amp; Royalty-Free ...">
            <a:extLst>
              <a:ext uri="{FF2B5EF4-FFF2-40B4-BE49-F238E27FC236}">
                <a16:creationId xmlns:a16="http://schemas.microsoft.com/office/drawing/2014/main" id="{8E1FE5FE-47D6-2E80-1DDD-631888D62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50" y="3683524"/>
            <a:ext cx="2459024" cy="132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1BB4B7-B28F-FA38-B3F5-2BFDBEE05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309" y="3683524"/>
            <a:ext cx="2236409" cy="1322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8B407-4F90-33E1-2020-9696886696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2955" y="3683524"/>
            <a:ext cx="2459024" cy="132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2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4122" y="1"/>
            <a:ext cx="7097878" cy="6857998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Bookman Old Style" panose="02050604050505020204" pitchFamily="18" charset="0"/>
              </a:rPr>
              <a:t>Geospatial analysis – folium</a:t>
            </a:r>
          </a:p>
          <a:p>
            <a:pPr algn="l"/>
            <a:r>
              <a:rPr lang="en-US" sz="1700" dirty="0">
                <a:latin typeface="Bookman Old Style" panose="02050604050505020204" pitchFamily="18" charset="0"/>
              </a:rPr>
              <a:t>Mark all launch sites on map using NASA co-ordinates, initialize the map afterwards add folium circle and marker for each provided launch-site.</a:t>
            </a: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r>
              <a:rPr lang="en-US" sz="1700" dirty="0">
                <a:latin typeface="Bookman Old Style" panose="02050604050505020204" pitchFamily="18" charset="0"/>
              </a:rPr>
              <a:t>Identify and mark success and failure launch-sites by </a:t>
            </a:r>
            <a:r>
              <a:rPr lang="en-US" sz="1700" dirty="0" err="1">
                <a:latin typeface="Bookman Old Style" panose="02050604050505020204" pitchFamily="18" charset="0"/>
              </a:rPr>
              <a:t>provding</a:t>
            </a:r>
            <a:r>
              <a:rPr lang="en-US" sz="1700" dirty="0">
                <a:latin typeface="Bookman Old Style" panose="02050604050505020204" pitchFamily="18" charset="0"/>
              </a:rPr>
              <a:t> dummy variables like 1 for success and 0 for failure, creating clusters, creating icon as text label, and assigning icon </a:t>
            </a:r>
            <a:r>
              <a:rPr lang="en-US" sz="1700" dirty="0" err="1">
                <a:latin typeface="Bookman Old Style" panose="02050604050505020204" pitchFamily="18" charset="0"/>
              </a:rPr>
              <a:t>colour</a:t>
            </a:r>
            <a:r>
              <a:rPr lang="en-US" sz="1700" dirty="0">
                <a:latin typeface="Bookman Old Style" panose="02050604050505020204" pitchFamily="18" charset="0"/>
              </a:rPr>
              <a:t>.</a:t>
            </a: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r>
              <a:rPr lang="en-US" sz="1700" dirty="0">
                <a:latin typeface="Bookman Old Style" panose="02050604050505020204" pitchFamily="18" charset="0"/>
              </a:rPr>
              <a:t>Calculating distance between a launch site and its proximities by exploring launch sites and calculating distance between latitude and longitude, creating folium marker to show the distance and adding these features to map.</a:t>
            </a: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r>
              <a:rPr lang="en-US" sz="1700" b="1" dirty="0" err="1">
                <a:latin typeface="Bookman Old Style" panose="02050604050505020204" pitchFamily="18" charset="0"/>
              </a:rPr>
              <a:t>Github</a:t>
            </a:r>
            <a:r>
              <a:rPr lang="en-US" sz="1700" b="1" dirty="0">
                <a:latin typeface="Bookman Old Style" panose="02050604050505020204" pitchFamily="18" charset="0"/>
              </a:rPr>
              <a:t> link: </a:t>
            </a:r>
            <a:r>
              <a:rPr lang="en-US" sz="1600" dirty="0">
                <a:latin typeface="Bookman Old Style" panose="02050604050505020204" pitchFamily="18" charset="0"/>
              </a:rPr>
              <a:t>https://github.com/pooja420/IBM_Data_Science_Capstone.git</a:t>
            </a:r>
            <a:endParaRPr lang="en-US" sz="1700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E7CC3C-D55C-1831-0E19-3CD66C454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634" y="3827282"/>
            <a:ext cx="6001226" cy="159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6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4122" y="1"/>
            <a:ext cx="7097878" cy="6857998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Bookman Old Style" panose="02050604050505020204" pitchFamily="18" charset="0"/>
              </a:rPr>
              <a:t>Interactive Dash using PLOTLY</a:t>
            </a:r>
          </a:p>
          <a:p>
            <a:pPr algn="l"/>
            <a:r>
              <a:rPr lang="en-US" sz="1700" dirty="0">
                <a:latin typeface="Bookman Old Style" panose="02050604050505020204" pitchFamily="18" charset="0"/>
              </a:rPr>
              <a:t>The following plots were added to a </a:t>
            </a:r>
            <a:r>
              <a:rPr lang="en-US" sz="1700" dirty="0" err="1">
                <a:latin typeface="Bookman Old Style" panose="02050604050505020204" pitchFamily="18" charset="0"/>
              </a:rPr>
              <a:t>Plotly</a:t>
            </a:r>
            <a:r>
              <a:rPr lang="en-US" sz="1700" dirty="0">
                <a:latin typeface="Bookman Old Style" panose="02050604050505020204" pitchFamily="18" charset="0"/>
              </a:rPr>
              <a:t> Dash dashboard to have an interactive visualization of the data: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Pie chart (px.pie()) showing the total successful launches per site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This makes it clear to see which sites are most successful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The chart could also be filtered (using a </a:t>
            </a:r>
            <a:r>
              <a:rPr lang="en-US" sz="1700" dirty="0" err="1">
                <a:latin typeface="Bookman Old Style" panose="02050604050505020204" pitchFamily="18" charset="0"/>
              </a:rPr>
              <a:t>dcc.Dropdown</a:t>
            </a:r>
            <a:r>
              <a:rPr lang="en-US" sz="1700" dirty="0">
                <a:latin typeface="Bookman Old Style" panose="02050604050505020204" pitchFamily="18" charset="0"/>
              </a:rPr>
              <a:t>() object) to see the success/failure ratio for an individual site</a:t>
            </a: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r>
              <a:rPr lang="en-US" sz="1700" dirty="0">
                <a:latin typeface="Bookman Old Style" panose="02050604050505020204" pitchFamily="18" charset="0"/>
              </a:rPr>
              <a:t>Scatter graph (</a:t>
            </a:r>
            <a:r>
              <a:rPr lang="en-US" sz="1700" dirty="0" err="1">
                <a:latin typeface="Bookman Old Style" panose="02050604050505020204" pitchFamily="18" charset="0"/>
              </a:rPr>
              <a:t>px.scatter</a:t>
            </a:r>
            <a:r>
              <a:rPr lang="en-US" sz="1700" dirty="0">
                <a:latin typeface="Bookman Old Style" panose="02050604050505020204" pitchFamily="18" charset="0"/>
              </a:rPr>
              <a:t>()) to show the correlation between outcome (success or not) and payload mass (kg)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This could be filtered (using a </a:t>
            </a:r>
            <a:r>
              <a:rPr lang="en-US" sz="1700" dirty="0" err="1">
                <a:latin typeface="Bookman Old Style" panose="02050604050505020204" pitchFamily="18" charset="0"/>
              </a:rPr>
              <a:t>RangeSlider</a:t>
            </a:r>
            <a:r>
              <a:rPr lang="en-US" sz="1700" dirty="0">
                <a:latin typeface="Bookman Old Style" panose="02050604050505020204" pitchFamily="18" charset="0"/>
              </a:rPr>
              <a:t>() object) by ranges of payload masses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It could also be filtered by booster version</a:t>
            </a: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r>
              <a:rPr lang="en-US" sz="1700" b="1" dirty="0" err="1">
                <a:latin typeface="Bookman Old Style" panose="02050604050505020204" pitchFamily="18" charset="0"/>
              </a:rPr>
              <a:t>Github</a:t>
            </a:r>
            <a:r>
              <a:rPr lang="en-US" sz="1700" b="1" dirty="0">
                <a:latin typeface="Bookman Old Style" panose="02050604050505020204" pitchFamily="18" charset="0"/>
              </a:rPr>
              <a:t> link:</a:t>
            </a:r>
          </a:p>
          <a:p>
            <a:pPr algn="l"/>
            <a:r>
              <a:rPr lang="en-US" sz="1600" dirty="0">
                <a:latin typeface="Bookman Old Style" panose="02050604050505020204" pitchFamily="18" charset="0"/>
              </a:rPr>
              <a:t>https://github.com/pooja420/IBM_Data_Science_Capstone.git</a:t>
            </a:r>
          </a:p>
        </p:txBody>
      </p:sp>
    </p:spTree>
    <p:extLst>
      <p:ext uri="{BB962C8B-B14F-4D97-AF65-F5344CB8AC3E}">
        <p14:creationId xmlns:p14="http://schemas.microsoft.com/office/powerpoint/2010/main" val="68118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695" y="1"/>
            <a:ext cx="7516305" cy="68579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Classification Model – Predictive Analysis</a:t>
            </a:r>
          </a:p>
          <a:p>
            <a:pPr algn="l"/>
            <a:r>
              <a:rPr lang="en-US" sz="1700" dirty="0">
                <a:latin typeface="Bookman Old Style" panose="02050604050505020204" pitchFamily="18" charset="0"/>
              </a:rPr>
              <a:t>The following steps were taking to develop, evaluate, and find the best performing classification model:</a:t>
            </a:r>
          </a:p>
          <a:p>
            <a:pPr algn="l"/>
            <a:r>
              <a:rPr lang="en-US" sz="1700" b="1" dirty="0">
                <a:latin typeface="Bookman Old Style" panose="02050604050505020204" pitchFamily="18" charset="0"/>
              </a:rPr>
              <a:t>Model Development: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Load dataset	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Perform necessary data transformations (</a:t>
            </a:r>
            <a:r>
              <a:rPr lang="en-US" sz="1500" dirty="0" err="1">
                <a:latin typeface="Bookman Old Style" panose="02050604050505020204" pitchFamily="18" charset="0"/>
              </a:rPr>
              <a:t>standardise</a:t>
            </a:r>
            <a:r>
              <a:rPr lang="en-US" sz="1500" dirty="0">
                <a:latin typeface="Bookman Old Style" panose="02050604050505020204" pitchFamily="18" charset="0"/>
              </a:rPr>
              <a:t> and pre-process)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Split data into training and test data sets, using </a:t>
            </a:r>
            <a:r>
              <a:rPr lang="en-US" sz="1500" dirty="0" err="1">
                <a:latin typeface="Bookman Old Style" panose="02050604050505020204" pitchFamily="18" charset="0"/>
              </a:rPr>
              <a:t>train_test_split</a:t>
            </a:r>
            <a:r>
              <a:rPr lang="en-US" sz="1500" dirty="0">
                <a:latin typeface="Bookman Old Style" panose="02050604050505020204" pitchFamily="18" charset="0"/>
              </a:rPr>
              <a:t>()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Decide which type of machine learning algorithms are most appropriate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Create a </a:t>
            </a:r>
            <a:r>
              <a:rPr lang="en-US" sz="1500" dirty="0" err="1">
                <a:latin typeface="Bookman Old Style" panose="02050604050505020204" pitchFamily="18" charset="0"/>
              </a:rPr>
              <a:t>GridSearchCV</a:t>
            </a:r>
            <a:r>
              <a:rPr lang="en-US" sz="1500" dirty="0">
                <a:latin typeface="Bookman Old Style" panose="02050604050505020204" pitchFamily="18" charset="0"/>
              </a:rPr>
              <a:t> object and a dictionary of parameters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Fit the object to the parameters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Use the training data set to train the model</a:t>
            </a:r>
          </a:p>
          <a:p>
            <a:pPr algn="l"/>
            <a:endParaRPr lang="en-US" sz="1400" dirty="0">
              <a:latin typeface="Bookman Old Style" panose="02050604050505020204" pitchFamily="18" charset="0"/>
            </a:endParaRPr>
          </a:p>
          <a:p>
            <a:pPr algn="l"/>
            <a:r>
              <a:rPr lang="en-US" sz="1700" b="1" dirty="0">
                <a:latin typeface="Bookman Old Style" panose="02050604050505020204" pitchFamily="18" charset="0"/>
              </a:rPr>
              <a:t>Model Evaluation: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Using the output </a:t>
            </a:r>
            <a:r>
              <a:rPr lang="en-US" sz="1500" dirty="0" err="1">
                <a:latin typeface="Bookman Old Style" panose="02050604050505020204" pitchFamily="18" charset="0"/>
              </a:rPr>
              <a:t>GridSearchCV</a:t>
            </a:r>
            <a:r>
              <a:rPr lang="en-US" sz="1500" dirty="0">
                <a:latin typeface="Bookman Old Style" panose="02050604050505020204" pitchFamily="18" charset="0"/>
              </a:rPr>
              <a:t> object, check the tuned hyperparameters (</a:t>
            </a:r>
            <a:r>
              <a:rPr lang="en-US" sz="1500" dirty="0" err="1">
                <a:latin typeface="Bookman Old Style" panose="02050604050505020204" pitchFamily="18" charset="0"/>
              </a:rPr>
              <a:t>best_params</a:t>
            </a:r>
            <a:r>
              <a:rPr lang="en-US" sz="1500" dirty="0">
                <a:latin typeface="Bookman Old Style" panose="02050604050505020204" pitchFamily="18" charset="0"/>
              </a:rPr>
              <a:t>_) and accuracy (score and </a:t>
            </a:r>
            <a:r>
              <a:rPr lang="en-US" sz="1500" dirty="0" err="1">
                <a:latin typeface="Bookman Old Style" panose="02050604050505020204" pitchFamily="18" charset="0"/>
              </a:rPr>
              <a:t>best_score</a:t>
            </a:r>
            <a:r>
              <a:rPr lang="en-US" sz="1500" dirty="0">
                <a:latin typeface="Bookman Old Style" panose="02050604050505020204" pitchFamily="18" charset="0"/>
              </a:rPr>
              <a:t>_)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Plot and examine the Confusion Matrix</a:t>
            </a: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r>
              <a:rPr lang="en-US" sz="1700" b="1" dirty="0">
                <a:latin typeface="Bookman Old Style" panose="02050604050505020204" pitchFamily="18" charset="0"/>
              </a:rPr>
              <a:t>Finding best FIT Classification model: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Review the accuracy scores for all chosen algorithms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The model with the highest accuracy score is determined as the best performing model</a:t>
            </a:r>
            <a:endParaRPr lang="en-US" sz="1500" b="1" dirty="0">
              <a:latin typeface="Bookman Old Style" panose="02050604050505020204" pitchFamily="18" charset="0"/>
            </a:endParaRPr>
          </a:p>
          <a:p>
            <a:pPr algn="l"/>
            <a:r>
              <a:rPr lang="en-US" sz="1500" b="1" dirty="0" err="1">
                <a:latin typeface="Bookman Old Style" panose="02050604050505020204" pitchFamily="18" charset="0"/>
              </a:rPr>
              <a:t>Github</a:t>
            </a:r>
            <a:r>
              <a:rPr lang="en-US" sz="1500" b="1" dirty="0">
                <a:latin typeface="Bookman Old Style" panose="02050604050505020204" pitchFamily="18" charset="0"/>
              </a:rPr>
              <a:t> link:</a:t>
            </a:r>
          </a:p>
          <a:p>
            <a:pPr algn="l"/>
            <a:r>
              <a:rPr lang="en-US" sz="1500" dirty="0">
                <a:latin typeface="Bookman Old Style" panose="02050604050505020204" pitchFamily="18" charset="0"/>
              </a:rPr>
              <a:t>https://github.com/pooja420/IBM_Data_Science_Capstone.git</a:t>
            </a:r>
          </a:p>
        </p:txBody>
      </p:sp>
    </p:spTree>
    <p:extLst>
      <p:ext uri="{BB962C8B-B14F-4D97-AF65-F5344CB8AC3E}">
        <p14:creationId xmlns:p14="http://schemas.microsoft.com/office/powerpoint/2010/main" val="3139797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Results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Exploratory data analysis results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Interactive analytics demo in screenshots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Predictive analysis results</a:t>
            </a:r>
          </a:p>
        </p:txBody>
      </p:sp>
    </p:spTree>
    <p:extLst>
      <p:ext uri="{BB962C8B-B14F-4D97-AF65-F5344CB8AC3E}">
        <p14:creationId xmlns:p14="http://schemas.microsoft.com/office/powerpoint/2010/main" val="418794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r>
              <a:rPr lang="en-US" sz="2800" b="1" dirty="0">
                <a:latin typeface="Bookman Old Style" panose="02050604050505020204" pitchFamily="18" charset="0"/>
              </a:rPr>
              <a:t>Section 2</a:t>
            </a:r>
          </a:p>
          <a:p>
            <a:pPr algn="l"/>
            <a:r>
              <a:rPr lang="en-US" sz="2800" b="1" dirty="0">
                <a:latin typeface="Bookman Old Style" panose="02050604050505020204" pitchFamily="18" charset="0"/>
              </a:rPr>
              <a:t>Insights drawn from EDA</a:t>
            </a:r>
          </a:p>
        </p:txBody>
      </p:sp>
    </p:spTree>
    <p:extLst>
      <p:ext uri="{BB962C8B-B14F-4D97-AF65-F5344CB8AC3E}">
        <p14:creationId xmlns:p14="http://schemas.microsoft.com/office/powerpoint/2010/main" val="70572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Flight Number vs. Launch Site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With the increase of flight number, the success rate is increasing as well in the launch sites 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D1E70-01E6-E2F1-AD93-D0919C177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57" y="1767966"/>
            <a:ext cx="6931843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1178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1788" y="0"/>
            <a:ext cx="5181601" cy="68579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b="1" dirty="0">
                <a:latin typeface="Bookman Old Style" panose="02050604050505020204" pitchFamily="18" charset="0"/>
              </a:rPr>
              <a:t>OUTLINE</a:t>
            </a:r>
          </a:p>
          <a:p>
            <a:pPr algn="l"/>
            <a:r>
              <a:rPr lang="en-US" sz="2200" dirty="0">
                <a:latin typeface="Bookman Old Style" panose="02050604050505020204" pitchFamily="18" charset="0"/>
              </a:rPr>
              <a:t>Executive Summary</a:t>
            </a:r>
          </a:p>
          <a:p>
            <a:pPr algn="l"/>
            <a:r>
              <a:rPr lang="en-US" sz="2200" dirty="0">
                <a:latin typeface="Bookman Old Style" panose="02050604050505020204" pitchFamily="18" charset="0"/>
              </a:rPr>
              <a:t>Introduction</a:t>
            </a:r>
          </a:p>
          <a:p>
            <a:pPr algn="l"/>
            <a:r>
              <a:rPr lang="en-US" sz="2200" dirty="0">
                <a:latin typeface="Bookman Old Style" panose="02050604050505020204" pitchFamily="18" charset="0"/>
              </a:rPr>
              <a:t>Methodology</a:t>
            </a:r>
          </a:p>
          <a:p>
            <a:pPr algn="l"/>
            <a:r>
              <a:rPr lang="en-US" sz="2200" dirty="0">
                <a:latin typeface="Bookman Old Style" panose="02050604050505020204" pitchFamily="18" charset="0"/>
              </a:rPr>
              <a:t>Results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Visualization – Charts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Dashboard</a:t>
            </a:r>
          </a:p>
          <a:p>
            <a:pPr algn="l"/>
            <a:r>
              <a:rPr lang="en-US" sz="2200" dirty="0">
                <a:latin typeface="Bookman Old Style" panose="02050604050505020204" pitchFamily="18" charset="0"/>
              </a:rPr>
              <a:t>Discussion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Findings &amp; Implications</a:t>
            </a:r>
          </a:p>
          <a:p>
            <a:pPr algn="l"/>
            <a:r>
              <a:rPr lang="en-US" sz="2200" dirty="0">
                <a:latin typeface="Bookman Old Style" panose="02050604050505020204" pitchFamily="18" charset="0"/>
              </a:rPr>
              <a:t>Conclusion</a:t>
            </a:r>
          </a:p>
          <a:p>
            <a:pPr algn="l"/>
            <a:r>
              <a:rPr lang="en-US" sz="2200" dirty="0">
                <a:latin typeface="Bookman Old Style" panose="02050604050505020204" pitchFamily="18" charset="0"/>
              </a:rPr>
              <a:t>Appendix</a:t>
            </a:r>
          </a:p>
          <a:p>
            <a:pPr marL="0" indent="0" algn="l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r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r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r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70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Payload vs. Launch Site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With the increase of Pay load Mass, the success rate is increasing as well in the launch sites 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E8BFA-AB50-F569-B6FF-6502022A6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57" y="1662464"/>
            <a:ext cx="6931843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32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Success Rate vs. Orbit Type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ES-L1, GEO, HEO, and SSO have a success rate of 100%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SO has a success rate of 0%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9E8C2-AF92-B763-8E7E-47441DC67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406" y="2092751"/>
            <a:ext cx="6858594" cy="42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28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Flight Number vs. Orbit Type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It’s hard to tell anything here, but we can say there is no actual relationship between flight number and GTO.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E1138-809E-1970-1362-F818CC447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57" y="1970799"/>
            <a:ext cx="6931843" cy="443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66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Payload vs. Orbit 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First thing to see is how the Pay load Mass between 2000 and 3000 is affecting ISS.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Similarly, Pay load Mass between 3000 and 7000 is affecting GTO.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F267F-05E2-8B09-763A-2C44FBA3F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571" y="1856665"/>
            <a:ext cx="6856429" cy="45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28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Launch Success Yearly Trend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Since the year 2013, there was a massive increase in success rate. However, it dropped little in 2018 but later it got stronger than before. 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73211-C2FD-108C-935B-CA7D54C62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56" y="1743958"/>
            <a:ext cx="6931843" cy="41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27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All Launch Site Names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We can get the  unique values by using “DISTINCT”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26FA2-CD99-10B7-67AE-28AA1404B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3486"/>
            <a:ext cx="4892202" cy="388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E11CF3-1028-686B-2822-8497A221E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195" y="2346648"/>
            <a:ext cx="1705511" cy="214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67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Name of 5 Launch Site Names starting with “CCA”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We can get only 5 rows by using “LIMIT”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4EA4C-ECFA-887C-9407-CB3B0A4E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926" y="1430938"/>
            <a:ext cx="5827189" cy="680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579BAB-B92B-7A86-C45D-DD408A9E3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157" y="2913116"/>
            <a:ext cx="6931843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21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Calculate – TOTAL PAYLOAD MASS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We can get the sum of all values by using “SUM”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36589-47F6-7BD7-B3DB-891ED89AE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042433"/>
            <a:ext cx="6340389" cy="654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1F3465-348D-688D-AC92-30E010986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379" y="2109809"/>
            <a:ext cx="1395466" cy="12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24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Calculate – Average payload mass carried by booster version F9 v1.1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We can get the average of all values by using “AVG”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F1D00-1B5F-93D4-A96B-CAFFE2BA8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051" y="1336669"/>
            <a:ext cx="7148179" cy="784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1AEF23-A261-E276-8226-737671DBC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214" y="2758532"/>
            <a:ext cx="2239007" cy="85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55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To Find out First Successful Ground Landing Date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We can get the first successful data by using “MIN”, because first date is same with the minimum date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322AA-1672-CEAF-FBFA-1F6791A12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787151"/>
            <a:ext cx="6438507" cy="710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CD22DF-791D-F179-1B01-DBC96F2D5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199" y="2743201"/>
            <a:ext cx="2165620" cy="10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4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1178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1788" y="0"/>
            <a:ext cx="5280212" cy="68579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latin typeface="Bookman Old Style" panose="02050604050505020204" pitchFamily="18" charset="0"/>
              </a:rPr>
              <a:t>EXECUTIVE SUMMARY</a:t>
            </a:r>
          </a:p>
          <a:p>
            <a:pPr marL="0" indent="0" algn="l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Methodologies in use:</a:t>
            </a:r>
          </a:p>
          <a:p>
            <a:pPr marL="0" indent="0" algn="l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The project is followed by collecting data using: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Data collection using API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Data Wrangling</a:t>
            </a:r>
          </a:p>
          <a:p>
            <a:pPr marL="0" indent="0" algn="l">
              <a:buNone/>
            </a:pPr>
            <a:endParaRPr lang="en-US" sz="1700" dirty="0">
              <a:latin typeface="Bookman Old Style" panose="02050604050505020204" pitchFamily="18" charset="0"/>
            </a:endParaRPr>
          </a:p>
          <a:p>
            <a:pPr marL="0" indent="0" algn="l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Followed by EDA (Exploratory Data Analysis) using: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SQL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Pandas and Matplotlib</a:t>
            </a:r>
          </a:p>
          <a:p>
            <a:pPr marL="0" indent="0" algn="l">
              <a:buNone/>
            </a:pPr>
            <a:endParaRPr lang="en-US" sz="1700" dirty="0">
              <a:latin typeface="Bookman Old Style" panose="02050604050505020204" pitchFamily="18" charset="0"/>
            </a:endParaRPr>
          </a:p>
          <a:p>
            <a:pPr marL="0" indent="0" algn="l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Performing Data Analysis and Visualization by: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Folium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 err="1">
                <a:latin typeface="Bookman Old Style" panose="02050604050505020204" pitchFamily="18" charset="0"/>
              </a:rPr>
              <a:t>Plotly</a:t>
            </a:r>
            <a:endParaRPr lang="en-US" sz="1700" dirty="0">
              <a:latin typeface="Bookman Old Style" panose="02050604050505020204" pitchFamily="18" charset="0"/>
            </a:endParaRPr>
          </a:p>
          <a:p>
            <a:pPr marL="0" indent="0" algn="l">
              <a:buNone/>
            </a:pPr>
            <a:endParaRPr lang="en-US" sz="1700" dirty="0">
              <a:latin typeface="Bookman Old Style" panose="02050604050505020204" pitchFamily="18" charset="0"/>
            </a:endParaRPr>
          </a:p>
          <a:p>
            <a:pPr marL="0" indent="0" algn="l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And finally applying classification methodologies of: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Predictive Analysis</a:t>
            </a:r>
          </a:p>
          <a:p>
            <a:pPr marL="0" indent="0" algn="l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r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r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89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To Find out Successful Drone Ship Landing with Payload between 4000 and 6000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The payload mass data was taken between 4000 and 6000 only, and the landing outcome was determined to be “success drone ship”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DF29B-4394-F546-9109-69503E8A3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461" y="2589046"/>
            <a:ext cx="7750212" cy="839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49949F-7CF9-0EF2-40E9-8914E6CC3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461" y="3754708"/>
            <a:ext cx="7750212" cy="267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00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To Find out Total Number of Successful and Failure Mission Outcomes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We can get the number of all the successful mission by using “COUNT” and LIKE “Success%”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E8A91-E5F4-010C-D952-C2F5AFBCC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892" y="1506351"/>
            <a:ext cx="7712108" cy="642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09017B-57CB-73A9-B506-8F5E1851A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528" y="2468773"/>
            <a:ext cx="3021363" cy="235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8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To Find out Boosters Carried Maximum Payload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We can get the maximum payload masses by using “MAX”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626BC-3C6D-B604-39C2-FD15E7FD0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479" y="1702112"/>
            <a:ext cx="8085521" cy="550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B0F768-BB29-85B7-2E2E-DFEAECD19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341" y="2449072"/>
            <a:ext cx="2124894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4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To Find out 2015 Launch Records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We can get the months by using month(DATE) and in the WHERE function we assigned the year value to “2015”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8E2DF-9340-A9F0-078B-BFD946BEA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582" y="1660128"/>
            <a:ext cx="7826418" cy="838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75B05A-D06C-6F02-26F2-BF0085212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879" y="3009862"/>
            <a:ext cx="5064481" cy="14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9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To Find out Rank Landing Outcomes Between 2010-06-04 and 2017-03-20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By using “ORDER” we can order the values in descending order, and with “COUNT” we can count all numbers as we did previously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CAC69-2E0A-5AD2-397C-E66EFC061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084008"/>
            <a:ext cx="6636470" cy="941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F0535-29F0-F242-0B82-0799C025C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046" y="3347565"/>
            <a:ext cx="3256832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18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2800" b="1" dirty="0">
              <a:latin typeface="Bookman Old Style" panose="02050604050505020204" pitchFamily="18" charset="0"/>
            </a:endParaRPr>
          </a:p>
          <a:p>
            <a:pPr algn="l"/>
            <a:r>
              <a:rPr lang="en-US" sz="2800" b="1" dirty="0">
                <a:latin typeface="Bookman Old Style" panose="02050604050505020204" pitchFamily="18" charset="0"/>
              </a:rPr>
              <a:t>Section 3</a:t>
            </a:r>
          </a:p>
          <a:p>
            <a:pPr algn="l"/>
            <a:r>
              <a:rPr lang="en-US" sz="2800" b="1" dirty="0">
                <a:latin typeface="Bookman Old Style" panose="02050604050505020204" pitchFamily="18" charset="0"/>
              </a:rPr>
              <a:t>Launch Sites Proximities Analysis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93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All Launch Sites’ Location Markers</a:t>
            </a:r>
          </a:p>
          <a:p>
            <a:pPr algn="l"/>
            <a:endParaRPr lang="en-US" dirty="0">
              <a:latin typeface="Bookman Old Style" panose="02050604050505020204" pitchFamily="18" charset="0"/>
            </a:endParaRP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All the launches are near USA, Florida, and California 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 descr="Map">
            <a:extLst>
              <a:ext uri="{FF2B5EF4-FFF2-40B4-BE49-F238E27FC236}">
                <a16:creationId xmlns:a16="http://schemas.microsoft.com/office/drawing/2014/main" id="{F2B9836D-449E-0EAD-769E-965A5F60D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412" y="1938885"/>
            <a:ext cx="6771588" cy="37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8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Color-labeled Launch Outcomes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Green means successful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Red means Failure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 descr="Map">
            <a:extLst>
              <a:ext uri="{FF2B5EF4-FFF2-40B4-BE49-F238E27FC236}">
                <a16:creationId xmlns:a16="http://schemas.microsoft.com/office/drawing/2014/main" id="{887347B8-296F-72E5-AA9C-F894CE195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730" y="3765299"/>
            <a:ext cx="6454940" cy="2882055"/>
          </a:xfrm>
          <a:prstGeom prst="rect">
            <a:avLst/>
          </a:prstGeom>
        </p:spPr>
      </p:pic>
      <p:pic>
        <p:nvPicPr>
          <p:cNvPr id="5" name="Picture 4" descr="Diagram">
            <a:extLst>
              <a:ext uri="{FF2B5EF4-FFF2-40B4-BE49-F238E27FC236}">
                <a16:creationId xmlns:a16="http://schemas.microsoft.com/office/drawing/2014/main" id="{55309CB9-D7ED-5A6A-F38A-11A2AA904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730" y="1335772"/>
            <a:ext cx="3362588" cy="2429527"/>
          </a:xfrm>
          <a:prstGeom prst="rect">
            <a:avLst/>
          </a:prstGeom>
        </p:spPr>
      </p:pic>
      <p:pic>
        <p:nvPicPr>
          <p:cNvPr id="6" name="Picture 5" descr="Diagram, shape&#10;&#10;Description automatically generated">
            <a:extLst>
              <a:ext uri="{FF2B5EF4-FFF2-40B4-BE49-F238E27FC236}">
                <a16:creationId xmlns:a16="http://schemas.microsoft.com/office/drawing/2014/main" id="{39A9445A-52E7-E885-51D3-5E561A47D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4318" y="1335771"/>
            <a:ext cx="3092352" cy="24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90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Launch Sites to its Proximities 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All distances from launch sites to its proximities, they weren’t far from railway tracks. 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41653DAC-EB1D-D01A-8462-394FBE2BF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74" y="1173697"/>
            <a:ext cx="6098063" cy="2390278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87F44B86-DD90-C1BA-EC77-83C3C0F1D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874" y="3995184"/>
            <a:ext cx="6098063" cy="24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87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BEB30-743A-D8F2-7366-0EA76D4DA520}"/>
              </a:ext>
            </a:extLst>
          </p:cNvPr>
          <p:cNvSpPr txBox="1"/>
          <p:nvPr/>
        </p:nvSpPr>
        <p:spPr>
          <a:xfrm>
            <a:off x="5260157" y="2951945"/>
            <a:ext cx="69318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Bookman Old Style" panose="02050604050505020204" pitchFamily="18" charset="0"/>
              </a:rPr>
              <a:t>Section 4</a:t>
            </a:r>
          </a:p>
          <a:p>
            <a:r>
              <a:rPr lang="en-US" sz="2800" b="1" dirty="0">
                <a:latin typeface="Bookman Old Style" panose="02050604050505020204" pitchFamily="18" charset="0"/>
              </a:rPr>
              <a:t>Interactive Dashboard with </a:t>
            </a:r>
            <a:r>
              <a:rPr lang="en-US" sz="2800" b="1" dirty="0" err="1">
                <a:latin typeface="Bookman Old Style" panose="02050604050505020204" pitchFamily="18" charset="0"/>
              </a:rPr>
              <a:t>Plotly</a:t>
            </a:r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8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3396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1788" y="80683"/>
            <a:ext cx="5280212" cy="68579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latin typeface="Bookman Old Style" panose="02050604050505020204" pitchFamily="18" charset="0"/>
              </a:rPr>
              <a:t>Summary of Results:</a:t>
            </a:r>
          </a:p>
          <a:p>
            <a:pPr marL="0" indent="0" algn="l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The project produced below results:</a:t>
            </a:r>
          </a:p>
          <a:p>
            <a:pPr marL="0" indent="0" algn="l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Exploratory Data Analysis (EDA) observations</a:t>
            </a:r>
          </a:p>
          <a:p>
            <a:pPr marL="0" indent="0" algn="l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Geospatial Analysis</a:t>
            </a:r>
          </a:p>
          <a:p>
            <a:pPr marL="0" indent="0" algn="l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Interactive Dashboards</a:t>
            </a:r>
          </a:p>
          <a:p>
            <a:pPr marL="0" indent="0" algn="l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Classification models outcomes by Predictive Analysis</a:t>
            </a:r>
          </a:p>
          <a:p>
            <a:pPr marL="0" indent="0" algn="l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r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l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98180D-D850-1C0B-25F0-C537A0DF1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116" y="2711518"/>
            <a:ext cx="2350681" cy="1515646"/>
          </a:xfrm>
          <a:prstGeom prst="roundRect">
            <a:avLst>
              <a:gd name="adj" fmla="val 23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ADBBC38-C6E2-58E5-81DA-74E1E93BE3B2}"/>
              </a:ext>
            </a:extLst>
          </p:cNvPr>
          <p:cNvSpPr/>
          <p:nvPr/>
        </p:nvSpPr>
        <p:spPr>
          <a:xfrm>
            <a:off x="6930502" y="3991506"/>
            <a:ext cx="315228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ECAAB-5C3D-080F-A27F-63E452D23A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3" b="10631"/>
          <a:stretch/>
        </p:blipFill>
        <p:spPr>
          <a:xfrm>
            <a:off x="7088116" y="4751854"/>
            <a:ext cx="2423437" cy="1510595"/>
          </a:xfrm>
          <a:prstGeom prst="roundRect">
            <a:avLst>
              <a:gd name="adj" fmla="val 23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2527EE7-702B-9818-F899-F40D0973D016}"/>
              </a:ext>
            </a:extLst>
          </p:cNvPr>
          <p:cNvSpPr/>
          <p:nvPr/>
        </p:nvSpPr>
        <p:spPr>
          <a:xfrm>
            <a:off x="6930502" y="6103385"/>
            <a:ext cx="315228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316027-FF66-B024-F516-DDCBA73E5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7161" y="2711518"/>
            <a:ext cx="2345765" cy="1515646"/>
          </a:xfrm>
          <a:prstGeom prst="roundRect">
            <a:avLst>
              <a:gd name="adj" fmla="val 23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A71A3C5A-665A-9749-B6BF-D41CABDA0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161" y="4751854"/>
            <a:ext cx="2345765" cy="1510595"/>
          </a:xfrm>
          <a:prstGeom prst="roundRect">
            <a:avLst>
              <a:gd name="adj" fmla="val 23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3CD367F-8C68-D1FB-5E1B-DA54FB939105}"/>
              </a:ext>
            </a:extLst>
          </p:cNvPr>
          <p:cNvSpPr/>
          <p:nvPr/>
        </p:nvSpPr>
        <p:spPr>
          <a:xfrm>
            <a:off x="9596411" y="3991505"/>
            <a:ext cx="315228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7642A8-F4BF-A4B4-682D-C4381F189638}"/>
              </a:ext>
            </a:extLst>
          </p:cNvPr>
          <p:cNvSpPr/>
          <p:nvPr/>
        </p:nvSpPr>
        <p:spPr>
          <a:xfrm>
            <a:off x="9608087" y="6103384"/>
            <a:ext cx="315228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10485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Launch Success Count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KSC LC-39A has the highest success score with 41.7%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CCAFS LC-40 comes next with 29.2%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Finally, VAFB SLC-4E and CCAFS SLC-40 with 16.7% and 12.5% respectively 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5CDF8DC-B160-410D-A993-1010DC4F0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732" y="2093211"/>
            <a:ext cx="7714268" cy="308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49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Launch Site with Highest Score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KSC LC-39A has the highest score with 76.9% with payload range of 2000 kg – 10000 kg, and FT booster version has the highest score 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634BA3AC-03BA-96D7-DE59-81C3F20AD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854" y="2199570"/>
            <a:ext cx="7601146" cy="315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14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Launch Outcome V/s Payload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Payload 0 kg – 5000 kg (first half)</a:t>
            </a: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Payload 6000 kg – 10000 kg (second half)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CAC7F3-67E6-F457-EEC8-736C0D056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341" y="931344"/>
            <a:ext cx="7960659" cy="2497655"/>
          </a:xfrm>
          <a:prstGeom prst="rect">
            <a:avLst/>
          </a:prstGeom>
        </p:spPr>
      </p:pic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D856B01-CF55-5907-935E-74B05EF72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341" y="4540700"/>
            <a:ext cx="7960659" cy="22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47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BEB30-743A-D8F2-7366-0EA76D4DA520}"/>
              </a:ext>
            </a:extLst>
          </p:cNvPr>
          <p:cNvSpPr txBox="1"/>
          <p:nvPr/>
        </p:nvSpPr>
        <p:spPr>
          <a:xfrm>
            <a:off x="5260157" y="2951945"/>
            <a:ext cx="69318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Bookman Old Style" panose="02050604050505020204" pitchFamily="18" charset="0"/>
              </a:rPr>
              <a:t>Section 5</a:t>
            </a:r>
          </a:p>
          <a:p>
            <a:r>
              <a:rPr lang="en-US" sz="2800" b="1" dirty="0">
                <a:latin typeface="Bookman Old Style" panose="02050604050505020204" pitchFamily="18" charset="0"/>
              </a:rPr>
              <a:t>Predictive Analysis -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264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Accuracy of Classification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Decision Tree has the highest accuracy with almost 0.89, then comes the remaining models with almost same accuracy of 0.84</a:t>
            </a: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B706C82E-B1CC-90A6-12AA-DBD20B90A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106362"/>
            <a:ext cx="6705600" cy="345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571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Confusion Matrix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Sensitivity = 1.00, formula: TPR = TP / (TP + FN)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Specificity = 0.50, formula: SPC = TN / (FP + TN)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Precision = 0.80, formula: PPV = TP / (TP + FP)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Accuracy = 0.83, formula: ACC = (TP + TN) / (P + 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F1 Score = 0.89, formula: F1 = 2TP / (2TP + FP + FN)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False Positive Rate = 0.50, formula: FPR = FP / (FP + TN)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False Discovery Rate = 0.20, formula: FDR = FP / (FP + TP)</a:t>
            </a: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4DFE3D-AFF1-4583-1218-D995A50D6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606" y="3512628"/>
            <a:ext cx="5835191" cy="318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146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Conclusions Drawn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We found the site with highest score which was KSC LC-39A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The payload of 0 kg to 5000 kg was more diverse than 6000 kg to 10000 kg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Decision Tree was the optimal model with accuracy of almost 0.89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We calculated the launch sites distance to its proximities </a:t>
            </a: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87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Bookman Old Style" panose="02050604050505020204" pitchFamily="18" charset="0"/>
              </a:rPr>
              <a:t>Appendix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Relevant codes are uploaded in below provided </a:t>
            </a:r>
            <a:r>
              <a:rPr lang="en-US" sz="1800" dirty="0" err="1">
                <a:latin typeface="Bookman Old Style" panose="02050604050505020204" pitchFamily="18" charset="0"/>
              </a:rPr>
              <a:t>Github</a:t>
            </a:r>
            <a:r>
              <a:rPr lang="en-US" sz="1800" dirty="0">
                <a:latin typeface="Bookman Old Style" panose="02050604050505020204" pitchFamily="18" charset="0"/>
              </a:rPr>
              <a:t> link: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https://github.com/pooja420/IBM_Data_Science_Capstone.git</a:t>
            </a:r>
            <a:endParaRPr lang="en-US" sz="1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93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651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153" y="80684"/>
            <a:ext cx="5880847" cy="6777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Bookman Old Style" panose="02050604050505020204" pitchFamily="18" charset="0"/>
              </a:rPr>
              <a:t>Introduction</a:t>
            </a:r>
          </a:p>
          <a:p>
            <a:pPr marL="0" indent="0" algn="just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Falcon 9 rocket launches by SpaceX cost about $62 million. This is significantly less expensive than other providers (which typically cost more than $165 million), and a large portion of the savings is due to SpaceX's ability to land and reuse the rocket's first stage. </a:t>
            </a:r>
          </a:p>
          <a:p>
            <a:pPr marL="0" indent="0" algn="just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We can estimate the cost of a launch and use this data to decide whether or not a different company should compete against SpaceX for a rocket launch if we can anticipate whether the first stage will land. In the end, this project will be able to forecast if the Space X Falcon 9 first stage will land safely.</a:t>
            </a: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67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651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153" y="80684"/>
            <a:ext cx="5880847" cy="6777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800" b="1" dirty="0">
                <a:latin typeface="Bookman Old Style" panose="02050604050505020204" pitchFamily="18" charset="0"/>
              </a:rPr>
              <a:t>Section 1</a:t>
            </a:r>
          </a:p>
          <a:p>
            <a:pPr marL="0" indent="0" algn="just">
              <a:buNone/>
            </a:pPr>
            <a:r>
              <a:rPr lang="en-US" sz="2800" b="1" dirty="0">
                <a:latin typeface="Bookman Old Style" panose="02050604050505020204" pitchFamily="18" charset="0"/>
              </a:rPr>
              <a:t>Applied Methodology</a:t>
            </a:r>
          </a:p>
        </p:txBody>
      </p:sp>
    </p:spTree>
    <p:extLst>
      <p:ext uri="{BB962C8B-B14F-4D97-AF65-F5344CB8AC3E}">
        <p14:creationId xmlns:p14="http://schemas.microsoft.com/office/powerpoint/2010/main" val="282490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651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153" y="80684"/>
            <a:ext cx="5880847" cy="6777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Bookman Old Style" panose="02050604050505020204" pitchFamily="18" charset="0"/>
              </a:rPr>
              <a:t>Applied Methodology</a:t>
            </a:r>
          </a:p>
          <a:p>
            <a:pPr marL="0" indent="0" algn="just">
              <a:buNone/>
            </a:pPr>
            <a:r>
              <a:rPr lang="en-US" sz="1900" b="1" dirty="0">
                <a:latin typeface="Bookman Old Style" panose="02050604050505020204" pitchFamily="18" charset="0"/>
              </a:rPr>
              <a:t>Data Collection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GET requests to the SpaceX REST API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Web Scraping</a:t>
            </a:r>
          </a:p>
          <a:p>
            <a:pPr algn="just"/>
            <a:endParaRPr lang="en-US" sz="18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1900" b="1" dirty="0">
                <a:latin typeface="Bookman Old Style" panose="02050604050505020204" pitchFamily="18" charset="0"/>
              </a:rPr>
              <a:t>Data Wrangling </a:t>
            </a:r>
          </a:p>
          <a:p>
            <a:pPr marL="0" indent="0" algn="just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Used .</a:t>
            </a:r>
            <a:r>
              <a:rPr lang="en-US" sz="1700" dirty="0" err="1">
                <a:latin typeface="Bookman Old Style" panose="02050604050505020204" pitchFamily="18" charset="0"/>
              </a:rPr>
              <a:t>value_counts</a:t>
            </a:r>
            <a:r>
              <a:rPr lang="en-US" sz="1700" dirty="0">
                <a:latin typeface="Bookman Old Style" panose="02050604050505020204" pitchFamily="18" charset="0"/>
              </a:rPr>
              <a:t>() method to determine the following: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Number of launches on each site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Number and occurrence of each orbit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Number and occurrence of mission outcome per orbit type</a:t>
            </a:r>
          </a:p>
          <a:p>
            <a:pPr algn="just"/>
            <a:r>
              <a:rPr lang="en-US" sz="1700" dirty="0">
                <a:latin typeface="Bookman Old Style" panose="02050604050505020204" pitchFamily="18" charset="0"/>
              </a:rPr>
              <a:t>Creating a landing outcome label that shows the following: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0 when the booster did not land successfully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1 when the booster did land successfully</a:t>
            </a: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4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651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153" y="80684"/>
            <a:ext cx="5880847" cy="6777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Bookman Old Style" panose="02050604050505020204" pitchFamily="18" charset="0"/>
              </a:rPr>
              <a:t>Applied Methodology Contd.</a:t>
            </a:r>
          </a:p>
          <a:p>
            <a:pPr marL="0" indent="0" algn="just">
              <a:buNone/>
            </a:pPr>
            <a:r>
              <a:rPr lang="en-US" sz="1900" b="1" dirty="0">
                <a:latin typeface="Bookman Old Style" panose="02050604050505020204" pitchFamily="18" charset="0"/>
              </a:rPr>
              <a:t>Exploratory Data Analysis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Evaluation of SpaceX datasets using SQL queries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Making use of Pandas and Matplotlib libraries to determine relationship between patterns and variables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1900" b="1" dirty="0">
                <a:latin typeface="Bookman Old Style" panose="02050604050505020204" pitchFamily="18" charset="0"/>
              </a:rPr>
              <a:t>Interactive Visuals</a:t>
            </a:r>
            <a:r>
              <a:rPr lang="en-US" sz="1800" b="1" dirty="0">
                <a:latin typeface="Bookman Old Style" panose="020506040505050202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Using folium for Geospatial Analysis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Using </a:t>
            </a:r>
            <a:r>
              <a:rPr lang="en-US" sz="1700" dirty="0" err="1">
                <a:latin typeface="Bookman Old Style" panose="02050604050505020204" pitchFamily="18" charset="0"/>
              </a:rPr>
              <a:t>plotly</a:t>
            </a:r>
            <a:r>
              <a:rPr lang="en-US" sz="1700" dirty="0">
                <a:latin typeface="Bookman Old Style" panose="02050604050505020204" pitchFamily="18" charset="0"/>
              </a:rPr>
              <a:t> to prepare interactive Dashboards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1900" b="1" dirty="0">
                <a:latin typeface="Bookman Old Style" panose="02050604050505020204" pitchFamily="18" charset="0"/>
              </a:rPr>
              <a:t>Data Model Evaluation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Plotting confusion matrices for each classification model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Assessing the accuracy of each classification model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Using sci-kit learn library to train models</a:t>
            </a:r>
            <a:endParaRPr lang="en-US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1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6462" y="80684"/>
            <a:ext cx="7035539" cy="6777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Bookman Old Style" panose="02050604050505020204" pitchFamily="18" charset="0"/>
              </a:rPr>
              <a:t>Data Collection – An overview</a:t>
            </a:r>
          </a:p>
          <a:p>
            <a:pPr algn="just"/>
            <a:r>
              <a:rPr lang="en-US" sz="1800" dirty="0">
                <a:latin typeface="Bookman Old Style" panose="02050604050505020204" pitchFamily="18" charset="0"/>
              </a:rPr>
              <a:t>Data collection process involved a combination of API requests from Space X public API and web  scraping data from a table in Space X’s Wikipedia entry.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Make a GET response to the SpaceX REST API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Convert response into .</a:t>
            </a:r>
            <a:r>
              <a:rPr lang="en-US" sz="1500" dirty="0" err="1">
                <a:latin typeface="Bookman Old Style" panose="02050604050505020204" pitchFamily="18" charset="0"/>
              </a:rPr>
              <a:t>json</a:t>
            </a:r>
            <a:r>
              <a:rPr lang="en-US" sz="1500" dirty="0">
                <a:latin typeface="Bookman Old Style" panose="02050604050505020204" pitchFamily="18" charset="0"/>
              </a:rPr>
              <a:t> file then fitting date to a Pandas </a:t>
            </a:r>
            <a:r>
              <a:rPr lang="en-US" sz="1500" dirty="0" err="1">
                <a:latin typeface="Bookman Old Style" panose="02050604050505020204" pitchFamily="18" charset="0"/>
              </a:rPr>
              <a:t>DataFrame</a:t>
            </a:r>
            <a:endParaRPr lang="en-US" sz="1500" dirty="0">
              <a:latin typeface="Bookman Old Style" panose="0205060405050502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Using custom logic to clean the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Define lists to store data sets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Calling custom functions to retrieve data and fill the lists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Use defined lists as values in a dictionary and construct the dataset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Create a Pandas </a:t>
            </a:r>
            <a:r>
              <a:rPr lang="en-US" sz="1500" dirty="0" err="1">
                <a:latin typeface="Bookman Old Style" panose="02050604050505020204" pitchFamily="18" charset="0"/>
              </a:rPr>
              <a:t>DataFrame</a:t>
            </a:r>
            <a:r>
              <a:rPr lang="en-US" sz="1500" dirty="0">
                <a:latin typeface="Bookman Old Style" panose="02050604050505020204" pitchFamily="18" charset="0"/>
              </a:rPr>
              <a:t> from the constructed dictionary dataset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Filter the </a:t>
            </a:r>
            <a:r>
              <a:rPr lang="en-US" sz="1500" dirty="0" err="1">
                <a:latin typeface="Bookman Old Style" panose="02050604050505020204" pitchFamily="18" charset="0"/>
              </a:rPr>
              <a:t>DataFrame</a:t>
            </a:r>
            <a:r>
              <a:rPr lang="en-US" sz="1500" dirty="0">
                <a:latin typeface="Bookman Old Style" panose="02050604050505020204" pitchFamily="18" charset="0"/>
              </a:rPr>
              <a:t> to only include Falcon 9 launches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Reset the </a:t>
            </a:r>
            <a:r>
              <a:rPr lang="en-US" sz="1500" dirty="0" err="1">
                <a:latin typeface="Bookman Old Style" panose="02050604050505020204" pitchFamily="18" charset="0"/>
              </a:rPr>
              <a:t>FlightNumber</a:t>
            </a:r>
            <a:r>
              <a:rPr lang="en-US" sz="1500" dirty="0">
                <a:latin typeface="Bookman Old Style" panose="02050604050505020204" pitchFamily="18" charset="0"/>
              </a:rPr>
              <a:t> column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Replace missing values of </a:t>
            </a:r>
            <a:r>
              <a:rPr lang="en-US" sz="1500" dirty="0" err="1">
                <a:latin typeface="Bookman Old Style" panose="02050604050505020204" pitchFamily="18" charset="0"/>
              </a:rPr>
              <a:t>PayloadMass</a:t>
            </a:r>
            <a:r>
              <a:rPr lang="en-US" sz="1500" dirty="0">
                <a:latin typeface="Bookman Old Style" panose="02050604050505020204" pitchFamily="18" charset="0"/>
              </a:rPr>
              <a:t> with the mean </a:t>
            </a:r>
            <a:r>
              <a:rPr lang="en-US" sz="1500" dirty="0" err="1">
                <a:latin typeface="Bookman Old Style" panose="02050604050505020204" pitchFamily="18" charset="0"/>
              </a:rPr>
              <a:t>PayloadMass</a:t>
            </a:r>
            <a:r>
              <a:rPr lang="en-US" sz="1500" dirty="0">
                <a:latin typeface="Bookman Old Style" panose="02050604050505020204" pitchFamily="18" charset="0"/>
              </a:rPr>
              <a:t> value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dirty="0">
              <a:latin typeface="Bookman Old Style" panose="02050604050505020204" pitchFamily="18" charset="0"/>
            </a:endParaRPr>
          </a:p>
          <a:p>
            <a:pPr algn="just"/>
            <a:endParaRPr lang="en-US" sz="1500" dirty="0">
              <a:latin typeface="Bookman Old Style" panose="02050604050505020204" pitchFamily="18" charset="0"/>
            </a:endParaRPr>
          </a:p>
          <a:p>
            <a:pPr algn="l"/>
            <a:r>
              <a:rPr lang="en-US" sz="1500" b="1" dirty="0" err="1">
                <a:latin typeface="Bookman Old Style" panose="02050604050505020204" pitchFamily="18" charset="0"/>
              </a:rPr>
              <a:t>Github</a:t>
            </a:r>
            <a:r>
              <a:rPr lang="en-US" sz="1500" b="1" dirty="0">
                <a:latin typeface="Bookman Old Style" panose="02050604050505020204" pitchFamily="18" charset="0"/>
              </a:rPr>
              <a:t> link:</a:t>
            </a:r>
          </a:p>
          <a:p>
            <a:pPr algn="l"/>
            <a:r>
              <a:rPr lang="en-US" sz="1500" dirty="0">
                <a:latin typeface="Bookman Old Style" panose="02050604050505020204" pitchFamily="18" charset="0"/>
              </a:rPr>
              <a:t>https://github.com/pooja420/IBM_Data_Science_Capstone.git</a:t>
            </a:r>
          </a:p>
        </p:txBody>
      </p:sp>
    </p:spTree>
    <p:extLst>
      <p:ext uri="{BB962C8B-B14F-4D97-AF65-F5344CB8AC3E}">
        <p14:creationId xmlns:p14="http://schemas.microsoft.com/office/powerpoint/2010/main" val="24212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2471</Words>
  <Application>Microsoft Office PowerPoint</Application>
  <PresentationFormat>Widescreen</PresentationFormat>
  <Paragraphs>444</Paragraphs>
  <Slides>47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Bookman Old Style</vt:lpstr>
      <vt:lpstr>Calibri</vt:lpstr>
      <vt:lpstr>Calibri Light</vt:lpstr>
      <vt:lpstr>Office Theme</vt:lpstr>
      <vt:lpstr>IBM DATA SCIENCE 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 PROJECT</dc:title>
  <dc:creator>Pooja Karmokar</dc:creator>
  <cp:lastModifiedBy>Pooja Karmokar</cp:lastModifiedBy>
  <cp:revision>154</cp:revision>
  <dcterms:created xsi:type="dcterms:W3CDTF">2023-01-08T18:02:25Z</dcterms:created>
  <dcterms:modified xsi:type="dcterms:W3CDTF">2023-01-09T19:51:22Z</dcterms:modified>
</cp:coreProperties>
</file>