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4" r:id="rId5"/>
    <p:sldId id="265" r:id="rId6"/>
    <p:sldId id="284" r:id="rId7"/>
    <p:sldId id="288" r:id="rId8"/>
    <p:sldId id="259" r:id="rId9"/>
    <p:sldId id="279" r:id="rId10"/>
    <p:sldId id="280" r:id="rId11"/>
    <p:sldId id="281" r:id="rId12"/>
    <p:sldId id="289" r:id="rId13"/>
    <p:sldId id="260" r:id="rId14"/>
    <p:sldId id="262" r:id="rId15"/>
    <p:sldId id="263" r:id="rId16"/>
    <p:sldId id="261" r:id="rId17"/>
    <p:sldId id="277" r:id="rId18"/>
    <p:sldId id="269" r:id="rId19"/>
    <p:sldId id="283" r:id="rId20"/>
    <p:sldId id="266" r:id="rId21"/>
    <p:sldId id="270" r:id="rId22"/>
    <p:sldId id="290" r:id="rId23"/>
    <p:sldId id="282" r:id="rId24"/>
    <p:sldId id="285" r:id="rId25"/>
    <p:sldId id="286" r:id="rId26"/>
    <p:sldId id="287" r:id="rId27"/>
    <p:sldId id="291" r:id="rId28"/>
    <p:sldId id="292" r:id="rId29"/>
    <p:sldId id="293" r:id="rId30"/>
    <p:sldId id="294" r:id="rId31"/>
    <p:sldId id="297" r:id="rId32"/>
    <p:sldId id="296" r:id="rId33"/>
    <p:sldId id="272" r:id="rId34"/>
    <p:sldId id="273" r:id="rId35"/>
    <p:sldId id="274" r:id="rId36"/>
    <p:sldId id="276"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68" autoAdjust="0"/>
    <p:restoredTop sz="94660"/>
  </p:normalViewPr>
  <p:slideViewPr>
    <p:cSldViewPr snapToGrid="0">
      <p:cViewPr varScale="1">
        <p:scale>
          <a:sx n="78" d="100"/>
          <a:sy n="78" d="100"/>
        </p:scale>
        <p:origin x="4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POOJA" userId="81515b5d6cf9d24c" providerId="LiveId" clId="{34399678-138D-4342-86BD-7DD139B45F56}"/>
    <pc:docChg chg="modSld">
      <pc:chgData name="N POOJA" userId="81515b5d6cf9d24c" providerId="LiveId" clId="{34399678-138D-4342-86BD-7DD139B45F56}" dt="2024-07-08T04:34:40.609" v="37" actId="12"/>
      <pc:docMkLst>
        <pc:docMk/>
      </pc:docMkLst>
      <pc:sldChg chg="modSp mod">
        <pc:chgData name="N POOJA" userId="81515b5d6cf9d24c" providerId="LiveId" clId="{34399678-138D-4342-86BD-7DD139B45F56}" dt="2024-07-08T04:30:03.307" v="4" actId="122"/>
        <pc:sldMkLst>
          <pc:docMk/>
          <pc:sldMk cId="2915200979" sldId="257"/>
        </pc:sldMkLst>
        <pc:spChg chg="mod">
          <ac:chgData name="N POOJA" userId="81515b5d6cf9d24c" providerId="LiveId" clId="{34399678-138D-4342-86BD-7DD139B45F56}" dt="2024-07-08T04:30:03.307" v="4" actId="122"/>
          <ac:spMkLst>
            <pc:docMk/>
            <pc:sldMk cId="2915200979" sldId="257"/>
            <ac:spMk id="2" creationId="{CF0CE5E8-6844-B102-3188-EE517D425E75}"/>
          </ac:spMkLst>
        </pc:spChg>
      </pc:sldChg>
      <pc:sldChg chg="modSp mod">
        <pc:chgData name="N POOJA" userId="81515b5d6cf9d24c" providerId="LiveId" clId="{34399678-138D-4342-86BD-7DD139B45F56}" dt="2024-07-08T04:30:57.008" v="11" actId="121"/>
        <pc:sldMkLst>
          <pc:docMk/>
          <pc:sldMk cId="3342785279" sldId="259"/>
        </pc:sldMkLst>
        <pc:spChg chg="mod">
          <ac:chgData name="N POOJA" userId="81515b5d6cf9d24c" providerId="LiveId" clId="{34399678-138D-4342-86BD-7DD139B45F56}" dt="2024-07-08T04:30:57.008" v="11" actId="121"/>
          <ac:spMkLst>
            <pc:docMk/>
            <pc:sldMk cId="3342785279" sldId="259"/>
            <ac:spMk id="2" creationId="{6F7BAC4E-266B-805A-63C3-37C9CBD633B4}"/>
          </ac:spMkLst>
        </pc:spChg>
      </pc:sldChg>
      <pc:sldChg chg="modSp mod">
        <pc:chgData name="N POOJA" userId="81515b5d6cf9d24c" providerId="LiveId" clId="{34399678-138D-4342-86BD-7DD139B45F56}" dt="2024-07-08T04:31:28.893" v="13" actId="122"/>
        <pc:sldMkLst>
          <pc:docMk/>
          <pc:sldMk cId="3458636858" sldId="260"/>
        </pc:sldMkLst>
        <pc:spChg chg="mod">
          <ac:chgData name="N POOJA" userId="81515b5d6cf9d24c" providerId="LiveId" clId="{34399678-138D-4342-86BD-7DD139B45F56}" dt="2024-07-08T04:31:28.893" v="13" actId="122"/>
          <ac:spMkLst>
            <pc:docMk/>
            <pc:sldMk cId="3458636858" sldId="260"/>
            <ac:spMk id="3" creationId="{A40075DA-C5CA-679F-7B16-BC035721449F}"/>
          </ac:spMkLst>
        </pc:spChg>
      </pc:sldChg>
      <pc:sldChg chg="modSp mod">
        <pc:chgData name="N POOJA" userId="81515b5d6cf9d24c" providerId="LiveId" clId="{34399678-138D-4342-86BD-7DD139B45F56}" dt="2024-07-08T04:32:03.385" v="17" actId="20577"/>
        <pc:sldMkLst>
          <pc:docMk/>
          <pc:sldMk cId="2990977224" sldId="261"/>
        </pc:sldMkLst>
        <pc:spChg chg="mod">
          <ac:chgData name="N POOJA" userId="81515b5d6cf9d24c" providerId="LiveId" clId="{34399678-138D-4342-86BD-7DD139B45F56}" dt="2024-07-08T04:32:03.385" v="17" actId="20577"/>
          <ac:spMkLst>
            <pc:docMk/>
            <pc:sldMk cId="2990977224" sldId="261"/>
            <ac:spMk id="2" creationId="{667982BE-3649-BCDC-B411-604EF1762AB5}"/>
          </ac:spMkLst>
        </pc:spChg>
      </pc:sldChg>
      <pc:sldChg chg="modSp mod">
        <pc:chgData name="N POOJA" userId="81515b5d6cf9d24c" providerId="LiveId" clId="{34399678-138D-4342-86BD-7DD139B45F56}" dt="2024-07-08T04:31:40.360" v="14" actId="122"/>
        <pc:sldMkLst>
          <pc:docMk/>
          <pc:sldMk cId="548196261" sldId="262"/>
        </pc:sldMkLst>
        <pc:spChg chg="mod">
          <ac:chgData name="N POOJA" userId="81515b5d6cf9d24c" providerId="LiveId" clId="{34399678-138D-4342-86BD-7DD139B45F56}" dt="2024-07-08T04:31:40.360" v="14" actId="122"/>
          <ac:spMkLst>
            <pc:docMk/>
            <pc:sldMk cId="548196261" sldId="262"/>
            <ac:spMk id="2" creationId="{AF1FBFBC-6FAB-CFAA-81C5-382881935F55}"/>
          </ac:spMkLst>
        </pc:spChg>
      </pc:sldChg>
      <pc:sldChg chg="modSp mod">
        <pc:chgData name="N POOJA" userId="81515b5d6cf9d24c" providerId="LiveId" clId="{34399678-138D-4342-86BD-7DD139B45F56}" dt="2024-07-08T04:30:11.129" v="5" actId="122"/>
        <pc:sldMkLst>
          <pc:docMk/>
          <pc:sldMk cId="3451135431" sldId="264"/>
        </pc:sldMkLst>
        <pc:spChg chg="mod">
          <ac:chgData name="N POOJA" userId="81515b5d6cf9d24c" providerId="LiveId" clId="{34399678-138D-4342-86BD-7DD139B45F56}" dt="2024-07-08T04:30:11.129" v="5" actId="122"/>
          <ac:spMkLst>
            <pc:docMk/>
            <pc:sldMk cId="3451135431" sldId="264"/>
            <ac:spMk id="2" creationId="{7C4BBB06-4C87-FD34-9972-57A36CEEB908}"/>
          </ac:spMkLst>
        </pc:spChg>
      </pc:sldChg>
      <pc:sldChg chg="modSp mod">
        <pc:chgData name="N POOJA" userId="81515b5d6cf9d24c" providerId="LiveId" clId="{34399678-138D-4342-86BD-7DD139B45F56}" dt="2024-07-08T04:32:43.505" v="25" actId="122"/>
        <pc:sldMkLst>
          <pc:docMk/>
          <pc:sldMk cId="3418703294" sldId="269"/>
        </pc:sldMkLst>
        <pc:spChg chg="mod">
          <ac:chgData name="N POOJA" userId="81515b5d6cf9d24c" providerId="LiveId" clId="{34399678-138D-4342-86BD-7DD139B45F56}" dt="2024-07-08T04:32:43.505" v="25" actId="122"/>
          <ac:spMkLst>
            <pc:docMk/>
            <pc:sldMk cId="3418703294" sldId="269"/>
            <ac:spMk id="4" creationId="{CDC838CA-DFD0-0D3E-7667-065E8351E34E}"/>
          </ac:spMkLst>
        </pc:spChg>
      </pc:sldChg>
      <pc:sldChg chg="modSp mod">
        <pc:chgData name="N POOJA" userId="81515b5d6cf9d24c" providerId="LiveId" clId="{34399678-138D-4342-86BD-7DD139B45F56}" dt="2024-07-08T04:34:08.473" v="34" actId="20577"/>
        <pc:sldMkLst>
          <pc:docMk/>
          <pc:sldMk cId="3955202913" sldId="272"/>
        </pc:sldMkLst>
        <pc:spChg chg="mod">
          <ac:chgData name="N POOJA" userId="81515b5d6cf9d24c" providerId="LiveId" clId="{34399678-138D-4342-86BD-7DD139B45F56}" dt="2024-07-08T04:34:08.473" v="34" actId="20577"/>
          <ac:spMkLst>
            <pc:docMk/>
            <pc:sldMk cId="3955202913" sldId="272"/>
            <ac:spMk id="2" creationId="{F3743697-0AA5-81FC-4C72-2EEDBC50CABA}"/>
          </ac:spMkLst>
        </pc:spChg>
        <pc:picChg chg="mod">
          <ac:chgData name="N POOJA" userId="81515b5d6cf9d24c" providerId="LiveId" clId="{34399678-138D-4342-86BD-7DD139B45F56}" dt="2024-07-08T04:33:58.862" v="32" actId="14100"/>
          <ac:picMkLst>
            <pc:docMk/>
            <pc:sldMk cId="3955202913" sldId="272"/>
            <ac:picMk id="4" creationId="{10134EA8-18A2-A93C-B1DD-44CEB5CB9726}"/>
          </ac:picMkLst>
        </pc:picChg>
      </pc:sldChg>
      <pc:sldChg chg="modSp mod">
        <pc:chgData name="N POOJA" userId="81515b5d6cf9d24c" providerId="LiveId" clId="{34399678-138D-4342-86BD-7DD139B45F56}" dt="2024-07-08T04:34:40.609" v="37" actId="12"/>
        <pc:sldMkLst>
          <pc:docMk/>
          <pc:sldMk cId="1239796579" sldId="276"/>
        </pc:sldMkLst>
        <pc:spChg chg="mod">
          <ac:chgData name="N POOJA" userId="81515b5d6cf9d24c" providerId="LiveId" clId="{34399678-138D-4342-86BD-7DD139B45F56}" dt="2024-07-08T04:34:40.609" v="37" actId="12"/>
          <ac:spMkLst>
            <pc:docMk/>
            <pc:sldMk cId="1239796579" sldId="276"/>
            <ac:spMk id="2" creationId="{DA47B5CD-2160-03AE-B01F-8E3B1C1E5157}"/>
          </ac:spMkLst>
        </pc:spChg>
      </pc:sldChg>
      <pc:sldChg chg="modSp mod">
        <pc:chgData name="N POOJA" userId="81515b5d6cf9d24c" providerId="LiveId" clId="{34399678-138D-4342-86BD-7DD139B45F56}" dt="2024-07-08T04:32:33.158" v="24" actId="1076"/>
        <pc:sldMkLst>
          <pc:docMk/>
          <pc:sldMk cId="3275057647" sldId="277"/>
        </pc:sldMkLst>
        <pc:spChg chg="mod">
          <ac:chgData name="N POOJA" userId="81515b5d6cf9d24c" providerId="LiveId" clId="{34399678-138D-4342-86BD-7DD139B45F56}" dt="2024-07-08T04:32:33.158" v="24" actId="1076"/>
          <ac:spMkLst>
            <pc:docMk/>
            <pc:sldMk cId="3275057647" sldId="277"/>
            <ac:spMk id="2" creationId="{E67668AF-4DD6-AADF-B05F-7C9BFD80BB45}"/>
          </ac:spMkLst>
        </pc:spChg>
        <pc:spChg chg="mod">
          <ac:chgData name="N POOJA" userId="81515b5d6cf9d24c" providerId="LiveId" clId="{34399678-138D-4342-86BD-7DD139B45F56}" dt="2024-07-08T04:32:29.740" v="23" actId="1076"/>
          <ac:spMkLst>
            <pc:docMk/>
            <pc:sldMk cId="3275057647" sldId="277"/>
            <ac:spMk id="4" creationId="{5F70C068-75C3-7A1B-E177-48252AE92111}"/>
          </ac:spMkLst>
        </pc:spChg>
      </pc:sldChg>
      <pc:sldChg chg="modSp mod">
        <pc:chgData name="N POOJA" userId="81515b5d6cf9d24c" providerId="LiveId" clId="{34399678-138D-4342-86BD-7DD139B45F56}" dt="2024-07-08T04:31:10.397" v="12" actId="122"/>
        <pc:sldMkLst>
          <pc:docMk/>
          <pc:sldMk cId="2279416345" sldId="281"/>
        </pc:sldMkLst>
        <pc:spChg chg="mod">
          <ac:chgData name="N POOJA" userId="81515b5d6cf9d24c" providerId="LiveId" clId="{34399678-138D-4342-86BD-7DD139B45F56}" dt="2024-07-08T04:31:10.397" v="12" actId="122"/>
          <ac:spMkLst>
            <pc:docMk/>
            <pc:sldMk cId="2279416345" sldId="281"/>
            <ac:spMk id="2" creationId="{514FBBCA-1EFE-165E-1E25-EA7BEF935FEB}"/>
          </ac:spMkLst>
        </pc:spChg>
      </pc:sldChg>
      <pc:sldChg chg="modSp mod">
        <pc:chgData name="N POOJA" userId="81515b5d6cf9d24c" providerId="LiveId" clId="{34399678-138D-4342-86BD-7DD139B45F56}" dt="2024-07-08T04:32:59.063" v="27" actId="1076"/>
        <pc:sldMkLst>
          <pc:docMk/>
          <pc:sldMk cId="2452708698" sldId="283"/>
        </pc:sldMkLst>
        <pc:spChg chg="mod">
          <ac:chgData name="N POOJA" userId="81515b5d6cf9d24c" providerId="LiveId" clId="{34399678-138D-4342-86BD-7DD139B45F56}" dt="2024-07-08T04:32:59.063" v="27" actId="1076"/>
          <ac:spMkLst>
            <pc:docMk/>
            <pc:sldMk cId="2452708698" sldId="283"/>
            <ac:spMk id="2" creationId="{4B0C60DA-7DD2-C683-EB3C-AD455A35F132}"/>
          </ac:spMkLst>
        </pc:spChg>
        <pc:picChg chg="mod">
          <ac:chgData name="N POOJA" userId="81515b5d6cf9d24c" providerId="LiveId" clId="{34399678-138D-4342-86BD-7DD139B45F56}" dt="2024-07-08T04:32:53.789" v="26" actId="1076"/>
          <ac:picMkLst>
            <pc:docMk/>
            <pc:sldMk cId="2452708698" sldId="283"/>
            <ac:picMk id="4" creationId="{C7046612-9BE7-2BCF-588A-B08B3D11D7DB}"/>
          </ac:picMkLst>
        </pc:picChg>
      </pc:sldChg>
      <pc:sldChg chg="modSp mod">
        <pc:chgData name="N POOJA" userId="81515b5d6cf9d24c" providerId="LiveId" clId="{34399678-138D-4342-86BD-7DD139B45F56}" dt="2024-07-08T04:30:32.244" v="8" actId="122"/>
        <pc:sldMkLst>
          <pc:docMk/>
          <pc:sldMk cId="827636811" sldId="284"/>
        </pc:sldMkLst>
        <pc:spChg chg="mod">
          <ac:chgData name="N POOJA" userId="81515b5d6cf9d24c" providerId="LiveId" clId="{34399678-138D-4342-86BD-7DD139B45F56}" dt="2024-07-08T04:30:32.244" v="8" actId="122"/>
          <ac:spMkLst>
            <pc:docMk/>
            <pc:sldMk cId="827636811" sldId="284"/>
            <ac:spMk id="2" creationId="{C3AEBD57-8D89-42E3-782C-A2B7C2B4C546}"/>
          </ac:spMkLst>
        </pc:spChg>
      </pc:sldChg>
      <pc:sldChg chg="modSp mod">
        <pc:chgData name="N POOJA" userId="81515b5d6cf9d24c" providerId="LiveId" clId="{34399678-138D-4342-86BD-7DD139B45F56}" dt="2024-07-08T04:30:43.442" v="9" actId="122"/>
        <pc:sldMkLst>
          <pc:docMk/>
          <pc:sldMk cId="852292920" sldId="288"/>
        </pc:sldMkLst>
        <pc:spChg chg="mod">
          <ac:chgData name="N POOJA" userId="81515b5d6cf9d24c" providerId="LiveId" clId="{34399678-138D-4342-86BD-7DD139B45F56}" dt="2024-07-08T04:30:43.442" v="9" actId="122"/>
          <ac:spMkLst>
            <pc:docMk/>
            <pc:sldMk cId="852292920" sldId="288"/>
            <ac:spMk id="2" creationId="{298307DF-A7CC-D031-284D-C1CF1813C910}"/>
          </ac:spMkLst>
        </pc:spChg>
      </pc:sldChg>
      <pc:sldChg chg="modSp mod">
        <pc:chgData name="N POOJA" userId="81515b5d6cf9d24c" providerId="LiveId" clId="{34399678-138D-4342-86BD-7DD139B45F56}" dt="2024-07-08T04:33:33.998" v="31" actId="1076"/>
        <pc:sldMkLst>
          <pc:docMk/>
          <pc:sldMk cId="1698992392" sldId="292"/>
        </pc:sldMkLst>
        <pc:spChg chg="mod">
          <ac:chgData name="N POOJA" userId="81515b5d6cf9d24c" providerId="LiveId" clId="{34399678-138D-4342-86BD-7DD139B45F56}" dt="2024-07-08T04:33:33.998" v="31" actId="1076"/>
          <ac:spMkLst>
            <pc:docMk/>
            <pc:sldMk cId="1698992392" sldId="292"/>
            <ac:spMk id="2" creationId="{9909F52C-FB58-CDC7-1F2E-D50B76465E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4003E-2C17-41AD-8B37-51F6F3EC9AA7}"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BE4FB-EDA1-458B-988F-63D5C2FFF890}" type="slidenum">
              <a:rPr lang="en-IN" smtClean="0"/>
              <a:t>‹#›</a:t>
            </a:fld>
            <a:endParaRPr lang="en-IN"/>
          </a:p>
        </p:txBody>
      </p:sp>
    </p:spTree>
    <p:extLst>
      <p:ext uri="{BB962C8B-B14F-4D97-AF65-F5344CB8AC3E}">
        <p14:creationId xmlns:p14="http://schemas.microsoft.com/office/powerpoint/2010/main" val="122304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EBE4FB-EDA1-458B-988F-63D5C2FFF890}" type="slidenum">
              <a:rPr lang="en-IN" smtClean="0"/>
              <a:t>4</a:t>
            </a:fld>
            <a:endParaRPr lang="en-IN"/>
          </a:p>
        </p:txBody>
      </p:sp>
    </p:spTree>
    <p:extLst>
      <p:ext uri="{BB962C8B-B14F-4D97-AF65-F5344CB8AC3E}">
        <p14:creationId xmlns:p14="http://schemas.microsoft.com/office/powerpoint/2010/main" val="799189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EBE4FB-EDA1-458B-988F-63D5C2FFF890}" type="slidenum">
              <a:rPr lang="en-IN" smtClean="0"/>
              <a:t>15</a:t>
            </a:fld>
            <a:endParaRPr lang="en-IN"/>
          </a:p>
        </p:txBody>
      </p:sp>
    </p:spTree>
    <p:extLst>
      <p:ext uri="{BB962C8B-B14F-4D97-AF65-F5344CB8AC3E}">
        <p14:creationId xmlns:p14="http://schemas.microsoft.com/office/powerpoint/2010/main" val="349792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807A-57CE-63B0-0DD7-262A2AE37D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ED71BE-3E20-6D77-B7DA-0D34BF702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BA1768-A48F-06FA-9281-3F56BC3FBA6E}"/>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5" name="Footer Placeholder 4">
            <a:extLst>
              <a:ext uri="{FF2B5EF4-FFF2-40B4-BE49-F238E27FC236}">
                <a16:creationId xmlns:a16="http://schemas.microsoft.com/office/drawing/2014/main" id="{22ECB3BA-22C2-01F6-AF34-276FC5D200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EA9B2-9687-865D-F693-FF8A19C8A441}"/>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261212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48C4E-043F-B7B5-F89F-045D5CB482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4437C-1E2C-A5AC-43FF-42D8255025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69AD2-770E-AACA-AA8B-8A293FD3D228}"/>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5" name="Footer Placeholder 4">
            <a:extLst>
              <a:ext uri="{FF2B5EF4-FFF2-40B4-BE49-F238E27FC236}">
                <a16:creationId xmlns:a16="http://schemas.microsoft.com/office/drawing/2014/main" id="{159A7696-F6B2-53E0-0B7C-3F797A5860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BE13C-B839-B877-64C2-D4AEF363D4F2}"/>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324379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8E2D98-E351-7A06-CB48-10D861A220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E1D33F-BB8C-D354-F0A9-E4A490CCE4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260CF-93A5-7D9D-111E-84892E3DC184}"/>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5" name="Footer Placeholder 4">
            <a:extLst>
              <a:ext uri="{FF2B5EF4-FFF2-40B4-BE49-F238E27FC236}">
                <a16:creationId xmlns:a16="http://schemas.microsoft.com/office/drawing/2014/main" id="{1AC64F85-5EA9-DA2A-E369-BB80D78C8B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4202A-FC40-FA64-C429-19938282414E}"/>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398934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FE0B-0C2E-8770-80F2-72B68D19E4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1E6FD4-7826-13C1-26FE-B63902085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993F1-C7BE-0820-4163-D5310221AD91}"/>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5" name="Footer Placeholder 4">
            <a:extLst>
              <a:ext uri="{FF2B5EF4-FFF2-40B4-BE49-F238E27FC236}">
                <a16:creationId xmlns:a16="http://schemas.microsoft.com/office/drawing/2014/main" id="{5F50A9FE-6353-ABE5-4ACA-967E59BDB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43B0F0-D44E-0894-CA23-498EE45BB824}"/>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40135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3CBE-B327-F8F6-284F-A3494ED5AB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572E77-7609-37B0-3F80-ABD6968B1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735482-94DB-4094-34BE-4261C07C5C98}"/>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5" name="Footer Placeholder 4">
            <a:extLst>
              <a:ext uri="{FF2B5EF4-FFF2-40B4-BE49-F238E27FC236}">
                <a16:creationId xmlns:a16="http://schemas.microsoft.com/office/drawing/2014/main" id="{9DE990A9-4C33-157E-CD77-C304B75E29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8DBD5-2B3B-2AEF-CF85-F53568AC4875}"/>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264554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4F90-E338-F1A8-A747-67EEF74D48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A0EB0B-6746-1323-48CC-9958ECC07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F47E63-9267-4757-9253-EEB2090FF6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8C5E20-C282-3389-2628-FDED26955881}"/>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6" name="Footer Placeholder 5">
            <a:extLst>
              <a:ext uri="{FF2B5EF4-FFF2-40B4-BE49-F238E27FC236}">
                <a16:creationId xmlns:a16="http://schemas.microsoft.com/office/drawing/2014/main" id="{BBCA2E26-62F0-249A-8F95-B3745468FB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0B1558-D5E3-3439-131F-5D41F932677C}"/>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357011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F3D9-8FE8-C0D7-08C4-D400E89E36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4DA7F7-A6BE-36BD-573F-E55B48B41A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65D334-02D3-AF69-2B30-C3BB362376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3BE0B9-F151-EACF-E942-8F8FB9653B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3E2A01-3D34-7D81-F19C-15C35410D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86E5E0-6772-4B51-15CA-946014174771}"/>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8" name="Footer Placeholder 7">
            <a:extLst>
              <a:ext uri="{FF2B5EF4-FFF2-40B4-BE49-F238E27FC236}">
                <a16:creationId xmlns:a16="http://schemas.microsoft.com/office/drawing/2014/main" id="{1E8B4338-5E32-D3F8-80F8-FE7870EA2A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3BADF8-B7D2-346F-11CE-02D6F17D9AD4}"/>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3321352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862E-8155-E0F2-6CC9-A8BEB3D8AD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F34969-0594-BCDF-66DA-EA8E3F25677A}"/>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4" name="Footer Placeholder 3">
            <a:extLst>
              <a:ext uri="{FF2B5EF4-FFF2-40B4-BE49-F238E27FC236}">
                <a16:creationId xmlns:a16="http://schemas.microsoft.com/office/drawing/2014/main" id="{29131FD7-A6AB-A41C-BAE3-F20315DE7A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3BE481-95CB-B104-630E-19AC2A9F52C8}"/>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7118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DA70C-F2B3-8CC2-0AE6-4CCC5041AA17}"/>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3" name="Footer Placeholder 2">
            <a:extLst>
              <a:ext uri="{FF2B5EF4-FFF2-40B4-BE49-F238E27FC236}">
                <a16:creationId xmlns:a16="http://schemas.microsoft.com/office/drawing/2014/main" id="{80F5BF96-1B42-119E-C366-83EA24CFA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45D34F-3D41-EA17-2881-D4D30DEDC7EF}"/>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148623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600D-4ABC-74A2-F96D-508024D4DB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D37B59-5DA6-188C-8567-8114F44D7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491374-F2A3-40AE-D5F4-17876DBBD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D01399-30A3-7150-8ED5-ED952E95BC1E}"/>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6" name="Footer Placeholder 5">
            <a:extLst>
              <a:ext uri="{FF2B5EF4-FFF2-40B4-BE49-F238E27FC236}">
                <a16:creationId xmlns:a16="http://schemas.microsoft.com/office/drawing/2014/main" id="{23852AB1-5208-ED31-DE01-621491CE5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AF3D9E-538A-B7A4-1D85-ABD083E407D3}"/>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388850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93B9-E84D-280A-3B20-C7FA65E03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1C8CAA-82A1-21F9-03CF-5EB1F1D46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9F6D75-2DB3-4AD5-DB9B-DBBB45226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AD669-C5D1-69FB-2174-29C7AC7D2B65}"/>
              </a:ext>
            </a:extLst>
          </p:cNvPr>
          <p:cNvSpPr>
            <a:spLocks noGrp="1"/>
          </p:cNvSpPr>
          <p:nvPr>
            <p:ph type="dt" sz="half" idx="10"/>
          </p:nvPr>
        </p:nvSpPr>
        <p:spPr/>
        <p:txBody>
          <a:bodyPr/>
          <a:lstStyle/>
          <a:p>
            <a:fld id="{AC703918-6CFA-46C3-BB74-2D8C478482DE}" type="datetimeFigureOut">
              <a:rPr lang="en-IN" smtClean="0"/>
              <a:t>08-07-2024</a:t>
            </a:fld>
            <a:endParaRPr lang="en-IN"/>
          </a:p>
        </p:txBody>
      </p:sp>
      <p:sp>
        <p:nvSpPr>
          <p:cNvPr id="6" name="Footer Placeholder 5">
            <a:extLst>
              <a:ext uri="{FF2B5EF4-FFF2-40B4-BE49-F238E27FC236}">
                <a16:creationId xmlns:a16="http://schemas.microsoft.com/office/drawing/2014/main" id="{1EA6C7F9-0AE0-8622-8FA9-826BAF36B5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7BFA5E-410A-A145-25B4-80C95BC037D3}"/>
              </a:ext>
            </a:extLst>
          </p:cNvPr>
          <p:cNvSpPr>
            <a:spLocks noGrp="1"/>
          </p:cNvSpPr>
          <p:nvPr>
            <p:ph type="sldNum" sz="quarter" idx="12"/>
          </p:nvPr>
        </p:nvSpPr>
        <p:spPr/>
        <p:txBody>
          <a:bodyPr/>
          <a:lstStyle/>
          <a:p>
            <a:fld id="{9281043A-9A22-4627-928B-BDFB38117FF0}" type="slidenum">
              <a:rPr lang="en-IN" smtClean="0"/>
              <a:t>‹#›</a:t>
            </a:fld>
            <a:endParaRPr lang="en-IN"/>
          </a:p>
        </p:txBody>
      </p:sp>
    </p:spTree>
    <p:extLst>
      <p:ext uri="{BB962C8B-B14F-4D97-AF65-F5344CB8AC3E}">
        <p14:creationId xmlns:p14="http://schemas.microsoft.com/office/powerpoint/2010/main" val="3698617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15C16-F006-6A44-21BB-BA5B00145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BF71B-DCF4-8465-9AC9-6F59342A7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B4879-76FD-85E9-C446-468AC3AAC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03918-6CFA-46C3-BB74-2D8C478482DE}" type="datetimeFigureOut">
              <a:rPr lang="en-IN" smtClean="0"/>
              <a:t>08-07-2024</a:t>
            </a:fld>
            <a:endParaRPr lang="en-IN"/>
          </a:p>
        </p:txBody>
      </p:sp>
      <p:sp>
        <p:nvSpPr>
          <p:cNvPr id="5" name="Footer Placeholder 4">
            <a:extLst>
              <a:ext uri="{FF2B5EF4-FFF2-40B4-BE49-F238E27FC236}">
                <a16:creationId xmlns:a16="http://schemas.microsoft.com/office/drawing/2014/main" id="{51CD3508-A59E-A012-8A64-7ED0AF718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A060BB-D25A-DEF1-2D85-FDFEBD547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81043A-9A22-4627-928B-BDFB38117FF0}" type="slidenum">
              <a:rPr lang="en-IN" smtClean="0"/>
              <a:t>‹#›</a:t>
            </a:fld>
            <a:endParaRPr lang="en-IN"/>
          </a:p>
        </p:txBody>
      </p:sp>
    </p:spTree>
    <p:extLst>
      <p:ext uri="{BB962C8B-B14F-4D97-AF65-F5344CB8AC3E}">
        <p14:creationId xmlns:p14="http://schemas.microsoft.com/office/powerpoint/2010/main" val="38634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6D23-3A04-32FD-7901-39952D1C098F}"/>
              </a:ext>
            </a:extLst>
          </p:cNvPr>
          <p:cNvSpPr>
            <a:spLocks noGrp="1"/>
          </p:cNvSpPr>
          <p:nvPr>
            <p:ph type="ctrTitle"/>
          </p:nvPr>
        </p:nvSpPr>
        <p:spPr>
          <a:xfrm>
            <a:off x="255639" y="2562404"/>
            <a:ext cx="11867103" cy="1269839"/>
          </a:xfrm>
        </p:spPr>
        <p:txBody>
          <a:bodyPr>
            <a:normAutofit fontScale="90000"/>
          </a:bodyPr>
          <a:lstStyle/>
          <a:p>
            <a:pPr>
              <a:lnSpc>
                <a:spcPct val="150000"/>
              </a:lnSpc>
            </a:pPr>
            <a:r>
              <a:rPr lang="en-US" sz="2800" b="1" dirty="0">
                <a:latin typeface="Times New Roman" panose="02020603050405020304" pitchFamily="18" charset="0"/>
                <a:cs typeface="Times New Roman" panose="02020603050405020304" pitchFamily="18" charset="0"/>
              </a:rPr>
              <a:t>CROP  RECOMMENDATION  USING  WEATHER</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AND  SOIL  CONTENT</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EB75281-5191-3740-B8F7-E318862609E5}"/>
              </a:ext>
            </a:extLst>
          </p:cNvPr>
          <p:cNvSpPr>
            <a:spLocks noGrp="1"/>
          </p:cNvSpPr>
          <p:nvPr>
            <p:ph type="subTitle" idx="1"/>
          </p:nvPr>
        </p:nvSpPr>
        <p:spPr>
          <a:xfrm>
            <a:off x="7905135" y="5366713"/>
            <a:ext cx="4453473" cy="1511475"/>
          </a:xfrm>
        </p:spPr>
        <p:txBody>
          <a:bodyPr>
            <a:normAutofit/>
          </a:bodyPr>
          <a:lstStyle/>
          <a:p>
            <a:pPr algn="l"/>
            <a:r>
              <a:rPr lang="en-US" sz="1600" b="1" dirty="0">
                <a:latin typeface="Times New Roman" panose="02020603050405020304" pitchFamily="18" charset="0"/>
                <a:cs typeface="Times New Roman" panose="02020603050405020304" pitchFamily="18" charset="0"/>
              </a:rPr>
              <a:t>N. SAKETH                              22R01A6743</a:t>
            </a:r>
          </a:p>
          <a:p>
            <a:pPr algn="l"/>
            <a:r>
              <a:rPr lang="en-US" sz="1600" b="1" dirty="0">
                <a:latin typeface="Times New Roman" panose="02020603050405020304" pitchFamily="18" charset="0"/>
                <a:cs typeface="Times New Roman" panose="02020603050405020304" pitchFamily="18" charset="0"/>
              </a:rPr>
              <a:t>N. POOJA                                 22R01A6742</a:t>
            </a:r>
          </a:p>
          <a:p>
            <a:pPr algn="l"/>
            <a:r>
              <a:rPr lang="en-US" sz="1600" b="1" dirty="0">
                <a:latin typeface="Times New Roman" panose="02020603050405020304" pitchFamily="18" charset="0"/>
                <a:cs typeface="Times New Roman" panose="02020603050405020304" pitchFamily="18" charset="0"/>
              </a:rPr>
              <a:t>T. BHANU CHARAN              22R01A6761</a:t>
            </a:r>
          </a:p>
          <a:p>
            <a:pPr algn="l"/>
            <a:r>
              <a:rPr lang="en-US" sz="1600" b="1" dirty="0">
                <a:latin typeface="Times New Roman" panose="02020603050405020304" pitchFamily="18" charset="0"/>
                <a:cs typeface="Times New Roman" panose="02020603050405020304" pitchFamily="18" charset="0"/>
              </a:rPr>
              <a:t>S. CHANDRA MOULI            22R01A6754</a:t>
            </a:r>
          </a:p>
        </p:txBody>
      </p:sp>
      <p:sp>
        <p:nvSpPr>
          <p:cNvPr id="4" name="TextBox 4">
            <a:extLst>
              <a:ext uri="{FF2B5EF4-FFF2-40B4-BE49-F238E27FC236}">
                <a16:creationId xmlns:a16="http://schemas.microsoft.com/office/drawing/2014/main" id="{918F6C16-368D-991E-5827-5CFB2BBEBB36}"/>
              </a:ext>
            </a:extLst>
          </p:cNvPr>
          <p:cNvSpPr txBox="1"/>
          <p:nvPr/>
        </p:nvSpPr>
        <p:spPr>
          <a:xfrm>
            <a:off x="835741" y="209172"/>
            <a:ext cx="10274711" cy="16245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0850" marR="556895" algn="ctr">
              <a:spcBef>
                <a:spcPts val="305"/>
              </a:spcBef>
            </a:pPr>
            <a:r>
              <a:rPr lang="en-US" sz="1800" b="1" dirty="0">
                <a:solidFill>
                  <a:srgbClr val="0E0ED7"/>
                </a:solidFill>
                <a:effectLst/>
                <a:latin typeface="Times New Roman" panose="02020603050405020304" pitchFamily="18" charset="0"/>
                <a:ea typeface="Times New Roman" panose="02020603050405020304" pitchFamily="18" charset="0"/>
              </a:rPr>
              <a:t>        CMR</a:t>
            </a:r>
            <a:r>
              <a:rPr lang="en-US" sz="1800" b="1" spc="425" dirty="0">
                <a:solidFill>
                  <a:srgbClr val="0E0ED7"/>
                </a:solidFill>
                <a:effectLst/>
                <a:latin typeface="Times New Roman" panose="02020603050405020304" pitchFamily="18" charset="0"/>
                <a:ea typeface="Times New Roman" panose="02020603050405020304" pitchFamily="18" charset="0"/>
              </a:rPr>
              <a:t> </a:t>
            </a:r>
            <a:r>
              <a:rPr lang="en-US" sz="1800" b="1" dirty="0">
                <a:solidFill>
                  <a:srgbClr val="0E0ED7"/>
                </a:solidFill>
                <a:effectLst/>
                <a:latin typeface="Times New Roman" panose="02020603050405020304" pitchFamily="18" charset="0"/>
                <a:ea typeface="Times New Roman" panose="02020603050405020304" pitchFamily="18" charset="0"/>
              </a:rPr>
              <a:t>INSTITUTE</a:t>
            </a:r>
            <a:r>
              <a:rPr lang="en-US" sz="1800" b="1" spc="445" dirty="0">
                <a:solidFill>
                  <a:srgbClr val="0E0ED7"/>
                </a:solidFill>
                <a:effectLst/>
                <a:latin typeface="Times New Roman" panose="02020603050405020304" pitchFamily="18" charset="0"/>
                <a:ea typeface="Times New Roman" panose="02020603050405020304" pitchFamily="18" charset="0"/>
              </a:rPr>
              <a:t> </a:t>
            </a:r>
            <a:r>
              <a:rPr lang="en-US" sz="1800" b="1" dirty="0">
                <a:solidFill>
                  <a:srgbClr val="0E0ED7"/>
                </a:solidFill>
                <a:effectLst/>
                <a:latin typeface="Times New Roman" panose="02020603050405020304" pitchFamily="18" charset="0"/>
                <a:ea typeface="Times New Roman" panose="02020603050405020304" pitchFamily="18" charset="0"/>
              </a:rPr>
              <a:t>OF</a:t>
            </a:r>
            <a:r>
              <a:rPr lang="en-US" sz="1800" b="1" spc="425" dirty="0">
                <a:solidFill>
                  <a:srgbClr val="0E0ED7"/>
                </a:solidFill>
                <a:effectLst/>
                <a:latin typeface="Times New Roman" panose="02020603050405020304" pitchFamily="18" charset="0"/>
                <a:ea typeface="Times New Roman" panose="02020603050405020304" pitchFamily="18" charset="0"/>
              </a:rPr>
              <a:t> </a:t>
            </a:r>
            <a:r>
              <a:rPr lang="en-US" sz="1800" b="1" dirty="0">
                <a:solidFill>
                  <a:srgbClr val="0E0ED7"/>
                </a:solidFill>
                <a:effectLst/>
                <a:latin typeface="Times New Roman" panose="02020603050405020304" pitchFamily="18" charset="0"/>
                <a:ea typeface="Times New Roman" panose="02020603050405020304" pitchFamily="18" charset="0"/>
              </a:rPr>
              <a:t>TECHNOLOGY</a:t>
            </a:r>
            <a:endParaRPr lang="en-IN" sz="1800" b="1" dirty="0">
              <a:effectLst/>
              <a:latin typeface="Times New Roman" panose="02020603050405020304" pitchFamily="18" charset="0"/>
              <a:ea typeface="Times New Roman" panose="02020603050405020304" pitchFamily="18" charset="0"/>
            </a:endParaRPr>
          </a:p>
          <a:p>
            <a:pPr marL="90170" marR="2540" algn="ctr">
              <a:spcBef>
                <a:spcPts val="30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(UGC</a:t>
            </a:r>
            <a:r>
              <a:rPr lang="en-US" sz="1800" b="1" spc="-20" dirty="0">
                <a:solidFill>
                  <a:srgbClr val="FF0000"/>
                </a:solidFill>
                <a:effectLst/>
                <a:latin typeface="Times New Roman" panose="02020603050405020304" pitchFamily="18" charset="0"/>
                <a:ea typeface="Times New Roman" panose="02020603050405020304" pitchFamily="18" charset="0"/>
              </a:rPr>
              <a:t> </a:t>
            </a:r>
            <a:r>
              <a:rPr lang="en-US" sz="1800" b="1" dirty="0">
                <a:solidFill>
                  <a:srgbClr val="FF0000"/>
                </a:solidFill>
                <a:effectLst/>
                <a:latin typeface="Times New Roman" panose="02020603050405020304" pitchFamily="18" charset="0"/>
                <a:ea typeface="Times New Roman" panose="02020603050405020304" pitchFamily="18" charset="0"/>
              </a:rPr>
              <a:t>AUTONOMOUS)</a:t>
            </a:r>
            <a:endParaRPr lang="en-IN" sz="1800" dirty="0">
              <a:effectLst/>
              <a:latin typeface="Times New Roman" panose="02020603050405020304" pitchFamily="18" charset="0"/>
              <a:ea typeface="Times New Roman" panose="02020603050405020304" pitchFamily="18" charset="0"/>
            </a:endParaRPr>
          </a:p>
          <a:p>
            <a:pPr marL="180340" indent="279400" algn="ctr">
              <a:lnSpc>
                <a:spcPct val="115000"/>
              </a:lnSpc>
              <a:spcBef>
                <a:spcPts val="205"/>
              </a:spcBef>
              <a:spcAft>
                <a:spcPts val="0"/>
              </a:spcAft>
            </a:pPr>
            <a:r>
              <a:rPr lang="en-US" sz="1800" b="1" dirty="0">
                <a:effectLst/>
                <a:latin typeface="Times New Roman" panose="02020603050405020304" pitchFamily="18" charset="0"/>
                <a:ea typeface="Times New Roman" panose="02020603050405020304" pitchFamily="18" charset="0"/>
              </a:rPr>
              <a:t>Approved</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by</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AICTE,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Permanent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Affiliation</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 JNTUH,</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Accredited</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by</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NBA</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and</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NAAC</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Kandlakoya(V),</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Medchal Dist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501 401</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8E2F9154-7BC6-E831-EC03-A0EBDDD423E8}"/>
              </a:ext>
            </a:extLst>
          </p:cNvPr>
          <p:cNvPicPr>
            <a:picLocks noChangeAspect="1"/>
          </p:cNvPicPr>
          <p:nvPr/>
        </p:nvPicPr>
        <p:blipFill>
          <a:blip r:embed="rId2"/>
          <a:stretch>
            <a:fillRect/>
          </a:stretch>
        </p:blipFill>
        <p:spPr>
          <a:xfrm>
            <a:off x="5187064" y="1508614"/>
            <a:ext cx="1817872" cy="1348085"/>
          </a:xfrm>
          <a:prstGeom prst="rect">
            <a:avLst/>
          </a:prstGeom>
        </p:spPr>
      </p:pic>
      <p:sp>
        <p:nvSpPr>
          <p:cNvPr id="8" name="TextBox 7">
            <a:extLst>
              <a:ext uri="{FF2B5EF4-FFF2-40B4-BE49-F238E27FC236}">
                <a16:creationId xmlns:a16="http://schemas.microsoft.com/office/drawing/2014/main" id="{C14C20D6-5DE1-D7A4-E4BB-C6724B65A11B}"/>
              </a:ext>
            </a:extLst>
          </p:cNvPr>
          <p:cNvSpPr txBox="1"/>
          <p:nvPr/>
        </p:nvSpPr>
        <p:spPr>
          <a:xfrm>
            <a:off x="698090" y="3999313"/>
            <a:ext cx="8662219" cy="1200329"/>
          </a:xfrm>
          <a:prstGeom prst="rect">
            <a:avLst/>
          </a:prstGeom>
          <a:noFill/>
        </p:spPr>
        <p:txBody>
          <a:bodyPr wrap="square" rtlCol="0">
            <a:spAutoFit/>
          </a:bodyPr>
          <a:lstStyle/>
          <a:p>
            <a:pPr algn="just"/>
            <a:r>
              <a:rPr lang="en-IN" sz="1800" dirty="0">
                <a:latin typeface="Times New Roman" panose="02020603050405020304" pitchFamily="18" charset="0"/>
                <a:cs typeface="Times New Roman" panose="02020603050405020304" pitchFamily="18" charset="0"/>
              </a:rPr>
              <a:t>                                                                       Under the guidance of</a:t>
            </a:r>
          </a:p>
          <a:p>
            <a:pPr algn="just"/>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Mrs.V.</a:t>
            </a:r>
            <a:r>
              <a:rPr lang="en-IN" b="1" dirty="0" err="1">
                <a:latin typeface="Times New Roman" panose="02020603050405020304" pitchFamily="18" charset="0"/>
                <a:cs typeface="Times New Roman" panose="02020603050405020304" pitchFamily="18" charset="0"/>
              </a:rPr>
              <a:t>Adilakshmi</a:t>
            </a:r>
            <a:endParaRPr lang="en-IN" sz="1800" b="1"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Assistant professor, Department of CSE(DS)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01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4DB2E-05F4-8149-3DB8-3D291CBBD766}"/>
              </a:ext>
            </a:extLst>
          </p:cNvPr>
          <p:cNvSpPr txBox="1"/>
          <p:nvPr/>
        </p:nvSpPr>
        <p:spPr>
          <a:xfrm>
            <a:off x="127819" y="186813"/>
            <a:ext cx="11720051" cy="7525137"/>
          </a:xfrm>
          <a:prstGeom prst="rect">
            <a:avLst/>
          </a:prstGeom>
          <a:noFill/>
        </p:spPr>
        <p:txBody>
          <a:bodyPr wrap="square" rtlCol="0">
            <a:spAutoFit/>
          </a:bodyPr>
          <a:lstStyle/>
          <a:p>
            <a:pPr algn="just">
              <a:lnSpc>
                <a:spcPct val="150000"/>
              </a:lnSpc>
            </a:pPr>
            <a:r>
              <a:rPr lang="en-US" sz="2000" b="1" dirty="0" err="1">
                <a:effectLst/>
                <a:latin typeface="Times New Roman" panose="02020603050405020304" pitchFamily="18" charset="0"/>
                <a:ea typeface="Times New Roman" panose="02020603050405020304" pitchFamily="18" charset="0"/>
              </a:rPr>
              <a:t>AgroNutri</a:t>
            </a:r>
            <a:r>
              <a:rPr lang="en-US" sz="2000" b="1" dirty="0">
                <a:effectLst/>
                <a:latin typeface="Times New Roman" panose="02020603050405020304" pitchFamily="18" charset="0"/>
                <a:ea typeface="Times New Roman" panose="02020603050405020304" pitchFamily="18" charset="0"/>
              </a:rPr>
              <a:t> Android Application,2016.</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This paper communicates the idea regarding the making of </a:t>
            </a:r>
            <a:r>
              <a:rPr lang="en-US" sz="1800" dirty="0" err="1">
                <a:effectLst/>
                <a:latin typeface="Times New Roman" panose="02020603050405020304" pitchFamily="18" charset="0"/>
                <a:ea typeface="Times New Roman" panose="02020603050405020304" pitchFamily="18" charset="0"/>
              </a:rPr>
              <a:t>AgroNutri</a:t>
            </a:r>
            <a:r>
              <a:rPr lang="en-US" sz="1800" dirty="0">
                <a:effectLst/>
                <a:latin typeface="Times New Roman" panose="02020603050405020304" pitchFamily="18" charset="0"/>
                <a:ea typeface="Times New Roman" panose="02020603050405020304" pitchFamily="18" charset="0"/>
              </a:rPr>
              <a:t> an android application that helps in conveying the harvest particular fertilizer amount to be applied. The idea is to calculate the measure of NPK composts to be applied depend on the blanked proposal of the crop of interest. This application works depend on the product chosen by the farmer and that is taken as input, thus providing the farmers. The future scope of the </a:t>
            </a:r>
            <a:r>
              <a:rPr lang="en-US" sz="1800" dirty="0" err="1">
                <a:effectLst/>
                <a:latin typeface="Times New Roman" panose="02020603050405020304" pitchFamily="18" charset="0"/>
                <a:ea typeface="Times New Roman" panose="02020603050405020304" pitchFamily="18" charset="0"/>
              </a:rPr>
              <a:t>AgroNutri</a:t>
            </a:r>
            <a:r>
              <a:rPr lang="en-US" sz="1800" dirty="0">
                <a:effectLst/>
                <a:latin typeface="Times New Roman" panose="02020603050405020304" pitchFamily="18" charset="0"/>
                <a:ea typeface="Times New Roman" panose="02020603050405020304" pitchFamily="18" charset="0"/>
              </a:rPr>
              <a:t> is that GPRS can be included so that according to location nutrients are suggested.</a:t>
            </a:r>
          </a:p>
          <a:p>
            <a:pPr algn="just">
              <a:lnSpc>
                <a:spcPct val="150000"/>
              </a:lnSpc>
            </a:pPr>
            <a:r>
              <a:rPr lang="en-US" sz="1800" i="1" dirty="0">
                <a:effectLst/>
                <a:latin typeface="Times New Roman" panose="02020603050405020304" pitchFamily="18" charset="0"/>
                <a:ea typeface="Times New Roman" panose="02020603050405020304" pitchFamily="18" charset="0"/>
              </a:rPr>
              <a:t>Authors : S. </a:t>
            </a:r>
            <a:r>
              <a:rPr lang="en-US" sz="1800" i="1" dirty="0" err="1">
                <a:effectLst/>
                <a:latin typeface="Times New Roman" panose="02020603050405020304" pitchFamily="18" charset="0"/>
                <a:ea typeface="Times New Roman" panose="02020603050405020304" pitchFamily="18" charset="0"/>
              </a:rPr>
              <a:t>Srija</a:t>
            </a:r>
            <a:r>
              <a:rPr lang="en-US" sz="1800" i="1" dirty="0">
                <a:effectLst/>
                <a:latin typeface="Times New Roman" panose="02020603050405020304" pitchFamily="18" charset="0"/>
                <a:ea typeface="Times New Roman" panose="02020603050405020304" pitchFamily="18" charset="0"/>
              </a:rPr>
              <a:t>, R. Geetha Chanda, </a:t>
            </a:r>
            <a:r>
              <a:rPr lang="en-US" sz="1800" i="1" dirty="0" err="1">
                <a:effectLst/>
                <a:latin typeface="Times New Roman" panose="02020603050405020304" pitchFamily="18" charset="0"/>
                <a:ea typeface="Times New Roman" panose="02020603050405020304" pitchFamily="18" charset="0"/>
              </a:rPr>
              <a:t>S.Lavanya</a:t>
            </a:r>
            <a:r>
              <a:rPr lang="en-US" sz="1800" i="1" dirty="0">
                <a:effectLst/>
                <a:latin typeface="Times New Roman" panose="02020603050405020304" pitchFamily="18" charset="0"/>
                <a:ea typeface="Times New Roman" panose="02020603050405020304" pitchFamily="18" charset="0"/>
              </a:rPr>
              <a:t>, Dr. M. Kalpana </a:t>
            </a:r>
            <a:r>
              <a:rPr lang="en-US" sz="1800" i="1" dirty="0" err="1">
                <a:effectLst/>
                <a:latin typeface="Times New Roman" panose="02020603050405020304" pitchFamily="18" charset="0"/>
                <a:ea typeface="Times New Roman" panose="02020603050405020304" pitchFamily="18" charset="0"/>
              </a:rPr>
              <a:t>Ph.D</a:t>
            </a:r>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Times New Roman" panose="02020603050405020304" pitchFamily="18" charset="0"/>
              </a:rPr>
              <a:t>Machine Learning: Applications in Indian Agriculture, 2016.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Agriculture is a field that has been lacking from adaption of technologies and their advancements. Indian agriculturists should be up to the mark with the universal procedures. Machine learning is a native concept that can be applied to every field on all inputs and outputs. It has effectively settled its ability over ordinary calculations of software engineering and measurements. Machine learning calculations have improved the exactness of artificial intelligence machines including sensor based frameworks utilized in accuracy farming. This paper has evaluated the different uses of machine learning in the farming area. It additionally gives a knowledge into the inconveniences looked by Indian farmers and how they can be resolved using these procedures.</a:t>
            </a:r>
          </a:p>
          <a:p>
            <a:pPr algn="just">
              <a:lnSpc>
                <a:spcPct val="150000"/>
              </a:lnSpc>
            </a:pPr>
            <a:r>
              <a:rPr lang="en-US" sz="1800" i="1" dirty="0">
                <a:effectLst/>
                <a:latin typeface="Times New Roman" panose="02020603050405020304" pitchFamily="18" charset="0"/>
                <a:ea typeface="Times New Roman" panose="02020603050405020304" pitchFamily="18" charset="0"/>
              </a:rPr>
              <a:t>Authors: </a:t>
            </a:r>
            <a:r>
              <a:rPr lang="en-US" sz="1800" i="1" dirty="0" err="1">
                <a:effectLst/>
                <a:latin typeface="Times New Roman" panose="02020603050405020304" pitchFamily="18" charset="0"/>
                <a:ea typeface="Times New Roman" panose="02020603050405020304" pitchFamily="18" charset="0"/>
              </a:rPr>
              <a:t>Karandeep</a:t>
            </a:r>
            <a:r>
              <a:rPr lang="en-US" sz="1800" i="1" dirty="0">
                <a:effectLst/>
                <a:latin typeface="Times New Roman" panose="02020603050405020304" pitchFamily="18" charset="0"/>
                <a:ea typeface="Times New Roman" panose="02020603050405020304" pitchFamily="18" charset="0"/>
              </a:rPr>
              <a:t> Kaur </a:t>
            </a:r>
            <a:endParaRPr lang="en-IN" sz="1800" i="1" dirty="0">
              <a:effectLst/>
              <a:latin typeface="Times New Roman" panose="02020603050405020304" pitchFamily="18" charset="0"/>
              <a:ea typeface="Times New Roman" panose="02020603050405020304" pitchFamily="18" charset="0"/>
            </a:endParaRPr>
          </a:p>
          <a:p>
            <a:pPr algn="just">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0660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FBBCA-1EFE-165E-1E25-EA7BEF935FEB}"/>
              </a:ext>
            </a:extLst>
          </p:cNvPr>
          <p:cNvSpPr txBox="1"/>
          <p:nvPr/>
        </p:nvSpPr>
        <p:spPr>
          <a:xfrm>
            <a:off x="216309" y="295129"/>
            <a:ext cx="11759381" cy="6267741"/>
          </a:xfrm>
          <a:prstGeom prst="rect">
            <a:avLst/>
          </a:prstGeom>
          <a:noFill/>
        </p:spPr>
        <p:txBody>
          <a:bodyPr wrap="square" rtlCol="0">
            <a:spAutoFit/>
          </a:bodyPr>
          <a:lstStyle/>
          <a:p>
            <a:pPr algn="ctr">
              <a:lnSpc>
                <a:spcPct val="150000"/>
              </a:lnSpc>
            </a:pPr>
            <a:r>
              <a:rPr lang="en-IN" sz="3200" b="1" dirty="0">
                <a:effectLst/>
                <a:latin typeface="Times New Roman" panose="02020603050405020304" pitchFamily="18" charset="0"/>
                <a:ea typeface="Times New Roman" panose="02020603050405020304" pitchFamily="18" charset="0"/>
              </a:rPr>
              <a:t>EXISTING SYSTEMS </a:t>
            </a:r>
            <a:endParaRPr lang="en-IN" sz="3200" dirty="0">
              <a:effectLst/>
              <a:latin typeface="Times New Roman" panose="02020603050405020304" pitchFamily="18" charset="0"/>
              <a:ea typeface="Times New Roman" panose="02020603050405020304" pitchFamily="18" charset="0"/>
            </a:endParaRPr>
          </a:p>
          <a:p>
            <a:pPr marL="68580">
              <a:lnSpc>
                <a:spcPct val="153000"/>
              </a:lnSpc>
            </a:pPr>
            <a:r>
              <a:rPr lang="en-US" sz="1800" dirty="0">
                <a:effectLst/>
                <a:latin typeface="Times New Roman" panose="02020603050405020304" pitchFamily="18" charset="0"/>
                <a:ea typeface="Times New Roman" panose="02020603050405020304" pitchFamily="18" charset="0"/>
              </a:rPr>
              <a:t>Several existing crop recommendation systems and research initiatives have attempted to utilize soil and weather data to assist farmers in crop selection.</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8580"/>
            <a:r>
              <a:rPr lang="en-US" sz="1800" dirty="0">
                <a:effectLst/>
                <a:latin typeface="Times New Roman" panose="02020603050405020304" pitchFamily="18" charset="0"/>
                <a:ea typeface="Times New Roman" panose="02020603050405020304" pitchFamily="18" charset="0"/>
              </a:rPr>
              <a:t>These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typically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rely</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static</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simple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heuristic</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Common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examples</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include:</a:t>
            </a:r>
          </a:p>
          <a:p>
            <a:pPr marL="68580"/>
            <a:endParaRPr lang="en-IN" sz="1800" dirty="0">
              <a:effectLst/>
              <a:latin typeface="Times New Roman" panose="02020603050405020304" pitchFamily="18" charset="0"/>
              <a:ea typeface="Times New Roman" panose="02020603050405020304" pitchFamily="18" charset="0"/>
            </a:endParaRPr>
          </a:p>
          <a:p>
            <a:pPr marL="68580">
              <a:spcBef>
                <a:spcPts val="5"/>
              </a:spcBef>
            </a:pPr>
            <a:r>
              <a:rPr lang="en-US" sz="1800" b="1" dirty="0">
                <a:effectLst/>
                <a:latin typeface="Times New Roman" panose="02020603050405020304" pitchFamily="18" charset="0"/>
                <a:ea typeface="Times New Roman" panose="02020603050405020304" pitchFamily="18" charset="0"/>
              </a:rPr>
              <a:t>Example</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r>
              <a:rPr lang="en-US" sz="1800" b="1" spc="100" dirty="0">
                <a:effectLst/>
                <a:latin typeface="Times New Roman" panose="02020603050405020304" pitchFamily="18" charset="0"/>
                <a:ea typeface="Times New Roman" panose="02020603050405020304" pitchFamily="18" charset="0"/>
              </a:rPr>
              <a:t> </a:t>
            </a:r>
            <a:r>
              <a:rPr lang="en-US" sz="1800" b="1" spc="-25" dirty="0">
                <a:effectLst/>
                <a:latin typeface="Times New Roman" panose="02020603050405020304" pitchFamily="18" charset="0"/>
                <a:ea typeface="Times New Roman" panose="02020603050405020304" pitchFamily="18" charset="0"/>
              </a:rPr>
              <a:t>1</a:t>
            </a:r>
            <a:r>
              <a:rPr lang="en-US" sz="1800" b="0" spc="-25"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a:spcBef>
                <a:spcPts val="72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161290" lvl="0" indent="-342900" algn="just">
              <a:lnSpc>
                <a:spcPct val="153000"/>
              </a:lnSpc>
              <a:buSzPts val="900"/>
              <a:buFont typeface="Symbol" panose="05050102010706020507" pitchFamily="18" charset="2"/>
              <a:buChar char=""/>
              <a:tabLst>
                <a:tab pos="497205" algn="l"/>
                <a:tab pos="498475" algn="l"/>
              </a:tabLst>
            </a:pPr>
            <a:r>
              <a:rPr lang="en-US" sz="1800" b="1" spc="0" dirty="0" err="1">
                <a:effectLst/>
                <a:latin typeface="Times New Roman" panose="02020603050405020304" pitchFamily="18" charset="0"/>
                <a:ea typeface="Symbol" panose="05050102010706020507" pitchFamily="18" charset="2"/>
                <a:cs typeface="Symbol" panose="05050102010706020507" pitchFamily="18" charset="2"/>
              </a:rPr>
              <a:t>AgroConsultant</a:t>
            </a:r>
            <a:r>
              <a:rPr lang="en-US" sz="1800" spc="0" dirty="0">
                <a:effectLst/>
                <a:latin typeface="Times New Roman" panose="02020603050405020304" pitchFamily="18" charset="0"/>
                <a:ea typeface="Symbol" panose="05050102010706020507" pitchFamily="18" charset="2"/>
                <a:cs typeface="Symbol" panose="05050102010706020507" pitchFamily="18" charset="2"/>
              </a:rPr>
              <a:t>: A decision tree-based system developed to assist farmers in selecting crops based on soil and climatic conditions. The system uses attributes like soil pH, moisture, and temperature to build the decision tree, providing crop</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recommendations by</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traversing the tree based on user</a:t>
            </a:r>
            <a:r>
              <a:rPr lang="en-US" sz="1800" spc="14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inputs.</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5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8580">
              <a:lnSpc>
                <a:spcPct val="153000"/>
              </a:lnSpc>
            </a:pPr>
            <a:r>
              <a:rPr lang="en-US" sz="1800" b="1" dirty="0">
                <a:effectLst/>
                <a:latin typeface="Times New Roman" panose="02020603050405020304" pitchFamily="18" charset="0"/>
                <a:ea typeface="Times New Roman" panose="02020603050405020304" pitchFamily="18" charset="0"/>
              </a:rPr>
              <a:t>Research Reference</a:t>
            </a:r>
            <a:r>
              <a:rPr lang="en-US" sz="1800" dirty="0">
                <a:effectLst/>
                <a:latin typeface="Times New Roman" panose="02020603050405020304" pitchFamily="18" charset="0"/>
                <a:ea typeface="Times New Roman" panose="02020603050405020304" pitchFamily="18" charset="0"/>
              </a:rPr>
              <a:t>: Kamal Raj and Vani (2019) demonstrated the application of decision trees for crop recommendation, achieving high accuracy in predicting suitable crops.</a:t>
            </a:r>
            <a:endParaRPr lang="en-IN" sz="1800" dirty="0">
              <a:effectLst/>
              <a:latin typeface="Times New Roman" panose="02020603050405020304" pitchFamily="18" charset="0"/>
              <a:ea typeface="Times New Roman" panose="02020603050405020304" pitchFamily="18" charset="0"/>
            </a:endParaRPr>
          </a:p>
          <a:p>
            <a:pPr marL="457200" indent="-228600" algn="just">
              <a:lnSpc>
                <a:spcPct val="150000"/>
              </a:lnSpc>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41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C6DDD-BA70-383A-0859-E914AA1A07FC}"/>
              </a:ext>
            </a:extLst>
          </p:cNvPr>
          <p:cNvSpPr txBox="1"/>
          <p:nvPr/>
        </p:nvSpPr>
        <p:spPr>
          <a:xfrm>
            <a:off x="334297" y="294968"/>
            <a:ext cx="11641393" cy="6864572"/>
          </a:xfrm>
          <a:prstGeom prst="rect">
            <a:avLst/>
          </a:prstGeom>
          <a:noFill/>
        </p:spPr>
        <p:txBody>
          <a:bodyPr wrap="square" rtlCol="0">
            <a:spAutoFit/>
          </a:bodyPr>
          <a:lstStyle/>
          <a:p>
            <a:pPr marL="68580"/>
            <a:r>
              <a:rPr lang="en-US" sz="1800" b="1" dirty="0">
                <a:effectLst/>
                <a:latin typeface="Times New Roman" panose="02020603050405020304" pitchFamily="18" charset="0"/>
                <a:ea typeface="Times New Roman" panose="02020603050405020304" pitchFamily="18" charset="0"/>
              </a:rPr>
              <a:t>Example</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r>
              <a:rPr lang="en-US" sz="1800" b="1" spc="100" dirty="0">
                <a:effectLst/>
                <a:latin typeface="Times New Roman" panose="02020603050405020304" pitchFamily="18" charset="0"/>
                <a:ea typeface="Times New Roman" panose="02020603050405020304" pitchFamily="18" charset="0"/>
              </a:rPr>
              <a:t> </a:t>
            </a:r>
            <a:r>
              <a:rPr lang="en-US" sz="1800" b="1" spc="-25" dirty="0">
                <a:effectLst/>
                <a:latin typeface="Times New Roman" panose="02020603050405020304" pitchFamily="18" charset="0"/>
                <a:ea typeface="Times New Roman" panose="02020603050405020304" pitchFamily="18" charset="0"/>
              </a:rPr>
              <a:t>2</a:t>
            </a:r>
            <a:r>
              <a:rPr lang="en-US" sz="1800" b="0" spc="-25"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a:spcBef>
                <a:spcPts val="74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71755" lvl="0" indent="-342900">
              <a:lnSpc>
                <a:spcPct val="153000"/>
              </a:lnSpc>
              <a:buSzPts val="900"/>
              <a:buFont typeface="Symbol" panose="05050102010706020507" pitchFamily="18" charset="2"/>
              <a:buChar char=""/>
              <a:tabLst>
                <a:tab pos="498475" algn="l"/>
              </a:tabLst>
            </a:pPr>
            <a:r>
              <a:rPr lang="en-US" sz="1800" b="1" spc="0" dirty="0" err="1">
                <a:effectLst/>
                <a:latin typeface="Times New Roman" panose="02020603050405020304" pitchFamily="18" charset="0"/>
                <a:ea typeface="Symbol" panose="05050102010706020507" pitchFamily="18" charset="2"/>
                <a:cs typeface="Symbol" panose="05050102010706020507" pitchFamily="18" charset="2"/>
              </a:rPr>
              <a:t>CropSuggest</a:t>
            </a:r>
            <a:r>
              <a:rPr lang="en-US" sz="1800" spc="0" dirty="0">
                <a:effectLst/>
                <a:latin typeface="Times New Roman" panose="02020603050405020304" pitchFamily="18" charset="0"/>
                <a:ea typeface="Symbol" panose="05050102010706020507" pitchFamily="18" charset="2"/>
                <a:cs typeface="Symbol" panose="05050102010706020507" pitchFamily="18" charset="2"/>
              </a:rPr>
              <a:t>: Utilizes random forests to recommend crops by considering a wide range of features such</a:t>
            </a:r>
            <a:r>
              <a:rPr lang="en-US" sz="18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as</a:t>
            </a:r>
            <a:r>
              <a:rPr lang="en-US" sz="1800" spc="1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soil</a:t>
            </a:r>
            <a:r>
              <a:rPr lang="en-US" sz="1800" spc="16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composition,</a:t>
            </a:r>
            <a:r>
              <a:rPr lang="en-US" sz="1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historical</a:t>
            </a:r>
            <a:r>
              <a:rPr lang="en-US" sz="1800" spc="1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weather</a:t>
            </a:r>
            <a:r>
              <a:rPr lang="en-US" sz="1800" spc="1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data,</a:t>
            </a:r>
            <a:r>
              <a:rPr lang="en-US" sz="1800" spc="12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crop</a:t>
            </a:r>
            <a:r>
              <a:rPr lang="en-US" sz="18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yields.</a:t>
            </a:r>
            <a:r>
              <a:rPr lang="en-US" sz="1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system</a:t>
            </a:r>
            <a:r>
              <a:rPr lang="en-US" sz="1800" spc="15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generates</a:t>
            </a:r>
            <a:r>
              <a:rPr lang="en-US" sz="1800" spc="13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multiple</a:t>
            </a:r>
            <a:r>
              <a:rPr lang="en-US" sz="1800" spc="130"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decision trees and aggregates their predictions for reliable crop recommendations.</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4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8580" marR="260350">
              <a:lnSpc>
                <a:spcPct val="152000"/>
              </a:lnSpc>
              <a:spcBef>
                <a:spcPts val="5"/>
              </a:spcBef>
              <a:spcAft>
                <a:spcPts val="0"/>
              </a:spcAft>
            </a:pPr>
            <a:r>
              <a:rPr lang="en-US" sz="1800" b="1" dirty="0">
                <a:effectLst/>
                <a:latin typeface="Times New Roman" panose="02020603050405020304" pitchFamily="18" charset="0"/>
                <a:ea typeface="Times New Roman" panose="02020603050405020304" pitchFamily="18" charset="0"/>
              </a:rPr>
              <a:t>Research Reference</a:t>
            </a:r>
            <a:r>
              <a:rPr lang="en-US" sz="1800" dirty="0">
                <a:effectLst/>
                <a:latin typeface="Times New Roman" panose="02020603050405020304" pitchFamily="18" charset="0"/>
                <a:ea typeface="Times New Roman" panose="02020603050405020304" pitchFamily="18" charset="0"/>
              </a:rPr>
              <a:t>: Singh et al. (2020) showed that random forest-based systems provide robust recommendations by reducing overfitting and improving generalization.</a:t>
            </a:r>
          </a:p>
          <a:p>
            <a:pPr marL="68580" marR="260350">
              <a:lnSpc>
                <a:spcPct val="152000"/>
              </a:lnSpc>
              <a:spcBef>
                <a:spcPts val="5"/>
              </a:spcBef>
              <a:spcAft>
                <a:spcPts val="0"/>
              </a:spcAft>
            </a:pPr>
            <a:endParaRPr lang="en-IN" sz="1800" dirty="0">
              <a:effectLst/>
              <a:latin typeface="Times New Roman" panose="02020603050405020304" pitchFamily="18" charset="0"/>
              <a:ea typeface="Times New Roman" panose="02020603050405020304" pitchFamily="18" charset="0"/>
            </a:endParaRPr>
          </a:p>
          <a:p>
            <a:pPr marL="68580"/>
            <a:r>
              <a:rPr lang="en-US" sz="1800" b="1" dirty="0">
                <a:effectLst/>
                <a:latin typeface="Times New Roman" panose="02020603050405020304" pitchFamily="18" charset="0"/>
                <a:ea typeface="Times New Roman" panose="02020603050405020304" pitchFamily="18" charset="0"/>
              </a:rPr>
              <a:t>Example</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r>
              <a:rPr lang="en-US" sz="1800" b="1" spc="100" dirty="0">
                <a:effectLst/>
                <a:latin typeface="Times New Roman" panose="02020603050405020304" pitchFamily="18" charset="0"/>
                <a:ea typeface="Times New Roman" panose="02020603050405020304" pitchFamily="18" charset="0"/>
              </a:rPr>
              <a:t> </a:t>
            </a:r>
            <a:r>
              <a:rPr lang="en-US" sz="1800" b="1" spc="-25" dirty="0">
                <a:effectLst/>
                <a:latin typeface="Times New Roman" panose="02020603050405020304" pitchFamily="18" charset="0"/>
                <a:ea typeface="Times New Roman" panose="02020603050405020304" pitchFamily="18" charset="0"/>
              </a:rPr>
              <a:t>3</a:t>
            </a:r>
            <a:r>
              <a:rPr lang="en-US" sz="1800" b="0" spc="-25"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a:spcBef>
                <a:spcPts val="73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187960" lvl="0" indent="-342900">
              <a:lnSpc>
                <a:spcPct val="153000"/>
              </a:lnSpc>
              <a:spcBef>
                <a:spcPts val="5"/>
              </a:spcBef>
              <a:spcAft>
                <a:spcPts val="0"/>
              </a:spcAft>
              <a:buSzPts val="900"/>
              <a:buFont typeface="Symbol" panose="05050102010706020507" pitchFamily="18" charset="2"/>
              <a:buChar char=""/>
              <a:tabLst>
                <a:tab pos="498475" algn="l"/>
              </a:tabLst>
            </a:pPr>
            <a:r>
              <a:rPr lang="en-US" sz="1800" b="1" spc="0" dirty="0" err="1">
                <a:effectLst/>
                <a:latin typeface="Times New Roman" panose="02020603050405020304" pitchFamily="18" charset="0"/>
                <a:ea typeface="Symbol" panose="05050102010706020507" pitchFamily="18" charset="2"/>
                <a:cs typeface="Symbol" panose="05050102010706020507" pitchFamily="18" charset="2"/>
              </a:rPr>
              <a:t>SmartCrop</a:t>
            </a:r>
            <a:r>
              <a:rPr lang="en-US" sz="1800" spc="0" dirty="0">
                <a:effectLst/>
                <a:latin typeface="Times New Roman" panose="02020603050405020304" pitchFamily="18" charset="0"/>
                <a:ea typeface="Symbol" panose="05050102010706020507" pitchFamily="18" charset="2"/>
                <a:cs typeface="Symbol" panose="05050102010706020507" pitchFamily="18" charset="2"/>
              </a:rPr>
              <a:t>: Employs SVM to classify and recommend crops using features like soil pH, temperature, and rainfall. The system is trained to find the optimal hyperplane that separates different crop classes, making accurate crop recommendations for new inputs.</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4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8580">
              <a:lnSpc>
                <a:spcPct val="153000"/>
              </a:lnSpc>
            </a:pPr>
            <a:r>
              <a:rPr lang="en-US" sz="1800" b="1" dirty="0">
                <a:effectLst/>
                <a:latin typeface="Times New Roman" panose="02020603050405020304" pitchFamily="18" charset="0"/>
                <a:ea typeface="Times New Roman" panose="02020603050405020304" pitchFamily="18" charset="0"/>
              </a:rPr>
              <a:t>Research Reference</a:t>
            </a:r>
            <a:r>
              <a:rPr lang="en-US" sz="1800" dirty="0">
                <a:effectLst/>
                <a:latin typeface="Times New Roman" panose="02020603050405020304" pitchFamily="18" charset="0"/>
                <a:ea typeface="Times New Roman" panose="02020603050405020304" pitchFamily="18" charset="0"/>
              </a:rPr>
              <a:t>: Sharma and Patel (2018) utilized SVM for crop prediction, achieving high accuracy by effectively classifying crop suitability.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79900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0075DA-C5CA-679F-7B16-BC035721449F}"/>
              </a:ext>
            </a:extLst>
          </p:cNvPr>
          <p:cNvSpPr txBox="1"/>
          <p:nvPr/>
        </p:nvSpPr>
        <p:spPr>
          <a:xfrm>
            <a:off x="196645" y="471948"/>
            <a:ext cx="11710219" cy="4708981"/>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Disadvantages of Existing System -</a:t>
            </a:r>
          </a:p>
          <a:p>
            <a:endParaRPr lang="en-US" sz="2800"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en-US" sz="2000" b="1" dirty="0">
                <a:latin typeface="Times New Roman" panose="02020603050405020304" pitchFamily="18" charset="0"/>
                <a:cs typeface="Times New Roman" panose="02020603050405020304" pitchFamily="18" charset="0"/>
              </a:rPr>
              <a:t>Lack of Real-Time Data</a:t>
            </a:r>
            <a:r>
              <a:rPr lang="en-US" sz="2000" dirty="0">
                <a:latin typeface="Times New Roman" panose="02020603050405020304" pitchFamily="18" charset="0"/>
                <a:cs typeface="Times New Roman" panose="02020603050405020304" pitchFamily="18" charset="0"/>
              </a:rPr>
              <a:t>: Many existing systems do not incorporate real-time soil and weather data, leading to outdated and potentially inaccurate recommendations.</a:t>
            </a:r>
          </a:p>
          <a:p>
            <a:pPr marL="457200" indent="-457200">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en-US" sz="2000" b="1" dirty="0">
                <a:latin typeface="Times New Roman" panose="02020603050405020304" pitchFamily="18" charset="0"/>
                <a:cs typeface="Times New Roman" panose="02020603050405020304" pitchFamily="18" charset="0"/>
              </a:rPr>
              <a:t>Limited Customization</a:t>
            </a:r>
            <a:r>
              <a:rPr lang="en-US" sz="2000" dirty="0">
                <a:latin typeface="Times New Roman" panose="02020603050405020304" pitchFamily="18" charset="0"/>
                <a:cs typeface="Times New Roman" panose="02020603050405020304" pitchFamily="18" charset="0"/>
              </a:rPr>
              <a:t>: These systems often provide generic recommendations that do not account for specific local conditions or farmer preferences.</a:t>
            </a:r>
          </a:p>
          <a:p>
            <a:pPr marL="457200" indent="-457200">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en-US" sz="2000" b="1" dirty="0">
                <a:latin typeface="Times New Roman" panose="02020603050405020304" pitchFamily="18" charset="0"/>
                <a:cs typeface="Times New Roman" panose="02020603050405020304" pitchFamily="18" charset="0"/>
              </a:rPr>
              <a:t>Low Accessibility</a:t>
            </a:r>
            <a:r>
              <a:rPr lang="en-US" sz="2000" dirty="0">
                <a:latin typeface="Times New Roman" panose="02020603050405020304" pitchFamily="18" charset="0"/>
                <a:cs typeface="Times New Roman" panose="02020603050405020304" pitchFamily="18" charset="0"/>
              </a:rPr>
              <a:t>: The user interfaces of many existing systems are not user-friendly, particularly for farmers with limited technological experience.</a:t>
            </a:r>
          </a:p>
          <a:p>
            <a:pPr marL="457200" indent="-457200">
              <a:buFont typeface="+mj-lt"/>
              <a:buAutoNum type="alphaLcParenR"/>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lphaLcParenR"/>
            </a:pPr>
            <a:r>
              <a:rPr lang="en-US" sz="2000" b="1" dirty="0">
                <a:latin typeface="Times New Roman" panose="02020603050405020304" pitchFamily="18" charset="0"/>
                <a:cs typeface="Times New Roman" panose="02020603050405020304" pitchFamily="18" charset="0"/>
              </a:rPr>
              <a:t>Static Models</a:t>
            </a:r>
            <a:r>
              <a:rPr lang="en-US" sz="2000" dirty="0">
                <a:latin typeface="Times New Roman" panose="02020603050405020304" pitchFamily="18" charset="0"/>
                <a:cs typeface="Times New Roman" panose="02020603050405020304" pitchFamily="18" charset="0"/>
              </a:rPr>
              <a:t>: Existing models may not be adaptable or scalable to different regions or crop types, limiting their overall effectiveness.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636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BFBC-6FAB-CFAA-81C5-382881935F55}"/>
              </a:ext>
            </a:extLst>
          </p:cNvPr>
          <p:cNvSpPr>
            <a:spLocks noGrp="1"/>
          </p:cNvSpPr>
          <p:nvPr>
            <p:ph type="title"/>
          </p:nvPr>
        </p:nvSpPr>
        <p:spPr>
          <a:xfrm>
            <a:off x="385917" y="157317"/>
            <a:ext cx="10515600" cy="540773"/>
          </a:xfrm>
        </p:spPr>
        <p:txBody>
          <a:bodyPr>
            <a:noAutofit/>
          </a:bodyPr>
          <a:lstStyle/>
          <a:p>
            <a:pPr algn="ctr"/>
            <a:r>
              <a:rPr lang="en-IN" sz="3200" b="1" dirty="0">
                <a:latin typeface="Times New Roman" panose="02020603050405020304" pitchFamily="18" charset="0"/>
                <a:cs typeface="Times New Roman" panose="02020603050405020304" pitchFamily="18" charset="0"/>
              </a:rPr>
              <a:t>Survey Methodology -</a:t>
            </a:r>
          </a:p>
        </p:txBody>
      </p:sp>
      <p:sp>
        <p:nvSpPr>
          <p:cNvPr id="6" name="TextBox 5">
            <a:extLst>
              <a:ext uri="{FF2B5EF4-FFF2-40B4-BE49-F238E27FC236}">
                <a16:creationId xmlns:a16="http://schemas.microsoft.com/office/drawing/2014/main" id="{B56A80EB-79BA-18B4-CF84-E4D241B0F576}"/>
              </a:ext>
            </a:extLst>
          </p:cNvPr>
          <p:cNvSpPr txBox="1"/>
          <p:nvPr/>
        </p:nvSpPr>
        <p:spPr>
          <a:xfrm>
            <a:off x="385917" y="550606"/>
            <a:ext cx="11710219" cy="6684972"/>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To gain a deeper understanding of the challenges and expectations from a farmer's perspective, we conducted a survey with over 50 respondents, including farmers, agricultural experts, and stakeholders. The survey comprised questions designed to assess their familiarity with agricultural technology, soil characteristic considerations, interest in digital crop recommendation tools, desired features, and additional comments or suggestions. </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800" b="1" dirty="0">
                <a:latin typeface="Times New Roman" panose="02020603050405020304" pitchFamily="18" charset="0"/>
                <a:cs typeface="Times New Roman" panose="02020603050405020304" pitchFamily="18" charset="0"/>
              </a:rPr>
              <a:t>Survey Findings </a:t>
            </a:r>
            <a:r>
              <a:rPr lang="en-US" sz="28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Familiarity with Technology</a:t>
            </a:r>
            <a:r>
              <a:rPr lang="en-US" sz="2000" dirty="0">
                <a:latin typeface="Times New Roman" panose="02020603050405020304" pitchFamily="18" charset="0"/>
                <a:cs typeface="Times New Roman" panose="02020603050405020304" pitchFamily="18" charset="0"/>
              </a:rPr>
              <a:t>: The survey revealed a diverse range of familiarity with using technology for     agricultural purposes. </a:t>
            </a:r>
          </a:p>
          <a:p>
            <a:pPr marL="342900" indent="-342900">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Soil Characteristics Consideration</a:t>
            </a:r>
            <a:r>
              <a:rPr lang="en-US" sz="2000" dirty="0">
                <a:latin typeface="Times New Roman" panose="02020603050405020304" pitchFamily="18" charset="0"/>
                <a:cs typeface="Times New Roman" panose="02020603050405020304" pitchFamily="18" charset="0"/>
              </a:rPr>
              <a:t>: Respondents highlighted various soil characteristics they consider when selecting crops, such as soil pH, texture, nutrient content, and moisture levels</a:t>
            </a:r>
          </a:p>
          <a:p>
            <a:pPr marL="342900" indent="-342900">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Interest in Digital Tools</a:t>
            </a:r>
            <a:r>
              <a:rPr lang="en-US" sz="2000" dirty="0">
                <a:latin typeface="Times New Roman" panose="02020603050405020304" pitchFamily="18" charset="0"/>
                <a:cs typeface="Times New Roman" panose="02020603050405020304" pitchFamily="18" charset="0"/>
              </a:rPr>
              <a:t>: A majority of the respondents showed interest in a digital tool that recommends crops based on weather and soil conditions.</a:t>
            </a:r>
          </a:p>
          <a:p>
            <a:pPr marL="342900" indent="-342900">
              <a:lnSpc>
                <a:spcPct val="150000"/>
              </a:lnSpc>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Desired Features</a:t>
            </a:r>
            <a:r>
              <a:rPr lang="en-US" sz="2000" dirty="0">
                <a:latin typeface="Times New Roman" panose="02020603050405020304" pitchFamily="18" charset="0"/>
                <a:cs typeface="Times New Roman" panose="02020603050405020304" pitchFamily="18" charset="0"/>
              </a:rPr>
              <a:t>: Respondents expressed the need for features such as real-time weather updates, soil health monitoring, crop-specific recommendations, user-friendly interfaces, and localized language support. </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819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8FB51C-7E82-9DB0-FD68-C117A1794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936" y="475041"/>
            <a:ext cx="5496230" cy="2236972"/>
          </a:xfrm>
          <a:prstGeom prst="rect">
            <a:avLst/>
          </a:prstGeom>
        </p:spPr>
      </p:pic>
      <p:pic>
        <p:nvPicPr>
          <p:cNvPr id="5" name="Picture 4">
            <a:extLst>
              <a:ext uri="{FF2B5EF4-FFF2-40B4-BE49-F238E27FC236}">
                <a16:creationId xmlns:a16="http://schemas.microsoft.com/office/drawing/2014/main" id="{1C89B0C2-CA4E-A82E-B57D-A803C91235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84873"/>
            <a:ext cx="5496231" cy="2322059"/>
          </a:xfrm>
          <a:prstGeom prst="rect">
            <a:avLst/>
          </a:prstGeom>
        </p:spPr>
      </p:pic>
      <p:pic>
        <p:nvPicPr>
          <p:cNvPr id="7" name="Picture 6">
            <a:extLst>
              <a:ext uri="{FF2B5EF4-FFF2-40B4-BE49-F238E27FC236}">
                <a16:creationId xmlns:a16="http://schemas.microsoft.com/office/drawing/2014/main" id="{C0A0D6BC-DBD8-B4DE-F49A-B482A8945F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937" y="3529781"/>
            <a:ext cx="5496229" cy="2469664"/>
          </a:xfrm>
          <a:prstGeom prst="rect">
            <a:avLst/>
          </a:prstGeom>
        </p:spPr>
      </p:pic>
      <p:pic>
        <p:nvPicPr>
          <p:cNvPr id="9" name="Picture 8">
            <a:extLst>
              <a:ext uri="{FF2B5EF4-FFF2-40B4-BE49-F238E27FC236}">
                <a16:creationId xmlns:a16="http://schemas.microsoft.com/office/drawing/2014/main" id="{9B21C5EE-897B-2A1B-6352-992A728744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529782"/>
            <a:ext cx="5419264" cy="2469663"/>
          </a:xfrm>
          <a:prstGeom prst="rect">
            <a:avLst/>
          </a:prstGeom>
        </p:spPr>
      </p:pic>
    </p:spTree>
    <p:extLst>
      <p:ext uri="{BB962C8B-B14F-4D97-AF65-F5344CB8AC3E}">
        <p14:creationId xmlns:p14="http://schemas.microsoft.com/office/powerpoint/2010/main" val="298232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82BE-3649-BCDC-B411-604EF1762AB5}"/>
              </a:ext>
            </a:extLst>
          </p:cNvPr>
          <p:cNvSpPr>
            <a:spLocks noGrp="1"/>
          </p:cNvSpPr>
          <p:nvPr>
            <p:ph type="title"/>
          </p:nvPr>
        </p:nvSpPr>
        <p:spPr>
          <a:xfrm>
            <a:off x="336755" y="276635"/>
            <a:ext cx="10515600" cy="519778"/>
          </a:xfrm>
        </p:spPr>
        <p:txBody>
          <a:bodyPr>
            <a:noAutofit/>
          </a:bodyPr>
          <a:lstStyle/>
          <a:p>
            <a:pPr algn="ctr"/>
            <a:r>
              <a:rPr lang="en-IN" sz="3200" b="1" dirty="0">
                <a:latin typeface="Times New Roman" panose="02020603050405020304" pitchFamily="18" charset="0"/>
                <a:cs typeface="Times New Roman" panose="02020603050405020304" pitchFamily="18" charset="0"/>
              </a:rPr>
              <a:t>Proposed System </a:t>
            </a:r>
          </a:p>
        </p:txBody>
      </p:sp>
      <p:sp>
        <p:nvSpPr>
          <p:cNvPr id="3" name="TextBox 2">
            <a:extLst>
              <a:ext uri="{FF2B5EF4-FFF2-40B4-BE49-F238E27FC236}">
                <a16:creationId xmlns:a16="http://schemas.microsoft.com/office/drawing/2014/main" id="{BB56B460-88F2-9B96-2A55-927B13F3C0D4}"/>
              </a:ext>
            </a:extLst>
          </p:cNvPr>
          <p:cNvSpPr txBox="1"/>
          <p:nvPr/>
        </p:nvSpPr>
        <p:spPr>
          <a:xfrm>
            <a:off x="336755" y="914400"/>
            <a:ext cx="11570110" cy="532453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Our proposed Crop Recommendation System aims to overcome these limitations by incorporating advanced machine learning algorithms and real-time data integration. The system is designed to provide personalized and accurate crop recommendations based on a comprehensive analysis of soil and weather conditions. Key features and techniques of our system include: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Advanced Machine Learning Algorithms</a:t>
            </a:r>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romanLcPeriod"/>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Used for binary classification problems, logistic regression helps in determining the suitability of specific crops based on soil and weather conditions.</a:t>
            </a:r>
          </a:p>
          <a:p>
            <a:pPr marL="514350" indent="-514350" algn="just">
              <a:buFont typeface="+mj-lt"/>
              <a:buAutoNum type="romanLcPeriod"/>
            </a:pP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romanLcPeriod"/>
            </a:pPr>
            <a:r>
              <a:rPr lang="en-US" sz="2000" b="1" dirty="0">
                <a:latin typeface="Times New Roman" panose="02020603050405020304" pitchFamily="18" charset="0"/>
                <a:cs typeface="Times New Roman" panose="02020603050405020304" pitchFamily="18" charset="0"/>
              </a:rPr>
              <a:t>Decision Tree</a:t>
            </a:r>
            <a:r>
              <a:rPr lang="en-US" sz="2000" dirty="0">
                <a:latin typeface="Times New Roman" panose="02020603050405020304" pitchFamily="18" charset="0"/>
                <a:cs typeface="Times New Roman" panose="02020603050405020304" pitchFamily="18" charset="0"/>
              </a:rPr>
              <a:t>: This algorithm provides a clear and interpretable model that can handle both categorical and numerical data, making it ideal for understanding the impact of various factors on crop suitability.</a:t>
            </a:r>
          </a:p>
          <a:p>
            <a:pPr marL="514350" indent="-514350" algn="just">
              <a:buFont typeface="+mj-lt"/>
              <a:buAutoNum type="romanLcPeriod"/>
            </a:pP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romanLcPeriod"/>
            </a:pP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By combining multiple decision trees, the random forest classifier enhances prediction accuracy and robustness. It is particularly effective in handling large datasets with numerous variables, ensuring comprehensive analysis and reliable recommendations.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977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7668AF-4DD6-AADF-B05F-7C9BFD80BB45}"/>
              </a:ext>
            </a:extLst>
          </p:cNvPr>
          <p:cNvSpPr txBox="1"/>
          <p:nvPr/>
        </p:nvSpPr>
        <p:spPr>
          <a:xfrm>
            <a:off x="1268361" y="253198"/>
            <a:ext cx="8721212"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 REQUIREMENTS :</a:t>
            </a:r>
          </a:p>
        </p:txBody>
      </p:sp>
      <p:sp>
        <p:nvSpPr>
          <p:cNvPr id="4" name="TextBox 3">
            <a:extLst>
              <a:ext uri="{FF2B5EF4-FFF2-40B4-BE49-F238E27FC236}">
                <a16:creationId xmlns:a16="http://schemas.microsoft.com/office/drawing/2014/main" id="{5F70C068-75C3-7A1B-E177-48252AE92111}"/>
              </a:ext>
            </a:extLst>
          </p:cNvPr>
          <p:cNvSpPr txBox="1"/>
          <p:nvPr/>
        </p:nvSpPr>
        <p:spPr>
          <a:xfrm>
            <a:off x="481781" y="887135"/>
            <a:ext cx="5810864" cy="59708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Hardware Requirements:</a:t>
            </a:r>
          </a:p>
          <a:p>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a:latin typeface="Times New Roman" panose="02020603050405020304" pitchFamily="18" charset="0"/>
                <a:cs typeface="Times New Roman" panose="02020603050405020304" pitchFamily="18" charset="0"/>
              </a:rPr>
              <a:t>Processor:</a:t>
            </a:r>
            <a:r>
              <a:rPr lang="en-IN" sz="2000" dirty="0">
                <a:latin typeface="Times New Roman" panose="02020603050405020304" pitchFamily="18" charset="0"/>
                <a:cs typeface="Times New Roman" panose="02020603050405020304" pitchFamily="18" charset="0"/>
              </a:rPr>
              <a:t> Multi-core processor (Quad-core or higher recommended) for faster data processing.</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a:latin typeface="Times New Roman" panose="02020603050405020304" pitchFamily="18" charset="0"/>
                <a:cs typeface="Times New Roman" panose="02020603050405020304" pitchFamily="18" charset="0"/>
              </a:rPr>
              <a:t>RAM:</a:t>
            </a:r>
            <a:r>
              <a:rPr lang="en-IN" sz="2000" dirty="0">
                <a:latin typeface="Times New Roman" panose="02020603050405020304" pitchFamily="18" charset="0"/>
                <a:cs typeface="Times New Roman" panose="02020603050405020304" pitchFamily="18" charset="0"/>
              </a:rPr>
              <a:t> Minimum 8 GB RAM (16 GB or higher recommended) for efficient data handling and model training.</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a:latin typeface="Times New Roman" panose="02020603050405020304" pitchFamily="18" charset="0"/>
                <a:cs typeface="Times New Roman" panose="02020603050405020304" pitchFamily="18" charset="0"/>
              </a:rPr>
              <a:t>Storage:</a:t>
            </a:r>
            <a:r>
              <a:rPr lang="en-IN" sz="2000" dirty="0">
                <a:latin typeface="Times New Roman" panose="02020603050405020304" pitchFamily="18" charset="0"/>
                <a:cs typeface="Times New Roman" panose="02020603050405020304" pitchFamily="18" charset="0"/>
              </a:rPr>
              <a:t> At least 100 GB of available hard disk space for storing datasets, models, and software installations.</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a:latin typeface="Times New Roman" panose="02020603050405020304" pitchFamily="18" charset="0"/>
                <a:cs typeface="Times New Roman" panose="02020603050405020304" pitchFamily="18" charset="0"/>
              </a:rPr>
              <a:t>Internet Connectivity:</a:t>
            </a:r>
            <a:r>
              <a:rPr lang="en-IN" sz="2000" dirty="0">
                <a:latin typeface="Times New Roman" panose="02020603050405020304" pitchFamily="18" charset="0"/>
                <a:cs typeface="Times New Roman" panose="02020603050405020304" pitchFamily="18" charset="0"/>
              </a:rPr>
              <a:t> High-speed internet connection for accessing online resources, APIs, and cloud services.</a:t>
            </a:r>
          </a:p>
          <a:p>
            <a:pPr marL="342900" indent="-342900">
              <a:buAutoNum type="arabicPeriod"/>
            </a:pPr>
            <a:endParaRPr lang="en-IN" sz="2000" dirty="0">
              <a:latin typeface="Times New Roman" panose="02020603050405020304" pitchFamily="18" charset="0"/>
              <a:cs typeface="Times New Roman" panose="02020603050405020304" pitchFamily="18" charset="0"/>
            </a:endParaRPr>
          </a:p>
          <a:p>
            <a:pPr marL="342900" indent="-342900">
              <a:buAutoNum type="arabicPeriod"/>
            </a:pPr>
            <a:r>
              <a:rPr lang="en-IN" sz="2000" b="1" dirty="0">
                <a:latin typeface="Times New Roman" panose="02020603050405020304" pitchFamily="18" charset="0"/>
                <a:cs typeface="Times New Roman" panose="02020603050405020304" pitchFamily="18" charset="0"/>
              </a:rPr>
              <a:t>Additional Peripherals:</a:t>
            </a:r>
            <a:r>
              <a:rPr lang="en-IN" sz="2000" dirty="0">
                <a:latin typeface="Times New Roman" panose="02020603050405020304" pitchFamily="18" charset="0"/>
                <a:cs typeface="Times New Roman" panose="02020603050405020304" pitchFamily="18" charset="0"/>
              </a:rPr>
              <a:t> Keyboard, mouse, and monitor for system interaction and visualization.</a:t>
            </a:r>
          </a:p>
        </p:txBody>
      </p:sp>
    </p:spTree>
    <p:extLst>
      <p:ext uri="{BB962C8B-B14F-4D97-AF65-F5344CB8AC3E}">
        <p14:creationId xmlns:p14="http://schemas.microsoft.com/office/powerpoint/2010/main" val="3275057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C838CA-DFD0-0D3E-7667-065E8351E34E}"/>
              </a:ext>
            </a:extLst>
          </p:cNvPr>
          <p:cNvSpPr txBox="1"/>
          <p:nvPr/>
        </p:nvSpPr>
        <p:spPr>
          <a:xfrm>
            <a:off x="324464" y="240804"/>
            <a:ext cx="10982632" cy="647869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TECHNOLOGIES USED</a:t>
            </a:r>
          </a:p>
          <a:p>
            <a:endParaRPr lang="en-US" dirty="0"/>
          </a:p>
          <a:p>
            <a:pPr>
              <a:lnSpc>
                <a:spcPct val="150000"/>
              </a:lnSpc>
            </a:pPr>
            <a:r>
              <a:rPr lang="en-US" b="1" dirty="0">
                <a:latin typeface="Times New Roman" panose="02020603050405020304" pitchFamily="18" charset="0"/>
                <a:cs typeface="Times New Roman" panose="02020603050405020304" pitchFamily="18" charset="0"/>
              </a:rPr>
              <a:t>FRONT END –</a:t>
            </a:r>
          </a:p>
          <a:p>
            <a:pPr>
              <a:lnSpc>
                <a:spcPct val="150000"/>
              </a:lnSpc>
            </a:pPr>
            <a:r>
              <a:rPr lang="en-US" b="1" dirty="0">
                <a:latin typeface="Times New Roman" panose="02020603050405020304" pitchFamily="18" charset="0"/>
                <a:cs typeface="Times New Roman" panose="02020603050405020304" pitchFamily="18" charset="0"/>
              </a:rPr>
              <a:t>WEB DEVELOPMENT</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HTML,</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CSS,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JAVASCRIPT</a:t>
            </a:r>
          </a:p>
          <a:p>
            <a:pPr>
              <a:lnSpc>
                <a:spcPct val="150000"/>
              </a:lnSpc>
            </a:pPr>
            <a:r>
              <a:rPr lang="en-US" b="1" dirty="0">
                <a:latin typeface="Times New Roman" panose="02020603050405020304" pitchFamily="18" charset="0"/>
                <a:cs typeface="Times New Roman" panose="02020603050405020304" pitchFamily="18" charset="0"/>
              </a:rPr>
              <a:t>BACKEND –</a:t>
            </a:r>
          </a:p>
          <a:p>
            <a:pPr>
              <a:lnSpc>
                <a:spcPct val="150000"/>
              </a:lnSpc>
            </a:pPr>
            <a:r>
              <a:rPr lang="en-US" dirty="0">
                <a:latin typeface="Times New Roman" panose="02020603050405020304" pitchFamily="18" charset="0"/>
                <a:cs typeface="Times New Roman" panose="02020603050405020304" pitchFamily="18" charset="0"/>
              </a:rPr>
              <a:t>	Flask Framework (python)</a:t>
            </a: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Libraries Used -</a:t>
            </a:r>
          </a:p>
          <a:p>
            <a:pPr>
              <a:lnSpc>
                <a:spcPct val="150000"/>
              </a:lnSpc>
            </a:pPr>
            <a:r>
              <a:rPr lang="en-IN" dirty="0">
                <a:latin typeface="Times New Roman" panose="02020603050405020304" pitchFamily="18" charset="0"/>
                <a:cs typeface="Times New Roman" panose="02020603050405020304" pitchFamily="18" charset="0"/>
              </a:rPr>
              <a:t>•	NumPy: For numerical computations.</a:t>
            </a:r>
          </a:p>
          <a:p>
            <a:pPr>
              <a:lnSpc>
                <a:spcPct val="150000"/>
              </a:lnSpc>
            </a:pPr>
            <a:r>
              <a:rPr lang="en-IN" dirty="0">
                <a:latin typeface="Times New Roman" panose="02020603050405020304" pitchFamily="18" charset="0"/>
                <a:cs typeface="Times New Roman" panose="02020603050405020304" pitchFamily="18" charset="0"/>
              </a:rPr>
              <a:t>•	Pandas: For data manipulation and analysis.</a:t>
            </a:r>
          </a:p>
          <a:p>
            <a:pPr>
              <a:lnSpc>
                <a:spcPct val="150000"/>
              </a:lnSpc>
            </a:pPr>
            <a:r>
              <a:rPr lang="en-IN" dirty="0">
                <a:latin typeface="Times New Roman" panose="02020603050405020304" pitchFamily="18" charset="0"/>
                <a:cs typeface="Times New Roman" panose="02020603050405020304" pitchFamily="18" charset="0"/>
              </a:rPr>
              <a:t>•	Scikit-Learn: For classical machine learning algorithms.</a:t>
            </a:r>
          </a:p>
          <a:p>
            <a:pPr>
              <a:lnSpc>
                <a:spcPct val="150000"/>
              </a:lnSpc>
            </a:pPr>
            <a:r>
              <a:rPr lang="en-IN" dirty="0">
                <a:latin typeface="Times New Roman" panose="02020603050405020304" pitchFamily="18" charset="0"/>
                <a:cs typeface="Times New Roman" panose="02020603050405020304" pitchFamily="18" charset="0"/>
              </a:rPr>
              <a:t>•	Matplotlib/Seaborn: For data visualization.</a:t>
            </a:r>
          </a:p>
          <a:p>
            <a:pPr>
              <a:lnSpc>
                <a:spcPct val="150000"/>
              </a:lnSpc>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For interactive development and visualization.</a:t>
            </a:r>
          </a:p>
          <a:p>
            <a:endParaRPr lang="en-IN" dirty="0"/>
          </a:p>
        </p:txBody>
      </p:sp>
    </p:spTree>
    <p:extLst>
      <p:ext uri="{BB962C8B-B14F-4D97-AF65-F5344CB8AC3E}">
        <p14:creationId xmlns:p14="http://schemas.microsoft.com/office/powerpoint/2010/main" val="341870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046612-9BE7-2BCF-588A-B08B3D11D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52" y="1146369"/>
            <a:ext cx="9969295" cy="5589342"/>
          </a:xfrm>
          <a:prstGeom prst="rect">
            <a:avLst/>
          </a:prstGeom>
        </p:spPr>
      </p:pic>
      <p:sp>
        <p:nvSpPr>
          <p:cNvPr id="2" name="TextBox 1">
            <a:extLst>
              <a:ext uri="{FF2B5EF4-FFF2-40B4-BE49-F238E27FC236}">
                <a16:creationId xmlns:a16="http://schemas.microsoft.com/office/drawing/2014/main" id="{4B0C60DA-7DD2-C683-EB3C-AD455A35F132}"/>
              </a:ext>
            </a:extLst>
          </p:cNvPr>
          <p:cNvSpPr txBox="1"/>
          <p:nvPr/>
        </p:nvSpPr>
        <p:spPr>
          <a:xfrm>
            <a:off x="3490451" y="304800"/>
            <a:ext cx="574203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ARCHITECTURE MODEL</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70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E5E8-6844-B102-3188-EE517D425E75}"/>
              </a:ext>
            </a:extLst>
          </p:cNvPr>
          <p:cNvSpPr>
            <a:spLocks noGrp="1"/>
          </p:cNvSpPr>
          <p:nvPr>
            <p:ph type="title"/>
          </p:nvPr>
        </p:nvSpPr>
        <p:spPr>
          <a:xfrm>
            <a:off x="412954" y="0"/>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BF9EF-E612-BBB7-6ECB-C030EDBC16AF}"/>
              </a:ext>
            </a:extLst>
          </p:cNvPr>
          <p:cNvSpPr>
            <a:spLocks noGrp="1"/>
          </p:cNvSpPr>
          <p:nvPr>
            <p:ph idx="1"/>
          </p:nvPr>
        </p:nvSpPr>
        <p:spPr>
          <a:xfrm>
            <a:off x="412954" y="1189704"/>
            <a:ext cx="10773697" cy="5053781"/>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India, a country deeply reliant on agriculture, faces significant challenges due to its diverse climatic conditions and variable rainfall patterns. These environmental factors profoundly impact crop productivity and sustainability. To address these challenges, our project develops a sophisticated crop recommendation system that leverages soil and weather data to assist farmers in making informed decisions about which crops are best suited for their land.</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 system integrates various parameters such as soil type, pH levels, moisture content, historical weather data, and real-time climatic conditions to generate accurate and personalized crop recommendations. By employing advanced machine learning algorithms, our model analyzes this comprehensive data to predict the most suitable crops for specific regions and seasons. This approach not only aims to enhance agricultural yield but also to promote sustainable farming practices.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Our solution empowers farmers with the knowledge to optimize their crop selection, thereby mitigating the risks associated with unpredictable weather patterns and soil conditions. This innovation has the potential to significantly boost agricultural productivity and support the livelihoods of millions of farmers across India, ensuring food security and economic stability.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00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32EAAB-8242-05C8-DB43-8AB16EAAE777}"/>
              </a:ext>
            </a:extLst>
          </p:cNvPr>
          <p:cNvSpPr txBox="1"/>
          <p:nvPr/>
        </p:nvSpPr>
        <p:spPr>
          <a:xfrm>
            <a:off x="285134" y="580105"/>
            <a:ext cx="11297265" cy="4431983"/>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Architecture Model</a:t>
            </a:r>
          </a:p>
          <a:p>
            <a:endParaRPr lang="en-IN" sz="12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architecture model describes the project flow, including data collection, preprocessing, model training, and output generation. Below, we outline the steps involved in our system and provide a flowchart to illustrate the process.</a:t>
            </a:r>
          </a:p>
          <a:p>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Project Flow –</a:t>
            </a:r>
          </a:p>
          <a:p>
            <a:endParaRPr lang="en-US" sz="2400" b="1" dirty="0">
              <a:latin typeface="Times New Roman" panose="02020603050405020304" pitchFamily="18" charset="0"/>
              <a:cs typeface="Times New Roman" panose="02020603050405020304" pitchFamily="18" charset="0"/>
            </a:endParaRPr>
          </a:p>
          <a:p>
            <a:pPr marL="457200" indent="-457200">
              <a:buAutoNum type="arabicPeriod"/>
            </a:pPr>
            <a:r>
              <a:rPr lang="en-US" b="1" dirty="0">
                <a:latin typeface="Times New Roman" panose="02020603050405020304" pitchFamily="18" charset="0"/>
                <a:cs typeface="Times New Roman" panose="02020603050405020304" pitchFamily="18" charset="0"/>
              </a:rPr>
              <a:t>Data Collection</a:t>
            </a:r>
            <a:endParaRPr lang="en-US" dirty="0">
              <a:latin typeface="Times New Roman" panose="02020603050405020304" pitchFamily="18" charset="0"/>
              <a:cs typeface="Times New Roman" panose="02020603050405020304" pitchFamily="18" charset="0"/>
            </a:endParaRPr>
          </a:p>
          <a:p>
            <a:pPr marL="457200" indent="-457200">
              <a:buAutoNum type="arabicPeriod" startAt="2"/>
            </a:pPr>
            <a:r>
              <a:rPr lang="en-US" b="1" dirty="0">
                <a:latin typeface="Times New Roman" panose="02020603050405020304" pitchFamily="18" charset="0"/>
                <a:cs typeface="Times New Roman" panose="02020603050405020304" pitchFamily="18" charset="0"/>
              </a:rPr>
              <a:t>Data Preprocessing</a:t>
            </a:r>
          </a:p>
          <a:p>
            <a:r>
              <a:rPr lang="en-IN" b="1" dirty="0">
                <a:latin typeface="Times New Roman" panose="02020603050405020304" pitchFamily="18" charset="0"/>
                <a:cs typeface="Times New Roman" panose="02020603050405020304" pitchFamily="18" charset="0"/>
              </a:rPr>
              <a:t>3.     Model Training</a:t>
            </a:r>
          </a:p>
          <a:p>
            <a:r>
              <a:rPr lang="en-US" b="1" dirty="0">
                <a:latin typeface="Times New Roman" panose="02020603050405020304" pitchFamily="18" charset="0"/>
                <a:cs typeface="Times New Roman" panose="02020603050405020304" pitchFamily="18" charset="0"/>
              </a:rPr>
              <a:t>4.     Prediction and Recommendation</a:t>
            </a:r>
          </a:p>
          <a:p>
            <a:r>
              <a:rPr lang="en-US" b="1"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 Delivery</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958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93F88-7D5F-013B-7E8B-8A322023CDC5}"/>
              </a:ext>
            </a:extLst>
          </p:cNvPr>
          <p:cNvSpPr txBox="1"/>
          <p:nvPr/>
        </p:nvSpPr>
        <p:spPr>
          <a:xfrm>
            <a:off x="4208206" y="127820"/>
            <a:ext cx="2467897" cy="1141338"/>
          </a:xfrm>
          <a:prstGeom prst="rect">
            <a:avLst/>
          </a:prstGeom>
          <a:noFill/>
        </p:spPr>
        <p:txBody>
          <a:bodyPr wrap="square" rtlCol="0">
            <a:spAutoFit/>
          </a:bodyPr>
          <a:lstStyle/>
          <a:p>
            <a:pPr lvl="0" algn="r">
              <a:buSzPts val="1500"/>
              <a:tabLst>
                <a:tab pos="925195" algn="l"/>
              </a:tabLst>
            </a:pPr>
            <a:r>
              <a:rPr lang="en-US" sz="3200" b="1" kern="0" spc="-10" dirty="0">
                <a:effectLst/>
                <a:latin typeface="Times New Roman" panose="02020603050405020304" pitchFamily="18" charset="0"/>
                <a:ea typeface="Times New Roman" panose="02020603050405020304" pitchFamily="18" charset="0"/>
              </a:rPr>
              <a:t>MODULES</a:t>
            </a:r>
            <a:endParaRPr lang="en-IN" sz="3200" b="1" kern="0" spc="0" dirty="0">
              <a:effectLst/>
              <a:latin typeface="Times New Roman" panose="02020603050405020304" pitchFamily="18" charset="0"/>
              <a:ea typeface="Times New Roman" panose="02020603050405020304" pitchFamily="18" charset="0"/>
            </a:endParaRPr>
          </a:p>
          <a:p>
            <a:pPr>
              <a:spcBef>
                <a:spcPts val="475"/>
              </a:spcBef>
            </a:pPr>
            <a:r>
              <a:rPr lang="en-US" sz="3200" b="1" dirty="0">
                <a:effectLst/>
                <a:latin typeface="Times New Roman" panose="02020603050405020304" pitchFamily="18" charset="0"/>
                <a:ea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22792267-93F3-14F9-7968-85EB0521E023}"/>
              </a:ext>
            </a:extLst>
          </p:cNvPr>
          <p:cNvSpPr txBox="1"/>
          <p:nvPr/>
        </p:nvSpPr>
        <p:spPr>
          <a:xfrm>
            <a:off x="393290" y="865239"/>
            <a:ext cx="11513575" cy="5632311"/>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Data Collection Module:</a:t>
            </a:r>
          </a:p>
          <a:p>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Weather Data</a:t>
            </a:r>
            <a:r>
              <a:rPr lang="en-US" dirty="0">
                <a:latin typeface="Times New Roman" panose="02020603050405020304" pitchFamily="18" charset="0"/>
                <a:cs typeface="Times New Roman" panose="02020603050405020304" pitchFamily="18" charset="0"/>
              </a:rPr>
              <a:t>: Interface with a weather API or database to fetch current weather conditions (temperature, humidity, rainfall, etc.) and forecasts.</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Soil Data: </a:t>
            </a:r>
            <a:r>
              <a:rPr lang="en-US" dirty="0">
                <a:latin typeface="Times New Roman" panose="02020603050405020304" pitchFamily="18" charset="0"/>
                <a:cs typeface="Times New Roman" panose="02020603050405020304" pitchFamily="18" charset="0"/>
              </a:rPr>
              <a:t>Access soil databases or APIs to retrieve soil characteristics such as pH, nutrient levels, texture, etc.</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Preprocessing Module: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Clean and preprocess the raw data obtained from weather and soil databases.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Handle missing values, normalize data, and convert formats if necessary.</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Crop Suitability Assessment Module: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Crop Database:</a:t>
            </a:r>
            <a:r>
              <a:rPr lang="en-US" dirty="0">
                <a:latin typeface="Times New Roman" panose="02020603050405020304" pitchFamily="18" charset="0"/>
                <a:cs typeface="Times New Roman" panose="02020603050405020304" pitchFamily="18" charset="0"/>
              </a:rPr>
              <a:t> Maintain a database of crops with their specific requirements (temperature range, humidity, soil pH, nutrient needs, etc.).</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Matching Algorithm:</a:t>
            </a:r>
            <a:r>
              <a:rPr lang="en-US" dirty="0">
                <a:latin typeface="Times New Roman" panose="02020603050405020304" pitchFamily="18" charset="0"/>
                <a:cs typeface="Times New Roman" panose="02020603050405020304" pitchFamily="18" charset="0"/>
              </a:rPr>
              <a:t> Develop algorithms that evaluate how well each crop matches current weather	conditions and soil properties. This could involve using rules-based systems, machine learning models (like decision trees, SVMs, or neural networks), or knowledge-based systems.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68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C96AEE-4D16-2265-794E-42A8182E6278}"/>
              </a:ext>
            </a:extLst>
          </p:cNvPr>
          <p:cNvSpPr txBox="1"/>
          <p:nvPr/>
        </p:nvSpPr>
        <p:spPr>
          <a:xfrm>
            <a:off x="324465" y="167148"/>
            <a:ext cx="11257935" cy="696197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4. User Interface Module:</a:t>
            </a:r>
          </a:p>
          <a:p>
            <a:pPr marL="342900" indent="-342900">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Input Interface: </a:t>
            </a:r>
            <a:r>
              <a:rPr lang="en-US" sz="2000" dirty="0">
                <a:latin typeface="Times New Roman" panose="02020603050405020304" pitchFamily="18" charset="0"/>
                <a:cs typeface="Times New Roman" panose="02020603050405020304" pitchFamily="18" charset="0"/>
              </a:rPr>
              <a:t>Provide a user-friendly interface for users to input location data (for weather) and soil test results.</a:t>
            </a:r>
          </a:p>
          <a:p>
            <a:pPr marL="342900" indent="-342900">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Output Interface: </a:t>
            </a:r>
            <a:r>
              <a:rPr lang="en-US" sz="2000" dirty="0">
                <a:latin typeface="Times New Roman" panose="02020603050405020304" pitchFamily="18" charset="0"/>
                <a:cs typeface="Times New Roman" panose="02020603050405020304" pitchFamily="18" charset="0"/>
              </a:rPr>
              <a:t>Display recommended crops based on the input data, along with reasons for the recommendations (e.g., suitable temperature range, soil pH compatibility).</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5. Integration and Deployment Module:</a:t>
            </a: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Integrate all modules into a cohesive system.</a:t>
            </a: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Ensure scalability and reliability of the system for different regions and scales of farming operations.</a:t>
            </a:r>
          </a:p>
          <a:p>
            <a:pPr marL="342900" indent="-342900">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6. Crop Recommendation Module: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this module, we have proposed a model that addresses these issues. The novelty of the proposed system is to guide the farmers to maximize the crop yield as well as suggest the most profitable crop for the specific region.</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8874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6AFF46-6132-374A-77FC-5378A2DEE8B2}"/>
              </a:ext>
            </a:extLst>
          </p:cNvPr>
          <p:cNvSpPr txBox="1"/>
          <p:nvPr/>
        </p:nvSpPr>
        <p:spPr>
          <a:xfrm>
            <a:off x="265470" y="322068"/>
            <a:ext cx="4679640" cy="400110"/>
          </a:xfrm>
          <a:prstGeom prst="rect">
            <a:avLst/>
          </a:prstGeom>
          <a:noFill/>
        </p:spPr>
        <p:txBody>
          <a:bodyPr wrap="square" rtlCol="0">
            <a:spAutoFit/>
          </a:bodyPr>
          <a:lstStyle/>
          <a:p>
            <a:pPr>
              <a:spcBef>
                <a:spcPts val="5"/>
              </a:spcBef>
              <a:spcAft>
                <a:spcPts val="0"/>
              </a:spcAft>
            </a:pPr>
            <a:r>
              <a:rPr lang="en-US" sz="2000" b="1" dirty="0">
                <a:effectLst/>
                <a:latin typeface="Times New Roman" panose="02020603050405020304" pitchFamily="18" charset="0"/>
                <a:ea typeface="Times New Roman" panose="02020603050405020304" pitchFamily="18" charset="0"/>
              </a:rPr>
              <a:t>Testing</a:t>
            </a:r>
            <a:r>
              <a:rPr lang="en-US" sz="2000" b="1" spc="3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Logistic</a:t>
            </a:r>
            <a:r>
              <a:rPr lang="en-US" sz="2000" b="1" spc="2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Regression:</a:t>
            </a: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E92C8CB6-1574-AE87-1298-FEAB6C49B297}"/>
              </a:ext>
            </a:extLst>
          </p:cNvPr>
          <p:cNvSpPr txBox="1"/>
          <p:nvPr/>
        </p:nvSpPr>
        <p:spPr>
          <a:xfrm>
            <a:off x="265470" y="943897"/>
            <a:ext cx="11238271" cy="1526572"/>
          </a:xfrm>
          <a:prstGeom prst="rect">
            <a:avLst/>
          </a:prstGeom>
          <a:noFill/>
        </p:spPr>
        <p:txBody>
          <a:bodyPr wrap="square" rtlCol="0">
            <a:spAutoFit/>
          </a:bodyPr>
          <a:lstStyle/>
          <a:p>
            <a:pPr marL="342900" lvl="0" indent="-342900">
              <a:spcBef>
                <a:spcPts val="770"/>
              </a:spcBef>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logistic</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regression</a:t>
            </a:r>
            <a:r>
              <a:rPr lang="en-US" sz="18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model</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correctly</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predicted</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96.18%</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of</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test</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samples.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383540" lvl="0" indent="-342900">
              <a:lnSpc>
                <a:spcPct val="145000"/>
              </a:lnSpc>
              <a:spcBef>
                <a:spcPts val="630"/>
              </a:spcBef>
              <a:spcAft>
                <a:spcPts val="0"/>
              </a:spcAft>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An accuracy score of 0.9618 means that out of all the predictions made by the model, 96.18% were correct. This indicates high predictive performance for this specific dataset</a:t>
            </a:r>
            <a:r>
              <a:rPr lang="en-US" sz="1800" spc="1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and task.</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pic>
        <p:nvPicPr>
          <p:cNvPr id="6" name="Image 81">
            <a:extLst>
              <a:ext uri="{FF2B5EF4-FFF2-40B4-BE49-F238E27FC236}">
                <a16:creationId xmlns:a16="http://schemas.microsoft.com/office/drawing/2014/main" id="{74EA32E7-CC9B-5AE3-6916-BE5EB283116F}"/>
              </a:ext>
            </a:extLst>
          </p:cNvPr>
          <p:cNvPicPr/>
          <p:nvPr/>
        </p:nvPicPr>
        <p:blipFill>
          <a:blip r:embed="rId2" cstate="print"/>
          <a:stretch>
            <a:fillRect/>
          </a:stretch>
        </p:blipFill>
        <p:spPr>
          <a:xfrm>
            <a:off x="802260" y="2625213"/>
            <a:ext cx="9610101" cy="3288890"/>
          </a:xfrm>
          <a:prstGeom prst="rect">
            <a:avLst/>
          </a:prstGeom>
        </p:spPr>
      </p:pic>
    </p:spTree>
    <p:extLst>
      <p:ext uri="{BB962C8B-B14F-4D97-AF65-F5344CB8AC3E}">
        <p14:creationId xmlns:p14="http://schemas.microsoft.com/office/powerpoint/2010/main" val="2996166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F67D97-51EA-7AA6-4CD9-60942A1FD9C5}"/>
              </a:ext>
            </a:extLst>
          </p:cNvPr>
          <p:cNvSpPr txBox="1"/>
          <p:nvPr/>
        </p:nvSpPr>
        <p:spPr>
          <a:xfrm>
            <a:off x="265470" y="322068"/>
            <a:ext cx="4679640" cy="400110"/>
          </a:xfrm>
          <a:prstGeom prst="rect">
            <a:avLst/>
          </a:prstGeom>
          <a:noFill/>
        </p:spPr>
        <p:txBody>
          <a:bodyPr wrap="square" rtlCol="0">
            <a:spAutoFit/>
          </a:bodyPr>
          <a:lstStyle/>
          <a:p>
            <a:r>
              <a:rPr lang="en-US" sz="2000" b="1" dirty="0">
                <a:effectLst/>
                <a:latin typeface="Times New Roman" panose="02020603050405020304" pitchFamily="18" charset="0"/>
                <a:ea typeface="Times New Roman" panose="02020603050405020304" pitchFamily="18" charset="0"/>
              </a:rPr>
              <a:t>Testing</a:t>
            </a:r>
            <a:r>
              <a:rPr lang="en-US" sz="2000" b="1" spc="3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Decision</a:t>
            </a:r>
            <a:r>
              <a:rPr lang="en-US" sz="2000" b="1" spc="3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Tree:</a:t>
            </a:r>
            <a:endParaRPr lang="en-IN" sz="20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14902EAE-05EE-93A0-5115-42C236237882}"/>
              </a:ext>
            </a:extLst>
          </p:cNvPr>
          <p:cNvSpPr txBox="1"/>
          <p:nvPr/>
        </p:nvSpPr>
        <p:spPr>
          <a:xfrm>
            <a:off x="403123" y="845575"/>
            <a:ext cx="11680722" cy="2934393"/>
          </a:xfrm>
          <a:prstGeom prst="rect">
            <a:avLst/>
          </a:prstGeom>
          <a:noFill/>
        </p:spPr>
        <p:txBody>
          <a:bodyPr wrap="square" rtlCol="0">
            <a:spAutoFit/>
          </a:bodyPr>
          <a:lstStyle/>
          <a:p>
            <a:pPr marL="342900" marR="295910" lvl="0" indent="-342900">
              <a:lnSpc>
                <a:spcPct val="153000"/>
              </a:lnSpc>
              <a:spcBef>
                <a:spcPts val="780"/>
              </a:spcBef>
              <a:spcAft>
                <a:spcPts val="0"/>
              </a:spcAft>
              <a:buFont typeface="Wingdings" panose="05000000000000000000" pitchFamily="2" charset="2"/>
              <a:buChar char=""/>
              <a:tabLst>
                <a:tab pos="497205" algn="l"/>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High Prediction Accuracy</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The decision tree model correctly predicted 97.82% of the test samples. This indicates that approximately 98 out of 100 predictions were accurate.</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509270" lvl="0" indent="-342900">
              <a:lnSpc>
                <a:spcPct val="155000"/>
              </a:lnSpc>
              <a:buFont typeface="Wingdings" panose="05000000000000000000" pitchFamily="2" charset="2"/>
              <a:buChar char=""/>
              <a:tabLst>
                <a:tab pos="497205" algn="l"/>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Effective Model Performance</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A high accuracy score demonstrates that the decision tree model effectively captures</a:t>
            </a:r>
            <a:r>
              <a:rPr lang="en-US" sz="18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 relationship</a:t>
            </a:r>
            <a:r>
              <a:rPr lang="en-US" sz="18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between the</a:t>
            </a:r>
            <a:r>
              <a:rPr lang="en-US" sz="18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features (</a:t>
            </a:r>
            <a:r>
              <a:rPr lang="en-US" sz="1800" spc="0" dirty="0" err="1">
                <a:effectLst/>
                <a:latin typeface="Times New Roman" panose="02020603050405020304" pitchFamily="18" charset="0"/>
                <a:ea typeface="Wingdings" panose="05000000000000000000" pitchFamily="2" charset="2"/>
                <a:cs typeface="Wingdings" panose="05000000000000000000" pitchFamily="2" charset="2"/>
              </a:rPr>
              <a:t>x_train</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and</a:t>
            </a:r>
            <a:r>
              <a:rPr lang="en-US" sz="18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target labels (</a:t>
            </a:r>
            <a:r>
              <a:rPr lang="en-US" sz="1800" spc="0" dirty="0" err="1">
                <a:effectLst/>
                <a:latin typeface="Times New Roman" panose="02020603050405020304" pitchFamily="18" charset="0"/>
                <a:ea typeface="Wingdings" panose="05000000000000000000" pitchFamily="2" charset="2"/>
                <a:cs typeface="Wingdings" panose="05000000000000000000" pitchFamily="2" charset="2"/>
              </a:rPr>
              <a:t>y_train</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428625" lvl="0" indent="-342900">
              <a:lnSpc>
                <a:spcPct val="155000"/>
              </a:lnSpc>
              <a:buFont typeface="Wingdings" panose="05000000000000000000" pitchFamily="2" charset="2"/>
              <a:buChar char=""/>
              <a:tabLst>
                <a:tab pos="497205" algn="l"/>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Reliable and Generalizable</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The model's high accuracy on test data suggests good generalization ability, making it reliable for real-world applications.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pic>
        <p:nvPicPr>
          <p:cNvPr id="5" name="Image 83">
            <a:extLst>
              <a:ext uri="{FF2B5EF4-FFF2-40B4-BE49-F238E27FC236}">
                <a16:creationId xmlns:a16="http://schemas.microsoft.com/office/drawing/2014/main" id="{072783B3-58E1-0FD5-28D2-57B6A5C85FED}"/>
              </a:ext>
            </a:extLst>
          </p:cNvPr>
          <p:cNvPicPr>
            <a:picLocks/>
          </p:cNvPicPr>
          <p:nvPr/>
        </p:nvPicPr>
        <p:blipFill>
          <a:blip r:embed="rId2" cstate="print"/>
          <a:stretch>
            <a:fillRect/>
          </a:stretch>
        </p:blipFill>
        <p:spPr>
          <a:xfrm>
            <a:off x="806245" y="3657601"/>
            <a:ext cx="9822425" cy="2684206"/>
          </a:xfrm>
          <a:prstGeom prst="rect">
            <a:avLst/>
          </a:prstGeom>
        </p:spPr>
      </p:pic>
    </p:spTree>
    <p:extLst>
      <p:ext uri="{BB962C8B-B14F-4D97-AF65-F5344CB8AC3E}">
        <p14:creationId xmlns:p14="http://schemas.microsoft.com/office/powerpoint/2010/main" val="3373370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0E826-6007-A7A9-8E59-3801B7F9528D}"/>
              </a:ext>
            </a:extLst>
          </p:cNvPr>
          <p:cNvSpPr txBox="1"/>
          <p:nvPr/>
        </p:nvSpPr>
        <p:spPr>
          <a:xfrm>
            <a:off x="265470" y="302404"/>
            <a:ext cx="4679640" cy="400110"/>
          </a:xfrm>
          <a:prstGeom prst="rect">
            <a:avLst/>
          </a:prstGeom>
          <a:noFill/>
        </p:spPr>
        <p:txBody>
          <a:bodyPr wrap="square" rtlCol="0">
            <a:spAutoFit/>
          </a:bodyPr>
          <a:lstStyle/>
          <a:p>
            <a:pPr>
              <a:spcBef>
                <a:spcPts val="5"/>
              </a:spcBef>
            </a:pPr>
            <a:r>
              <a:rPr lang="en-US" sz="2000" b="1" dirty="0">
                <a:effectLst/>
                <a:latin typeface="Times New Roman" panose="02020603050405020304" pitchFamily="18" charset="0"/>
                <a:ea typeface="Times New Roman" panose="02020603050405020304" pitchFamily="18" charset="0"/>
              </a:rPr>
              <a:t>Testing</a:t>
            </a:r>
            <a:r>
              <a:rPr lang="en-US" sz="2000" b="1" spc="3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Naive</a:t>
            </a:r>
            <a:r>
              <a:rPr lang="en-US" sz="2000" b="1" spc="2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Bayes</a:t>
            </a:r>
            <a:r>
              <a:rPr lang="en-US" sz="2000" b="1" spc="40"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a:t>
            </a:r>
            <a:endParaRPr lang="en-IN" sz="2000"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8E61CDDE-DB71-A755-4AAD-AA2BAE12C1A3}"/>
              </a:ext>
            </a:extLst>
          </p:cNvPr>
          <p:cNvSpPr txBox="1"/>
          <p:nvPr/>
        </p:nvSpPr>
        <p:spPr>
          <a:xfrm>
            <a:off x="265470" y="904568"/>
            <a:ext cx="12054349" cy="2836418"/>
          </a:xfrm>
          <a:prstGeom prst="rect">
            <a:avLst/>
          </a:prstGeom>
          <a:noFill/>
        </p:spPr>
        <p:txBody>
          <a:bodyPr wrap="square" rtlCol="0">
            <a:spAutoFit/>
          </a:bodyPr>
          <a:lstStyle/>
          <a:p>
            <a:pPr marL="342900" marR="494030" lvl="0" indent="-342900">
              <a:lnSpc>
                <a:spcPct val="153000"/>
              </a:lnSpc>
              <a:spcBef>
                <a:spcPts val="790"/>
              </a:spcBef>
              <a:spcAft>
                <a:spcPts val="0"/>
              </a:spcAft>
              <a:buFont typeface="Wingdings" panose="05000000000000000000" pitchFamily="2" charset="2"/>
              <a:buChar char=""/>
              <a:tabLst>
                <a:tab pos="497205" algn="l"/>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Very High Prediction Accuracy</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The Naive Bayes model correctly predicted 99.45% of the test samples. This means that approximately 99 out of 100 predictions were accurate</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279400" lvl="0" indent="-342900">
              <a:lnSpc>
                <a:spcPct val="145000"/>
              </a:lnSpc>
              <a:buFont typeface="Wingdings" panose="05000000000000000000" pitchFamily="2" charset="2"/>
              <a:buChar char=""/>
              <a:tabLst>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Exceptional Model Performance</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A very high accuracy score indicates that the Naive Bayes model effectively captures the underlying patterns in the data, making accurate predictions.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159385" lvl="0" indent="-342900">
              <a:lnSpc>
                <a:spcPct val="145000"/>
              </a:lnSpc>
              <a:spcBef>
                <a:spcPts val="75"/>
              </a:spcBef>
              <a:spcAft>
                <a:spcPts val="0"/>
              </a:spcAft>
              <a:buFont typeface="Wingdings" panose="05000000000000000000" pitchFamily="2" charset="2"/>
              <a:buChar char=""/>
              <a:tabLst>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Reliable and Generalizable</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The model's high accuracy on the test data suggests it generalizes well to unseen data, making it reliable for practical applications.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pic>
        <p:nvPicPr>
          <p:cNvPr id="5" name="Image 86">
            <a:extLst>
              <a:ext uri="{FF2B5EF4-FFF2-40B4-BE49-F238E27FC236}">
                <a16:creationId xmlns:a16="http://schemas.microsoft.com/office/drawing/2014/main" id="{E33B92A3-86F8-803D-79DC-9A7C134B2793}"/>
              </a:ext>
            </a:extLst>
          </p:cNvPr>
          <p:cNvPicPr/>
          <p:nvPr/>
        </p:nvPicPr>
        <p:blipFill>
          <a:blip r:embed="rId2" cstate="print"/>
          <a:stretch>
            <a:fillRect/>
          </a:stretch>
        </p:blipFill>
        <p:spPr>
          <a:xfrm>
            <a:off x="1032387" y="3740985"/>
            <a:ext cx="8898194" cy="2551659"/>
          </a:xfrm>
          <a:prstGeom prst="rect">
            <a:avLst/>
          </a:prstGeom>
        </p:spPr>
      </p:pic>
    </p:spTree>
    <p:extLst>
      <p:ext uri="{BB962C8B-B14F-4D97-AF65-F5344CB8AC3E}">
        <p14:creationId xmlns:p14="http://schemas.microsoft.com/office/powerpoint/2010/main" val="1980276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55704-27EB-24C5-AE1C-321FAE8C3464}"/>
              </a:ext>
            </a:extLst>
          </p:cNvPr>
          <p:cNvSpPr txBox="1"/>
          <p:nvPr/>
        </p:nvSpPr>
        <p:spPr>
          <a:xfrm>
            <a:off x="432620" y="285135"/>
            <a:ext cx="2969342" cy="707886"/>
          </a:xfrm>
          <a:prstGeom prst="rect">
            <a:avLst/>
          </a:prstGeom>
          <a:noFill/>
        </p:spPr>
        <p:txBody>
          <a:bodyPr wrap="square" rtlCol="0">
            <a:spAutoFit/>
          </a:bodyPr>
          <a:lstStyle/>
          <a:p>
            <a:r>
              <a:rPr lang="en-US" sz="2000" b="1" dirty="0">
                <a:effectLst/>
                <a:latin typeface="Times New Roman" panose="02020603050405020304" pitchFamily="18" charset="0"/>
                <a:ea typeface="Times New Roman" panose="02020603050405020304" pitchFamily="18" charset="0"/>
              </a:rPr>
              <a:t>Testing</a:t>
            </a:r>
            <a:r>
              <a:rPr lang="en-US" sz="2000" b="1" spc="3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Random</a:t>
            </a:r>
            <a:r>
              <a:rPr lang="en-US" sz="2000" b="1" spc="4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Forest</a:t>
            </a:r>
            <a:r>
              <a:rPr lang="en-US" sz="2000" b="1" spc="45" dirty="0">
                <a:effectLst/>
                <a:latin typeface="Times New Roman" panose="02020603050405020304" pitchFamily="18" charset="0"/>
                <a:ea typeface="Times New Roman" panose="02020603050405020304" pitchFamily="18" charset="0"/>
              </a:rPr>
              <a:t> </a:t>
            </a:r>
            <a:r>
              <a:rPr lang="en-US" sz="2000" b="1" spc="-50" dirty="0">
                <a:effectLst/>
                <a:latin typeface="Times New Roman" panose="02020603050405020304" pitchFamily="18" charset="0"/>
                <a:ea typeface="Times New Roman" panose="02020603050405020304" pitchFamily="18" charset="0"/>
              </a:rPr>
              <a:t>:</a:t>
            </a:r>
            <a:endParaRPr lang="en-IN" sz="2000" b="1" dirty="0">
              <a:effectLst/>
              <a:latin typeface="Times New Roman" panose="02020603050405020304" pitchFamily="18" charset="0"/>
              <a:ea typeface="Times New Roman" panose="02020603050405020304" pitchFamily="18" charset="0"/>
            </a:endParaRPr>
          </a:p>
          <a:p>
            <a:endParaRPr lang="en-IN" sz="2000" dirty="0"/>
          </a:p>
        </p:txBody>
      </p:sp>
      <p:sp>
        <p:nvSpPr>
          <p:cNvPr id="4" name="TextBox 3">
            <a:extLst>
              <a:ext uri="{FF2B5EF4-FFF2-40B4-BE49-F238E27FC236}">
                <a16:creationId xmlns:a16="http://schemas.microsoft.com/office/drawing/2014/main" id="{E9E1BDAE-B5AE-5E26-38CF-7C6D4B7CA71D}"/>
              </a:ext>
            </a:extLst>
          </p:cNvPr>
          <p:cNvSpPr txBox="1"/>
          <p:nvPr/>
        </p:nvSpPr>
        <p:spPr>
          <a:xfrm>
            <a:off x="432620" y="884866"/>
            <a:ext cx="11621728" cy="2793842"/>
          </a:xfrm>
          <a:prstGeom prst="rect">
            <a:avLst/>
          </a:prstGeom>
          <a:noFill/>
        </p:spPr>
        <p:txBody>
          <a:bodyPr wrap="square" rtlCol="0">
            <a:spAutoFit/>
          </a:bodyPr>
          <a:lstStyle/>
          <a:p>
            <a:pPr marL="342900" marR="365125" lvl="0" indent="-342900">
              <a:lnSpc>
                <a:spcPct val="143000"/>
              </a:lnSpc>
              <a:spcBef>
                <a:spcPts val="780"/>
              </a:spcBef>
              <a:spcAft>
                <a:spcPts val="0"/>
              </a:spcAft>
              <a:buFont typeface="Wingdings" panose="05000000000000000000" pitchFamily="2" charset="2"/>
              <a:buChar char=""/>
              <a:tabLst>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Robust and Flexible</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Random Forest models are robust to overfitting, especially with a reasonable number of trees, and can</a:t>
            </a:r>
            <a:r>
              <a:rPr lang="en-US" sz="1800" spc="1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handle large datasets with high dimensionality effectively.</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173990" lvl="0" indent="-342900">
              <a:lnSpc>
                <a:spcPct val="145000"/>
              </a:lnSpc>
              <a:spcBef>
                <a:spcPts val="125"/>
              </a:spcBef>
              <a:spcAft>
                <a:spcPts val="0"/>
              </a:spcAft>
              <a:buFont typeface="Wingdings" panose="05000000000000000000" pitchFamily="2" charset="2"/>
              <a:buChar char=""/>
              <a:tabLst>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High Suitability for Deployment</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Given its exceptional accuracy, the Random Forest model is highly suitable for deployment or further fine-tuning in real-world scenarios.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184150" lvl="0" indent="-342900">
              <a:lnSpc>
                <a:spcPct val="145000"/>
              </a:lnSpc>
              <a:spcBef>
                <a:spcPts val="90"/>
              </a:spcBef>
              <a:spcAft>
                <a:spcPts val="0"/>
              </a:spcAft>
              <a:buFont typeface="Wingdings" panose="05000000000000000000" pitchFamily="2" charset="2"/>
              <a:buChar char=""/>
              <a:tabLst>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Feature Importance</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 Random Forest models also provide insights into feature importance, which can</a:t>
            </a:r>
            <a:r>
              <a:rPr lang="en-US" sz="1800" spc="20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be valuable for understanding which features are most influential in the predictions.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pic>
        <p:nvPicPr>
          <p:cNvPr id="5" name="Image 88">
            <a:extLst>
              <a:ext uri="{FF2B5EF4-FFF2-40B4-BE49-F238E27FC236}">
                <a16:creationId xmlns:a16="http://schemas.microsoft.com/office/drawing/2014/main" id="{23CE102F-17B8-7B24-7BF1-6BEA493FE1BB}"/>
              </a:ext>
            </a:extLst>
          </p:cNvPr>
          <p:cNvPicPr>
            <a:picLocks/>
          </p:cNvPicPr>
          <p:nvPr/>
        </p:nvPicPr>
        <p:blipFill>
          <a:blip r:embed="rId2" cstate="print"/>
          <a:stretch>
            <a:fillRect/>
          </a:stretch>
        </p:blipFill>
        <p:spPr>
          <a:xfrm>
            <a:off x="1356851" y="3664016"/>
            <a:ext cx="8740877" cy="2658126"/>
          </a:xfrm>
          <a:prstGeom prst="rect">
            <a:avLst/>
          </a:prstGeom>
        </p:spPr>
      </p:pic>
    </p:spTree>
    <p:extLst>
      <p:ext uri="{BB962C8B-B14F-4D97-AF65-F5344CB8AC3E}">
        <p14:creationId xmlns:p14="http://schemas.microsoft.com/office/powerpoint/2010/main" val="2033970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BA94EA0-3EC1-5F81-7747-A4F3FA2DEAE8}"/>
              </a:ext>
            </a:extLst>
          </p:cNvPr>
          <p:cNvGraphicFramePr>
            <a:graphicFrameLocks noGrp="1"/>
          </p:cNvGraphicFramePr>
          <p:nvPr>
            <p:extLst>
              <p:ext uri="{D42A27DB-BD31-4B8C-83A1-F6EECF244321}">
                <p14:modId xmlns:p14="http://schemas.microsoft.com/office/powerpoint/2010/main" val="1723327027"/>
              </p:ext>
            </p:extLst>
          </p:nvPr>
        </p:nvGraphicFramePr>
        <p:xfrm>
          <a:off x="462116" y="875071"/>
          <a:ext cx="11297265" cy="5490118"/>
        </p:xfrm>
        <a:graphic>
          <a:graphicData uri="http://schemas.openxmlformats.org/drawingml/2006/table">
            <a:tbl>
              <a:tblPr firstRow="1" firstCol="1" lastRow="1" lastCol="1" bandRow="1" bandCol="1">
                <a:tableStyleId>{C4B1156A-380E-4F78-BDF5-A606A8083BF9}</a:tableStyleId>
              </a:tblPr>
              <a:tblGrid>
                <a:gridCol w="3160335">
                  <a:extLst>
                    <a:ext uri="{9D8B030D-6E8A-4147-A177-3AD203B41FA5}">
                      <a16:colId xmlns:a16="http://schemas.microsoft.com/office/drawing/2014/main" val="3438004697"/>
                    </a:ext>
                  </a:extLst>
                </a:gridCol>
                <a:gridCol w="2410733">
                  <a:extLst>
                    <a:ext uri="{9D8B030D-6E8A-4147-A177-3AD203B41FA5}">
                      <a16:colId xmlns:a16="http://schemas.microsoft.com/office/drawing/2014/main" val="1913070122"/>
                    </a:ext>
                  </a:extLst>
                </a:gridCol>
                <a:gridCol w="1296518">
                  <a:extLst>
                    <a:ext uri="{9D8B030D-6E8A-4147-A177-3AD203B41FA5}">
                      <a16:colId xmlns:a16="http://schemas.microsoft.com/office/drawing/2014/main" val="454884423"/>
                    </a:ext>
                  </a:extLst>
                </a:gridCol>
                <a:gridCol w="4429679">
                  <a:extLst>
                    <a:ext uri="{9D8B030D-6E8A-4147-A177-3AD203B41FA5}">
                      <a16:colId xmlns:a16="http://schemas.microsoft.com/office/drawing/2014/main" val="1267104600"/>
                    </a:ext>
                  </a:extLst>
                </a:gridCol>
              </a:tblGrid>
              <a:tr h="359126">
                <a:tc>
                  <a:txBody>
                    <a:bodyPr/>
                    <a:lstStyle/>
                    <a:p>
                      <a:pPr marL="63500">
                        <a:spcBef>
                          <a:spcPts val="35"/>
                        </a:spcBef>
                      </a:pPr>
                      <a:r>
                        <a:rPr lang="en-US" sz="1600" spc="-10">
                          <a:effectLst/>
                        </a:rPr>
                        <a:t>Algorithm</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5"/>
                        </a:spcBef>
                      </a:pPr>
                      <a:r>
                        <a:rPr lang="en-US" sz="1600" spc="-10">
                          <a:effectLst/>
                        </a:rPr>
                        <a:t>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Bef>
                          <a:spcPts val="35"/>
                        </a:spcBef>
                        <a:spcAft>
                          <a:spcPts val="0"/>
                        </a:spcAft>
                      </a:pPr>
                      <a:r>
                        <a:rPr lang="en-US" sz="1600" spc="-10">
                          <a:effectLst/>
                        </a:rPr>
                        <a:t>Accuracy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5"/>
                        </a:spcBef>
                      </a:pPr>
                      <a:r>
                        <a:rPr lang="en-US" sz="1600" spc="-10">
                          <a:effectLst/>
                        </a:rPr>
                        <a:t>Differences</a:t>
                      </a:r>
                      <a:r>
                        <a:rPr lang="en-US" sz="1600" spc="-15">
                          <a:effectLst/>
                        </a:rPr>
                        <a:t> </a:t>
                      </a:r>
                      <a:r>
                        <a:rPr lang="en-US" sz="1600" spc="-10">
                          <a:effectLst/>
                        </a:rPr>
                        <a:t>and</a:t>
                      </a:r>
                      <a:r>
                        <a:rPr lang="en-US" sz="1600" spc="-15">
                          <a:effectLst/>
                        </a:rPr>
                        <a:t> </a:t>
                      </a:r>
                      <a:r>
                        <a:rPr lang="en-US" sz="1600" spc="-10">
                          <a:effectLst/>
                        </a:rPr>
                        <a:t>Key</a:t>
                      </a:r>
                      <a:r>
                        <a:rPr lang="en-US" sz="1600" spc="-15">
                          <a:effectLst/>
                        </a:rPr>
                        <a:t> </a:t>
                      </a:r>
                      <a:r>
                        <a:rPr lang="en-US" sz="1600" spc="-10">
                          <a:effectLst/>
                        </a:rPr>
                        <a:t>Points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71082526"/>
                  </a:ext>
                </a:extLst>
              </a:tr>
              <a:tr h="1134354">
                <a:tc>
                  <a:txBody>
                    <a:bodyPr/>
                    <a:lstStyle/>
                    <a:p>
                      <a:pPr marL="63500">
                        <a:spcBef>
                          <a:spcPts val="35"/>
                        </a:spcBef>
                      </a:pPr>
                      <a:r>
                        <a:rPr lang="en-US" sz="1600" dirty="0">
                          <a:effectLst/>
                        </a:rPr>
                        <a:t>Logistic</a:t>
                      </a:r>
                      <a:r>
                        <a:rPr lang="en-US" sz="1600" spc="110" dirty="0">
                          <a:effectLst/>
                        </a:rPr>
                        <a:t> </a:t>
                      </a:r>
                      <a:r>
                        <a:rPr lang="en-US" sz="1600" spc="-10" dirty="0">
                          <a:effectLst/>
                        </a:rPr>
                        <a:t>Regression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ct val="155000"/>
                        </a:lnSpc>
                        <a:spcBef>
                          <a:spcPts val="35"/>
                        </a:spcBef>
                      </a:pPr>
                      <a:r>
                        <a:rPr lang="en-US" sz="1600">
                          <a:effectLst/>
                        </a:rPr>
                        <a:t>A linear model for </a:t>
                      </a:r>
                      <a:r>
                        <a:rPr lang="en-US" sz="1600" spc="-10">
                          <a:effectLst/>
                        </a:rPr>
                        <a:t>binary</a:t>
                      </a:r>
                      <a:r>
                        <a:rPr lang="en-US" sz="1600" spc="-60">
                          <a:effectLst/>
                        </a:rPr>
                        <a:t> </a:t>
                      </a:r>
                      <a:r>
                        <a:rPr lang="en-US" sz="1600" spc="-10">
                          <a:effectLst/>
                        </a:rPr>
                        <a:t>classification problems.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Bef>
                          <a:spcPts val="35"/>
                        </a:spcBef>
                        <a:spcAft>
                          <a:spcPts val="0"/>
                        </a:spcAft>
                      </a:pPr>
                      <a:r>
                        <a:rPr lang="en-US" sz="1600" spc="-10">
                          <a:effectLst/>
                        </a:rPr>
                        <a:t>0.9618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293370">
                        <a:lnSpc>
                          <a:spcPct val="155000"/>
                        </a:lnSpc>
                        <a:spcBef>
                          <a:spcPts val="35"/>
                        </a:spcBef>
                        <a:spcAft>
                          <a:spcPts val="0"/>
                        </a:spcAft>
                      </a:pPr>
                      <a:r>
                        <a:rPr lang="en-US" sz="1600" dirty="0">
                          <a:effectLst/>
                        </a:rPr>
                        <a:t>Simple and interpretable, but may not capture</a:t>
                      </a:r>
                      <a:r>
                        <a:rPr lang="en-US" sz="1600" spc="-70" dirty="0">
                          <a:effectLst/>
                        </a:rPr>
                        <a:t> </a:t>
                      </a:r>
                      <a:r>
                        <a:rPr lang="en-US" sz="1600" dirty="0">
                          <a:effectLst/>
                        </a:rPr>
                        <a:t>complex</a:t>
                      </a:r>
                      <a:r>
                        <a:rPr lang="en-US" sz="1600" spc="-65" dirty="0">
                          <a:effectLst/>
                        </a:rPr>
                        <a:t> </a:t>
                      </a:r>
                      <a:r>
                        <a:rPr lang="en-US" sz="1600" dirty="0">
                          <a:effectLst/>
                        </a:rPr>
                        <a:t>relationships</a:t>
                      </a:r>
                      <a:r>
                        <a:rPr lang="en-US" sz="1600" spc="-65" dirty="0">
                          <a:effectLst/>
                        </a:rPr>
                        <a:t> </a:t>
                      </a:r>
                      <a:r>
                        <a:rPr lang="en-US" sz="1600" dirty="0">
                          <a:effectLst/>
                        </a:rPr>
                        <a:t>as</a:t>
                      </a:r>
                      <a:r>
                        <a:rPr lang="en-US" sz="1600" spc="-65" dirty="0">
                          <a:effectLst/>
                        </a:rPr>
                        <a:t> </a:t>
                      </a:r>
                      <a:r>
                        <a:rPr lang="en-US" sz="1600" dirty="0">
                          <a:effectLst/>
                        </a:rPr>
                        <a:t>well</a:t>
                      </a:r>
                      <a:r>
                        <a:rPr lang="en-US" sz="1600" spc="-65" dirty="0">
                          <a:effectLst/>
                        </a:rPr>
                        <a:t> </a:t>
                      </a:r>
                      <a:r>
                        <a:rPr lang="en-US" sz="1600" dirty="0">
                          <a:effectLst/>
                        </a:rPr>
                        <a:t>as non-linear models.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94328139"/>
                  </a:ext>
                </a:extLst>
              </a:tr>
              <a:tr h="1134354">
                <a:tc>
                  <a:txBody>
                    <a:bodyPr/>
                    <a:lstStyle/>
                    <a:p>
                      <a:pPr marL="63500">
                        <a:spcBef>
                          <a:spcPts val="35"/>
                        </a:spcBef>
                      </a:pPr>
                      <a:r>
                        <a:rPr lang="en-US" sz="1600" spc="-10" dirty="0">
                          <a:effectLst/>
                        </a:rPr>
                        <a:t>Decision Tree Classifier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91440">
                        <a:lnSpc>
                          <a:spcPct val="155000"/>
                        </a:lnSpc>
                        <a:spcBef>
                          <a:spcPts val="35"/>
                        </a:spcBef>
                        <a:spcAft>
                          <a:spcPts val="0"/>
                        </a:spcAft>
                      </a:pPr>
                      <a:r>
                        <a:rPr lang="en-US" sz="1600">
                          <a:effectLst/>
                        </a:rPr>
                        <a:t>A tree-based model using entropy for splits,</a:t>
                      </a:r>
                      <a:r>
                        <a:rPr lang="en-US" sz="1600" spc="-70">
                          <a:effectLst/>
                        </a:rPr>
                        <a:t> </a:t>
                      </a:r>
                      <a:r>
                        <a:rPr lang="en-US" sz="1600">
                          <a:effectLst/>
                        </a:rPr>
                        <a:t>max</a:t>
                      </a:r>
                      <a:r>
                        <a:rPr lang="en-US" sz="1600" spc="-65">
                          <a:effectLst/>
                        </a:rPr>
                        <a:t> </a:t>
                      </a:r>
                      <a:r>
                        <a:rPr lang="en-US" sz="1600">
                          <a:effectLst/>
                        </a:rPr>
                        <a:t>depth</a:t>
                      </a:r>
                      <a:r>
                        <a:rPr lang="en-US" sz="1600" spc="-65">
                          <a:effectLst/>
                        </a:rPr>
                        <a:t> </a:t>
                      </a:r>
                      <a:r>
                        <a:rPr lang="en-US" sz="1600">
                          <a:effectLst/>
                        </a:rPr>
                        <a:t>of</a:t>
                      </a:r>
                      <a:r>
                        <a:rPr lang="en-US" sz="1600" spc="-65">
                          <a:effectLst/>
                        </a:rPr>
                        <a:t> </a:t>
                      </a:r>
                      <a:r>
                        <a:rPr lang="en-US" sz="1600">
                          <a:effectLst/>
                        </a:rPr>
                        <a:t>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spcBef>
                          <a:spcPts val="340"/>
                        </a:spcBef>
                        <a:spcAft>
                          <a:spcPts val="0"/>
                        </a:spcAft>
                      </a:pPr>
                      <a:r>
                        <a:rPr lang="en-US" sz="1600" spc="-10">
                          <a:effectLst/>
                        </a:rPr>
                        <a:t>0.9782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lnSpc>
                          <a:spcPct val="153000"/>
                        </a:lnSpc>
                        <a:spcBef>
                          <a:spcPts val="35"/>
                        </a:spcBef>
                      </a:pPr>
                      <a:r>
                        <a:rPr lang="en-US" sz="1600">
                          <a:effectLst/>
                        </a:rPr>
                        <a:t>Easy</a:t>
                      </a:r>
                      <a:r>
                        <a:rPr lang="en-US" sz="1600" spc="-70">
                          <a:effectLst/>
                        </a:rPr>
                        <a:t> </a:t>
                      </a:r>
                      <a:r>
                        <a:rPr lang="en-US" sz="1600">
                          <a:effectLst/>
                        </a:rPr>
                        <a:t>to</a:t>
                      </a:r>
                      <a:r>
                        <a:rPr lang="en-US" sz="1600" spc="-65">
                          <a:effectLst/>
                        </a:rPr>
                        <a:t> </a:t>
                      </a:r>
                      <a:r>
                        <a:rPr lang="en-US" sz="1600">
                          <a:effectLst/>
                        </a:rPr>
                        <a:t>interpret</a:t>
                      </a:r>
                      <a:r>
                        <a:rPr lang="en-US" sz="1600" spc="-65">
                          <a:effectLst/>
                        </a:rPr>
                        <a:t> </a:t>
                      </a:r>
                      <a:r>
                        <a:rPr lang="en-US" sz="1600">
                          <a:effectLst/>
                        </a:rPr>
                        <a:t>and</a:t>
                      </a:r>
                      <a:r>
                        <a:rPr lang="en-US" sz="1600" spc="-65">
                          <a:effectLst/>
                        </a:rPr>
                        <a:t> </a:t>
                      </a:r>
                      <a:r>
                        <a:rPr lang="en-US" sz="1600">
                          <a:effectLst/>
                        </a:rPr>
                        <a:t>visualize,</a:t>
                      </a:r>
                      <a:r>
                        <a:rPr lang="en-US" sz="1600" spc="-65">
                          <a:effectLst/>
                        </a:rPr>
                        <a:t> </a:t>
                      </a:r>
                      <a:r>
                        <a:rPr lang="en-US" sz="1600">
                          <a:effectLst/>
                        </a:rPr>
                        <a:t>but</a:t>
                      </a:r>
                      <a:r>
                        <a:rPr lang="en-US" sz="1600" spc="-65">
                          <a:effectLst/>
                        </a:rPr>
                        <a:t> </a:t>
                      </a:r>
                      <a:r>
                        <a:rPr lang="en-US" sz="1600">
                          <a:effectLst/>
                        </a:rPr>
                        <a:t>prone</a:t>
                      </a:r>
                      <a:r>
                        <a:rPr lang="en-US" sz="1600" spc="-65">
                          <a:effectLst/>
                        </a:rPr>
                        <a:t> </a:t>
                      </a:r>
                      <a:r>
                        <a:rPr lang="en-US" sz="1600">
                          <a:effectLst/>
                        </a:rPr>
                        <a:t>to overfitting if not pruned properly.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95667944"/>
                  </a:ext>
                </a:extLst>
              </a:tr>
              <a:tr h="1431142">
                <a:tc>
                  <a:txBody>
                    <a:bodyPr/>
                    <a:lstStyle/>
                    <a:p>
                      <a:pPr marL="63500">
                        <a:spcBef>
                          <a:spcPts val="35"/>
                        </a:spcBef>
                      </a:pPr>
                      <a:r>
                        <a:rPr lang="en-US" sz="1600" dirty="0">
                          <a:effectLst/>
                        </a:rPr>
                        <a:t>Naive</a:t>
                      </a:r>
                      <a:r>
                        <a:rPr lang="en-US" sz="1600" spc="-60" dirty="0">
                          <a:effectLst/>
                        </a:rPr>
                        <a:t> </a:t>
                      </a:r>
                      <a:r>
                        <a:rPr lang="en-US" sz="1600" dirty="0">
                          <a:effectLst/>
                        </a:rPr>
                        <a:t>Bayes</a:t>
                      </a:r>
                      <a:r>
                        <a:rPr lang="en-US" sz="1600" spc="-65" dirty="0">
                          <a:effectLst/>
                        </a:rPr>
                        <a:t> </a:t>
                      </a:r>
                      <a:r>
                        <a:rPr lang="en-US" sz="1600" spc="-10" dirty="0">
                          <a:effectLst/>
                        </a:rPr>
                        <a:t>(</a:t>
                      </a:r>
                      <a:r>
                        <a:rPr lang="en-US" sz="1600" spc="-10" dirty="0" err="1">
                          <a:effectLst/>
                        </a:rPr>
                        <a:t>GaussianNB</a:t>
                      </a:r>
                      <a:r>
                        <a:rPr lang="en-US" sz="1600" spc="-10" dirty="0">
                          <a:effectLst/>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91440">
                        <a:lnSpc>
                          <a:spcPct val="155000"/>
                        </a:lnSpc>
                        <a:spcBef>
                          <a:spcPts val="35"/>
                        </a:spcBef>
                        <a:spcAft>
                          <a:spcPts val="0"/>
                        </a:spcAft>
                      </a:pPr>
                      <a:r>
                        <a:rPr lang="en-US" sz="1600" spc="-10">
                          <a:effectLst/>
                        </a:rPr>
                        <a:t>Probabilistic</a:t>
                      </a:r>
                      <a:r>
                        <a:rPr lang="en-US" sz="1600" spc="-60">
                          <a:effectLst/>
                        </a:rPr>
                        <a:t> </a:t>
                      </a:r>
                      <a:r>
                        <a:rPr lang="en-US" sz="1600" spc="-10">
                          <a:effectLst/>
                        </a:rPr>
                        <a:t>classifier </a:t>
                      </a:r>
                      <a:r>
                        <a:rPr lang="en-US" sz="1600">
                          <a:effectLst/>
                        </a:rPr>
                        <a:t>assuming Gaussian distribution of </a:t>
                      </a:r>
                      <a:r>
                        <a:rPr lang="en-US" sz="1600" spc="-10">
                          <a:effectLst/>
                        </a:rPr>
                        <a:t>features.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spcBef>
                          <a:spcPts val="325"/>
                        </a:spcBef>
                        <a:spcAft>
                          <a:spcPts val="0"/>
                        </a:spcAft>
                      </a:pPr>
                      <a:r>
                        <a:rPr lang="en-US" sz="1600" spc="-10">
                          <a:effectLst/>
                        </a:rPr>
                        <a:t>0.9945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347980" algn="just">
                        <a:lnSpc>
                          <a:spcPct val="155000"/>
                        </a:lnSpc>
                        <a:spcBef>
                          <a:spcPts val="35"/>
                        </a:spcBef>
                        <a:spcAft>
                          <a:spcPts val="0"/>
                        </a:spcAft>
                      </a:pPr>
                      <a:r>
                        <a:rPr lang="en-US" sz="1600">
                          <a:effectLst/>
                        </a:rPr>
                        <a:t>Fast</a:t>
                      </a:r>
                      <a:r>
                        <a:rPr lang="en-US" sz="1600" spc="-70">
                          <a:effectLst/>
                        </a:rPr>
                        <a:t> </a:t>
                      </a:r>
                      <a:r>
                        <a:rPr lang="en-US" sz="1600">
                          <a:effectLst/>
                        </a:rPr>
                        <a:t>and</a:t>
                      </a:r>
                      <a:r>
                        <a:rPr lang="en-US" sz="1600" spc="-65">
                          <a:effectLst/>
                        </a:rPr>
                        <a:t> </a:t>
                      </a:r>
                      <a:r>
                        <a:rPr lang="en-US" sz="1600">
                          <a:effectLst/>
                        </a:rPr>
                        <a:t>effective</a:t>
                      </a:r>
                      <a:r>
                        <a:rPr lang="en-US" sz="1600" spc="-65">
                          <a:effectLst/>
                        </a:rPr>
                        <a:t> </a:t>
                      </a:r>
                      <a:r>
                        <a:rPr lang="en-US" sz="1600">
                          <a:effectLst/>
                        </a:rPr>
                        <a:t>for</a:t>
                      </a:r>
                      <a:r>
                        <a:rPr lang="en-US" sz="1600" spc="-65">
                          <a:effectLst/>
                        </a:rPr>
                        <a:t> </a:t>
                      </a:r>
                      <a:r>
                        <a:rPr lang="en-US" sz="1600">
                          <a:effectLst/>
                        </a:rPr>
                        <a:t>certain</a:t>
                      </a:r>
                      <a:r>
                        <a:rPr lang="en-US" sz="1600" spc="-65">
                          <a:effectLst/>
                        </a:rPr>
                        <a:t> </a:t>
                      </a:r>
                      <a:r>
                        <a:rPr lang="en-US" sz="1600">
                          <a:effectLst/>
                        </a:rPr>
                        <a:t>problems, especially</a:t>
                      </a:r>
                      <a:r>
                        <a:rPr lang="en-US" sz="1600" spc="-60">
                          <a:effectLst/>
                        </a:rPr>
                        <a:t> </a:t>
                      </a:r>
                      <a:r>
                        <a:rPr lang="en-US" sz="1600">
                          <a:effectLst/>
                        </a:rPr>
                        <a:t>where</a:t>
                      </a:r>
                      <a:r>
                        <a:rPr lang="en-US" sz="1600" spc="-50">
                          <a:effectLst/>
                        </a:rPr>
                        <a:t> </a:t>
                      </a:r>
                      <a:r>
                        <a:rPr lang="en-US" sz="1600">
                          <a:effectLst/>
                        </a:rPr>
                        <a:t>feature</a:t>
                      </a:r>
                      <a:r>
                        <a:rPr lang="en-US" sz="1600" spc="-65">
                          <a:effectLst/>
                        </a:rPr>
                        <a:t> </a:t>
                      </a:r>
                      <a:r>
                        <a:rPr lang="en-US" sz="1600">
                          <a:effectLst/>
                        </a:rPr>
                        <a:t>independence assumption holds.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31989146"/>
                  </a:ext>
                </a:extLst>
              </a:tr>
              <a:tr h="1431142">
                <a:tc>
                  <a:txBody>
                    <a:bodyPr/>
                    <a:lstStyle/>
                    <a:p>
                      <a:pPr marL="63500">
                        <a:spcBef>
                          <a:spcPts val="35"/>
                        </a:spcBef>
                      </a:pPr>
                      <a:r>
                        <a:rPr lang="en-US" sz="1600">
                          <a:effectLst/>
                        </a:rPr>
                        <a:t>Random</a:t>
                      </a:r>
                      <a:r>
                        <a:rPr lang="en-US" sz="1600" spc="100">
                          <a:effectLst/>
                        </a:rPr>
                        <a:t> </a:t>
                      </a:r>
                      <a:r>
                        <a:rPr lang="en-US" sz="1600">
                          <a:effectLst/>
                        </a:rPr>
                        <a:t>Forest</a:t>
                      </a:r>
                      <a:r>
                        <a:rPr lang="en-US" sz="1600" spc="85">
                          <a:effectLst/>
                        </a:rPr>
                        <a:t> </a:t>
                      </a:r>
                      <a:r>
                        <a:rPr lang="en-US" sz="1600" spc="-10">
                          <a:effectLst/>
                        </a:rPr>
                        <a:t>Classifier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91440">
                        <a:lnSpc>
                          <a:spcPct val="155000"/>
                        </a:lnSpc>
                        <a:spcBef>
                          <a:spcPts val="35"/>
                        </a:spcBef>
                        <a:spcAft>
                          <a:spcPts val="0"/>
                        </a:spcAft>
                      </a:pPr>
                      <a:r>
                        <a:rPr lang="en-US" sz="1600">
                          <a:effectLst/>
                        </a:rPr>
                        <a:t>Ensemble of 25 </a:t>
                      </a:r>
                      <a:r>
                        <a:rPr lang="en-US" sz="1600" spc="-10">
                          <a:effectLst/>
                        </a:rPr>
                        <a:t>decision</a:t>
                      </a:r>
                      <a:r>
                        <a:rPr lang="en-US" sz="1600" spc="-60">
                          <a:effectLst/>
                        </a:rPr>
                        <a:t> </a:t>
                      </a:r>
                      <a:r>
                        <a:rPr lang="en-US" sz="1600" spc="-10">
                          <a:effectLst/>
                        </a:rPr>
                        <a:t>trees</a:t>
                      </a:r>
                      <a:r>
                        <a:rPr lang="en-US" sz="1600" spc="-55">
                          <a:effectLst/>
                        </a:rPr>
                        <a:t> </a:t>
                      </a:r>
                      <a:r>
                        <a:rPr lang="en-US" sz="1600" spc="-10">
                          <a:effectLst/>
                        </a:rPr>
                        <a:t>with </a:t>
                      </a:r>
                      <a:r>
                        <a:rPr lang="en-US" sz="1600">
                          <a:effectLst/>
                        </a:rPr>
                        <a:t>random feature </a:t>
                      </a:r>
                      <a:r>
                        <a:rPr lang="en-US" sz="1600" spc="-10">
                          <a:effectLst/>
                        </a:rPr>
                        <a:t>selection.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0805">
                        <a:spcBef>
                          <a:spcPts val="340"/>
                        </a:spcBef>
                        <a:spcAft>
                          <a:spcPts val="0"/>
                        </a:spcAft>
                      </a:pPr>
                      <a:r>
                        <a:rPr lang="en-US" sz="1600" spc="-10">
                          <a:effectLst/>
                        </a:rPr>
                        <a:t>0.9945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44450">
                        <a:lnSpc>
                          <a:spcPct val="102000"/>
                        </a:lnSpc>
                        <a:spcBef>
                          <a:spcPts val="25"/>
                        </a:spcBef>
                        <a:spcAft>
                          <a:spcPts val="0"/>
                        </a:spcAft>
                      </a:pPr>
                      <a:r>
                        <a:rPr lang="en-US" sz="1600" dirty="0">
                          <a:effectLst/>
                        </a:rPr>
                        <a:t>Combines multiple trees to improve </a:t>
                      </a:r>
                      <a:r>
                        <a:rPr lang="en-US" sz="1600" spc="-10" dirty="0">
                          <a:effectLst/>
                        </a:rPr>
                        <a:t>accuracy</a:t>
                      </a:r>
                      <a:r>
                        <a:rPr lang="en-US" sz="1600" spc="-25" dirty="0">
                          <a:effectLst/>
                        </a:rPr>
                        <a:t> </a:t>
                      </a:r>
                      <a:r>
                        <a:rPr lang="en-US" sz="1600" spc="-10" dirty="0">
                          <a:effectLst/>
                        </a:rPr>
                        <a:t>and</a:t>
                      </a:r>
                      <a:r>
                        <a:rPr lang="en-US" sz="1600" spc="-25" dirty="0">
                          <a:effectLst/>
                        </a:rPr>
                        <a:t> </a:t>
                      </a:r>
                      <a:r>
                        <a:rPr lang="en-US" sz="1600" spc="-10" dirty="0">
                          <a:effectLst/>
                        </a:rPr>
                        <a:t>robustness,</a:t>
                      </a:r>
                      <a:r>
                        <a:rPr lang="en-US" sz="1600" spc="-25" dirty="0">
                          <a:effectLst/>
                        </a:rPr>
                        <a:t> </a:t>
                      </a:r>
                      <a:r>
                        <a:rPr lang="en-US" sz="1600" spc="-10" dirty="0">
                          <a:effectLst/>
                        </a:rPr>
                        <a:t>provides feature </a:t>
                      </a:r>
                      <a:r>
                        <a:rPr lang="en-US" sz="1600" dirty="0">
                          <a:effectLst/>
                        </a:rPr>
                        <a:t>importance insights.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49147137"/>
                  </a:ext>
                </a:extLst>
              </a:tr>
            </a:tbl>
          </a:graphicData>
        </a:graphic>
      </p:graphicFrame>
      <p:sp>
        <p:nvSpPr>
          <p:cNvPr id="4" name="Rectangle 1">
            <a:extLst>
              <a:ext uri="{FF2B5EF4-FFF2-40B4-BE49-F238E27FC236}">
                <a16:creationId xmlns:a16="http://schemas.microsoft.com/office/drawing/2014/main" id="{C907DE9D-5819-7CC5-0F61-97FF8F210170}"/>
              </a:ext>
            </a:extLst>
          </p:cNvPr>
          <p:cNvSpPr>
            <a:spLocks noChangeArrowheads="1"/>
          </p:cNvSpPr>
          <p:nvPr/>
        </p:nvSpPr>
        <p:spPr bwMode="auto">
          <a:xfrm>
            <a:off x="1919077" y="206288"/>
            <a:ext cx="716414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68325" algn="l"/>
              </a:tabLst>
              <a:defRPr>
                <a:solidFill>
                  <a:schemeClr val="tx1"/>
                </a:solidFill>
                <a:latin typeface="Arial" panose="020B0604020202020204" pitchFamily="34" charset="0"/>
              </a:defRPr>
            </a:lvl1pPr>
            <a:lvl2pPr eaLnBrk="0" fontAlgn="base" hangingPunct="0">
              <a:spcBef>
                <a:spcPct val="0"/>
              </a:spcBef>
              <a:spcAft>
                <a:spcPct val="0"/>
              </a:spcAft>
              <a:tabLst>
                <a:tab pos="568325" algn="l"/>
              </a:tabLst>
              <a:defRPr>
                <a:solidFill>
                  <a:schemeClr val="tx1"/>
                </a:solidFill>
                <a:latin typeface="Arial" panose="020B0604020202020204" pitchFamily="34" charset="0"/>
              </a:defRPr>
            </a:lvl2pPr>
            <a:lvl3pPr eaLnBrk="0" fontAlgn="base" hangingPunct="0">
              <a:spcBef>
                <a:spcPct val="0"/>
              </a:spcBef>
              <a:spcAft>
                <a:spcPct val="0"/>
              </a:spcAft>
              <a:tabLst>
                <a:tab pos="568325" algn="l"/>
              </a:tabLst>
              <a:defRPr>
                <a:solidFill>
                  <a:schemeClr val="tx1"/>
                </a:solidFill>
                <a:latin typeface="Arial" panose="020B0604020202020204" pitchFamily="34" charset="0"/>
              </a:defRPr>
            </a:lvl3pPr>
            <a:lvl4pPr eaLnBrk="0" fontAlgn="base" hangingPunct="0">
              <a:spcBef>
                <a:spcPct val="0"/>
              </a:spcBef>
              <a:spcAft>
                <a:spcPct val="0"/>
              </a:spcAft>
              <a:tabLst>
                <a:tab pos="568325" algn="l"/>
              </a:tabLst>
              <a:defRPr>
                <a:solidFill>
                  <a:schemeClr val="tx1"/>
                </a:solidFill>
                <a:latin typeface="Arial" panose="020B0604020202020204" pitchFamily="34" charset="0"/>
              </a:defRPr>
            </a:lvl4pPr>
            <a:lvl5pPr eaLnBrk="0" fontAlgn="base" hangingPunct="0">
              <a:spcBef>
                <a:spcPct val="0"/>
              </a:spcBef>
              <a:spcAft>
                <a:spcPct val="0"/>
              </a:spcAft>
              <a:tabLst>
                <a:tab pos="568325" algn="l"/>
              </a:tabLst>
              <a:defRPr>
                <a:solidFill>
                  <a:schemeClr val="tx1"/>
                </a:solidFill>
                <a:latin typeface="Arial" panose="020B0604020202020204" pitchFamily="34" charset="0"/>
              </a:defRPr>
            </a:lvl5pPr>
            <a:lvl6pPr eaLnBrk="0" fontAlgn="base" hangingPunct="0">
              <a:spcBef>
                <a:spcPct val="0"/>
              </a:spcBef>
              <a:spcAft>
                <a:spcPct val="0"/>
              </a:spcAft>
              <a:tabLst>
                <a:tab pos="568325" algn="l"/>
              </a:tabLst>
              <a:defRPr>
                <a:solidFill>
                  <a:schemeClr val="tx1"/>
                </a:solidFill>
                <a:latin typeface="Arial" panose="020B0604020202020204" pitchFamily="34" charset="0"/>
              </a:defRPr>
            </a:lvl6pPr>
            <a:lvl7pPr eaLnBrk="0" fontAlgn="base" hangingPunct="0">
              <a:spcBef>
                <a:spcPct val="0"/>
              </a:spcBef>
              <a:spcAft>
                <a:spcPct val="0"/>
              </a:spcAft>
              <a:tabLst>
                <a:tab pos="568325" algn="l"/>
              </a:tabLst>
              <a:defRPr>
                <a:solidFill>
                  <a:schemeClr val="tx1"/>
                </a:solidFill>
                <a:latin typeface="Arial" panose="020B0604020202020204" pitchFamily="34" charset="0"/>
              </a:defRPr>
            </a:lvl7pPr>
            <a:lvl8pPr eaLnBrk="0" fontAlgn="base" hangingPunct="0">
              <a:spcBef>
                <a:spcPct val="0"/>
              </a:spcBef>
              <a:spcAft>
                <a:spcPct val="0"/>
              </a:spcAft>
              <a:tabLst>
                <a:tab pos="568325" algn="l"/>
              </a:tabLst>
              <a:defRPr>
                <a:solidFill>
                  <a:schemeClr val="tx1"/>
                </a:solidFill>
                <a:latin typeface="Arial" panose="020B0604020202020204" pitchFamily="34" charset="0"/>
              </a:defRPr>
            </a:lvl8pPr>
            <a:lvl9pPr eaLnBrk="0" fontAlgn="base" hangingPunct="0">
              <a:spcBef>
                <a:spcPct val="0"/>
              </a:spcBef>
              <a:spcAft>
                <a:spcPct val="0"/>
              </a:spcAft>
              <a:tabLst>
                <a:tab pos="568325" algn="l"/>
              </a:tabLst>
              <a:defRPr>
                <a:solidFill>
                  <a:schemeClr val="tx1"/>
                </a:solidFill>
                <a:latin typeface="Arial" panose="020B0604020202020204" pitchFamily="34" charset="0"/>
              </a:defRPr>
            </a:lvl9pPr>
          </a:lstStyle>
          <a:p>
            <a:pPr marL="914400" marR="0" lvl="2" indent="0" algn="l" defTabSz="914400" rtl="0" eaLnBrk="0" fontAlgn="base" latinLnBrk="0" hangingPunct="0">
              <a:lnSpc>
                <a:spcPct val="100000"/>
              </a:lnSpc>
              <a:spcBef>
                <a:spcPct val="0"/>
              </a:spcBef>
              <a:spcAft>
                <a:spcPct val="0"/>
              </a:spcAft>
              <a:buClrTx/>
              <a:buSzPct val="100000"/>
              <a:tabLst>
                <a:tab pos="568325" algn="l"/>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Comparison of all the tested algorithms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68325" algn="l"/>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58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9F52C-FB58-CDC7-1F2E-D50B76465EC9}"/>
              </a:ext>
            </a:extLst>
          </p:cNvPr>
          <p:cNvSpPr txBox="1"/>
          <p:nvPr/>
        </p:nvSpPr>
        <p:spPr>
          <a:xfrm>
            <a:off x="2182761" y="285136"/>
            <a:ext cx="6046839" cy="1077218"/>
          </a:xfrm>
          <a:prstGeom prst="rect">
            <a:avLst/>
          </a:prstGeom>
          <a:noFill/>
        </p:spPr>
        <p:txBody>
          <a:bodyPr wrap="square" rtlCol="0">
            <a:spAutoFit/>
          </a:bodyPr>
          <a:lstStyle/>
          <a:p>
            <a:pPr algn="r"/>
            <a:r>
              <a:rPr lang="en-US" sz="3200" b="1" kern="0" spc="0" dirty="0">
                <a:effectLst/>
                <a:latin typeface="Times New Roman" panose="02020603050405020304" pitchFamily="18" charset="0"/>
                <a:ea typeface="Times New Roman" panose="02020603050405020304" pitchFamily="18" charset="0"/>
              </a:rPr>
              <a:t>Random</a:t>
            </a:r>
            <a:r>
              <a:rPr lang="en-US" sz="3200" b="1" kern="0" spc="-40" dirty="0">
                <a:effectLst/>
                <a:latin typeface="Times New Roman" panose="02020603050405020304" pitchFamily="18" charset="0"/>
                <a:ea typeface="Times New Roman" panose="02020603050405020304" pitchFamily="18" charset="0"/>
              </a:rPr>
              <a:t> </a:t>
            </a:r>
            <a:r>
              <a:rPr lang="en-US" sz="3200" b="1" kern="0" spc="0" dirty="0">
                <a:effectLst/>
                <a:latin typeface="Times New Roman" panose="02020603050405020304" pitchFamily="18" charset="0"/>
                <a:ea typeface="Times New Roman" panose="02020603050405020304" pitchFamily="18" charset="0"/>
              </a:rPr>
              <a:t>Forest</a:t>
            </a:r>
            <a:r>
              <a:rPr lang="en-US" sz="3200" b="1" kern="0" spc="-50" dirty="0">
                <a:effectLst/>
                <a:latin typeface="Times New Roman" panose="02020603050405020304" pitchFamily="18" charset="0"/>
                <a:ea typeface="Times New Roman" panose="02020603050405020304" pitchFamily="18" charset="0"/>
              </a:rPr>
              <a:t> </a:t>
            </a:r>
            <a:r>
              <a:rPr lang="en-US" sz="3200" b="1" kern="0" spc="0" dirty="0">
                <a:effectLst/>
                <a:latin typeface="Times New Roman" panose="02020603050405020304" pitchFamily="18" charset="0"/>
                <a:ea typeface="Times New Roman" panose="02020603050405020304" pitchFamily="18" charset="0"/>
              </a:rPr>
              <a:t>Classifier</a:t>
            </a:r>
            <a:r>
              <a:rPr lang="en-US" sz="3200" b="1" kern="0" spc="-40" dirty="0">
                <a:effectLst/>
                <a:latin typeface="Times New Roman" panose="02020603050405020304" pitchFamily="18" charset="0"/>
                <a:ea typeface="Times New Roman" panose="02020603050405020304" pitchFamily="18" charset="0"/>
              </a:rPr>
              <a:t> </a:t>
            </a:r>
            <a:endParaRPr lang="en-IN" sz="3200" b="1" kern="0" spc="0" dirty="0">
              <a:effectLst/>
              <a:latin typeface="Times New Roman" panose="02020603050405020304" pitchFamily="18" charset="0"/>
              <a:ea typeface="Times New Roman" panose="02020603050405020304" pitchFamily="18" charset="0"/>
            </a:endParaRPr>
          </a:p>
          <a:p>
            <a:pPr algn="r"/>
            <a:endParaRPr lang="en-IN" sz="3200" dirty="0"/>
          </a:p>
        </p:txBody>
      </p:sp>
      <p:sp>
        <p:nvSpPr>
          <p:cNvPr id="3" name="TextBox 2">
            <a:extLst>
              <a:ext uri="{FF2B5EF4-FFF2-40B4-BE49-F238E27FC236}">
                <a16:creationId xmlns:a16="http://schemas.microsoft.com/office/drawing/2014/main" id="{468A33CC-CF0A-3CCD-8BE8-623BC37320E0}"/>
              </a:ext>
            </a:extLst>
          </p:cNvPr>
          <p:cNvSpPr txBox="1"/>
          <p:nvPr/>
        </p:nvSpPr>
        <p:spPr>
          <a:xfrm>
            <a:off x="403123" y="993058"/>
            <a:ext cx="11690554" cy="3145092"/>
          </a:xfrm>
          <a:prstGeom prst="rect">
            <a:avLst/>
          </a:prstGeom>
          <a:noFill/>
        </p:spPr>
        <p:txBody>
          <a:bodyPr wrap="square" rtlCol="0">
            <a:spAutoFit/>
          </a:bodyPr>
          <a:lstStyle/>
          <a:p>
            <a:pPr marL="68580" marR="260350">
              <a:lnSpc>
                <a:spcPct val="153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Random Forest is an ensemble learning method used for classification and regression tasks. It operates by constructing multiple decision trees during training and outputting the class that is the mode of the classes (classification) or mean prediction (regression) of the individual trees. This method improves predictive accuracy and controls overfitting.</a:t>
            </a:r>
            <a:endParaRPr lang="en-IN" sz="1800" dirty="0">
              <a:effectLst/>
              <a:latin typeface="Times New Roman" panose="02020603050405020304" pitchFamily="18" charset="0"/>
              <a:ea typeface="Times New Roman" panose="02020603050405020304" pitchFamily="18" charset="0"/>
            </a:endParaRPr>
          </a:p>
          <a:p>
            <a:pPr>
              <a:spcBef>
                <a:spcPts val="5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SzPts val="1100"/>
              <a:buFont typeface="Wingdings" panose="05000000000000000000" pitchFamily="2" charset="2"/>
              <a:buChar char=""/>
              <a:tabLst>
                <a:tab pos="497840"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How</a:t>
            </a:r>
            <a:r>
              <a:rPr lang="en-US" sz="1800" b="1" spc="3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It</a:t>
            </a:r>
            <a:r>
              <a:rPr lang="en-US" sz="1800" b="1"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spc="-10" dirty="0">
                <a:effectLst/>
                <a:latin typeface="Times New Roman" panose="02020603050405020304" pitchFamily="18" charset="0"/>
                <a:ea typeface="Wingdings" panose="05000000000000000000" pitchFamily="2" charset="2"/>
                <a:cs typeface="Wingdings" panose="05000000000000000000" pitchFamily="2" charset="2"/>
              </a:rPr>
              <a:t>Works</a:t>
            </a:r>
            <a:r>
              <a:rPr lang="en-US" sz="1800" b="0" spc="-10" dirty="0">
                <a:effectLst/>
                <a:latin typeface="Times New Roman" panose="02020603050405020304" pitchFamily="18" charset="0"/>
                <a:ea typeface="Wingdings" panose="05000000000000000000" pitchFamily="2" charset="2"/>
                <a:cs typeface="Wingdings" panose="05000000000000000000" pitchFamily="2" charset="2"/>
              </a:rPr>
              <a:t>:</a:t>
            </a:r>
            <a:endParaRPr lang="en-IN" sz="1800" b="1" spc="0" dirty="0">
              <a:effectLst/>
              <a:latin typeface="Times New Roman" panose="02020603050405020304" pitchFamily="18" charset="0"/>
              <a:ea typeface="Wingdings" panose="05000000000000000000" pitchFamily="2" charset="2"/>
              <a:cs typeface="Wingdings" panose="05000000000000000000" pitchFamily="2" charset="2"/>
            </a:endParaRPr>
          </a:p>
          <a:p>
            <a:pPr marL="68580" marR="260350">
              <a:lnSpc>
                <a:spcPct val="153000"/>
              </a:lnSpc>
              <a:spcBef>
                <a:spcPts val="680"/>
              </a:spcBef>
              <a:spcAft>
                <a:spcPts val="0"/>
              </a:spcAft>
            </a:pPr>
            <a:r>
              <a:rPr lang="en-US" sz="1800" dirty="0">
                <a:effectLst/>
                <a:latin typeface="Times New Roman" panose="02020603050405020304" pitchFamily="18" charset="0"/>
                <a:ea typeface="Times New Roman" panose="02020603050405020304" pitchFamily="18" charset="0"/>
              </a:rPr>
              <a:t>The Random Forest algorithm builds a "forest" of many decision trees. To classify a new object based on attributes, each tree in the forest gives a classification, and the forest chooses the classification having the most </a:t>
            </a:r>
            <a:r>
              <a:rPr lang="en-US" sz="1800" spc="-10" dirty="0">
                <a:effectLst/>
                <a:latin typeface="Times New Roman" panose="02020603050405020304" pitchFamily="18" charset="0"/>
                <a:ea typeface="Times New Roman" panose="02020603050405020304" pitchFamily="18" charset="0"/>
              </a:rPr>
              <a:t>votes.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3048F191-93C6-966C-7E72-62BADC89FA18}"/>
              </a:ext>
            </a:extLst>
          </p:cNvPr>
          <p:cNvSpPr txBox="1"/>
          <p:nvPr/>
        </p:nvSpPr>
        <p:spPr>
          <a:xfrm>
            <a:off x="481782" y="4138150"/>
            <a:ext cx="11228438" cy="224676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Random Forest Algorithm:</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Initialize Parameters:</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Number of trees in the forest (</a:t>
            </a:r>
            <a:r>
              <a:rPr lang="en-US" sz="2000" dirty="0" err="1">
                <a:latin typeface="Times New Roman" panose="02020603050405020304" pitchFamily="18" charset="0"/>
                <a:cs typeface="Times New Roman" panose="02020603050405020304" pitchFamily="18" charset="0"/>
              </a:rPr>
              <a:t>n_trees</a:t>
            </a:r>
            <a:r>
              <a:rPr lang="en-US" sz="20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Number of features to consider for the best split (m).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992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C2C7EB-D581-F0B9-86E8-2985BA9C9046}"/>
              </a:ext>
            </a:extLst>
          </p:cNvPr>
          <p:cNvSpPr txBox="1"/>
          <p:nvPr/>
        </p:nvSpPr>
        <p:spPr>
          <a:xfrm>
            <a:off x="344130" y="265361"/>
            <a:ext cx="11031794" cy="6592639"/>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Create Bootstrap Samples:</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For each tree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(where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ranges from 1 to n\</a:t>
            </a:r>
            <a:r>
              <a:rPr lang="en-US" sz="2000" b="1" dirty="0" err="1">
                <a:latin typeface="Times New Roman" panose="02020603050405020304" pitchFamily="18" charset="0"/>
                <a:cs typeface="Times New Roman" panose="02020603050405020304" pitchFamily="18" charset="0"/>
              </a:rPr>
              <a:t>treesn</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treesn</a:t>
            </a:r>
            <a:r>
              <a:rPr lang="en-US" sz="2000" b="1" dirty="0">
                <a:latin typeface="Times New Roman" panose="02020603050405020304" pitchFamily="18" charset="0"/>
                <a:cs typeface="Times New Roman" panose="02020603050405020304" pitchFamily="18" charset="0"/>
              </a:rPr>
              <a:t>\trees):</a:t>
            </a:r>
          </a:p>
          <a:p>
            <a:pPr>
              <a:lnSpc>
                <a:spcPct val="150000"/>
              </a:lnSpc>
            </a:pPr>
            <a:r>
              <a:rPr lang="en-US" sz="2000" dirty="0">
                <a:latin typeface="Times New Roman" panose="02020603050405020304" pitchFamily="18" charset="0"/>
                <a:cs typeface="Times New Roman" panose="02020603050405020304" pitchFamily="18" charset="0"/>
              </a:rPr>
              <a:t>Randomly sample with replacement from the training dataset to create a bootstrap sample.</a:t>
            </a:r>
          </a:p>
          <a:p>
            <a:pPr>
              <a:lnSpc>
                <a:spcPct val="150000"/>
              </a:lnSpc>
            </a:pPr>
            <a:r>
              <a:rPr lang="en-US" sz="2000" b="1" dirty="0">
                <a:latin typeface="Times New Roman" panose="02020603050405020304" pitchFamily="18" charset="0"/>
                <a:cs typeface="Times New Roman" panose="02020603050405020304" pitchFamily="18" charset="0"/>
              </a:rPr>
              <a:t>Build Decision Trees:</a:t>
            </a:r>
          </a:p>
          <a:p>
            <a:pPr>
              <a:lnSpc>
                <a:spcPct val="150000"/>
              </a:lnSpc>
            </a:pPr>
            <a:r>
              <a:rPr lang="en-US" sz="2000" dirty="0">
                <a:latin typeface="Times New Roman" panose="02020603050405020304" pitchFamily="18" charset="0"/>
                <a:cs typeface="Times New Roman" panose="02020603050405020304" pitchFamily="18" charset="0"/>
              </a:rPr>
              <a:t>For each bootstrap sample: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Start with the root node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each node, randomly select mmm features from the feature set.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Choose the best feature and split point among the mmm features.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Split the node into child nodes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Repeat until a stopping condition is met (e.g., maximum depth, minimum samples per leaf).</a:t>
            </a:r>
          </a:p>
          <a:p>
            <a:pPr>
              <a:lnSpc>
                <a:spcPct val="150000"/>
              </a:lnSpc>
            </a:pPr>
            <a:r>
              <a:rPr lang="en-US" sz="2000" b="1" dirty="0">
                <a:latin typeface="Times New Roman" panose="02020603050405020304" pitchFamily="18" charset="0"/>
                <a:cs typeface="Times New Roman" panose="02020603050405020304" pitchFamily="18" charset="0"/>
              </a:rPr>
              <a:t>Aggregate Predictions: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For a new input, pass it through all n decision trees.</a:t>
            </a:r>
          </a:p>
          <a:p>
            <a:pPr>
              <a:lnSpc>
                <a:spcPct val="150000"/>
              </a:lnSpc>
            </a:pPr>
            <a:r>
              <a:rPr lang="en-US" sz="2000" dirty="0">
                <a:latin typeface="Times New Roman" panose="02020603050405020304" pitchFamily="18" charset="0"/>
                <a:cs typeface="Times New Roman" panose="02020603050405020304" pitchFamily="18" charset="0"/>
              </a:rPr>
              <a:t>Each tree provides a classification vote.</a:t>
            </a: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41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D328-78B7-2252-067C-650522430E63}"/>
              </a:ext>
            </a:extLst>
          </p:cNvPr>
          <p:cNvSpPr>
            <a:spLocks noGrp="1"/>
          </p:cNvSpPr>
          <p:nvPr>
            <p:ph type="title"/>
          </p:nvPr>
        </p:nvSpPr>
        <p:spPr>
          <a:xfrm>
            <a:off x="3640392" y="0"/>
            <a:ext cx="4756356" cy="1325563"/>
          </a:xfrm>
        </p:spPr>
        <p:txBody>
          <a:bodyPr>
            <a:normAutofit/>
          </a:bodyPr>
          <a:lstStyle/>
          <a:p>
            <a:r>
              <a:rPr lang="en-US" sz="3200" b="1" dirty="0">
                <a:latin typeface="Times New Roman" panose="02020603050405020304" pitchFamily="18" charset="0"/>
                <a:cs typeface="Times New Roman" panose="02020603050405020304" pitchFamily="18" charset="0"/>
              </a:rPr>
              <a:t> INTRODUCTION</a:t>
            </a:r>
            <a:endParaRPr lang="en-IN" sz="32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B6B5309-C0D8-0FCA-8B58-F348A29FBF2D}"/>
              </a:ext>
            </a:extLst>
          </p:cNvPr>
          <p:cNvSpPr>
            <a:spLocks noGrp="1"/>
          </p:cNvSpPr>
          <p:nvPr>
            <p:ph idx="1"/>
          </p:nvPr>
        </p:nvSpPr>
        <p:spPr>
          <a:xfrm>
            <a:off x="320777" y="1091380"/>
            <a:ext cx="11550446" cy="5525729"/>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India's agriculture sector is the backbone of its economy, providing sustenance and employment to a significant portion of the population. However, farmers face numerous challenges due to the country's varied climatic conditions and inconsistent rainfall patterns.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These factors can significantly affect crop yields, making it difficult for farmers to decide which crops are best suited for their land and current environmental conditions.</a:t>
            </a: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Additionally, 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agricultural</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landscape in India is characterized by a diverse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range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 soil types, each with unique properties that influence crop suitability and growth. Farmers often lack access to detailed, region-specific soil data, which further complicates their crop selection process. This gap in information is compounded by the rapid changes in weather patterns attributed to climate change, making traditional farming practices increasingly </a:t>
            </a:r>
            <a:r>
              <a:rPr lang="en-US" sz="2000" spc="-10" dirty="0">
                <a:effectLst/>
                <a:latin typeface="Times New Roman" panose="02020603050405020304" pitchFamily="18" charset="0"/>
                <a:ea typeface="Times New Roman" panose="02020603050405020304" pitchFamily="18" charset="0"/>
              </a:rPr>
              <a:t>unreliable.</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036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2C4E7A-5A84-2D33-ED8B-5CAD9271F80F}"/>
              </a:ext>
            </a:extLst>
          </p:cNvPr>
          <p:cNvSpPr txBox="1"/>
          <p:nvPr/>
        </p:nvSpPr>
        <p:spPr>
          <a:xfrm>
            <a:off x="363794" y="294968"/>
            <a:ext cx="10923638" cy="2451953"/>
          </a:xfrm>
          <a:prstGeom prst="rect">
            <a:avLst/>
          </a:prstGeom>
          <a:noFill/>
        </p:spPr>
        <p:txBody>
          <a:bodyPr wrap="square" rtlCol="0">
            <a:spAutoFit/>
          </a:bodyPr>
          <a:lstStyle/>
          <a:p>
            <a:pPr marL="234315">
              <a:lnSpc>
                <a:spcPct val="150000"/>
              </a:lnSpc>
            </a:pPr>
            <a:r>
              <a:rPr lang="en-US" sz="2400" b="1" dirty="0">
                <a:effectLst/>
                <a:latin typeface="Times New Roman" panose="02020603050405020304" pitchFamily="18" charset="0"/>
                <a:ea typeface="Times New Roman" panose="02020603050405020304" pitchFamily="18" charset="0"/>
              </a:rPr>
              <a:t>Advantages</a:t>
            </a:r>
            <a:r>
              <a:rPr lang="en-US" sz="2400" b="1" spc="4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3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Random</a:t>
            </a:r>
            <a:r>
              <a:rPr lang="en-US" sz="2400" b="1" spc="2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Forest</a:t>
            </a:r>
            <a:r>
              <a:rPr lang="en-US" sz="2400" b="0" spc="-10" dirty="0">
                <a:effectLst/>
                <a:latin typeface="Times New Roman" panose="02020603050405020304" pitchFamily="18" charset="0"/>
                <a:ea typeface="Times New Roman" panose="02020603050405020304" pitchFamily="18" charset="0"/>
              </a:rPr>
              <a:t>:</a:t>
            </a:r>
            <a:endParaRPr lang="en-IN" sz="2400" b="1" dirty="0">
              <a:effectLst/>
              <a:latin typeface="Times New Roman" panose="02020603050405020304" pitchFamily="18" charset="0"/>
              <a:ea typeface="Times New Roman" panose="02020603050405020304" pitchFamily="18" charset="0"/>
            </a:endParaRPr>
          </a:p>
          <a:p>
            <a:pPr marL="342900" lvl="0" indent="-342900">
              <a:lnSpc>
                <a:spcPct val="150000"/>
              </a:lnSpc>
              <a:spcBef>
                <a:spcPts val="795"/>
              </a:spcBef>
              <a:spcAft>
                <a:spcPts val="0"/>
              </a:spcAft>
              <a:buFont typeface="Wingdings" panose="05000000000000000000" pitchFamily="2" charset="2"/>
              <a:buChar char=""/>
              <a:tabLst>
                <a:tab pos="497840"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Improved</a:t>
            </a:r>
            <a:r>
              <a:rPr lang="en-US" sz="1800" b="1"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Accuracy</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Combines</a:t>
            </a:r>
            <a:r>
              <a:rPr lang="en-US" sz="18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multiple</a:t>
            </a:r>
            <a:r>
              <a:rPr lang="en-US" sz="18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trees</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to</a:t>
            </a:r>
            <a:r>
              <a:rPr lang="en-US" sz="18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enhance</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prediction</a:t>
            </a:r>
            <a:r>
              <a:rPr lang="en-US" sz="18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accuracy.</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675"/>
              </a:spcBef>
              <a:spcAft>
                <a:spcPts val="0"/>
              </a:spcAft>
              <a:buFont typeface="Wingdings" panose="05000000000000000000" pitchFamily="2" charset="2"/>
              <a:buChar char=""/>
              <a:tabLst>
                <a:tab pos="497840"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Robustness</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t>
            </a:r>
            <a:r>
              <a:rPr lang="en-US" sz="1800" spc="8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Reduces</a:t>
            </a:r>
            <a:r>
              <a:rPr lang="en-US" sz="18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overfitting</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compared</a:t>
            </a:r>
            <a:r>
              <a:rPr lang="en-US" sz="18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to</a:t>
            </a:r>
            <a:r>
              <a:rPr lang="en-US" sz="18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individual</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decision</a:t>
            </a:r>
            <a:r>
              <a:rPr lang="en-US" sz="1800" spc="8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trees.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lnSpc>
                <a:spcPct val="150000"/>
              </a:lnSpc>
              <a:spcBef>
                <a:spcPts val="685"/>
              </a:spcBef>
              <a:buFont typeface="Wingdings" panose="05000000000000000000" pitchFamily="2" charset="2"/>
              <a:buChar char=""/>
              <a:tabLst>
                <a:tab pos="498475" algn="l"/>
              </a:tabLst>
            </a:pP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Feature</a:t>
            </a:r>
            <a:r>
              <a:rPr lang="en-US" sz="1800" b="1"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b="1" spc="0" dirty="0">
                <a:effectLst/>
                <a:latin typeface="Times New Roman" panose="02020603050405020304" pitchFamily="18" charset="0"/>
                <a:ea typeface="Wingdings" panose="05000000000000000000" pitchFamily="2" charset="2"/>
                <a:cs typeface="Wingdings" panose="05000000000000000000" pitchFamily="2" charset="2"/>
              </a:rPr>
              <a:t>Importance</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t>
            </a:r>
            <a:r>
              <a:rPr lang="en-US" sz="18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Provides</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estimates</a:t>
            </a:r>
            <a:r>
              <a:rPr lang="en-US" sz="18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of</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feature</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importance,</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aiding</a:t>
            </a:r>
            <a:r>
              <a:rPr lang="en-US" sz="1800" spc="7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in</a:t>
            </a:r>
            <a:r>
              <a:rPr lang="en-US" sz="1800" spc="9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understanding</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model.</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grpSp>
        <p:nvGrpSpPr>
          <p:cNvPr id="3" name="Group 2">
            <a:extLst>
              <a:ext uri="{FF2B5EF4-FFF2-40B4-BE49-F238E27FC236}">
                <a16:creationId xmlns:a16="http://schemas.microsoft.com/office/drawing/2014/main" id="{45F1445E-3622-2365-7191-0483A138E01C}"/>
              </a:ext>
            </a:extLst>
          </p:cNvPr>
          <p:cNvGrpSpPr>
            <a:grpSpLocks/>
          </p:cNvGrpSpPr>
          <p:nvPr/>
        </p:nvGrpSpPr>
        <p:grpSpPr>
          <a:xfrm>
            <a:off x="2664541" y="2585884"/>
            <a:ext cx="5427407" cy="3977148"/>
            <a:chOff x="4572" y="4572"/>
            <a:chExt cx="3505200" cy="2307590"/>
          </a:xfrm>
        </p:grpSpPr>
        <p:pic>
          <p:nvPicPr>
            <p:cNvPr id="4" name="Image 24">
              <a:extLst>
                <a:ext uri="{FF2B5EF4-FFF2-40B4-BE49-F238E27FC236}">
                  <a16:creationId xmlns:a16="http://schemas.microsoft.com/office/drawing/2014/main" id="{4492E080-9210-6DF8-C301-8AD1978EF6B9}"/>
                </a:ext>
              </a:extLst>
            </p:cNvPr>
            <p:cNvPicPr/>
            <p:nvPr/>
          </p:nvPicPr>
          <p:blipFill>
            <a:blip r:embed="rId2" cstate="print"/>
            <a:stretch>
              <a:fillRect/>
            </a:stretch>
          </p:blipFill>
          <p:spPr>
            <a:xfrm>
              <a:off x="63769" y="180324"/>
              <a:ext cx="3441430" cy="2072379"/>
            </a:xfrm>
            <a:prstGeom prst="rect">
              <a:avLst/>
            </a:prstGeom>
          </p:spPr>
        </p:pic>
        <p:sp>
          <p:nvSpPr>
            <p:cNvPr id="5" name="Graphic 25">
              <a:extLst>
                <a:ext uri="{FF2B5EF4-FFF2-40B4-BE49-F238E27FC236}">
                  <a16:creationId xmlns:a16="http://schemas.microsoft.com/office/drawing/2014/main" id="{D41A9EB4-7C1F-0F49-8E9B-F728BE9021DA}"/>
                </a:ext>
              </a:extLst>
            </p:cNvPr>
            <p:cNvSpPr/>
            <p:nvPr/>
          </p:nvSpPr>
          <p:spPr>
            <a:xfrm>
              <a:off x="4572" y="4572"/>
              <a:ext cx="3505200" cy="2307590"/>
            </a:xfrm>
            <a:custGeom>
              <a:avLst/>
              <a:gdLst/>
              <a:ahLst/>
              <a:cxnLst/>
              <a:rect l="l" t="t" r="r" b="b"/>
              <a:pathLst>
                <a:path w="3505200" h="2307590">
                  <a:moveTo>
                    <a:pt x="0" y="0"/>
                  </a:moveTo>
                  <a:lnTo>
                    <a:pt x="3505199" y="0"/>
                  </a:lnTo>
                  <a:lnTo>
                    <a:pt x="3505199" y="2307336"/>
                  </a:lnTo>
                  <a:lnTo>
                    <a:pt x="0" y="2307336"/>
                  </a:lnTo>
                  <a:lnTo>
                    <a:pt x="0" y="0"/>
                  </a:lnTo>
                  <a:close/>
                </a:path>
              </a:pathLst>
            </a:custGeom>
            <a:ln w="9144">
              <a:solidFill>
                <a:srgbClr val="000000"/>
              </a:solidFill>
              <a:prstDash val="solid"/>
            </a:ln>
          </p:spPr>
          <p:txBody>
            <a:bodyPr wrap="square" lIns="0" tIns="0" rIns="0" bIns="0" rtlCol="0">
              <a:prstTxWarp prst="textNoShape">
                <a:avLst/>
              </a:prstTxWarp>
              <a:noAutofit/>
            </a:bodyPr>
            <a:lstStyle/>
            <a:p>
              <a:endParaRPr lang="en-IN"/>
            </a:p>
          </p:txBody>
        </p:sp>
      </p:grpSp>
    </p:spTree>
    <p:extLst>
      <p:ext uri="{BB962C8B-B14F-4D97-AF65-F5344CB8AC3E}">
        <p14:creationId xmlns:p14="http://schemas.microsoft.com/office/powerpoint/2010/main" val="2263963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FCE7F-1EA8-9E47-74CF-B70CDE4F7BE4}"/>
              </a:ext>
            </a:extLst>
          </p:cNvPr>
          <p:cNvSpPr txBox="1"/>
          <p:nvPr/>
        </p:nvSpPr>
        <p:spPr>
          <a:xfrm>
            <a:off x="1629294" y="316159"/>
            <a:ext cx="11587942"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EVALUATION CRITERIA</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5F4F4F-DAFC-179C-A7AF-14E2450A6550}"/>
              </a:ext>
            </a:extLst>
          </p:cNvPr>
          <p:cNvSpPr txBox="1"/>
          <p:nvPr/>
        </p:nvSpPr>
        <p:spPr>
          <a:xfrm>
            <a:off x="349135" y="1147156"/>
            <a:ext cx="11587941" cy="5615383"/>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Evaluating the performance of a Random Forest algorithm, or any machine learning model, involves multiple criteria to ensure it is functioning optimally and providing accurate predictions. Below are some common evaluation criteria and methods used to assess Random Forest models</a:t>
            </a:r>
          </a:p>
          <a:p>
            <a:r>
              <a:rPr lang="en-IN" sz="3200" b="1" dirty="0">
                <a:latin typeface="Times New Roman" panose="02020603050405020304" pitchFamily="18" charset="0"/>
                <a:cs typeface="Times New Roman" panose="02020603050405020304" pitchFamily="18" charset="0"/>
              </a:rPr>
              <a:t>Accuracy</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Definition</a:t>
            </a:r>
            <a:r>
              <a:rPr lang="en-IN" sz="2000" dirty="0">
                <a:latin typeface="Times New Roman" panose="02020603050405020304" pitchFamily="18" charset="0"/>
                <a:cs typeface="Times New Roman" panose="02020603050405020304" pitchFamily="18" charset="0"/>
              </a:rPr>
              <a:t>: The proportion of correctly predicted instances out of the total instances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t>True Positives (TP): The model correctly predicts the crop will grow.</a:t>
            </a:r>
          </a:p>
          <a:p>
            <a:pPr>
              <a:lnSpc>
                <a:spcPct val="150000"/>
              </a:lnSpc>
            </a:pPr>
            <a:r>
              <a:rPr lang="en-US" sz="2000" dirty="0"/>
              <a:t>False Positives (FP): The model predicts the crop will grow, but it doesn't.</a:t>
            </a:r>
          </a:p>
          <a:p>
            <a:pPr>
              <a:lnSpc>
                <a:spcPct val="150000"/>
              </a:lnSpc>
            </a:pPr>
            <a:r>
              <a:rPr lang="en-US" sz="2000" dirty="0"/>
              <a:t>True Negatives (TN): The model correctly predicts the crop will not grow.</a:t>
            </a:r>
          </a:p>
          <a:p>
            <a:pPr>
              <a:lnSpc>
                <a:spcPct val="150000"/>
              </a:lnSpc>
            </a:pPr>
            <a:r>
              <a:rPr lang="en-US" sz="2000" dirty="0"/>
              <a:t>False Negatives (FN): The model predicts the crop will not grow, but it does.</a:t>
            </a:r>
            <a:endParaRPr lang="en-IN" sz="2000" dirty="0"/>
          </a:p>
        </p:txBody>
      </p:sp>
      <p:pic>
        <p:nvPicPr>
          <p:cNvPr id="5" name="Picture 4">
            <a:extLst>
              <a:ext uri="{FF2B5EF4-FFF2-40B4-BE49-F238E27FC236}">
                <a16:creationId xmlns:a16="http://schemas.microsoft.com/office/drawing/2014/main" id="{4697010B-6CCE-44B8-E418-3C235C27B528}"/>
              </a:ext>
            </a:extLst>
          </p:cNvPr>
          <p:cNvPicPr>
            <a:picLocks noChangeAspect="1"/>
          </p:cNvPicPr>
          <p:nvPr/>
        </p:nvPicPr>
        <p:blipFill>
          <a:blip r:embed="rId2"/>
          <a:stretch>
            <a:fillRect/>
          </a:stretch>
        </p:blipFill>
        <p:spPr>
          <a:xfrm>
            <a:off x="2051785" y="3828011"/>
            <a:ext cx="5047283" cy="843742"/>
          </a:xfrm>
          <a:prstGeom prst="rect">
            <a:avLst/>
          </a:prstGeom>
        </p:spPr>
      </p:pic>
    </p:spTree>
    <p:extLst>
      <p:ext uri="{BB962C8B-B14F-4D97-AF65-F5344CB8AC3E}">
        <p14:creationId xmlns:p14="http://schemas.microsoft.com/office/powerpoint/2010/main" val="3420171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D90175-6B28-6AF7-62C6-5502ED3716B8}"/>
              </a:ext>
            </a:extLst>
          </p:cNvPr>
          <p:cNvSpPr txBox="1"/>
          <p:nvPr/>
        </p:nvSpPr>
        <p:spPr>
          <a:xfrm>
            <a:off x="216310" y="137652"/>
            <a:ext cx="466049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Precision, Recall, and F1-Score</a:t>
            </a:r>
          </a:p>
        </p:txBody>
      </p:sp>
      <p:sp>
        <p:nvSpPr>
          <p:cNvPr id="4" name="TextBox 3">
            <a:extLst>
              <a:ext uri="{FF2B5EF4-FFF2-40B4-BE49-F238E27FC236}">
                <a16:creationId xmlns:a16="http://schemas.microsoft.com/office/drawing/2014/main" id="{A0C39094-2F29-4CA3-60DD-B0739BB57534}"/>
              </a:ext>
            </a:extLst>
          </p:cNvPr>
          <p:cNvSpPr txBox="1"/>
          <p:nvPr/>
        </p:nvSpPr>
        <p:spPr>
          <a:xfrm>
            <a:off x="363794" y="875071"/>
            <a:ext cx="10441858" cy="563231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The proportion of positive predictions that are actually correct.</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Recall (Sensitivity)</a:t>
            </a:r>
            <a:r>
              <a:rPr lang="en-US" sz="2000" dirty="0">
                <a:latin typeface="Times New Roman" panose="02020603050405020304" pitchFamily="18" charset="0"/>
                <a:cs typeface="Times New Roman" panose="02020603050405020304" pitchFamily="18" charset="0"/>
              </a:rPr>
              <a:t>: The proportion of actual positives that are correctly identified.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t>F1-Score</a:t>
            </a:r>
            <a:r>
              <a:rPr lang="en-US" sz="2000" dirty="0"/>
              <a:t>: The harmonic mean of precision and recall.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Interpretation: The F1 score reaches its best value at 1 and worst at 0. It is useful when the dataset is imbalanced, as it takes both false positives and false negatives into account.</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71A731F-8C60-283C-20D7-79A6F38EE6BB}"/>
              </a:ext>
            </a:extLst>
          </p:cNvPr>
          <p:cNvPicPr>
            <a:picLocks noChangeAspect="1"/>
          </p:cNvPicPr>
          <p:nvPr/>
        </p:nvPicPr>
        <p:blipFill>
          <a:blip r:embed="rId2"/>
          <a:stretch>
            <a:fillRect/>
          </a:stretch>
        </p:blipFill>
        <p:spPr>
          <a:xfrm>
            <a:off x="460068" y="1544342"/>
            <a:ext cx="2934109" cy="628738"/>
          </a:xfrm>
          <a:prstGeom prst="rect">
            <a:avLst/>
          </a:prstGeom>
        </p:spPr>
      </p:pic>
      <p:pic>
        <p:nvPicPr>
          <p:cNvPr id="8" name="Picture 7">
            <a:extLst>
              <a:ext uri="{FF2B5EF4-FFF2-40B4-BE49-F238E27FC236}">
                <a16:creationId xmlns:a16="http://schemas.microsoft.com/office/drawing/2014/main" id="{1A55C6C8-3266-6DA4-D276-71DDBB733C74}"/>
              </a:ext>
            </a:extLst>
          </p:cNvPr>
          <p:cNvPicPr>
            <a:picLocks noChangeAspect="1"/>
          </p:cNvPicPr>
          <p:nvPr/>
        </p:nvPicPr>
        <p:blipFill>
          <a:blip r:embed="rId3"/>
          <a:stretch>
            <a:fillRect/>
          </a:stretch>
        </p:blipFill>
        <p:spPr>
          <a:xfrm>
            <a:off x="460068" y="2864123"/>
            <a:ext cx="2934109" cy="609319"/>
          </a:xfrm>
          <a:prstGeom prst="rect">
            <a:avLst/>
          </a:prstGeom>
        </p:spPr>
      </p:pic>
      <p:pic>
        <p:nvPicPr>
          <p:cNvPr id="10" name="Picture 9">
            <a:extLst>
              <a:ext uri="{FF2B5EF4-FFF2-40B4-BE49-F238E27FC236}">
                <a16:creationId xmlns:a16="http://schemas.microsoft.com/office/drawing/2014/main" id="{48BAD41F-2F3C-27FC-0EFF-A6F2D80BDACE}"/>
              </a:ext>
            </a:extLst>
          </p:cNvPr>
          <p:cNvPicPr>
            <a:picLocks noChangeAspect="1"/>
          </p:cNvPicPr>
          <p:nvPr/>
        </p:nvPicPr>
        <p:blipFill>
          <a:blip r:embed="rId4"/>
          <a:stretch>
            <a:fillRect/>
          </a:stretch>
        </p:blipFill>
        <p:spPr>
          <a:xfrm>
            <a:off x="460068" y="4164485"/>
            <a:ext cx="3734321" cy="714475"/>
          </a:xfrm>
          <a:prstGeom prst="rect">
            <a:avLst/>
          </a:prstGeom>
        </p:spPr>
      </p:pic>
    </p:spTree>
    <p:extLst>
      <p:ext uri="{BB962C8B-B14F-4D97-AF65-F5344CB8AC3E}">
        <p14:creationId xmlns:p14="http://schemas.microsoft.com/office/powerpoint/2010/main" val="263915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743697-0AA5-81FC-4C72-2EEDBC50CABA}"/>
              </a:ext>
            </a:extLst>
          </p:cNvPr>
          <p:cNvSpPr txBox="1"/>
          <p:nvPr/>
        </p:nvSpPr>
        <p:spPr>
          <a:xfrm>
            <a:off x="4591664" y="113072"/>
            <a:ext cx="368709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OUTPUT </a:t>
            </a:r>
          </a:p>
        </p:txBody>
      </p:sp>
      <p:pic>
        <p:nvPicPr>
          <p:cNvPr id="4" name="Picture 3">
            <a:extLst>
              <a:ext uri="{FF2B5EF4-FFF2-40B4-BE49-F238E27FC236}">
                <a16:creationId xmlns:a16="http://schemas.microsoft.com/office/drawing/2014/main" id="{10134EA8-18A2-A93C-B1DD-44CEB5CB9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34" y="747251"/>
            <a:ext cx="11582401" cy="5938683"/>
          </a:xfrm>
          <a:prstGeom prst="rect">
            <a:avLst/>
          </a:prstGeom>
        </p:spPr>
      </p:pic>
    </p:spTree>
    <p:extLst>
      <p:ext uri="{BB962C8B-B14F-4D97-AF65-F5344CB8AC3E}">
        <p14:creationId xmlns:p14="http://schemas.microsoft.com/office/powerpoint/2010/main" val="395520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11660E-2318-E5E6-6788-57CD2448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32"/>
            <a:ext cx="12192000" cy="6858000"/>
          </a:xfrm>
          <a:prstGeom prst="rect">
            <a:avLst/>
          </a:prstGeom>
        </p:spPr>
      </p:pic>
    </p:spTree>
    <p:extLst>
      <p:ext uri="{BB962C8B-B14F-4D97-AF65-F5344CB8AC3E}">
        <p14:creationId xmlns:p14="http://schemas.microsoft.com/office/powerpoint/2010/main" val="1763838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EED2A4-5FA8-E01C-B0C7-7B29AB94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26"/>
            <a:ext cx="12192000" cy="6848475"/>
          </a:xfrm>
          <a:prstGeom prst="rect">
            <a:avLst/>
          </a:prstGeom>
        </p:spPr>
      </p:pic>
    </p:spTree>
    <p:extLst>
      <p:ext uri="{BB962C8B-B14F-4D97-AF65-F5344CB8AC3E}">
        <p14:creationId xmlns:p14="http://schemas.microsoft.com/office/powerpoint/2010/main" val="3652835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7B5CD-2160-03AE-B01F-8E3B1C1E5157}"/>
              </a:ext>
            </a:extLst>
          </p:cNvPr>
          <p:cNvSpPr txBox="1"/>
          <p:nvPr/>
        </p:nvSpPr>
        <p:spPr>
          <a:xfrm>
            <a:off x="353961" y="179249"/>
            <a:ext cx="11484078" cy="6678751"/>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Crop Recommendation System using Soil and Weather Conditions represents a significant advancement in the field of agricultural technology.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By integrating machine learning algorithms with real-time soil and weather data, we provide farmers with precise and actionable insights to optimize crop selection.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system not only enhances crop yield and farm productivity but also promotes sustainable agricultural practices by ensuring that the right crops are grown in the right conditions.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advanced algorithms like Logistic Regression, Decision Tree, and Random Forest Classifier allows our system to deliver high accuracy in crop recommendations, validated through extensive testing and user feedback.</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Our project addresses the critical challenge of improving agricultural efficiency in diverse climatic conditions, especially in a country like India, where agriculture is the backbone of the economy.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are confident that this system will make a substantial impact on the agricultural sector, aiding farmers in making informed decisions and fostering a more prosperous and sustainable agricultural landscape.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9796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E88399-55FD-7486-ABF1-9AAB0538B303}"/>
              </a:ext>
            </a:extLst>
          </p:cNvPr>
          <p:cNvSpPr txBox="1"/>
          <p:nvPr/>
        </p:nvSpPr>
        <p:spPr>
          <a:xfrm>
            <a:off x="1946786" y="2261419"/>
            <a:ext cx="10736825"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6839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BB06-4C87-FD34-9972-57A36CEEB908}"/>
              </a:ext>
            </a:extLst>
          </p:cNvPr>
          <p:cNvSpPr>
            <a:spLocks noGrp="1"/>
          </p:cNvSpPr>
          <p:nvPr>
            <p:ph type="title"/>
          </p:nvPr>
        </p:nvSpPr>
        <p:spPr>
          <a:xfrm>
            <a:off x="412955" y="231720"/>
            <a:ext cx="10515600" cy="509946"/>
          </a:xfrm>
        </p:spPr>
        <p:txBody>
          <a:bodyPr>
            <a:normAutofit fontScale="90000"/>
          </a:bodyPr>
          <a:lstStyle/>
          <a:p>
            <a:pPr algn="ct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SOIL-NUTRIENTS</a:t>
            </a:r>
          </a:p>
        </p:txBody>
      </p:sp>
      <p:sp>
        <p:nvSpPr>
          <p:cNvPr id="3" name="Content Placeholder 2">
            <a:extLst>
              <a:ext uri="{FF2B5EF4-FFF2-40B4-BE49-F238E27FC236}">
                <a16:creationId xmlns:a16="http://schemas.microsoft.com/office/drawing/2014/main" id="{631710C6-8D58-75AD-6112-DFFEC2C2DF71}"/>
              </a:ext>
            </a:extLst>
          </p:cNvPr>
          <p:cNvSpPr>
            <a:spLocks noGrp="1"/>
          </p:cNvSpPr>
          <p:nvPr>
            <p:ph idx="1"/>
          </p:nvPr>
        </p:nvSpPr>
        <p:spPr>
          <a:xfrm>
            <a:off x="412955" y="741666"/>
            <a:ext cx="11631561" cy="5982928"/>
          </a:xfrm>
        </p:spPr>
        <p:txBody>
          <a:bodyPr/>
          <a:lstStyle/>
          <a:p>
            <a:pPr marL="0" indent="0">
              <a:buNone/>
            </a:pPr>
            <a:r>
              <a:rPr lang="en-US" sz="2400" b="1" dirty="0">
                <a:latin typeface="Times New Roman" panose="02020603050405020304" pitchFamily="18" charset="0"/>
                <a:cs typeface="Times New Roman" panose="02020603050405020304" pitchFamily="18" charset="0"/>
              </a:rPr>
              <a:t>EACH CROP REQUIRE WHAT TYPE OF NUTRIENTS ?</a:t>
            </a:r>
          </a:p>
          <a:p>
            <a:pPr marL="0" indent="0">
              <a:buNone/>
            </a:pPr>
            <a:r>
              <a:rPr lang="en-US" sz="2000" dirty="0">
                <a:latin typeface="Times New Roman" panose="02020603050405020304" pitchFamily="18" charset="0"/>
                <a:cs typeface="Times New Roman" panose="02020603050405020304" pitchFamily="18" charset="0"/>
              </a:rPr>
              <a:t>The NPK (Nitrogen, Phosphorus, and Potassium) requirements for different crops can vary based on soil conditions, climate, and specific crop varieties.</a:t>
            </a:r>
          </a:p>
          <a:p>
            <a:pPr marL="0" indent="0">
              <a:buNone/>
            </a:pPr>
            <a:r>
              <a:rPr lang="en-IN" sz="2000" b="1" dirty="0">
                <a:latin typeface="Times New Roman" panose="02020603050405020304" pitchFamily="18" charset="0"/>
                <a:cs typeface="Times New Roman" panose="02020603050405020304" pitchFamily="18" charset="0"/>
              </a:rPr>
              <a:t>               Rice  </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Nitrogen (N): 60-150 kg/ha</a:t>
            </a:r>
          </a:p>
          <a:p>
            <a:r>
              <a:rPr lang="en-IN" sz="2000" dirty="0">
                <a:latin typeface="Times New Roman" panose="02020603050405020304" pitchFamily="18" charset="0"/>
                <a:cs typeface="Times New Roman" panose="02020603050405020304" pitchFamily="18" charset="0"/>
              </a:rPr>
              <a:t>Phosphorus (P): 20-60 kg/ha</a:t>
            </a:r>
          </a:p>
          <a:p>
            <a:r>
              <a:rPr lang="en-IN" sz="2000" dirty="0">
                <a:latin typeface="Times New Roman" panose="02020603050405020304" pitchFamily="18" charset="0"/>
                <a:cs typeface="Times New Roman" panose="02020603050405020304" pitchFamily="18" charset="0"/>
              </a:rPr>
              <a:t>Potassium (K): 30-90 kg/ha</a:t>
            </a:r>
          </a:p>
          <a:p>
            <a:pPr marL="0" indent="0">
              <a:buNone/>
            </a:pPr>
            <a:r>
              <a:rPr lang="en-IN" sz="2000" b="1" dirty="0">
                <a:latin typeface="Times New Roman" panose="02020603050405020304" pitchFamily="18" charset="0"/>
                <a:cs typeface="Times New Roman" panose="02020603050405020304" pitchFamily="18" charset="0"/>
              </a:rPr>
              <a:t>              Maize (Corn)</a:t>
            </a:r>
          </a:p>
          <a:p>
            <a:r>
              <a:rPr lang="en-IN" sz="2000" dirty="0">
                <a:latin typeface="Times New Roman" panose="02020603050405020304" pitchFamily="18" charset="0"/>
                <a:cs typeface="Times New Roman" panose="02020603050405020304" pitchFamily="18" charset="0"/>
              </a:rPr>
              <a:t>Nitrogen (N): 120-200 kg/ha</a:t>
            </a:r>
          </a:p>
          <a:p>
            <a:r>
              <a:rPr lang="en-IN" sz="2000" dirty="0">
                <a:latin typeface="Times New Roman" panose="02020603050405020304" pitchFamily="18" charset="0"/>
                <a:cs typeface="Times New Roman" panose="02020603050405020304" pitchFamily="18" charset="0"/>
              </a:rPr>
              <a:t>Phosphorus (P): 25-60 kg/ha</a:t>
            </a:r>
          </a:p>
          <a:p>
            <a:r>
              <a:rPr lang="en-IN" sz="2000" dirty="0">
                <a:latin typeface="Times New Roman" panose="02020603050405020304" pitchFamily="18" charset="0"/>
                <a:cs typeface="Times New Roman" panose="02020603050405020304" pitchFamily="18" charset="0"/>
              </a:rPr>
              <a:t>Potassium (K): 30-90 kg/ha</a:t>
            </a:r>
          </a:p>
          <a:p>
            <a:pPr marL="0" indent="0">
              <a:buNone/>
            </a:pPr>
            <a:r>
              <a:rPr lang="en-IN" sz="2000" b="1" dirty="0">
                <a:latin typeface="Times New Roman" panose="02020603050405020304" pitchFamily="18" charset="0"/>
                <a:cs typeface="Times New Roman" panose="02020603050405020304" pitchFamily="18" charset="0"/>
              </a:rPr>
              <a:t>              Jute</a:t>
            </a:r>
          </a:p>
          <a:p>
            <a:r>
              <a:rPr lang="en-IN" sz="2000" dirty="0">
                <a:latin typeface="Times New Roman" panose="02020603050405020304" pitchFamily="18" charset="0"/>
                <a:cs typeface="Times New Roman" panose="02020603050405020304" pitchFamily="18" charset="0"/>
              </a:rPr>
              <a:t>Nitrogen (N): 50-100 kg/ha</a:t>
            </a:r>
          </a:p>
          <a:p>
            <a:r>
              <a:rPr lang="en-IN" sz="2000" dirty="0">
                <a:latin typeface="Times New Roman" panose="02020603050405020304" pitchFamily="18" charset="0"/>
                <a:cs typeface="Times New Roman" panose="02020603050405020304" pitchFamily="18" charset="0"/>
              </a:rPr>
              <a:t>Phosphorus (P): 10-25 kg/ha</a:t>
            </a:r>
          </a:p>
          <a:p>
            <a:r>
              <a:rPr lang="en-IN" sz="2000" dirty="0">
                <a:latin typeface="Times New Roman" panose="02020603050405020304" pitchFamily="18" charset="0"/>
                <a:cs typeface="Times New Roman" panose="02020603050405020304" pitchFamily="18" charset="0"/>
              </a:rPr>
              <a:t>Potassium (K): 20-40 kg/ha</a:t>
            </a:r>
          </a:p>
          <a:p>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9CB6C0-AF39-E442-1362-8B4E61AD6F14}"/>
              </a:ext>
            </a:extLst>
          </p:cNvPr>
          <p:cNvSpPr txBox="1"/>
          <p:nvPr/>
        </p:nvSpPr>
        <p:spPr>
          <a:xfrm>
            <a:off x="6405716" y="1908129"/>
            <a:ext cx="7275871" cy="470898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Cotton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Nitrogen (N): 60-150 kg/ha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Phosphorus (P): 30-60 kg/ha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Potassium (K): 30-90  kg/ha</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Coconut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Nitrogen (N): 50-200 kg/ha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Phosphorus (P): 40-100 kg/ha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Potassium (K): 100-400 kg/ha</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Papaya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Nitrogen (N): 200-300 kg/ha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Phosphorus (P): 50-100 kg/ha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Potassium (K): 200-300 kg/ha</a:t>
            </a:r>
          </a:p>
          <a:p>
            <a:endParaRPr lang="en-IN" sz="20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7023B015-CB79-AAC9-3F6E-7006B1BA97A9}"/>
              </a:ext>
            </a:extLst>
          </p:cNvPr>
          <p:cNvCxnSpPr/>
          <p:nvPr/>
        </p:nvCxnSpPr>
        <p:spPr>
          <a:xfrm>
            <a:off x="5338916" y="1936955"/>
            <a:ext cx="0" cy="46801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113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9E36D2-46CA-BF6F-8689-94E69E512AB1}"/>
              </a:ext>
            </a:extLst>
          </p:cNvPr>
          <p:cNvSpPr txBox="1"/>
          <p:nvPr/>
        </p:nvSpPr>
        <p:spPr>
          <a:xfrm>
            <a:off x="373626" y="314632"/>
            <a:ext cx="11297264" cy="643253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Here are the approximate optimal ranges for humidity, pH, rainfall, and temperature (min-max values) for some common crops:</a:t>
            </a:r>
          </a:p>
          <a:p>
            <a:endParaRPr lang="en-US" sz="24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Rice: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Humidity: 70% - 85%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 5.0 - 6.5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Rainfall: 1000 - 2500 mm annually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Temperature: 20°C - 35°C (optimum temperature range)</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Maize: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Humidity: 50% - 70%</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 5.5 - 7.0</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Rainfall: 500 - 1200 mm annually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Temperature: 20°C - 30°C (optimum temperature range)</a:t>
            </a:r>
          </a:p>
          <a:p>
            <a:r>
              <a:rPr lang="en-US" sz="2000"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Cotton: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Humidity: 50% - 70%</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 6.0 - 7.5</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Rainfall: 600 - 1000 mm annually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Temperature: 18°C - 30°C (optimum temperature range)</a:t>
            </a: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5EDFFB-F4F5-8766-2140-6E0513F3AC1D}"/>
              </a:ext>
            </a:extLst>
          </p:cNvPr>
          <p:cNvSpPr txBox="1"/>
          <p:nvPr/>
        </p:nvSpPr>
        <p:spPr>
          <a:xfrm>
            <a:off x="7443019" y="1484183"/>
            <a:ext cx="5338916" cy="40934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Sugarcane: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Humidity: 60% - 85%</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 5.5 - 7.5</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Rainfall: 750 - 1500 mm annually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Temperature: 20°C - 30°C (optimum temperature range)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Jute: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Humidity: 75% - 85%</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 4.8 - 6.0</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Rainfall: 1500 - 2000 mm annually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Temperature: 25°C - 35°C (optimum temperature range)</a:t>
            </a:r>
            <a:endParaRPr lang="en-IN" sz="20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498324BD-4D79-F94D-F7DA-07D097A53EB1}"/>
              </a:ext>
            </a:extLst>
          </p:cNvPr>
          <p:cNvCxnSpPr/>
          <p:nvPr/>
        </p:nvCxnSpPr>
        <p:spPr>
          <a:xfrm>
            <a:off x="6961239" y="1268361"/>
            <a:ext cx="0" cy="477847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048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AEBD57-8D89-42E3-782C-A2B7C2B4C546}"/>
              </a:ext>
            </a:extLst>
          </p:cNvPr>
          <p:cNvSpPr txBox="1"/>
          <p:nvPr/>
        </p:nvSpPr>
        <p:spPr>
          <a:xfrm>
            <a:off x="373626" y="412955"/>
            <a:ext cx="11169445" cy="5392310"/>
          </a:xfrm>
          <a:prstGeom prst="rect">
            <a:avLst/>
          </a:prstGeom>
          <a:noFill/>
        </p:spPr>
        <p:txBody>
          <a:bodyPr wrap="square" rtlCol="0">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PROBLEM STATEMENT</a:t>
            </a:r>
          </a:p>
          <a:p>
            <a:pPr>
              <a:lnSpc>
                <a:spcPct val="150000"/>
              </a:lnSpc>
            </a:pPr>
            <a:r>
              <a:rPr lang="en-US" dirty="0">
                <a:latin typeface="Times New Roman" panose="02020603050405020304" pitchFamily="18" charset="0"/>
                <a:cs typeface="Times New Roman" panose="02020603050405020304" pitchFamily="18" charset="0"/>
              </a:rPr>
              <a:t>Failure of farmers to decide on the best suited crop for his land using traditional and non-scientific methods is a serious issue for a country where approximately 50 percent of the population is involved in farming. Both availability and accessibility of correct and up to date information hinders potential researchers from working on developing country case studies. With resources within our reach we have proposed a system which can address this problem by providing predictive insights on crop sustainability and recommendations based on machine learning models trained considering essential environmental and economic parameters.</a:t>
            </a:r>
          </a:p>
          <a:p>
            <a:pPr>
              <a:lnSpc>
                <a:spcPct val="150000"/>
              </a:lnSpc>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63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307DF-A7CC-D031-284D-C1CF1813C910}"/>
              </a:ext>
            </a:extLst>
          </p:cNvPr>
          <p:cNvSpPr>
            <a:spLocks noGrp="1"/>
          </p:cNvSpPr>
          <p:nvPr>
            <p:ph type="title"/>
          </p:nvPr>
        </p:nvSpPr>
        <p:spPr>
          <a:xfrm>
            <a:off x="484238" y="0"/>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A4648D-E983-1279-38D6-C14F54055A6C}"/>
              </a:ext>
            </a:extLst>
          </p:cNvPr>
          <p:cNvSpPr txBox="1"/>
          <p:nvPr/>
        </p:nvSpPr>
        <p:spPr>
          <a:xfrm>
            <a:off x="757084" y="1248697"/>
            <a:ext cx="9842090" cy="4373761"/>
          </a:xfrm>
          <a:prstGeom prst="rect">
            <a:avLst/>
          </a:prstGeom>
          <a:noFill/>
        </p:spPr>
        <p:txBody>
          <a:bodyPr wrap="square" rtlCol="0">
            <a:spAutoFit/>
          </a:bodyPr>
          <a:lstStyle/>
          <a:p>
            <a:pPr marL="342900" lvl="0" indent="-342900">
              <a:buSzPts val="1100"/>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Data</a:t>
            </a:r>
            <a:r>
              <a:rPr lang="en-US" sz="18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set</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collection</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from</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various</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sources.</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690"/>
              </a:spcBef>
              <a:buSzPts val="1100"/>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Data</a:t>
            </a:r>
            <a:r>
              <a:rPr lang="en-US" sz="18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parsing</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cleansing</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technique</a:t>
            </a:r>
            <a:r>
              <a:rPr lang="en-US" sz="18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is</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applied</a:t>
            </a:r>
            <a:r>
              <a:rPr lang="en-US" sz="18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to</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make</a:t>
            </a:r>
            <a:r>
              <a:rPr lang="en-US" sz="1800" spc="3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raw</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data</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into</a:t>
            </a:r>
            <a:r>
              <a:rPr lang="en-US" sz="1800" spc="7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processing</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data.</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670"/>
              </a:spcBef>
              <a:buSzPts val="1100"/>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Usage</a:t>
            </a:r>
            <a:r>
              <a:rPr lang="en-US" sz="18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of</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Ensemble</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of</a:t>
            </a:r>
            <a:r>
              <a:rPr lang="en-US" sz="18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classifiers</a:t>
            </a:r>
            <a:r>
              <a:rPr lang="en-US" sz="18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makes</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model</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more</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robust</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4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efficient.</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lvl="0" indent="-342900">
              <a:spcBef>
                <a:spcPts val="690"/>
              </a:spcBef>
              <a:buSzPts val="1100"/>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Creating</a:t>
            </a:r>
            <a:r>
              <a:rPr lang="en-US" sz="1800" spc="6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web</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application</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for</a:t>
            </a:r>
            <a:r>
              <a:rPr lang="en-US" sz="18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user</a:t>
            </a:r>
            <a:r>
              <a:rPr lang="en-US" sz="1800" spc="6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registrations</a:t>
            </a:r>
            <a:r>
              <a:rPr lang="en-US" sz="1800" spc="5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and</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collection</a:t>
            </a:r>
            <a:r>
              <a:rPr lang="en-US" sz="1800" spc="40"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0" dirty="0">
                <a:effectLst/>
                <a:latin typeface="Times New Roman" panose="02020603050405020304" pitchFamily="18" charset="0"/>
                <a:ea typeface="Wingdings" panose="05000000000000000000" pitchFamily="2" charset="2"/>
                <a:cs typeface="Wingdings" panose="05000000000000000000" pitchFamily="2" charset="2"/>
              </a:rPr>
              <a:t>of</a:t>
            </a:r>
            <a:r>
              <a:rPr lang="en-US" sz="1800" spc="55" dirty="0">
                <a:effectLst/>
                <a:latin typeface="Times New Roman" panose="02020603050405020304" pitchFamily="18" charset="0"/>
                <a:ea typeface="Wingdings" panose="05000000000000000000" pitchFamily="2" charset="2"/>
                <a:cs typeface="Wingdings" panose="05000000000000000000" pitchFamily="2" charset="2"/>
              </a:rPr>
              <a:t>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data.</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69850" lvl="0" indent="-342900">
              <a:lnSpc>
                <a:spcPct val="152000"/>
              </a:lnSpc>
              <a:spcBef>
                <a:spcPts val="680"/>
              </a:spcBef>
              <a:spcAft>
                <a:spcPts val="0"/>
              </a:spcAft>
              <a:buSzPts val="1100"/>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The model predicts the crop yield by studying factors such as rainfall, temperature, area, season, soil type </a:t>
            </a:r>
            <a:r>
              <a:rPr lang="en-US" sz="1800" spc="-20" dirty="0">
                <a:effectLst/>
                <a:latin typeface="Times New Roman" panose="02020603050405020304" pitchFamily="18" charset="0"/>
                <a:ea typeface="Wingdings" panose="05000000000000000000" pitchFamily="2" charset="2"/>
                <a:cs typeface="Wingdings" panose="05000000000000000000" pitchFamily="2" charset="2"/>
              </a:rPr>
              <a:t>etc.</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315595" lvl="0" indent="-342900">
              <a:lnSpc>
                <a:spcPct val="153000"/>
              </a:lnSpc>
              <a:spcBef>
                <a:spcPts val="15"/>
              </a:spcBef>
              <a:spcAft>
                <a:spcPts val="0"/>
              </a:spcAft>
              <a:buSzPts val="1100"/>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Evaluation and validation of the model using cross-validation and other statistical methods to ensure accuracy and reliability.</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80645" lvl="0" indent="-342900">
              <a:lnSpc>
                <a:spcPct val="153000"/>
              </a:lnSpc>
              <a:buSzPts val="1100"/>
              <a:buFont typeface="Wingdings" panose="05000000000000000000" pitchFamily="2" charset="2"/>
              <a:buChar char=""/>
              <a:tabLst>
                <a:tab pos="498475" algn="l"/>
              </a:tabLst>
            </a:pPr>
            <a:r>
              <a:rPr lang="en-US" sz="1800" spc="0" dirty="0">
                <a:effectLst/>
                <a:latin typeface="Times New Roman" panose="02020603050405020304" pitchFamily="18" charset="0"/>
                <a:ea typeface="Wingdings" panose="05000000000000000000" pitchFamily="2" charset="2"/>
                <a:cs typeface="Wingdings" panose="05000000000000000000" pitchFamily="2" charset="2"/>
              </a:rPr>
              <a:t>Incorporating feedback mechanisms to refine and improve the model based on user interactions and new </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data.</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spTree>
    <p:extLst>
      <p:ext uri="{BB962C8B-B14F-4D97-AF65-F5344CB8AC3E}">
        <p14:creationId xmlns:p14="http://schemas.microsoft.com/office/powerpoint/2010/main" val="852292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AC4E-266B-805A-63C3-37C9CBD633B4}"/>
              </a:ext>
            </a:extLst>
          </p:cNvPr>
          <p:cNvSpPr>
            <a:spLocks noGrp="1"/>
          </p:cNvSpPr>
          <p:nvPr>
            <p:ph type="title"/>
          </p:nvPr>
        </p:nvSpPr>
        <p:spPr>
          <a:xfrm>
            <a:off x="513736" y="344129"/>
            <a:ext cx="7197213" cy="855407"/>
          </a:xfrm>
        </p:spPr>
        <p:txBody>
          <a:bodyPr>
            <a:normAutofit/>
          </a:bodyPr>
          <a:lstStyle/>
          <a:p>
            <a:pPr algn="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B673FD-77CB-456F-3D1E-B50EF3CB8034}"/>
              </a:ext>
            </a:extLst>
          </p:cNvPr>
          <p:cNvSpPr>
            <a:spLocks noGrp="1"/>
          </p:cNvSpPr>
          <p:nvPr>
            <p:ph idx="1"/>
          </p:nvPr>
        </p:nvSpPr>
        <p:spPr>
          <a:xfrm>
            <a:off x="432619" y="1199536"/>
            <a:ext cx="11245645" cy="5427407"/>
          </a:xfrm>
        </p:spPr>
        <p:txBody>
          <a:bodyPr>
            <a:normAutofit/>
          </a:bodyPr>
          <a:lstStyle/>
          <a:p>
            <a:pPr marL="68580" marR="71120"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The development of a Crop Recommendation System using Soil and Weather Conditions is rooted in the need to enhance</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agricultural</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productivity</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sustainability</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India.</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Existing</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research</a:t>
            </a:r>
            <a:r>
              <a:rPr lang="en-US" sz="2000" spc="1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initiatives</a:t>
            </a:r>
            <a:r>
              <a:rPr lang="en-US" sz="2000" spc="1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have</a:t>
            </a:r>
            <a:r>
              <a:rPr lang="en-US" sz="2000" spc="1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highlighted the importance of using technological interventions to address agricultural challenges. Several studies have demonstrated the potential of integrating soil and weather data to improve crop selection, but the adoption of such technologies remains limited among farmers. Our literature survey aims to understand the current landscape of crop recommendation systems and gather insights from stakeholders to inform our project.</a:t>
            </a:r>
            <a:endParaRPr lang="en-IN" sz="2000" dirty="0">
              <a:effectLst/>
              <a:latin typeface="Times New Roman" panose="02020603050405020304" pitchFamily="18" charset="0"/>
              <a:ea typeface="Times New Roman" panose="02020603050405020304" pitchFamily="18" charset="0"/>
            </a:endParaRPr>
          </a:p>
          <a:p>
            <a:pPr marL="68580" marR="69215" algn="just">
              <a:lnSpc>
                <a:spcPct val="150000"/>
              </a:lnSpc>
              <a:spcAft>
                <a:spcPts val="0"/>
              </a:spcAft>
            </a:pPr>
            <a:r>
              <a:rPr lang="en-US" sz="2000" dirty="0">
                <a:effectLst/>
                <a:latin typeface="Times New Roman" panose="02020603050405020304" pitchFamily="18" charset="0"/>
                <a:ea typeface="Times New Roman" panose="02020603050405020304" pitchFamily="18" charset="0"/>
              </a:rPr>
              <a:t>The authors developed a crop recommendation system based on soil characteristics, employing a blend of ensemble models and majoritarian voting methods like K-nearest neighbor and naive Bayes. This approach aims</a:t>
            </a:r>
            <a:r>
              <a:rPr lang="en-US" sz="2000" spc="2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select crops with high efficiency and precision.</a:t>
            </a: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20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7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051CD5-FD2D-DEA1-6E65-7F1BDB5BC5D5}"/>
              </a:ext>
            </a:extLst>
          </p:cNvPr>
          <p:cNvSpPr txBox="1"/>
          <p:nvPr/>
        </p:nvSpPr>
        <p:spPr>
          <a:xfrm>
            <a:off x="324464" y="353962"/>
            <a:ext cx="11543071" cy="6863417"/>
          </a:xfrm>
          <a:prstGeom prst="rect">
            <a:avLst/>
          </a:prstGeom>
          <a:noFill/>
        </p:spPr>
        <p:txBody>
          <a:bodyPr wrap="square" rtlCol="0">
            <a:spAutoFit/>
          </a:bodyPr>
          <a:lstStyle/>
          <a:p>
            <a:pPr algn="just">
              <a:lnSpc>
                <a:spcPct val="150000"/>
              </a:lnSpc>
            </a:pPr>
            <a:r>
              <a:rPr lang="en-US" sz="2000" b="1" dirty="0">
                <a:effectLst/>
                <a:latin typeface="Times New Roman" panose="02020603050405020304" pitchFamily="18" charset="0"/>
                <a:ea typeface="Times New Roman" panose="02020603050405020304" pitchFamily="18" charset="0"/>
              </a:rPr>
              <a:t> A Review on Data Mining Techniques for Fertilizer Recommendation 2018.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To keep up nutrition levels in the soil in case of deficiency, fertilizers are added to soil. The standard issue existing among the Indian agriculturists choose approximate amount of fertilizers and add them manually. Excess or deficient extension of fertilizers can harm the plants life and reduce the yield. This paper gives overview of various data mining frameworks used on cultivating soil dataset for fertilizer recommendation.</a:t>
            </a:r>
          </a:p>
          <a:p>
            <a:pPr algn="just">
              <a:lnSpc>
                <a:spcPct val="150000"/>
              </a:lnSpc>
            </a:pPr>
            <a:r>
              <a:rPr lang="en-US" sz="2000" i="1" dirty="0">
                <a:effectLst/>
                <a:latin typeface="Times New Roman" panose="02020603050405020304" pitchFamily="18" charset="0"/>
                <a:ea typeface="Times New Roman" panose="02020603050405020304" pitchFamily="18" charset="0"/>
              </a:rPr>
              <a:t>Authors : </a:t>
            </a:r>
            <a:r>
              <a:rPr lang="en-US" sz="2000" i="1" dirty="0" err="1">
                <a:effectLst/>
                <a:latin typeface="Times New Roman" panose="02020603050405020304" pitchFamily="18" charset="0"/>
                <a:ea typeface="Times New Roman" panose="02020603050405020304" pitchFamily="18" charset="0"/>
              </a:rPr>
              <a:t>Jignasha</a:t>
            </a:r>
            <a:r>
              <a:rPr lang="en-US" sz="2000" i="1" dirty="0">
                <a:effectLst/>
                <a:latin typeface="Times New Roman" panose="02020603050405020304" pitchFamily="18" charset="0"/>
                <a:ea typeface="Times New Roman" panose="02020603050405020304" pitchFamily="18" charset="0"/>
              </a:rPr>
              <a:t> M. </a:t>
            </a:r>
            <a:r>
              <a:rPr lang="en-US" sz="2000" i="1" dirty="0" err="1">
                <a:effectLst/>
                <a:latin typeface="Times New Roman" panose="02020603050405020304" pitchFamily="18" charset="0"/>
                <a:ea typeface="Times New Roman" panose="02020603050405020304" pitchFamily="18" charset="0"/>
              </a:rPr>
              <a:t>Jethva</a:t>
            </a:r>
            <a:r>
              <a:rPr lang="en-US" sz="2000" i="1" dirty="0">
                <a:effectLst/>
                <a:latin typeface="Times New Roman" panose="02020603050405020304" pitchFamily="18" charset="0"/>
                <a:ea typeface="Times New Roman" panose="02020603050405020304" pitchFamily="18" charset="0"/>
              </a:rPr>
              <a:t>, Nikhil </a:t>
            </a:r>
            <a:r>
              <a:rPr lang="en-US" sz="2000" i="1" dirty="0" err="1">
                <a:effectLst/>
                <a:latin typeface="Times New Roman" panose="02020603050405020304" pitchFamily="18" charset="0"/>
                <a:ea typeface="Times New Roman" panose="02020603050405020304" pitchFamily="18" charset="0"/>
              </a:rPr>
              <a:t>Gondaliya</a:t>
            </a:r>
            <a:r>
              <a:rPr lang="en-US" sz="2000" i="1" dirty="0">
                <a:effectLst/>
                <a:latin typeface="Times New Roman" panose="02020603050405020304" pitchFamily="18" charset="0"/>
                <a:ea typeface="Times New Roman" panose="02020603050405020304" pitchFamily="18" charset="0"/>
              </a:rPr>
              <a:t>, Vinita Shah </a:t>
            </a:r>
            <a:endParaRPr lang="en-IN" sz="2000" i="1" dirty="0">
              <a:latin typeface="Times New Roman" panose="02020603050405020304" pitchFamily="18" charset="0"/>
              <a:ea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 Survey on Data Mining Techniques in Agriculture, 2015.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Agriculture is the most critical application area especially in the developing nations like India. Use of information technology in agriculture can change the situation of decision making and farmers can yield in better way.. This paper integrates the work of several authors in a single place so it is valuable for specialists to get data of current situation of data mining systems and applications in context to farming field.</a:t>
            </a:r>
          </a:p>
          <a:p>
            <a:pPr algn="just">
              <a:lnSpc>
                <a:spcPct val="150000"/>
              </a:lnSpc>
            </a:pPr>
            <a:r>
              <a:rPr lang="en-US" sz="2000" i="1" dirty="0">
                <a:effectLst/>
                <a:latin typeface="Times New Roman" panose="02020603050405020304" pitchFamily="18" charset="0"/>
                <a:ea typeface="Times New Roman" panose="02020603050405020304" pitchFamily="18" charset="0"/>
              </a:rPr>
              <a:t>Authors : </a:t>
            </a:r>
            <a:r>
              <a:rPr lang="en-US" sz="2000" i="1" dirty="0" err="1">
                <a:effectLst/>
                <a:latin typeface="Times New Roman" panose="02020603050405020304" pitchFamily="18" charset="0"/>
                <a:ea typeface="Times New Roman" panose="02020603050405020304" pitchFamily="18" charset="0"/>
              </a:rPr>
              <a:t>M.C.S.Geetha</a:t>
            </a:r>
            <a:r>
              <a:rPr lang="en-US" sz="2000" i="1" dirty="0">
                <a:effectLst/>
                <a:latin typeface="Times New Roman" panose="02020603050405020304" pitchFamily="18" charset="0"/>
                <a:ea typeface="Times New Roman" panose="02020603050405020304" pitchFamily="18" charset="0"/>
              </a:rPr>
              <a:t> </a:t>
            </a:r>
            <a:endParaRPr lang="en-IN" sz="2000" i="1" dirty="0">
              <a:effectLst/>
              <a:latin typeface="Times New Roman" panose="02020603050405020304" pitchFamily="18" charset="0"/>
              <a:ea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3241937034"/>
      </p:ext>
    </p:extLst>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TotalTime>
  <Words>3986</Words>
  <Application>Microsoft Office PowerPoint</Application>
  <PresentationFormat>Widescreen</PresentationFormat>
  <Paragraphs>333</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Symbol</vt:lpstr>
      <vt:lpstr>Times New Roman</vt:lpstr>
      <vt:lpstr>Wingdings</vt:lpstr>
      <vt:lpstr>Office Theme</vt:lpstr>
      <vt:lpstr>CROP  RECOMMENDATION  USING  WEATHER   AND  SOIL  CONTENT</vt:lpstr>
      <vt:lpstr>ABSTRACT</vt:lpstr>
      <vt:lpstr> INTRODUCTION</vt:lpstr>
      <vt:lpstr>SOIL-NUTRIENTS</vt:lpstr>
      <vt:lpstr>PowerPoint Presentation</vt:lpstr>
      <vt:lpstr>PowerPoint Presentation</vt:lpstr>
      <vt:lpstr>OBJECTIVES</vt:lpstr>
      <vt:lpstr>LITERATURE SURVEY</vt:lpstr>
      <vt:lpstr>PowerPoint Presentation</vt:lpstr>
      <vt:lpstr>PowerPoint Presentation</vt:lpstr>
      <vt:lpstr>PowerPoint Presentation</vt:lpstr>
      <vt:lpstr>PowerPoint Presentation</vt:lpstr>
      <vt:lpstr>PowerPoint Presentation</vt:lpstr>
      <vt:lpstr>Survey Methodology -</vt:lpstr>
      <vt:lpstr>PowerPoint Presentation</vt:lpstr>
      <vt:lpstr>Proposed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nagamallasaketh4@gmail.com</dc:creator>
  <cp:lastModifiedBy>N POOJA</cp:lastModifiedBy>
  <cp:revision>10</cp:revision>
  <dcterms:created xsi:type="dcterms:W3CDTF">2024-06-16T11:53:05Z</dcterms:created>
  <dcterms:modified xsi:type="dcterms:W3CDTF">2024-07-08T04:34:42Z</dcterms:modified>
</cp:coreProperties>
</file>