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49.xml" ContentType="application/vnd.openxmlformats-officedocument.presentationml.slide+xml"/>
  <Override PartName="/ppt/slides/slide78.xml" ContentType="application/vnd.openxmlformats-officedocument.presentationml.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slides/slide79.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Shukla" initials="NS" lastIdx="2" clrIdx="0">
    <p:extLst>
      <p:ext uri="{19B8F6BF-5375-455C-9EA6-DF929625EA0E}">
        <p15:presenceInfo xmlns:p15="http://schemas.microsoft.com/office/powerpoint/2012/main" xmlns="" userId="baa8fdd3929a3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Shukla" userId="baa8fdd3929a38b5" providerId="LiveId" clId="{2234DA69-4E38-43D3-BBE1-C83F49DFF846}"/>
    <pc:docChg chg="addSld modSld">
      <pc:chgData name="Neha Shukla" userId="baa8fdd3929a38b5" providerId="LiveId" clId="{2234DA69-4E38-43D3-BBE1-C83F49DFF846}" dt="2020-03-16T17:47:42.484" v="427" actId="12084"/>
      <pc:docMkLst>
        <pc:docMk/>
      </pc:docMkLst>
      <pc:sldChg chg="addSp delSp modSp add">
        <pc:chgData name="Neha Shukla" userId="baa8fdd3929a38b5" providerId="LiveId" clId="{2234DA69-4E38-43D3-BBE1-C83F49DFF846}" dt="2020-03-16T17:47:42.484" v="427" actId="12084"/>
        <pc:sldMkLst>
          <pc:docMk/>
          <pc:sldMk cId="4129658276" sldId="339"/>
        </pc:sldMkLst>
        <pc:spChg chg="del mod">
          <ac:chgData name="Neha Shukla" userId="baa8fdd3929a38b5" providerId="LiveId" clId="{2234DA69-4E38-43D3-BBE1-C83F49DFF846}" dt="2020-03-16T17:47:42.484" v="427" actId="12084"/>
          <ac:spMkLst>
            <pc:docMk/>
            <pc:sldMk cId="4129658276" sldId="339"/>
            <ac:spMk id="2" creationId="{09FFAB0F-E8A4-4319-829F-7B38ABEC3D2A}"/>
          </ac:spMkLst>
        </pc:spChg>
        <pc:spChg chg="mod">
          <ac:chgData name="Neha Shukla" userId="baa8fdd3929a38b5" providerId="LiveId" clId="{2234DA69-4E38-43D3-BBE1-C83F49DFF846}" dt="2020-03-16T17:46:55.865" v="426" actId="20577"/>
          <ac:spMkLst>
            <pc:docMk/>
            <pc:sldMk cId="4129658276" sldId="339"/>
            <ac:spMk id="3" creationId="{F7067E87-5DE2-432F-B562-67433541283F}"/>
          </ac:spMkLst>
        </pc:spChg>
        <pc:graphicFrameChg chg="add mod">
          <ac:chgData name="Neha Shukla" userId="baa8fdd3929a38b5" providerId="LiveId" clId="{2234DA69-4E38-43D3-BBE1-C83F49DFF846}" dt="2020-03-16T17:47:42.484" v="427" actId="12084"/>
          <ac:graphicFrameMkLst>
            <pc:docMk/>
            <pc:sldMk cId="4129658276" sldId="339"/>
            <ac:graphicFrameMk id="4" creationId="{873D5202-4FE2-47AD-97E7-9995C94693D3}"/>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3-16T20:44:46.071" idx="1">
    <p:pos x="10" y="10"/>
    <p:text/>
    <p:extLst>
      <p:ext uri="{C676402C-5697-4E1C-873F-D02D1690AC5C}">
        <p15:threadingInfo xmlns:p15="http://schemas.microsoft.com/office/powerpoint/2012/main" xmlns=""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C62CC-0D6B-4A30-9CEC-CC2B29F18E87}"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IN"/>
        </a:p>
      </dgm:t>
    </dgm:pt>
    <dgm:pt modelId="{C92A019E-635C-4558-A3B8-30703B68312E}">
      <dgm:prSet/>
      <dgm:spPr/>
      <dgm:t>
        <a:bodyPr/>
        <a:lstStyle/>
        <a:p>
          <a:pPr algn="ctr"/>
          <a:r>
            <a:rPr lang="en-IN" dirty="0">
              <a:solidFill>
                <a:schemeClr val="accent4">
                  <a:lumMod val="20000"/>
                  <a:lumOff val="80000"/>
                </a:schemeClr>
              </a:solidFill>
              <a:effectLst>
                <a:outerShdw blurRad="38100" dist="38100" dir="2700000" algn="tl">
                  <a:srgbClr val="000000">
                    <a:alpha val="43137"/>
                  </a:srgbClr>
                </a:outerShdw>
              </a:effectLst>
            </a:rPr>
            <a:t>Explanatory Data Analysis</a:t>
          </a:r>
        </a:p>
      </dgm:t>
    </dgm:pt>
    <dgm:pt modelId="{57157071-AE97-480E-9844-EB4151562A04}" type="parTrans" cxnId="{7FB25980-3AF0-491A-A39A-726CEE5F9F4B}">
      <dgm:prSet/>
      <dgm:spPr/>
      <dgm:t>
        <a:bodyPr/>
        <a:lstStyle/>
        <a:p>
          <a:pPr algn="ctr"/>
          <a:endParaRPr lang="en-IN"/>
        </a:p>
      </dgm:t>
    </dgm:pt>
    <dgm:pt modelId="{F5D9B19D-4DEE-4EF0-B232-862FAC0CA21F}" type="sibTrans" cxnId="{7FB25980-3AF0-491A-A39A-726CEE5F9F4B}">
      <dgm:prSet/>
      <dgm:spPr/>
      <dgm:t>
        <a:bodyPr/>
        <a:lstStyle/>
        <a:p>
          <a:pPr algn="ctr"/>
          <a:endParaRPr lang="en-IN"/>
        </a:p>
      </dgm:t>
    </dgm:pt>
    <dgm:pt modelId="{39EDD499-2144-487D-B8E3-D6C8384D80B0}" type="pres">
      <dgm:prSet presAssocID="{1EDC62CC-0D6B-4A30-9CEC-CC2B29F18E87}" presName="linear" presStyleCnt="0">
        <dgm:presLayoutVars>
          <dgm:animLvl val="lvl"/>
          <dgm:resizeHandles val="exact"/>
        </dgm:presLayoutVars>
      </dgm:prSet>
      <dgm:spPr/>
      <dgm:t>
        <a:bodyPr/>
        <a:lstStyle/>
        <a:p>
          <a:endParaRPr lang="en-IN"/>
        </a:p>
      </dgm:t>
    </dgm:pt>
    <dgm:pt modelId="{90B3EB43-0B08-4A2F-AED4-562A4A77AAC6}" type="pres">
      <dgm:prSet presAssocID="{C92A019E-635C-4558-A3B8-30703B68312E}" presName="parentText" presStyleLbl="node1" presStyleIdx="0" presStyleCnt="1" custScaleY="100484">
        <dgm:presLayoutVars>
          <dgm:chMax val="0"/>
          <dgm:bulletEnabled val="1"/>
        </dgm:presLayoutVars>
      </dgm:prSet>
      <dgm:spPr/>
      <dgm:t>
        <a:bodyPr/>
        <a:lstStyle/>
        <a:p>
          <a:endParaRPr lang="en-IN"/>
        </a:p>
      </dgm:t>
    </dgm:pt>
  </dgm:ptLst>
  <dgm:cxnLst>
    <dgm:cxn modelId="{7FB25980-3AF0-491A-A39A-726CEE5F9F4B}" srcId="{1EDC62CC-0D6B-4A30-9CEC-CC2B29F18E87}" destId="{C92A019E-635C-4558-A3B8-30703B68312E}" srcOrd="0" destOrd="0" parTransId="{57157071-AE97-480E-9844-EB4151562A04}" sibTransId="{F5D9B19D-4DEE-4EF0-B232-862FAC0CA21F}"/>
    <dgm:cxn modelId="{4B8E9FC4-4922-4C8B-8C63-A950DF4D2B41}" type="presOf" srcId="{1EDC62CC-0D6B-4A30-9CEC-CC2B29F18E87}" destId="{39EDD499-2144-487D-B8E3-D6C8384D80B0}" srcOrd="0" destOrd="0" presId="urn:microsoft.com/office/officeart/2005/8/layout/vList2"/>
    <dgm:cxn modelId="{36648CA9-0A52-4C01-BB82-473CB3E22D65}" type="presOf" srcId="{C92A019E-635C-4558-A3B8-30703B68312E}" destId="{90B3EB43-0B08-4A2F-AED4-562A4A77AAC6}" srcOrd="0" destOrd="0" presId="urn:microsoft.com/office/officeart/2005/8/layout/vList2"/>
    <dgm:cxn modelId="{E5113D9E-3346-4D04-A535-4324F39A8B8A}" type="presParOf" srcId="{39EDD499-2144-487D-B8E3-D6C8384D80B0}" destId="{90B3EB43-0B08-4A2F-AED4-562A4A77AAC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01B013-E719-4491-9E45-A0760C219A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3AA2DF3-AB6D-470B-B273-1C4347C4D545}">
      <dgm:prSet/>
      <dgm:spPr/>
      <dgm:t>
        <a:bodyPr/>
        <a:lstStyle/>
        <a:p>
          <a:r>
            <a:rPr lang="en-IN"/>
            <a:t>Outlier analysis for AMT_CREDIT variable</a:t>
          </a:r>
        </a:p>
      </dgm:t>
    </dgm:pt>
    <dgm:pt modelId="{085F2604-CC50-4CE3-A3E4-9BBBA539BFFB}" type="parTrans" cxnId="{20DA12B7-DC16-4CB1-80AF-F26E5569CF21}">
      <dgm:prSet/>
      <dgm:spPr/>
      <dgm:t>
        <a:bodyPr/>
        <a:lstStyle/>
        <a:p>
          <a:endParaRPr lang="en-IN"/>
        </a:p>
      </dgm:t>
    </dgm:pt>
    <dgm:pt modelId="{5AF45D26-0246-41D7-8F4B-B9E01FF0A099}" type="sibTrans" cxnId="{20DA12B7-DC16-4CB1-80AF-F26E5569CF21}">
      <dgm:prSet/>
      <dgm:spPr/>
      <dgm:t>
        <a:bodyPr/>
        <a:lstStyle/>
        <a:p>
          <a:endParaRPr lang="en-IN"/>
        </a:p>
      </dgm:t>
    </dgm:pt>
    <dgm:pt modelId="{479B364E-6897-4500-9F17-3988EEF25D22}" type="pres">
      <dgm:prSet presAssocID="{6001B013-E719-4491-9E45-A0760C219A5D}" presName="linear" presStyleCnt="0">
        <dgm:presLayoutVars>
          <dgm:animLvl val="lvl"/>
          <dgm:resizeHandles val="exact"/>
        </dgm:presLayoutVars>
      </dgm:prSet>
      <dgm:spPr/>
      <dgm:t>
        <a:bodyPr/>
        <a:lstStyle/>
        <a:p>
          <a:endParaRPr lang="en-IN"/>
        </a:p>
      </dgm:t>
    </dgm:pt>
    <dgm:pt modelId="{DBD53498-7B21-4475-8A70-FA3FA055254C}" type="pres">
      <dgm:prSet presAssocID="{D3AA2DF3-AB6D-470B-B273-1C4347C4D545}" presName="parentText" presStyleLbl="node1" presStyleIdx="0" presStyleCnt="1">
        <dgm:presLayoutVars>
          <dgm:chMax val="0"/>
          <dgm:bulletEnabled val="1"/>
        </dgm:presLayoutVars>
      </dgm:prSet>
      <dgm:spPr/>
      <dgm:t>
        <a:bodyPr/>
        <a:lstStyle/>
        <a:p>
          <a:endParaRPr lang="en-IN"/>
        </a:p>
      </dgm:t>
    </dgm:pt>
  </dgm:ptLst>
  <dgm:cxnLst>
    <dgm:cxn modelId="{20DA12B7-DC16-4CB1-80AF-F26E5569CF21}" srcId="{6001B013-E719-4491-9E45-A0760C219A5D}" destId="{D3AA2DF3-AB6D-470B-B273-1C4347C4D545}" srcOrd="0" destOrd="0" parTransId="{085F2604-CC50-4CE3-A3E4-9BBBA539BFFB}" sibTransId="{5AF45D26-0246-41D7-8F4B-B9E01FF0A099}"/>
    <dgm:cxn modelId="{C2A99200-3021-43E9-848F-C82F03E43D2D}" type="presOf" srcId="{6001B013-E719-4491-9E45-A0760C219A5D}" destId="{479B364E-6897-4500-9F17-3988EEF25D22}" srcOrd="0" destOrd="0" presId="urn:microsoft.com/office/officeart/2005/8/layout/vList2"/>
    <dgm:cxn modelId="{061BD318-231A-4451-B954-7B9181C4E53E}" type="presOf" srcId="{D3AA2DF3-AB6D-470B-B273-1C4347C4D545}" destId="{DBD53498-7B21-4475-8A70-FA3FA055254C}" srcOrd="0" destOrd="0" presId="urn:microsoft.com/office/officeart/2005/8/layout/vList2"/>
    <dgm:cxn modelId="{4FE542AB-AF75-48E5-81A5-0FD2D1B8E60B}" type="presParOf" srcId="{479B364E-6897-4500-9F17-3988EEF25D22}" destId="{DBD53498-7B21-4475-8A70-FA3FA055254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04B8B9-5D53-48BE-A91F-3998077AEFF7}" type="doc">
      <dgm:prSet loTypeId="urn:microsoft.com/office/officeart/2005/8/layout/hierarchy3" loCatId="hierarchy" qsTypeId="urn:microsoft.com/office/officeart/2005/8/quickstyle/simple1" qsCatId="simple" csTypeId="urn:microsoft.com/office/officeart/2005/8/colors/accent1_1" csCatId="accent1" phldr="1"/>
      <dgm:spPr/>
      <dgm:t>
        <a:bodyPr/>
        <a:lstStyle/>
        <a:p>
          <a:endParaRPr lang="en-IN"/>
        </a:p>
      </dgm:t>
    </dgm:pt>
    <dgm:pt modelId="{74F7A4FE-14CD-4398-8C97-6076B2B82288}">
      <dgm:prSet/>
      <dgm:spPr/>
      <dgm:t>
        <a:bodyPr/>
        <a:lstStyle/>
        <a:p>
          <a:r>
            <a:rPr lang="en-US"/>
            <a:t>From the boxplot shown beside, we can see there is outlier</a:t>
          </a:r>
          <a:endParaRPr lang="en-IN"/>
        </a:p>
      </dgm:t>
    </dgm:pt>
    <dgm:pt modelId="{7BE0AFE8-0CC1-4562-8B60-A5862BB28197}" type="parTrans" cxnId="{6747E068-027B-4D70-9AE8-32D9B1DFA637}">
      <dgm:prSet/>
      <dgm:spPr/>
      <dgm:t>
        <a:bodyPr/>
        <a:lstStyle/>
        <a:p>
          <a:endParaRPr lang="en-IN"/>
        </a:p>
      </dgm:t>
    </dgm:pt>
    <dgm:pt modelId="{A547F0D2-3347-421A-B9B8-A387DC5A4947}" type="sibTrans" cxnId="{6747E068-027B-4D70-9AE8-32D9B1DFA637}">
      <dgm:prSet/>
      <dgm:spPr/>
      <dgm:t>
        <a:bodyPr/>
        <a:lstStyle/>
        <a:p>
          <a:endParaRPr lang="en-IN"/>
        </a:p>
      </dgm:t>
    </dgm:pt>
    <dgm:pt modelId="{5E4314C1-B728-4A0F-8562-F5C510F3F3ED}" type="pres">
      <dgm:prSet presAssocID="{6F04B8B9-5D53-48BE-A91F-3998077AEFF7}" presName="diagram" presStyleCnt="0">
        <dgm:presLayoutVars>
          <dgm:chPref val="1"/>
          <dgm:dir/>
          <dgm:animOne val="branch"/>
          <dgm:animLvl val="lvl"/>
          <dgm:resizeHandles/>
        </dgm:presLayoutVars>
      </dgm:prSet>
      <dgm:spPr/>
      <dgm:t>
        <a:bodyPr/>
        <a:lstStyle/>
        <a:p>
          <a:endParaRPr lang="en-IN"/>
        </a:p>
      </dgm:t>
    </dgm:pt>
    <dgm:pt modelId="{419526F4-61B8-46D8-9D47-15DDB4F151E3}" type="pres">
      <dgm:prSet presAssocID="{74F7A4FE-14CD-4398-8C97-6076B2B82288}" presName="root" presStyleCnt="0"/>
      <dgm:spPr/>
    </dgm:pt>
    <dgm:pt modelId="{B798CF69-6028-47A2-B318-55F0001901B2}" type="pres">
      <dgm:prSet presAssocID="{74F7A4FE-14CD-4398-8C97-6076B2B82288}" presName="rootComposite" presStyleCnt="0"/>
      <dgm:spPr/>
    </dgm:pt>
    <dgm:pt modelId="{25BBB161-D65F-47BA-88BC-DCBDCCB0FB5C}" type="pres">
      <dgm:prSet presAssocID="{74F7A4FE-14CD-4398-8C97-6076B2B82288}" presName="rootText" presStyleLbl="node1" presStyleIdx="0" presStyleCnt="1" custScaleY="58318"/>
      <dgm:spPr/>
      <dgm:t>
        <a:bodyPr/>
        <a:lstStyle/>
        <a:p>
          <a:endParaRPr lang="en-IN"/>
        </a:p>
      </dgm:t>
    </dgm:pt>
    <dgm:pt modelId="{451CADB9-0E2B-4121-AE1B-0AB90BEAF4B0}" type="pres">
      <dgm:prSet presAssocID="{74F7A4FE-14CD-4398-8C97-6076B2B82288}" presName="rootConnector" presStyleLbl="node1" presStyleIdx="0" presStyleCnt="1"/>
      <dgm:spPr/>
      <dgm:t>
        <a:bodyPr/>
        <a:lstStyle/>
        <a:p>
          <a:endParaRPr lang="en-IN"/>
        </a:p>
      </dgm:t>
    </dgm:pt>
    <dgm:pt modelId="{8FD5A76D-50DD-413E-A7A1-C87A73174C62}" type="pres">
      <dgm:prSet presAssocID="{74F7A4FE-14CD-4398-8C97-6076B2B82288}" presName="childShape" presStyleCnt="0"/>
      <dgm:spPr/>
    </dgm:pt>
  </dgm:ptLst>
  <dgm:cxnLst>
    <dgm:cxn modelId="{EF74AD77-0231-4044-8466-050224293430}" type="presOf" srcId="{74F7A4FE-14CD-4398-8C97-6076B2B82288}" destId="{451CADB9-0E2B-4121-AE1B-0AB90BEAF4B0}" srcOrd="1" destOrd="0" presId="urn:microsoft.com/office/officeart/2005/8/layout/hierarchy3"/>
    <dgm:cxn modelId="{34D6619C-4C67-431A-815F-0BB49C2CC6AE}" type="presOf" srcId="{6F04B8B9-5D53-48BE-A91F-3998077AEFF7}" destId="{5E4314C1-B728-4A0F-8562-F5C510F3F3ED}" srcOrd="0" destOrd="0" presId="urn:microsoft.com/office/officeart/2005/8/layout/hierarchy3"/>
    <dgm:cxn modelId="{94CE1175-9A75-4012-A90F-D2D7E7701300}" type="presOf" srcId="{74F7A4FE-14CD-4398-8C97-6076B2B82288}" destId="{25BBB161-D65F-47BA-88BC-DCBDCCB0FB5C}" srcOrd="0" destOrd="0" presId="urn:microsoft.com/office/officeart/2005/8/layout/hierarchy3"/>
    <dgm:cxn modelId="{6747E068-027B-4D70-9AE8-32D9B1DFA637}" srcId="{6F04B8B9-5D53-48BE-A91F-3998077AEFF7}" destId="{74F7A4FE-14CD-4398-8C97-6076B2B82288}" srcOrd="0" destOrd="0" parTransId="{7BE0AFE8-0CC1-4562-8B60-A5862BB28197}" sibTransId="{A547F0D2-3347-421A-B9B8-A387DC5A4947}"/>
    <dgm:cxn modelId="{93E33D2C-9B9D-458E-BEC3-0DE9C940FF01}" type="presParOf" srcId="{5E4314C1-B728-4A0F-8562-F5C510F3F3ED}" destId="{419526F4-61B8-46D8-9D47-15DDB4F151E3}" srcOrd="0" destOrd="0" presId="urn:microsoft.com/office/officeart/2005/8/layout/hierarchy3"/>
    <dgm:cxn modelId="{BCEB37E9-9761-45EB-9BE7-EBBEA0E04C41}" type="presParOf" srcId="{419526F4-61B8-46D8-9D47-15DDB4F151E3}" destId="{B798CF69-6028-47A2-B318-55F0001901B2}" srcOrd="0" destOrd="0" presId="urn:microsoft.com/office/officeart/2005/8/layout/hierarchy3"/>
    <dgm:cxn modelId="{469B61F1-56AD-4AEA-95BF-D373597F8ADA}" type="presParOf" srcId="{B798CF69-6028-47A2-B318-55F0001901B2}" destId="{25BBB161-D65F-47BA-88BC-DCBDCCB0FB5C}" srcOrd="0" destOrd="0" presId="urn:microsoft.com/office/officeart/2005/8/layout/hierarchy3"/>
    <dgm:cxn modelId="{2B19D9D6-77E6-4DAB-87AE-CEA394FE18CF}" type="presParOf" srcId="{B798CF69-6028-47A2-B318-55F0001901B2}" destId="{451CADB9-0E2B-4121-AE1B-0AB90BEAF4B0}" srcOrd="1" destOrd="0" presId="urn:microsoft.com/office/officeart/2005/8/layout/hierarchy3"/>
    <dgm:cxn modelId="{26E95942-A095-4564-A7E3-DCCD43FD96DD}" type="presParOf" srcId="{419526F4-61B8-46D8-9D47-15DDB4F151E3}" destId="{8FD5A76D-50DD-413E-A7A1-C87A73174C62}" srcOrd="1" destOrd="0" presId="urn:microsoft.com/office/officeart/2005/8/layout/hierarchy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772A0F-E0C4-4179-81E9-B99FB7704C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7258117-13FF-4BDB-BEB3-F74724B2C358}">
      <dgm:prSet/>
      <dgm:spPr/>
      <dgm:t>
        <a:bodyPr/>
        <a:lstStyle/>
        <a:p>
          <a:r>
            <a:rPr lang="en-IN" b="1"/>
            <a:t>Outlier analysis for AMT_ANNUITY, DAYS_REGISTRATION  </a:t>
          </a:r>
          <a:br>
            <a:rPr lang="en-IN" b="1"/>
          </a:br>
          <a:endParaRPr lang="en-IN"/>
        </a:p>
      </dgm:t>
    </dgm:pt>
    <dgm:pt modelId="{65B1424E-BA9F-4968-94CD-7C4B77075F32}" type="parTrans" cxnId="{6A7754AE-9F78-4E59-85EF-98C2D14E2D3A}">
      <dgm:prSet/>
      <dgm:spPr/>
      <dgm:t>
        <a:bodyPr/>
        <a:lstStyle/>
        <a:p>
          <a:endParaRPr lang="en-IN"/>
        </a:p>
      </dgm:t>
    </dgm:pt>
    <dgm:pt modelId="{81E44770-EBA8-4286-89B2-B753333A3087}" type="sibTrans" cxnId="{6A7754AE-9F78-4E59-85EF-98C2D14E2D3A}">
      <dgm:prSet/>
      <dgm:spPr/>
      <dgm:t>
        <a:bodyPr/>
        <a:lstStyle/>
        <a:p>
          <a:endParaRPr lang="en-IN"/>
        </a:p>
      </dgm:t>
    </dgm:pt>
    <dgm:pt modelId="{E18E5992-EB49-4573-8329-85B81226BE96}" type="pres">
      <dgm:prSet presAssocID="{6B772A0F-E0C4-4179-81E9-B99FB7704CE2}" presName="linear" presStyleCnt="0">
        <dgm:presLayoutVars>
          <dgm:animLvl val="lvl"/>
          <dgm:resizeHandles val="exact"/>
        </dgm:presLayoutVars>
      </dgm:prSet>
      <dgm:spPr/>
      <dgm:t>
        <a:bodyPr/>
        <a:lstStyle/>
        <a:p>
          <a:endParaRPr lang="en-IN"/>
        </a:p>
      </dgm:t>
    </dgm:pt>
    <dgm:pt modelId="{F0CEEE89-876A-4B05-BC27-2024E99C7BD9}" type="pres">
      <dgm:prSet presAssocID="{C7258117-13FF-4BDB-BEB3-F74724B2C358}" presName="parentText" presStyleLbl="node1" presStyleIdx="0" presStyleCnt="1">
        <dgm:presLayoutVars>
          <dgm:chMax val="0"/>
          <dgm:bulletEnabled val="1"/>
        </dgm:presLayoutVars>
      </dgm:prSet>
      <dgm:spPr/>
      <dgm:t>
        <a:bodyPr/>
        <a:lstStyle/>
        <a:p>
          <a:endParaRPr lang="en-IN"/>
        </a:p>
      </dgm:t>
    </dgm:pt>
  </dgm:ptLst>
  <dgm:cxnLst>
    <dgm:cxn modelId="{6A7754AE-9F78-4E59-85EF-98C2D14E2D3A}" srcId="{6B772A0F-E0C4-4179-81E9-B99FB7704CE2}" destId="{C7258117-13FF-4BDB-BEB3-F74724B2C358}" srcOrd="0" destOrd="0" parTransId="{65B1424E-BA9F-4968-94CD-7C4B77075F32}" sibTransId="{81E44770-EBA8-4286-89B2-B753333A3087}"/>
    <dgm:cxn modelId="{C200007C-47B2-46A7-B702-1A32C3EB216A}" type="presOf" srcId="{6B772A0F-E0C4-4179-81E9-B99FB7704CE2}" destId="{E18E5992-EB49-4573-8329-85B81226BE96}" srcOrd="0" destOrd="0" presId="urn:microsoft.com/office/officeart/2005/8/layout/vList2"/>
    <dgm:cxn modelId="{77134D39-1246-4D65-87E8-7F3505252070}" type="presOf" srcId="{C7258117-13FF-4BDB-BEB3-F74724B2C358}" destId="{F0CEEE89-876A-4B05-BC27-2024E99C7BD9}" srcOrd="0" destOrd="0" presId="urn:microsoft.com/office/officeart/2005/8/layout/vList2"/>
    <dgm:cxn modelId="{ADB35ABA-D9A5-4D79-BF42-776D0252EED9}" type="presParOf" srcId="{E18E5992-EB49-4573-8329-85B81226BE96}" destId="{F0CEEE89-876A-4B05-BC27-2024E99C7BD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C095F60-3119-4B6F-98D4-C4A57863CF9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57492D11-D2C4-448E-BA40-042A71E4190F}">
      <dgm:prSet/>
      <dgm:spPr/>
      <dgm:t>
        <a:bodyPr/>
        <a:lstStyle/>
        <a:p>
          <a:r>
            <a:rPr lang="en-US" dirty="0"/>
            <a:t>Treatment of Outliers By IQR method</a:t>
          </a:r>
          <a:endParaRPr lang="en-IN" dirty="0"/>
        </a:p>
      </dgm:t>
    </dgm:pt>
    <dgm:pt modelId="{8430B966-286F-4BA6-9DF2-6F01BB468EC8}" type="parTrans" cxnId="{CC9811E2-6FB3-4A2D-A747-C33BDBC46B32}">
      <dgm:prSet/>
      <dgm:spPr/>
      <dgm:t>
        <a:bodyPr/>
        <a:lstStyle/>
        <a:p>
          <a:endParaRPr lang="en-IN"/>
        </a:p>
      </dgm:t>
    </dgm:pt>
    <dgm:pt modelId="{CA82EA43-858C-4E0B-AE3D-A53F4011D27B}" type="sibTrans" cxnId="{CC9811E2-6FB3-4A2D-A747-C33BDBC46B32}">
      <dgm:prSet/>
      <dgm:spPr/>
      <dgm:t>
        <a:bodyPr/>
        <a:lstStyle/>
        <a:p>
          <a:endParaRPr lang="en-IN"/>
        </a:p>
      </dgm:t>
    </dgm:pt>
    <dgm:pt modelId="{E493D404-4E4A-4630-9476-2A68CD24E89A}" type="pres">
      <dgm:prSet presAssocID="{CC095F60-3119-4B6F-98D4-C4A57863CF97}" presName="Name0" presStyleCnt="0">
        <dgm:presLayoutVars>
          <dgm:chMax val="7"/>
          <dgm:dir/>
          <dgm:animLvl val="lvl"/>
          <dgm:resizeHandles val="exact"/>
        </dgm:presLayoutVars>
      </dgm:prSet>
      <dgm:spPr/>
      <dgm:t>
        <a:bodyPr/>
        <a:lstStyle/>
        <a:p>
          <a:endParaRPr lang="en-IN"/>
        </a:p>
      </dgm:t>
    </dgm:pt>
    <dgm:pt modelId="{A25817F6-09F8-4B37-9A74-D5B3D525D29B}" type="pres">
      <dgm:prSet presAssocID="{57492D11-D2C4-448E-BA40-042A71E4190F}" presName="circle1" presStyleLbl="node1" presStyleIdx="0" presStyleCnt="1"/>
      <dgm:spPr/>
    </dgm:pt>
    <dgm:pt modelId="{CC472665-2D7B-4ED0-BFDB-3A28F46AC8ED}" type="pres">
      <dgm:prSet presAssocID="{57492D11-D2C4-448E-BA40-042A71E4190F}" presName="space" presStyleCnt="0"/>
      <dgm:spPr/>
    </dgm:pt>
    <dgm:pt modelId="{C900631F-3D47-4EE4-BDE2-2B9BBB8F9B0B}" type="pres">
      <dgm:prSet presAssocID="{57492D11-D2C4-448E-BA40-042A71E4190F}" presName="rect1" presStyleLbl="alignAcc1" presStyleIdx="0" presStyleCnt="1"/>
      <dgm:spPr/>
      <dgm:t>
        <a:bodyPr/>
        <a:lstStyle/>
        <a:p>
          <a:endParaRPr lang="en-IN"/>
        </a:p>
      </dgm:t>
    </dgm:pt>
    <dgm:pt modelId="{EECE2D87-3925-46B8-A8F9-E3C8A927849E}" type="pres">
      <dgm:prSet presAssocID="{57492D11-D2C4-448E-BA40-042A71E4190F}" presName="rect1ParTxNoCh" presStyleLbl="alignAcc1" presStyleIdx="0" presStyleCnt="1">
        <dgm:presLayoutVars>
          <dgm:chMax val="1"/>
          <dgm:bulletEnabled val="1"/>
        </dgm:presLayoutVars>
      </dgm:prSet>
      <dgm:spPr/>
      <dgm:t>
        <a:bodyPr/>
        <a:lstStyle/>
        <a:p>
          <a:endParaRPr lang="en-IN"/>
        </a:p>
      </dgm:t>
    </dgm:pt>
  </dgm:ptLst>
  <dgm:cxnLst>
    <dgm:cxn modelId="{AD256CBE-E5B9-4318-91C8-E75BE92522F6}" type="presOf" srcId="{57492D11-D2C4-448E-BA40-042A71E4190F}" destId="{C900631F-3D47-4EE4-BDE2-2B9BBB8F9B0B}" srcOrd="0" destOrd="0" presId="urn:microsoft.com/office/officeart/2005/8/layout/target3"/>
    <dgm:cxn modelId="{ABE1C24B-47A4-47FD-9450-030B3CC0DA7B}" type="presOf" srcId="{57492D11-D2C4-448E-BA40-042A71E4190F}" destId="{EECE2D87-3925-46B8-A8F9-E3C8A927849E}" srcOrd="1" destOrd="0" presId="urn:microsoft.com/office/officeart/2005/8/layout/target3"/>
    <dgm:cxn modelId="{CC9811E2-6FB3-4A2D-A747-C33BDBC46B32}" srcId="{CC095F60-3119-4B6F-98D4-C4A57863CF97}" destId="{57492D11-D2C4-448E-BA40-042A71E4190F}" srcOrd="0" destOrd="0" parTransId="{8430B966-286F-4BA6-9DF2-6F01BB468EC8}" sibTransId="{CA82EA43-858C-4E0B-AE3D-A53F4011D27B}"/>
    <dgm:cxn modelId="{DE96CB33-BCCB-4C47-B957-28E0739E067F}" type="presOf" srcId="{CC095F60-3119-4B6F-98D4-C4A57863CF97}" destId="{E493D404-4E4A-4630-9476-2A68CD24E89A}" srcOrd="0" destOrd="0" presId="urn:microsoft.com/office/officeart/2005/8/layout/target3"/>
    <dgm:cxn modelId="{E7777D2A-3D91-42A1-8FAB-9A08C25569A4}" type="presParOf" srcId="{E493D404-4E4A-4630-9476-2A68CD24E89A}" destId="{A25817F6-09F8-4B37-9A74-D5B3D525D29B}" srcOrd="0" destOrd="0" presId="urn:microsoft.com/office/officeart/2005/8/layout/target3"/>
    <dgm:cxn modelId="{4B3DCC8B-9F0C-4910-8264-D9367AEB40C7}" type="presParOf" srcId="{E493D404-4E4A-4630-9476-2A68CD24E89A}" destId="{CC472665-2D7B-4ED0-BFDB-3A28F46AC8ED}" srcOrd="1" destOrd="0" presId="urn:microsoft.com/office/officeart/2005/8/layout/target3"/>
    <dgm:cxn modelId="{2410E23E-8213-47C6-BB27-1AD9F8EDEED5}" type="presParOf" srcId="{E493D404-4E4A-4630-9476-2A68CD24E89A}" destId="{C900631F-3D47-4EE4-BDE2-2B9BBB8F9B0B}" srcOrd="2" destOrd="0" presId="urn:microsoft.com/office/officeart/2005/8/layout/target3"/>
    <dgm:cxn modelId="{1E118F0E-D0F0-436D-A87E-F85615AADFCA}" type="presParOf" srcId="{E493D404-4E4A-4630-9476-2A68CD24E89A}" destId="{EECE2D87-3925-46B8-A8F9-E3C8A927849E}"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1AF4539-F96E-4C0E-969D-81777DA8A9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5CD2DD4-D336-49D7-966A-09BF17E34D6F}">
      <dgm:prSet/>
      <dgm:spPr/>
      <dgm:t>
        <a:bodyPr/>
        <a:lstStyle/>
        <a:p>
          <a:r>
            <a:rPr lang="en-US"/>
            <a:t>Binning the Continuous variables</a:t>
          </a:r>
          <a:endParaRPr lang="en-IN"/>
        </a:p>
      </dgm:t>
    </dgm:pt>
    <dgm:pt modelId="{8C70A23E-4C7F-4FCD-994F-F3B2CA2F278C}" type="parTrans" cxnId="{635A3C1E-B72B-4B08-921C-F1FD7AE7CA59}">
      <dgm:prSet/>
      <dgm:spPr/>
      <dgm:t>
        <a:bodyPr/>
        <a:lstStyle/>
        <a:p>
          <a:endParaRPr lang="en-IN"/>
        </a:p>
      </dgm:t>
    </dgm:pt>
    <dgm:pt modelId="{56261B4F-28C9-4AB8-8E30-9D2CD0E7B39E}" type="sibTrans" cxnId="{635A3C1E-B72B-4B08-921C-F1FD7AE7CA59}">
      <dgm:prSet/>
      <dgm:spPr/>
      <dgm:t>
        <a:bodyPr/>
        <a:lstStyle/>
        <a:p>
          <a:endParaRPr lang="en-IN"/>
        </a:p>
      </dgm:t>
    </dgm:pt>
    <dgm:pt modelId="{1B82A459-7E83-4225-AA68-C4810B595058}" type="pres">
      <dgm:prSet presAssocID="{21AF4539-F96E-4C0E-969D-81777DA8A903}" presName="linear" presStyleCnt="0">
        <dgm:presLayoutVars>
          <dgm:animLvl val="lvl"/>
          <dgm:resizeHandles val="exact"/>
        </dgm:presLayoutVars>
      </dgm:prSet>
      <dgm:spPr/>
      <dgm:t>
        <a:bodyPr/>
        <a:lstStyle/>
        <a:p>
          <a:endParaRPr lang="en-IN"/>
        </a:p>
      </dgm:t>
    </dgm:pt>
    <dgm:pt modelId="{A8CC202F-A1C3-4CDE-B6CB-053A3A189C51}" type="pres">
      <dgm:prSet presAssocID="{85CD2DD4-D336-49D7-966A-09BF17E34D6F}" presName="parentText" presStyleLbl="node1" presStyleIdx="0" presStyleCnt="1">
        <dgm:presLayoutVars>
          <dgm:chMax val="0"/>
          <dgm:bulletEnabled val="1"/>
        </dgm:presLayoutVars>
      </dgm:prSet>
      <dgm:spPr/>
      <dgm:t>
        <a:bodyPr/>
        <a:lstStyle/>
        <a:p>
          <a:endParaRPr lang="en-IN"/>
        </a:p>
      </dgm:t>
    </dgm:pt>
  </dgm:ptLst>
  <dgm:cxnLst>
    <dgm:cxn modelId="{635A3C1E-B72B-4B08-921C-F1FD7AE7CA59}" srcId="{21AF4539-F96E-4C0E-969D-81777DA8A903}" destId="{85CD2DD4-D336-49D7-966A-09BF17E34D6F}" srcOrd="0" destOrd="0" parTransId="{8C70A23E-4C7F-4FCD-994F-F3B2CA2F278C}" sibTransId="{56261B4F-28C9-4AB8-8E30-9D2CD0E7B39E}"/>
    <dgm:cxn modelId="{CD757BDC-E20A-4C7A-BC91-B4638E095F74}" type="presOf" srcId="{21AF4539-F96E-4C0E-969D-81777DA8A903}" destId="{1B82A459-7E83-4225-AA68-C4810B595058}" srcOrd="0" destOrd="0" presId="urn:microsoft.com/office/officeart/2005/8/layout/vList2"/>
    <dgm:cxn modelId="{F944FE98-4AAD-4F15-B85C-A9375B14C456}" type="presOf" srcId="{85CD2DD4-D336-49D7-966A-09BF17E34D6F}" destId="{A8CC202F-A1C3-4CDE-B6CB-053A3A189C51}" srcOrd="0" destOrd="0" presId="urn:microsoft.com/office/officeart/2005/8/layout/vList2"/>
    <dgm:cxn modelId="{06362E1A-09AE-49C3-8B91-E622DA0C012F}" type="presParOf" srcId="{1B82A459-7E83-4225-AA68-C4810B595058}" destId="{A8CC202F-A1C3-4CDE-B6CB-053A3A189C5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EB1979-0AEB-47AB-B94F-166BC2F6F1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E8598A2-7FFA-44E8-AEEE-007FA94302EE}">
      <dgm:prSet/>
      <dgm:spPr/>
      <dgm:t>
        <a:bodyPr/>
        <a:lstStyle/>
        <a:p>
          <a:r>
            <a:rPr lang="en-US" b="1" dirty="0"/>
            <a:t>We have further divided the data set into 2 subsets based on Target variable Target=0 and Target=1</a:t>
          </a:r>
          <a:endParaRPr lang="en-IN" dirty="0"/>
        </a:p>
      </dgm:t>
    </dgm:pt>
    <dgm:pt modelId="{CE40D21E-F993-4277-BD38-065038A27A49}" type="parTrans" cxnId="{3588C68A-9862-4593-A457-1AE4CEA4F14B}">
      <dgm:prSet/>
      <dgm:spPr/>
      <dgm:t>
        <a:bodyPr/>
        <a:lstStyle/>
        <a:p>
          <a:endParaRPr lang="en-IN"/>
        </a:p>
      </dgm:t>
    </dgm:pt>
    <dgm:pt modelId="{FE5365A0-B11C-4FD1-B63A-5077E5FE8BF9}" type="sibTrans" cxnId="{3588C68A-9862-4593-A457-1AE4CEA4F14B}">
      <dgm:prSet/>
      <dgm:spPr/>
      <dgm:t>
        <a:bodyPr/>
        <a:lstStyle/>
        <a:p>
          <a:endParaRPr lang="en-IN"/>
        </a:p>
      </dgm:t>
    </dgm:pt>
    <dgm:pt modelId="{D7D42B21-1F67-4A2F-A9F6-1682F1E540A5}" type="pres">
      <dgm:prSet presAssocID="{BEEB1979-0AEB-47AB-B94F-166BC2F6F103}" presName="linear" presStyleCnt="0">
        <dgm:presLayoutVars>
          <dgm:animLvl val="lvl"/>
          <dgm:resizeHandles val="exact"/>
        </dgm:presLayoutVars>
      </dgm:prSet>
      <dgm:spPr/>
      <dgm:t>
        <a:bodyPr/>
        <a:lstStyle/>
        <a:p>
          <a:endParaRPr lang="en-IN"/>
        </a:p>
      </dgm:t>
    </dgm:pt>
    <dgm:pt modelId="{983E4C49-362C-403D-84F9-05FDC6313B80}" type="pres">
      <dgm:prSet presAssocID="{7E8598A2-7FFA-44E8-AEEE-007FA94302EE}" presName="parentText" presStyleLbl="node1" presStyleIdx="0" presStyleCnt="1">
        <dgm:presLayoutVars>
          <dgm:chMax val="0"/>
          <dgm:bulletEnabled val="1"/>
        </dgm:presLayoutVars>
      </dgm:prSet>
      <dgm:spPr/>
      <dgm:t>
        <a:bodyPr/>
        <a:lstStyle/>
        <a:p>
          <a:endParaRPr lang="en-IN"/>
        </a:p>
      </dgm:t>
    </dgm:pt>
  </dgm:ptLst>
  <dgm:cxnLst>
    <dgm:cxn modelId="{3588C68A-9862-4593-A457-1AE4CEA4F14B}" srcId="{BEEB1979-0AEB-47AB-B94F-166BC2F6F103}" destId="{7E8598A2-7FFA-44E8-AEEE-007FA94302EE}" srcOrd="0" destOrd="0" parTransId="{CE40D21E-F993-4277-BD38-065038A27A49}" sibTransId="{FE5365A0-B11C-4FD1-B63A-5077E5FE8BF9}"/>
    <dgm:cxn modelId="{ED09DC04-D43C-4F0D-9912-6FDD438B5951}" type="presOf" srcId="{7E8598A2-7FFA-44E8-AEEE-007FA94302EE}" destId="{983E4C49-362C-403D-84F9-05FDC6313B80}" srcOrd="0" destOrd="0" presId="urn:microsoft.com/office/officeart/2005/8/layout/vList2"/>
    <dgm:cxn modelId="{EEEB7BAA-25FD-42F4-B179-1D5A2C88A389}" type="presOf" srcId="{BEEB1979-0AEB-47AB-B94F-166BC2F6F103}" destId="{D7D42B21-1F67-4A2F-A9F6-1682F1E540A5}" srcOrd="0" destOrd="0" presId="urn:microsoft.com/office/officeart/2005/8/layout/vList2"/>
    <dgm:cxn modelId="{CD7BF40C-8B40-4348-B662-F7FF47374A9A}" type="presParOf" srcId="{D7D42B21-1F67-4A2F-A9F6-1682F1E540A5}" destId="{983E4C49-362C-403D-84F9-05FDC6313B8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BCD2CE9-141B-4B7F-9D93-0ABECF01F9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B3ABED7-A342-458F-A401-4223DFFCC7DE}">
      <dgm:prSet/>
      <dgm:spPr/>
      <dgm:t>
        <a:bodyPr/>
        <a:lstStyle/>
        <a:p>
          <a:r>
            <a:rPr lang="en-IN"/>
            <a:t>Final Conclusion drawn from this case study:</a:t>
          </a:r>
        </a:p>
      </dgm:t>
    </dgm:pt>
    <dgm:pt modelId="{17EE34BC-7C79-4200-8F72-96C855609D1D}" type="parTrans" cxnId="{3B1559C9-FB1C-4C7C-BA84-415DE5A90559}">
      <dgm:prSet/>
      <dgm:spPr/>
      <dgm:t>
        <a:bodyPr/>
        <a:lstStyle/>
        <a:p>
          <a:endParaRPr lang="en-IN"/>
        </a:p>
      </dgm:t>
    </dgm:pt>
    <dgm:pt modelId="{C41D1189-245B-4AC6-A0C6-839E6857A8F2}" type="sibTrans" cxnId="{3B1559C9-FB1C-4C7C-BA84-415DE5A90559}">
      <dgm:prSet/>
      <dgm:spPr/>
      <dgm:t>
        <a:bodyPr/>
        <a:lstStyle/>
        <a:p>
          <a:endParaRPr lang="en-IN"/>
        </a:p>
      </dgm:t>
    </dgm:pt>
    <dgm:pt modelId="{B6D1F9C7-64D9-4BF6-B292-70FA9C0843CE}" type="pres">
      <dgm:prSet presAssocID="{ABCD2CE9-141B-4B7F-9D93-0ABECF01F932}" presName="linear" presStyleCnt="0">
        <dgm:presLayoutVars>
          <dgm:animLvl val="lvl"/>
          <dgm:resizeHandles val="exact"/>
        </dgm:presLayoutVars>
      </dgm:prSet>
      <dgm:spPr/>
      <dgm:t>
        <a:bodyPr/>
        <a:lstStyle/>
        <a:p>
          <a:endParaRPr lang="en-IN"/>
        </a:p>
      </dgm:t>
    </dgm:pt>
    <dgm:pt modelId="{B143EA93-0FA8-4D15-9242-219BA081A64C}" type="pres">
      <dgm:prSet presAssocID="{1B3ABED7-A342-458F-A401-4223DFFCC7DE}" presName="parentText" presStyleLbl="node1" presStyleIdx="0" presStyleCnt="1">
        <dgm:presLayoutVars>
          <dgm:chMax val="0"/>
          <dgm:bulletEnabled val="1"/>
        </dgm:presLayoutVars>
      </dgm:prSet>
      <dgm:spPr/>
      <dgm:t>
        <a:bodyPr/>
        <a:lstStyle/>
        <a:p>
          <a:endParaRPr lang="en-IN"/>
        </a:p>
      </dgm:t>
    </dgm:pt>
  </dgm:ptLst>
  <dgm:cxnLst>
    <dgm:cxn modelId="{3B1559C9-FB1C-4C7C-BA84-415DE5A90559}" srcId="{ABCD2CE9-141B-4B7F-9D93-0ABECF01F932}" destId="{1B3ABED7-A342-458F-A401-4223DFFCC7DE}" srcOrd="0" destOrd="0" parTransId="{17EE34BC-7C79-4200-8F72-96C855609D1D}" sibTransId="{C41D1189-245B-4AC6-A0C6-839E6857A8F2}"/>
    <dgm:cxn modelId="{B418F052-01A3-4190-AADD-FB2E41CF93E9}" type="presOf" srcId="{1B3ABED7-A342-458F-A401-4223DFFCC7DE}" destId="{B143EA93-0FA8-4D15-9242-219BA081A64C}" srcOrd="0" destOrd="0" presId="urn:microsoft.com/office/officeart/2005/8/layout/vList2"/>
    <dgm:cxn modelId="{35A4A78C-1F14-4E80-8E06-1015DB8A76FF}" type="presOf" srcId="{ABCD2CE9-141B-4B7F-9D93-0ABECF01F932}" destId="{B6D1F9C7-64D9-4BF6-B292-70FA9C0843CE}" srcOrd="0" destOrd="0" presId="urn:microsoft.com/office/officeart/2005/8/layout/vList2"/>
    <dgm:cxn modelId="{5BFD24A0-384C-41AC-9010-F44B5529DD00}" type="presParOf" srcId="{B6D1F9C7-64D9-4BF6-B292-70FA9C0843CE}" destId="{B143EA93-0FA8-4D15-9242-219BA081A64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55306-5A9B-4C02-8C09-FD7427BDCB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B1F1F89-114D-417B-9A62-7A774D9DBF4D}">
      <dgm:prSet/>
      <dgm:spPr/>
      <dgm:t>
        <a:bodyPr/>
        <a:lstStyle/>
        <a:p>
          <a:r>
            <a:rPr lang="en-US" dirty="0"/>
            <a:t>The aim is to find the nature of the client applying for the personal loan. An exploratory data analysis technique is used to deal with this problem. The result of the analysis shows that short term loans are preferred by majority of the clients and the clients majorly apply loans for debt consolidation. </a:t>
          </a:r>
          <a:endParaRPr lang="en-IN" dirty="0"/>
        </a:p>
      </dgm:t>
    </dgm:pt>
    <dgm:pt modelId="{F8F66612-5587-430C-B25C-66FECE2D3315}" type="parTrans" cxnId="{DE1B1EE3-DAA7-43BD-8ECE-CC01A4E32C75}">
      <dgm:prSet/>
      <dgm:spPr/>
      <dgm:t>
        <a:bodyPr/>
        <a:lstStyle/>
        <a:p>
          <a:endParaRPr lang="en-IN"/>
        </a:p>
      </dgm:t>
    </dgm:pt>
    <dgm:pt modelId="{42FA0420-27DD-40FE-8F95-434DA9D14A22}" type="sibTrans" cxnId="{DE1B1EE3-DAA7-43BD-8ECE-CC01A4E32C75}">
      <dgm:prSet/>
      <dgm:spPr/>
      <dgm:t>
        <a:bodyPr/>
        <a:lstStyle/>
        <a:p>
          <a:endParaRPr lang="en-IN"/>
        </a:p>
      </dgm:t>
    </dgm:pt>
    <dgm:pt modelId="{F3BD3415-42FA-4AE2-AA1E-560D10EA6623}" type="pres">
      <dgm:prSet presAssocID="{01A55306-5A9B-4C02-8C09-FD7427BDCBF7}" presName="linear" presStyleCnt="0">
        <dgm:presLayoutVars>
          <dgm:animLvl val="lvl"/>
          <dgm:resizeHandles val="exact"/>
        </dgm:presLayoutVars>
      </dgm:prSet>
      <dgm:spPr/>
      <dgm:t>
        <a:bodyPr/>
        <a:lstStyle/>
        <a:p>
          <a:endParaRPr lang="en-IN"/>
        </a:p>
      </dgm:t>
    </dgm:pt>
    <dgm:pt modelId="{C65B2BEC-DD0A-4BCE-975D-7E88205A55AA}" type="pres">
      <dgm:prSet presAssocID="{DB1F1F89-114D-417B-9A62-7A774D9DBF4D}" presName="parentText" presStyleLbl="node1" presStyleIdx="0" presStyleCnt="1">
        <dgm:presLayoutVars>
          <dgm:chMax val="0"/>
          <dgm:bulletEnabled val="1"/>
        </dgm:presLayoutVars>
      </dgm:prSet>
      <dgm:spPr/>
      <dgm:t>
        <a:bodyPr/>
        <a:lstStyle/>
        <a:p>
          <a:endParaRPr lang="en-IN"/>
        </a:p>
      </dgm:t>
    </dgm:pt>
  </dgm:ptLst>
  <dgm:cxnLst>
    <dgm:cxn modelId="{070CE250-C322-4B60-9F7F-A8A6BC5F1520}" type="presOf" srcId="{DB1F1F89-114D-417B-9A62-7A774D9DBF4D}" destId="{C65B2BEC-DD0A-4BCE-975D-7E88205A55AA}" srcOrd="0" destOrd="0" presId="urn:microsoft.com/office/officeart/2005/8/layout/vList2"/>
    <dgm:cxn modelId="{DE1B1EE3-DAA7-43BD-8ECE-CC01A4E32C75}" srcId="{01A55306-5A9B-4C02-8C09-FD7427BDCBF7}" destId="{DB1F1F89-114D-417B-9A62-7A774D9DBF4D}" srcOrd="0" destOrd="0" parTransId="{F8F66612-5587-430C-B25C-66FECE2D3315}" sibTransId="{42FA0420-27DD-40FE-8F95-434DA9D14A22}"/>
    <dgm:cxn modelId="{7840C9C5-77D9-414F-BCD5-6F340C6B5BDD}" type="presOf" srcId="{01A55306-5A9B-4C02-8C09-FD7427BDCBF7}" destId="{F3BD3415-42FA-4AE2-AA1E-560D10EA6623}" srcOrd="0" destOrd="0" presId="urn:microsoft.com/office/officeart/2005/8/layout/vList2"/>
    <dgm:cxn modelId="{571AAB62-C323-466B-B086-21A12AC1F41B}" type="presParOf" srcId="{F3BD3415-42FA-4AE2-AA1E-560D10EA6623}" destId="{C65B2BEC-DD0A-4BCE-975D-7E88205A55A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5C4761-EE10-4CF9-982A-D50BB115B72E}" type="doc">
      <dgm:prSet loTypeId="urn:microsoft.com/office/officeart/2005/8/layout/vList5" loCatId="list" qsTypeId="urn:microsoft.com/office/officeart/2005/8/quickstyle/simple1" qsCatId="simple" csTypeId="urn:microsoft.com/office/officeart/2005/8/colors/accent6_4" csCatId="accent6"/>
      <dgm:spPr/>
      <dgm:t>
        <a:bodyPr/>
        <a:lstStyle/>
        <a:p>
          <a:endParaRPr lang="en-IN"/>
        </a:p>
      </dgm:t>
    </dgm:pt>
    <dgm:pt modelId="{69A64099-4C75-4964-9FAE-25FAEF330312}">
      <dgm:prSet/>
      <dgm:spPr/>
      <dgm:t>
        <a:bodyPr/>
        <a:lstStyle/>
        <a:p>
          <a:r>
            <a:rPr lang="en-IN" b="1" i="1" u="sng"/>
            <a:t>Approach:</a:t>
          </a:r>
          <a:endParaRPr lang="en-IN"/>
        </a:p>
      </dgm:t>
    </dgm:pt>
    <dgm:pt modelId="{281957C2-F3CE-461D-B4A3-913CB63338E6}" type="parTrans" cxnId="{CD96A6E2-059C-452C-8AFB-8E437B6C935C}">
      <dgm:prSet/>
      <dgm:spPr/>
      <dgm:t>
        <a:bodyPr/>
        <a:lstStyle/>
        <a:p>
          <a:endParaRPr lang="en-IN"/>
        </a:p>
      </dgm:t>
    </dgm:pt>
    <dgm:pt modelId="{BC6A7DB2-B600-407B-927E-F339FE8B3FBD}" type="sibTrans" cxnId="{CD96A6E2-059C-452C-8AFB-8E437B6C935C}">
      <dgm:prSet/>
      <dgm:spPr/>
      <dgm:t>
        <a:bodyPr/>
        <a:lstStyle/>
        <a:p>
          <a:endParaRPr lang="en-IN"/>
        </a:p>
      </dgm:t>
    </dgm:pt>
    <dgm:pt modelId="{D2F015F9-7C14-4B31-8B09-61665731690F}">
      <dgm:prSet/>
      <dgm:spPr/>
      <dgm:t>
        <a:bodyPr/>
        <a:lstStyle/>
        <a:p>
          <a:r>
            <a:rPr lang="en-IN" dirty="0"/>
            <a:t>We are given two datasets:</a:t>
          </a:r>
        </a:p>
      </dgm:t>
    </dgm:pt>
    <dgm:pt modelId="{511E5BC9-7175-43E1-8717-C266884B649C}" type="parTrans" cxnId="{C00703FB-89D2-48DF-9626-1848382D1D91}">
      <dgm:prSet/>
      <dgm:spPr/>
      <dgm:t>
        <a:bodyPr/>
        <a:lstStyle/>
        <a:p>
          <a:endParaRPr lang="en-IN"/>
        </a:p>
      </dgm:t>
    </dgm:pt>
    <dgm:pt modelId="{CD077FCE-EED9-4C32-97C3-58E1B9A528A0}" type="sibTrans" cxnId="{C00703FB-89D2-48DF-9626-1848382D1D91}">
      <dgm:prSet/>
      <dgm:spPr/>
      <dgm:t>
        <a:bodyPr/>
        <a:lstStyle/>
        <a:p>
          <a:endParaRPr lang="en-IN"/>
        </a:p>
      </dgm:t>
    </dgm:pt>
    <dgm:pt modelId="{5ED9DF6B-F643-4261-B34C-35AD86726B00}">
      <dgm:prSet/>
      <dgm:spPr/>
      <dgm:t>
        <a:bodyPr/>
        <a:lstStyle/>
        <a:p>
          <a:r>
            <a:rPr lang="en-IN"/>
            <a:t>Previous application data</a:t>
          </a:r>
        </a:p>
      </dgm:t>
    </dgm:pt>
    <dgm:pt modelId="{E7E38CFE-F3D6-419C-82E2-EF4E72B70BF3}" type="parTrans" cxnId="{0DAC563E-551D-48B3-8C55-B36F507F5885}">
      <dgm:prSet/>
      <dgm:spPr/>
      <dgm:t>
        <a:bodyPr/>
        <a:lstStyle/>
        <a:p>
          <a:endParaRPr lang="en-IN"/>
        </a:p>
      </dgm:t>
    </dgm:pt>
    <dgm:pt modelId="{066AE823-E0EF-4964-9F6E-21DD56530D0E}" type="sibTrans" cxnId="{0DAC563E-551D-48B3-8C55-B36F507F5885}">
      <dgm:prSet/>
      <dgm:spPr/>
      <dgm:t>
        <a:bodyPr/>
        <a:lstStyle/>
        <a:p>
          <a:endParaRPr lang="en-IN"/>
        </a:p>
      </dgm:t>
    </dgm:pt>
    <dgm:pt modelId="{C4D8301C-C019-4F16-B98E-7DBAC9095676}">
      <dgm:prSet/>
      <dgm:spPr/>
      <dgm:t>
        <a:bodyPr/>
        <a:lstStyle/>
        <a:p>
          <a:r>
            <a:rPr lang="en-IN"/>
            <a:t>Application Data</a:t>
          </a:r>
        </a:p>
      </dgm:t>
    </dgm:pt>
    <dgm:pt modelId="{D08EAC19-2260-4585-AB88-B50313A20946}" type="parTrans" cxnId="{48C92035-9A45-4056-BB90-7D592F882858}">
      <dgm:prSet/>
      <dgm:spPr/>
      <dgm:t>
        <a:bodyPr/>
        <a:lstStyle/>
        <a:p>
          <a:endParaRPr lang="en-IN"/>
        </a:p>
      </dgm:t>
    </dgm:pt>
    <dgm:pt modelId="{5CDFE532-21DA-4AE5-BED5-8B06805C54A0}" type="sibTrans" cxnId="{48C92035-9A45-4056-BB90-7D592F882858}">
      <dgm:prSet/>
      <dgm:spPr/>
      <dgm:t>
        <a:bodyPr/>
        <a:lstStyle/>
        <a:p>
          <a:endParaRPr lang="en-IN"/>
        </a:p>
      </dgm:t>
    </dgm:pt>
    <dgm:pt modelId="{79766A3F-DD72-4D7C-80E4-3EADE52A6A51}">
      <dgm:prSet/>
      <dgm:spPr/>
      <dgm:t>
        <a:bodyPr/>
        <a:lstStyle/>
        <a:p>
          <a:r>
            <a:rPr lang="en-IN" dirty="0"/>
            <a:t>We perform the Data quality check and find the missing values from the columns of the given dataset</a:t>
          </a:r>
        </a:p>
      </dgm:t>
    </dgm:pt>
    <dgm:pt modelId="{2B729103-62DA-48C0-B004-81F316A83609}" type="parTrans" cxnId="{FE8A6F80-D483-4749-B7F3-B66B6A4C276A}">
      <dgm:prSet/>
      <dgm:spPr/>
      <dgm:t>
        <a:bodyPr/>
        <a:lstStyle/>
        <a:p>
          <a:endParaRPr lang="en-IN"/>
        </a:p>
      </dgm:t>
    </dgm:pt>
    <dgm:pt modelId="{1610E9EC-B234-4AF2-B97D-BCEC7F706F54}" type="sibTrans" cxnId="{FE8A6F80-D483-4749-B7F3-B66B6A4C276A}">
      <dgm:prSet/>
      <dgm:spPr/>
      <dgm:t>
        <a:bodyPr/>
        <a:lstStyle/>
        <a:p>
          <a:endParaRPr lang="en-IN"/>
        </a:p>
      </dgm:t>
    </dgm:pt>
    <dgm:pt modelId="{FD6F2097-8EF0-4A92-8E08-49066EC7580E}">
      <dgm:prSet/>
      <dgm:spPr/>
      <dgm:t>
        <a:bodyPr/>
        <a:lstStyle/>
        <a:p>
          <a:r>
            <a:rPr lang="en-IN"/>
            <a:t>We check for the imbalance percentage</a:t>
          </a:r>
        </a:p>
      </dgm:t>
    </dgm:pt>
    <dgm:pt modelId="{0D18850E-EA52-4531-98A5-35E765D0E6EC}" type="parTrans" cxnId="{D9E6CEB4-3C72-4A43-AFC6-1CD844DC69FD}">
      <dgm:prSet/>
      <dgm:spPr/>
      <dgm:t>
        <a:bodyPr/>
        <a:lstStyle/>
        <a:p>
          <a:endParaRPr lang="en-IN"/>
        </a:p>
      </dgm:t>
    </dgm:pt>
    <dgm:pt modelId="{2D8ED6D3-F80E-4D19-A793-40FD46A26127}" type="sibTrans" cxnId="{D9E6CEB4-3C72-4A43-AFC6-1CD844DC69FD}">
      <dgm:prSet/>
      <dgm:spPr/>
      <dgm:t>
        <a:bodyPr/>
        <a:lstStyle/>
        <a:p>
          <a:endParaRPr lang="en-IN"/>
        </a:p>
      </dgm:t>
    </dgm:pt>
    <dgm:pt modelId="{23AF181E-BD65-4CD6-873F-B6C053003C30}">
      <dgm:prSet/>
      <dgm:spPr/>
      <dgm:t>
        <a:bodyPr/>
        <a:lstStyle/>
        <a:p>
          <a:r>
            <a:rPr lang="en-IN"/>
            <a:t>Perform univariate and bivariate analysis</a:t>
          </a:r>
        </a:p>
      </dgm:t>
    </dgm:pt>
    <dgm:pt modelId="{71EB7606-562A-427B-94FD-7B47216CB378}" type="parTrans" cxnId="{B8098779-4AFD-4956-8171-F35E89C70CE8}">
      <dgm:prSet/>
      <dgm:spPr/>
      <dgm:t>
        <a:bodyPr/>
        <a:lstStyle/>
        <a:p>
          <a:endParaRPr lang="en-IN"/>
        </a:p>
      </dgm:t>
    </dgm:pt>
    <dgm:pt modelId="{03FFDC4C-ACA4-4E02-8A0C-6A1B575CFA1A}" type="sibTrans" cxnId="{B8098779-4AFD-4956-8171-F35E89C70CE8}">
      <dgm:prSet/>
      <dgm:spPr/>
      <dgm:t>
        <a:bodyPr/>
        <a:lstStyle/>
        <a:p>
          <a:endParaRPr lang="en-IN"/>
        </a:p>
      </dgm:t>
    </dgm:pt>
    <dgm:pt modelId="{69D077D2-FB04-4557-A9C9-7273025D364D}">
      <dgm:prSet/>
      <dgm:spPr/>
      <dgm:t>
        <a:bodyPr/>
        <a:lstStyle/>
        <a:p>
          <a:r>
            <a:rPr lang="en-IN"/>
            <a:t>Merge the files </a:t>
          </a:r>
        </a:p>
      </dgm:t>
    </dgm:pt>
    <dgm:pt modelId="{2D724837-9F04-4A22-8A7D-01DC2861B06B}" type="parTrans" cxnId="{97E83D19-0158-4329-B8D6-2C32472EFFAC}">
      <dgm:prSet/>
      <dgm:spPr/>
      <dgm:t>
        <a:bodyPr/>
        <a:lstStyle/>
        <a:p>
          <a:endParaRPr lang="en-IN"/>
        </a:p>
      </dgm:t>
    </dgm:pt>
    <dgm:pt modelId="{2C397E59-151F-428C-BD20-B09A90B3DCF0}" type="sibTrans" cxnId="{97E83D19-0158-4329-B8D6-2C32472EFFAC}">
      <dgm:prSet/>
      <dgm:spPr/>
      <dgm:t>
        <a:bodyPr/>
        <a:lstStyle/>
        <a:p>
          <a:endParaRPr lang="en-IN"/>
        </a:p>
      </dgm:t>
    </dgm:pt>
    <dgm:pt modelId="{8CB0F913-F4E0-4432-98C0-8FD1E4734317}" type="pres">
      <dgm:prSet presAssocID="{955C4761-EE10-4CF9-982A-D50BB115B72E}" presName="Name0" presStyleCnt="0">
        <dgm:presLayoutVars>
          <dgm:dir/>
          <dgm:animLvl val="lvl"/>
          <dgm:resizeHandles val="exact"/>
        </dgm:presLayoutVars>
      </dgm:prSet>
      <dgm:spPr/>
      <dgm:t>
        <a:bodyPr/>
        <a:lstStyle/>
        <a:p>
          <a:endParaRPr lang="en-IN"/>
        </a:p>
      </dgm:t>
    </dgm:pt>
    <dgm:pt modelId="{C88536B0-15F4-4417-AF41-1985F252AB27}" type="pres">
      <dgm:prSet presAssocID="{69A64099-4C75-4964-9FAE-25FAEF330312}" presName="linNode" presStyleCnt="0"/>
      <dgm:spPr/>
    </dgm:pt>
    <dgm:pt modelId="{879D1554-8757-4456-B3E7-DDC8670962FF}" type="pres">
      <dgm:prSet presAssocID="{69A64099-4C75-4964-9FAE-25FAEF330312}" presName="parentText" presStyleLbl="node1" presStyleIdx="0" presStyleCnt="1">
        <dgm:presLayoutVars>
          <dgm:chMax val="1"/>
          <dgm:bulletEnabled val="1"/>
        </dgm:presLayoutVars>
      </dgm:prSet>
      <dgm:spPr/>
      <dgm:t>
        <a:bodyPr/>
        <a:lstStyle/>
        <a:p>
          <a:endParaRPr lang="en-IN"/>
        </a:p>
      </dgm:t>
    </dgm:pt>
    <dgm:pt modelId="{9A07079D-9CC8-4FBB-8003-0488C79FB328}" type="pres">
      <dgm:prSet presAssocID="{69A64099-4C75-4964-9FAE-25FAEF330312}" presName="descendantText" presStyleLbl="alignAccFollowNode1" presStyleIdx="0" presStyleCnt="1">
        <dgm:presLayoutVars>
          <dgm:bulletEnabled val="1"/>
        </dgm:presLayoutVars>
      </dgm:prSet>
      <dgm:spPr/>
      <dgm:t>
        <a:bodyPr/>
        <a:lstStyle/>
        <a:p>
          <a:endParaRPr lang="en-IN"/>
        </a:p>
      </dgm:t>
    </dgm:pt>
  </dgm:ptLst>
  <dgm:cxnLst>
    <dgm:cxn modelId="{17E1C2DF-44A4-496D-BD36-57BB30C582F0}" type="presOf" srcId="{C4D8301C-C019-4F16-B98E-7DBAC9095676}" destId="{9A07079D-9CC8-4FBB-8003-0488C79FB328}" srcOrd="0" destOrd="2" presId="urn:microsoft.com/office/officeart/2005/8/layout/vList5"/>
    <dgm:cxn modelId="{97E83D19-0158-4329-B8D6-2C32472EFFAC}" srcId="{69A64099-4C75-4964-9FAE-25FAEF330312}" destId="{69D077D2-FB04-4557-A9C9-7273025D364D}" srcOrd="4" destOrd="0" parTransId="{2D724837-9F04-4A22-8A7D-01DC2861B06B}" sibTransId="{2C397E59-151F-428C-BD20-B09A90B3DCF0}"/>
    <dgm:cxn modelId="{FE8A6F80-D483-4749-B7F3-B66B6A4C276A}" srcId="{69A64099-4C75-4964-9FAE-25FAEF330312}" destId="{79766A3F-DD72-4D7C-80E4-3EADE52A6A51}" srcOrd="1" destOrd="0" parTransId="{2B729103-62DA-48C0-B004-81F316A83609}" sibTransId="{1610E9EC-B234-4AF2-B97D-BCEC7F706F54}"/>
    <dgm:cxn modelId="{866ED26A-34B2-4F51-954E-6B7BA6B48BB1}" type="presOf" srcId="{69A64099-4C75-4964-9FAE-25FAEF330312}" destId="{879D1554-8757-4456-B3E7-DDC8670962FF}" srcOrd="0" destOrd="0" presId="urn:microsoft.com/office/officeart/2005/8/layout/vList5"/>
    <dgm:cxn modelId="{4C0B3EB2-88C2-4F5F-9B59-0F84468F3480}" type="presOf" srcId="{69D077D2-FB04-4557-A9C9-7273025D364D}" destId="{9A07079D-9CC8-4FBB-8003-0488C79FB328}" srcOrd="0" destOrd="6" presId="urn:microsoft.com/office/officeart/2005/8/layout/vList5"/>
    <dgm:cxn modelId="{B8098779-4AFD-4956-8171-F35E89C70CE8}" srcId="{69A64099-4C75-4964-9FAE-25FAEF330312}" destId="{23AF181E-BD65-4CD6-873F-B6C053003C30}" srcOrd="3" destOrd="0" parTransId="{71EB7606-562A-427B-94FD-7B47216CB378}" sibTransId="{03FFDC4C-ACA4-4E02-8A0C-6A1B575CFA1A}"/>
    <dgm:cxn modelId="{D9E6CEB4-3C72-4A43-AFC6-1CD844DC69FD}" srcId="{69A64099-4C75-4964-9FAE-25FAEF330312}" destId="{FD6F2097-8EF0-4A92-8E08-49066EC7580E}" srcOrd="2" destOrd="0" parTransId="{0D18850E-EA52-4531-98A5-35E765D0E6EC}" sibTransId="{2D8ED6D3-F80E-4D19-A793-40FD46A26127}"/>
    <dgm:cxn modelId="{C00703FB-89D2-48DF-9626-1848382D1D91}" srcId="{69A64099-4C75-4964-9FAE-25FAEF330312}" destId="{D2F015F9-7C14-4B31-8B09-61665731690F}" srcOrd="0" destOrd="0" parTransId="{511E5BC9-7175-43E1-8717-C266884B649C}" sibTransId="{CD077FCE-EED9-4C32-97C3-58E1B9A528A0}"/>
    <dgm:cxn modelId="{0DAC563E-551D-48B3-8C55-B36F507F5885}" srcId="{D2F015F9-7C14-4B31-8B09-61665731690F}" destId="{5ED9DF6B-F643-4261-B34C-35AD86726B00}" srcOrd="0" destOrd="0" parTransId="{E7E38CFE-F3D6-419C-82E2-EF4E72B70BF3}" sibTransId="{066AE823-E0EF-4964-9F6E-21DD56530D0E}"/>
    <dgm:cxn modelId="{9FA1362B-10C5-46A2-BC06-91FE16E5EDFD}" type="presOf" srcId="{23AF181E-BD65-4CD6-873F-B6C053003C30}" destId="{9A07079D-9CC8-4FBB-8003-0488C79FB328}" srcOrd="0" destOrd="5" presId="urn:microsoft.com/office/officeart/2005/8/layout/vList5"/>
    <dgm:cxn modelId="{48C92035-9A45-4056-BB90-7D592F882858}" srcId="{D2F015F9-7C14-4B31-8B09-61665731690F}" destId="{C4D8301C-C019-4F16-B98E-7DBAC9095676}" srcOrd="1" destOrd="0" parTransId="{D08EAC19-2260-4585-AB88-B50313A20946}" sibTransId="{5CDFE532-21DA-4AE5-BED5-8B06805C54A0}"/>
    <dgm:cxn modelId="{DD0EF6F5-EEFD-4610-B8C1-3C7364873EEB}" type="presOf" srcId="{D2F015F9-7C14-4B31-8B09-61665731690F}" destId="{9A07079D-9CC8-4FBB-8003-0488C79FB328}" srcOrd="0" destOrd="0" presId="urn:microsoft.com/office/officeart/2005/8/layout/vList5"/>
    <dgm:cxn modelId="{69638846-2409-48F9-A08D-73D90EA1BE96}" type="presOf" srcId="{79766A3F-DD72-4D7C-80E4-3EADE52A6A51}" destId="{9A07079D-9CC8-4FBB-8003-0488C79FB328}" srcOrd="0" destOrd="3" presId="urn:microsoft.com/office/officeart/2005/8/layout/vList5"/>
    <dgm:cxn modelId="{FABD0FAA-94A4-4963-810A-A7E320A8AD75}" type="presOf" srcId="{955C4761-EE10-4CF9-982A-D50BB115B72E}" destId="{8CB0F913-F4E0-4432-98C0-8FD1E4734317}" srcOrd="0" destOrd="0" presId="urn:microsoft.com/office/officeart/2005/8/layout/vList5"/>
    <dgm:cxn modelId="{E39DF081-4FBC-4925-BA7B-5CBFF4E77B4A}" type="presOf" srcId="{FD6F2097-8EF0-4A92-8E08-49066EC7580E}" destId="{9A07079D-9CC8-4FBB-8003-0488C79FB328}" srcOrd="0" destOrd="4" presId="urn:microsoft.com/office/officeart/2005/8/layout/vList5"/>
    <dgm:cxn modelId="{CD96A6E2-059C-452C-8AFB-8E437B6C935C}" srcId="{955C4761-EE10-4CF9-982A-D50BB115B72E}" destId="{69A64099-4C75-4964-9FAE-25FAEF330312}" srcOrd="0" destOrd="0" parTransId="{281957C2-F3CE-461D-B4A3-913CB63338E6}" sibTransId="{BC6A7DB2-B600-407B-927E-F339FE8B3FBD}"/>
    <dgm:cxn modelId="{AEE245D3-88B3-4A29-9B35-7D544495873C}" type="presOf" srcId="{5ED9DF6B-F643-4261-B34C-35AD86726B00}" destId="{9A07079D-9CC8-4FBB-8003-0488C79FB328}" srcOrd="0" destOrd="1" presId="urn:microsoft.com/office/officeart/2005/8/layout/vList5"/>
    <dgm:cxn modelId="{568B89C3-ECC2-4F79-860E-185441622DBB}" type="presParOf" srcId="{8CB0F913-F4E0-4432-98C0-8FD1E4734317}" destId="{C88536B0-15F4-4417-AF41-1985F252AB27}" srcOrd="0" destOrd="0" presId="urn:microsoft.com/office/officeart/2005/8/layout/vList5"/>
    <dgm:cxn modelId="{9C65C0FF-EC86-441C-80FF-219A930D80D3}" type="presParOf" srcId="{C88536B0-15F4-4417-AF41-1985F252AB27}" destId="{879D1554-8757-4456-B3E7-DDC8670962FF}" srcOrd="0" destOrd="0" presId="urn:microsoft.com/office/officeart/2005/8/layout/vList5"/>
    <dgm:cxn modelId="{145E0AC0-83B5-438D-AAE8-B88ED493BF14}" type="presParOf" srcId="{C88536B0-15F4-4417-AF41-1985F252AB27}" destId="{9A07079D-9CC8-4FBB-8003-0488C79FB32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F2886C-0C34-466D-B869-1431F81894E0}" type="doc">
      <dgm:prSet loTypeId="urn:microsoft.com/office/officeart/2005/8/layout/orgChart1" loCatId="hierarchy" qsTypeId="urn:microsoft.com/office/officeart/2005/8/quickstyle/simple1" qsCatId="simple" csTypeId="urn:microsoft.com/office/officeart/2005/8/colors/colorful1#4" csCatId="colorful" phldr="1"/>
      <dgm:spPr/>
      <dgm:t>
        <a:bodyPr/>
        <a:lstStyle/>
        <a:p>
          <a:endParaRPr lang="en-IN"/>
        </a:p>
      </dgm:t>
    </dgm:pt>
    <dgm:pt modelId="{4184FAA9-C376-46DD-A885-982E83DE0C14}">
      <dgm:prSet custT="1"/>
      <dgm:spPr/>
      <dgm:t>
        <a:bodyPr/>
        <a:lstStyle/>
        <a:p>
          <a:r>
            <a:rPr lang="en-US" sz="1800" dirty="0"/>
            <a:t>Risks associated with the bank’s decision</a:t>
          </a:r>
          <a:endParaRPr lang="en-IN" sz="1800" dirty="0"/>
        </a:p>
      </dgm:t>
    </dgm:pt>
    <dgm:pt modelId="{09F9A766-49CE-4332-8DB4-2D6B725EE253}" type="parTrans" cxnId="{833C8257-4819-47EB-8D1B-2AD95CE1DBCF}">
      <dgm:prSet/>
      <dgm:spPr/>
      <dgm:t>
        <a:bodyPr/>
        <a:lstStyle/>
        <a:p>
          <a:endParaRPr lang="en-IN"/>
        </a:p>
      </dgm:t>
    </dgm:pt>
    <dgm:pt modelId="{3C57682C-670F-4DFE-AF58-75E4A5EA8FC8}" type="sibTrans" cxnId="{833C8257-4819-47EB-8D1B-2AD95CE1DBCF}">
      <dgm:prSet/>
      <dgm:spPr/>
      <dgm:t>
        <a:bodyPr/>
        <a:lstStyle/>
        <a:p>
          <a:endParaRPr lang="en-IN"/>
        </a:p>
      </dgm:t>
    </dgm:pt>
    <dgm:pt modelId="{01C0F95A-1551-4712-A335-5DEAC1692DD2}">
      <dgm:prSet/>
      <dgm:spPr/>
      <dgm:t>
        <a:bodyPr/>
        <a:lstStyle/>
        <a:p>
          <a:r>
            <a:rPr lang="en-US" dirty="0"/>
            <a:t>If the applicant is likely to repay the loan, then not approving the loan results in a loss of business to the company.</a:t>
          </a:r>
          <a:endParaRPr lang="en-IN" dirty="0"/>
        </a:p>
      </dgm:t>
    </dgm:pt>
    <dgm:pt modelId="{4B7737F7-DA9D-4A18-998D-5F046396DCA6}" type="parTrans" cxnId="{D466AB0D-1E63-4DC7-B206-5D972873DA9F}">
      <dgm:prSet/>
      <dgm:spPr/>
      <dgm:t>
        <a:bodyPr/>
        <a:lstStyle/>
        <a:p>
          <a:endParaRPr lang="en-IN"/>
        </a:p>
      </dgm:t>
    </dgm:pt>
    <dgm:pt modelId="{C34893AE-9311-49AC-B794-03317CA80029}" type="sibTrans" cxnId="{D466AB0D-1E63-4DC7-B206-5D972873DA9F}">
      <dgm:prSet/>
      <dgm:spPr/>
      <dgm:t>
        <a:bodyPr/>
        <a:lstStyle/>
        <a:p>
          <a:endParaRPr lang="en-IN"/>
        </a:p>
      </dgm:t>
    </dgm:pt>
    <dgm:pt modelId="{CD56F99B-2061-4319-BE94-439717BC8C5E}">
      <dgm:prSet custT="1"/>
      <dgm:spPr/>
      <dgm:t>
        <a:bodyPr/>
        <a:lstStyle/>
        <a:p>
          <a:r>
            <a:rPr lang="en-US" sz="1400" kern="1200" dirty="0"/>
            <a:t>If the applicant is not likely to repay </a:t>
          </a:r>
          <a:r>
            <a:rPr lang="en-US" sz="1400" kern="1200" dirty="0">
              <a:latin typeface="Calibri" panose="020F0502020204030204"/>
              <a:ea typeface="+mn-ea"/>
              <a:cs typeface="+mn-cs"/>
            </a:rPr>
            <a:t>the</a:t>
          </a:r>
          <a:r>
            <a:rPr lang="en-US" sz="1400" kern="1200" dirty="0"/>
            <a:t> loan, i.e. he/she is likely to default, then approving the loan may lead to a financial loss for the company.</a:t>
          </a:r>
          <a:endParaRPr lang="en-IN" sz="1400" kern="1200" dirty="0"/>
        </a:p>
      </dgm:t>
    </dgm:pt>
    <dgm:pt modelId="{D2BED4CD-3681-4ECC-BBBA-81E63B4D7E58}" type="parTrans" cxnId="{DF58D3AB-E55E-4DCC-83C5-7DA3FB26D0E1}">
      <dgm:prSet/>
      <dgm:spPr/>
      <dgm:t>
        <a:bodyPr/>
        <a:lstStyle/>
        <a:p>
          <a:endParaRPr lang="en-IN"/>
        </a:p>
      </dgm:t>
    </dgm:pt>
    <dgm:pt modelId="{8B959269-8286-4763-A99A-4979C1AF5FC1}" type="sibTrans" cxnId="{DF58D3AB-E55E-4DCC-83C5-7DA3FB26D0E1}">
      <dgm:prSet/>
      <dgm:spPr/>
      <dgm:t>
        <a:bodyPr/>
        <a:lstStyle/>
        <a:p>
          <a:endParaRPr lang="en-IN"/>
        </a:p>
      </dgm:t>
    </dgm:pt>
    <dgm:pt modelId="{00A485B8-9931-40C2-9922-2577D9869F92}" type="pres">
      <dgm:prSet presAssocID="{C6F2886C-0C34-466D-B869-1431F81894E0}" presName="hierChild1" presStyleCnt="0">
        <dgm:presLayoutVars>
          <dgm:orgChart val="1"/>
          <dgm:chPref val="1"/>
          <dgm:dir/>
          <dgm:animOne val="branch"/>
          <dgm:animLvl val="lvl"/>
          <dgm:resizeHandles/>
        </dgm:presLayoutVars>
      </dgm:prSet>
      <dgm:spPr/>
      <dgm:t>
        <a:bodyPr/>
        <a:lstStyle/>
        <a:p>
          <a:endParaRPr lang="en-IN"/>
        </a:p>
      </dgm:t>
    </dgm:pt>
    <dgm:pt modelId="{C1A9BC02-BD8E-4583-9AC0-034C8CC0D904}" type="pres">
      <dgm:prSet presAssocID="{4184FAA9-C376-46DD-A885-982E83DE0C14}" presName="hierRoot1" presStyleCnt="0">
        <dgm:presLayoutVars>
          <dgm:hierBranch val="init"/>
        </dgm:presLayoutVars>
      </dgm:prSet>
      <dgm:spPr/>
    </dgm:pt>
    <dgm:pt modelId="{32716680-32BB-4E9A-A3A0-AD0BC3E0C2B5}" type="pres">
      <dgm:prSet presAssocID="{4184FAA9-C376-46DD-A885-982E83DE0C14}" presName="rootComposite1" presStyleCnt="0"/>
      <dgm:spPr/>
    </dgm:pt>
    <dgm:pt modelId="{CE92CC47-D5F9-4F2D-A813-52E25BE3E29D}" type="pres">
      <dgm:prSet presAssocID="{4184FAA9-C376-46DD-A885-982E83DE0C14}" presName="rootText1" presStyleLbl="node0" presStyleIdx="0" presStyleCnt="1">
        <dgm:presLayoutVars>
          <dgm:chPref val="3"/>
        </dgm:presLayoutVars>
      </dgm:prSet>
      <dgm:spPr/>
      <dgm:t>
        <a:bodyPr/>
        <a:lstStyle/>
        <a:p>
          <a:endParaRPr lang="en-IN"/>
        </a:p>
      </dgm:t>
    </dgm:pt>
    <dgm:pt modelId="{C29D7B58-7C97-4342-8F6D-6CF3D5679603}" type="pres">
      <dgm:prSet presAssocID="{4184FAA9-C376-46DD-A885-982E83DE0C14}" presName="rootConnector1" presStyleLbl="node1" presStyleIdx="0" presStyleCnt="0"/>
      <dgm:spPr/>
      <dgm:t>
        <a:bodyPr/>
        <a:lstStyle/>
        <a:p>
          <a:endParaRPr lang="en-IN"/>
        </a:p>
      </dgm:t>
    </dgm:pt>
    <dgm:pt modelId="{C715F936-499B-49EF-A2F8-2BBA269A8A36}" type="pres">
      <dgm:prSet presAssocID="{4184FAA9-C376-46DD-A885-982E83DE0C14}" presName="hierChild2" presStyleCnt="0"/>
      <dgm:spPr/>
    </dgm:pt>
    <dgm:pt modelId="{E531342A-AB1F-4817-A66D-F2BD7779B64E}" type="pres">
      <dgm:prSet presAssocID="{4B7737F7-DA9D-4A18-998D-5F046396DCA6}" presName="Name37" presStyleLbl="parChTrans1D2" presStyleIdx="0" presStyleCnt="2"/>
      <dgm:spPr/>
      <dgm:t>
        <a:bodyPr/>
        <a:lstStyle/>
        <a:p>
          <a:endParaRPr lang="en-IN"/>
        </a:p>
      </dgm:t>
    </dgm:pt>
    <dgm:pt modelId="{8461FA50-7C11-4C9E-AFEE-E5822E0E2846}" type="pres">
      <dgm:prSet presAssocID="{01C0F95A-1551-4712-A335-5DEAC1692DD2}" presName="hierRoot2" presStyleCnt="0">
        <dgm:presLayoutVars>
          <dgm:hierBranch val="init"/>
        </dgm:presLayoutVars>
      </dgm:prSet>
      <dgm:spPr/>
    </dgm:pt>
    <dgm:pt modelId="{C113E318-E8FB-412B-A969-965583FA5C7B}" type="pres">
      <dgm:prSet presAssocID="{01C0F95A-1551-4712-A335-5DEAC1692DD2}" presName="rootComposite" presStyleCnt="0"/>
      <dgm:spPr/>
    </dgm:pt>
    <dgm:pt modelId="{2B88E1BD-FCA2-4295-AEFB-3D71A36ADC44}" type="pres">
      <dgm:prSet presAssocID="{01C0F95A-1551-4712-A335-5DEAC1692DD2}" presName="rootText" presStyleLbl="node2" presStyleIdx="0" presStyleCnt="2">
        <dgm:presLayoutVars>
          <dgm:chPref val="3"/>
        </dgm:presLayoutVars>
      </dgm:prSet>
      <dgm:spPr/>
      <dgm:t>
        <a:bodyPr/>
        <a:lstStyle/>
        <a:p>
          <a:endParaRPr lang="en-IN"/>
        </a:p>
      </dgm:t>
    </dgm:pt>
    <dgm:pt modelId="{B03415C2-07FC-4D8F-BA91-86B35243D802}" type="pres">
      <dgm:prSet presAssocID="{01C0F95A-1551-4712-A335-5DEAC1692DD2}" presName="rootConnector" presStyleLbl="node2" presStyleIdx="0" presStyleCnt="2"/>
      <dgm:spPr/>
      <dgm:t>
        <a:bodyPr/>
        <a:lstStyle/>
        <a:p>
          <a:endParaRPr lang="en-IN"/>
        </a:p>
      </dgm:t>
    </dgm:pt>
    <dgm:pt modelId="{56422326-660F-4279-B1BD-3FAF20081D10}" type="pres">
      <dgm:prSet presAssocID="{01C0F95A-1551-4712-A335-5DEAC1692DD2}" presName="hierChild4" presStyleCnt="0"/>
      <dgm:spPr/>
    </dgm:pt>
    <dgm:pt modelId="{AA779D29-88BC-43F7-B541-FC66C6991448}" type="pres">
      <dgm:prSet presAssocID="{01C0F95A-1551-4712-A335-5DEAC1692DD2}" presName="hierChild5" presStyleCnt="0"/>
      <dgm:spPr/>
    </dgm:pt>
    <dgm:pt modelId="{A45C3D52-C398-40EE-9625-E62EE51E381E}" type="pres">
      <dgm:prSet presAssocID="{D2BED4CD-3681-4ECC-BBBA-81E63B4D7E58}" presName="Name37" presStyleLbl="parChTrans1D2" presStyleIdx="1" presStyleCnt="2"/>
      <dgm:spPr/>
      <dgm:t>
        <a:bodyPr/>
        <a:lstStyle/>
        <a:p>
          <a:endParaRPr lang="en-IN"/>
        </a:p>
      </dgm:t>
    </dgm:pt>
    <dgm:pt modelId="{0FBC3E65-AF6B-416A-B3A2-68B7044F2272}" type="pres">
      <dgm:prSet presAssocID="{CD56F99B-2061-4319-BE94-439717BC8C5E}" presName="hierRoot2" presStyleCnt="0">
        <dgm:presLayoutVars>
          <dgm:hierBranch val="init"/>
        </dgm:presLayoutVars>
      </dgm:prSet>
      <dgm:spPr/>
    </dgm:pt>
    <dgm:pt modelId="{4F84AB39-CA0F-4BC9-92B2-3BB5D722D180}" type="pres">
      <dgm:prSet presAssocID="{CD56F99B-2061-4319-BE94-439717BC8C5E}" presName="rootComposite" presStyleCnt="0"/>
      <dgm:spPr/>
    </dgm:pt>
    <dgm:pt modelId="{A3F60C9A-8F09-412E-8231-0DA1A36C4D89}" type="pres">
      <dgm:prSet presAssocID="{CD56F99B-2061-4319-BE94-439717BC8C5E}" presName="rootText" presStyleLbl="node2" presStyleIdx="1" presStyleCnt="2">
        <dgm:presLayoutVars>
          <dgm:chPref val="3"/>
        </dgm:presLayoutVars>
      </dgm:prSet>
      <dgm:spPr/>
      <dgm:t>
        <a:bodyPr/>
        <a:lstStyle/>
        <a:p>
          <a:endParaRPr lang="en-IN"/>
        </a:p>
      </dgm:t>
    </dgm:pt>
    <dgm:pt modelId="{2C501189-B97D-4D75-9549-B9E9F58D4A0E}" type="pres">
      <dgm:prSet presAssocID="{CD56F99B-2061-4319-BE94-439717BC8C5E}" presName="rootConnector" presStyleLbl="node2" presStyleIdx="1" presStyleCnt="2"/>
      <dgm:spPr/>
      <dgm:t>
        <a:bodyPr/>
        <a:lstStyle/>
        <a:p>
          <a:endParaRPr lang="en-IN"/>
        </a:p>
      </dgm:t>
    </dgm:pt>
    <dgm:pt modelId="{D091C531-E6C9-4046-BA98-473C5424E0CA}" type="pres">
      <dgm:prSet presAssocID="{CD56F99B-2061-4319-BE94-439717BC8C5E}" presName="hierChild4" presStyleCnt="0"/>
      <dgm:spPr/>
    </dgm:pt>
    <dgm:pt modelId="{3450C677-DF76-4F9E-AF32-431CF8D243A6}" type="pres">
      <dgm:prSet presAssocID="{CD56F99B-2061-4319-BE94-439717BC8C5E}" presName="hierChild5" presStyleCnt="0"/>
      <dgm:spPr/>
    </dgm:pt>
    <dgm:pt modelId="{11E2C949-FAB1-48BF-891C-68BD5C5BA283}" type="pres">
      <dgm:prSet presAssocID="{4184FAA9-C376-46DD-A885-982E83DE0C14}" presName="hierChild3" presStyleCnt="0"/>
      <dgm:spPr/>
    </dgm:pt>
  </dgm:ptLst>
  <dgm:cxnLst>
    <dgm:cxn modelId="{D418E4D4-9B37-4EAE-A65A-5B3F112D0F79}" type="presOf" srcId="{4B7737F7-DA9D-4A18-998D-5F046396DCA6}" destId="{E531342A-AB1F-4817-A66D-F2BD7779B64E}" srcOrd="0" destOrd="0" presId="urn:microsoft.com/office/officeart/2005/8/layout/orgChart1"/>
    <dgm:cxn modelId="{3F97EE82-F64B-4B55-AB0F-A5E34BA64A42}" type="presOf" srcId="{CD56F99B-2061-4319-BE94-439717BC8C5E}" destId="{A3F60C9A-8F09-412E-8231-0DA1A36C4D89}" srcOrd="0" destOrd="0" presId="urn:microsoft.com/office/officeart/2005/8/layout/orgChart1"/>
    <dgm:cxn modelId="{08E788DF-18A3-4DEA-A745-8E5F0B5AD8E4}" type="presOf" srcId="{01C0F95A-1551-4712-A335-5DEAC1692DD2}" destId="{B03415C2-07FC-4D8F-BA91-86B35243D802}" srcOrd="1" destOrd="0" presId="urn:microsoft.com/office/officeart/2005/8/layout/orgChart1"/>
    <dgm:cxn modelId="{32451184-69BF-47E9-99F4-9F0CD33CB4D2}" type="presOf" srcId="{C6F2886C-0C34-466D-B869-1431F81894E0}" destId="{00A485B8-9931-40C2-9922-2577D9869F92}" srcOrd="0" destOrd="0" presId="urn:microsoft.com/office/officeart/2005/8/layout/orgChart1"/>
    <dgm:cxn modelId="{93121C05-98F0-476D-898C-34BE68BCCAAE}" type="presOf" srcId="{01C0F95A-1551-4712-A335-5DEAC1692DD2}" destId="{2B88E1BD-FCA2-4295-AEFB-3D71A36ADC44}" srcOrd="0" destOrd="0" presId="urn:microsoft.com/office/officeart/2005/8/layout/orgChart1"/>
    <dgm:cxn modelId="{833C8257-4819-47EB-8D1B-2AD95CE1DBCF}" srcId="{C6F2886C-0C34-466D-B869-1431F81894E0}" destId="{4184FAA9-C376-46DD-A885-982E83DE0C14}" srcOrd="0" destOrd="0" parTransId="{09F9A766-49CE-4332-8DB4-2D6B725EE253}" sibTransId="{3C57682C-670F-4DFE-AF58-75E4A5EA8FC8}"/>
    <dgm:cxn modelId="{DF58D3AB-E55E-4DCC-83C5-7DA3FB26D0E1}" srcId="{4184FAA9-C376-46DD-A885-982E83DE0C14}" destId="{CD56F99B-2061-4319-BE94-439717BC8C5E}" srcOrd="1" destOrd="0" parTransId="{D2BED4CD-3681-4ECC-BBBA-81E63B4D7E58}" sibTransId="{8B959269-8286-4763-A99A-4979C1AF5FC1}"/>
    <dgm:cxn modelId="{D466AB0D-1E63-4DC7-B206-5D972873DA9F}" srcId="{4184FAA9-C376-46DD-A885-982E83DE0C14}" destId="{01C0F95A-1551-4712-A335-5DEAC1692DD2}" srcOrd="0" destOrd="0" parTransId="{4B7737F7-DA9D-4A18-998D-5F046396DCA6}" sibTransId="{C34893AE-9311-49AC-B794-03317CA80029}"/>
    <dgm:cxn modelId="{90ADF359-9E40-414F-BB72-BF300195737E}" type="presOf" srcId="{4184FAA9-C376-46DD-A885-982E83DE0C14}" destId="{CE92CC47-D5F9-4F2D-A813-52E25BE3E29D}" srcOrd="0" destOrd="0" presId="urn:microsoft.com/office/officeart/2005/8/layout/orgChart1"/>
    <dgm:cxn modelId="{61A6801B-66AA-414D-AD66-337975322A00}" type="presOf" srcId="{4184FAA9-C376-46DD-A885-982E83DE0C14}" destId="{C29D7B58-7C97-4342-8F6D-6CF3D5679603}" srcOrd="1" destOrd="0" presId="urn:microsoft.com/office/officeart/2005/8/layout/orgChart1"/>
    <dgm:cxn modelId="{07D58DD7-798C-41E3-8299-CE0DA1B97FC0}" type="presOf" srcId="{D2BED4CD-3681-4ECC-BBBA-81E63B4D7E58}" destId="{A45C3D52-C398-40EE-9625-E62EE51E381E}" srcOrd="0" destOrd="0" presId="urn:microsoft.com/office/officeart/2005/8/layout/orgChart1"/>
    <dgm:cxn modelId="{19930018-BE5F-43B5-A5F6-393CBE1169D2}" type="presOf" srcId="{CD56F99B-2061-4319-BE94-439717BC8C5E}" destId="{2C501189-B97D-4D75-9549-B9E9F58D4A0E}" srcOrd="1" destOrd="0" presId="urn:microsoft.com/office/officeart/2005/8/layout/orgChart1"/>
    <dgm:cxn modelId="{F5EFF103-16A1-4863-B38B-4F01CBCDE563}" type="presParOf" srcId="{00A485B8-9931-40C2-9922-2577D9869F92}" destId="{C1A9BC02-BD8E-4583-9AC0-034C8CC0D904}" srcOrd="0" destOrd="0" presId="urn:microsoft.com/office/officeart/2005/8/layout/orgChart1"/>
    <dgm:cxn modelId="{2CE42B12-C314-4D7F-ADB5-7BD60D937191}" type="presParOf" srcId="{C1A9BC02-BD8E-4583-9AC0-034C8CC0D904}" destId="{32716680-32BB-4E9A-A3A0-AD0BC3E0C2B5}" srcOrd="0" destOrd="0" presId="urn:microsoft.com/office/officeart/2005/8/layout/orgChart1"/>
    <dgm:cxn modelId="{4BA10E04-3CFB-48D4-AD18-135147F214D5}" type="presParOf" srcId="{32716680-32BB-4E9A-A3A0-AD0BC3E0C2B5}" destId="{CE92CC47-D5F9-4F2D-A813-52E25BE3E29D}" srcOrd="0" destOrd="0" presId="urn:microsoft.com/office/officeart/2005/8/layout/orgChart1"/>
    <dgm:cxn modelId="{9FEFD6F4-0E35-4BA4-BC2F-5E198B4F1828}" type="presParOf" srcId="{32716680-32BB-4E9A-A3A0-AD0BC3E0C2B5}" destId="{C29D7B58-7C97-4342-8F6D-6CF3D5679603}" srcOrd="1" destOrd="0" presId="urn:microsoft.com/office/officeart/2005/8/layout/orgChart1"/>
    <dgm:cxn modelId="{507022A0-0E64-41D8-ADE9-8A850BC0EDD2}" type="presParOf" srcId="{C1A9BC02-BD8E-4583-9AC0-034C8CC0D904}" destId="{C715F936-499B-49EF-A2F8-2BBA269A8A36}" srcOrd="1" destOrd="0" presId="urn:microsoft.com/office/officeart/2005/8/layout/orgChart1"/>
    <dgm:cxn modelId="{445314ED-BAA5-40CD-B5F7-70AD1067B706}" type="presParOf" srcId="{C715F936-499B-49EF-A2F8-2BBA269A8A36}" destId="{E531342A-AB1F-4817-A66D-F2BD7779B64E}" srcOrd="0" destOrd="0" presId="urn:microsoft.com/office/officeart/2005/8/layout/orgChart1"/>
    <dgm:cxn modelId="{49BBAF71-ED72-4AA4-B413-E0CADFFDC051}" type="presParOf" srcId="{C715F936-499B-49EF-A2F8-2BBA269A8A36}" destId="{8461FA50-7C11-4C9E-AFEE-E5822E0E2846}" srcOrd="1" destOrd="0" presId="urn:microsoft.com/office/officeart/2005/8/layout/orgChart1"/>
    <dgm:cxn modelId="{9A6F1D82-B237-4625-8695-3AE04CA78325}" type="presParOf" srcId="{8461FA50-7C11-4C9E-AFEE-E5822E0E2846}" destId="{C113E318-E8FB-412B-A969-965583FA5C7B}" srcOrd="0" destOrd="0" presId="urn:microsoft.com/office/officeart/2005/8/layout/orgChart1"/>
    <dgm:cxn modelId="{855DFFCA-EC56-4551-99F8-12571F9B9871}" type="presParOf" srcId="{C113E318-E8FB-412B-A969-965583FA5C7B}" destId="{2B88E1BD-FCA2-4295-AEFB-3D71A36ADC44}" srcOrd="0" destOrd="0" presId="urn:microsoft.com/office/officeart/2005/8/layout/orgChart1"/>
    <dgm:cxn modelId="{1BC8196E-7F14-49DD-87C6-F06E901CC712}" type="presParOf" srcId="{C113E318-E8FB-412B-A969-965583FA5C7B}" destId="{B03415C2-07FC-4D8F-BA91-86B35243D802}" srcOrd="1" destOrd="0" presId="urn:microsoft.com/office/officeart/2005/8/layout/orgChart1"/>
    <dgm:cxn modelId="{37D70CA7-D80A-4768-BE96-D4E55846D370}" type="presParOf" srcId="{8461FA50-7C11-4C9E-AFEE-E5822E0E2846}" destId="{56422326-660F-4279-B1BD-3FAF20081D10}" srcOrd="1" destOrd="0" presId="urn:microsoft.com/office/officeart/2005/8/layout/orgChart1"/>
    <dgm:cxn modelId="{60467EAF-7F48-4FAF-A028-5B86E98110EA}" type="presParOf" srcId="{8461FA50-7C11-4C9E-AFEE-E5822E0E2846}" destId="{AA779D29-88BC-43F7-B541-FC66C6991448}" srcOrd="2" destOrd="0" presId="urn:microsoft.com/office/officeart/2005/8/layout/orgChart1"/>
    <dgm:cxn modelId="{443F05AE-F935-4D55-9ED0-5DF484763D71}" type="presParOf" srcId="{C715F936-499B-49EF-A2F8-2BBA269A8A36}" destId="{A45C3D52-C398-40EE-9625-E62EE51E381E}" srcOrd="2" destOrd="0" presId="urn:microsoft.com/office/officeart/2005/8/layout/orgChart1"/>
    <dgm:cxn modelId="{EB4286CE-216C-4553-B814-522525EA4BAC}" type="presParOf" srcId="{C715F936-499B-49EF-A2F8-2BBA269A8A36}" destId="{0FBC3E65-AF6B-416A-B3A2-68B7044F2272}" srcOrd="3" destOrd="0" presId="urn:microsoft.com/office/officeart/2005/8/layout/orgChart1"/>
    <dgm:cxn modelId="{0509C579-8254-4582-8458-658BEEB089D8}" type="presParOf" srcId="{0FBC3E65-AF6B-416A-B3A2-68B7044F2272}" destId="{4F84AB39-CA0F-4BC9-92B2-3BB5D722D180}" srcOrd="0" destOrd="0" presId="urn:microsoft.com/office/officeart/2005/8/layout/orgChart1"/>
    <dgm:cxn modelId="{CDC41FBF-F98A-4BEA-82D8-13F49E5CE5FA}" type="presParOf" srcId="{4F84AB39-CA0F-4BC9-92B2-3BB5D722D180}" destId="{A3F60C9A-8F09-412E-8231-0DA1A36C4D89}" srcOrd="0" destOrd="0" presId="urn:microsoft.com/office/officeart/2005/8/layout/orgChart1"/>
    <dgm:cxn modelId="{68339447-6AB3-4FD2-89E8-D7F9B500A2AA}" type="presParOf" srcId="{4F84AB39-CA0F-4BC9-92B2-3BB5D722D180}" destId="{2C501189-B97D-4D75-9549-B9E9F58D4A0E}" srcOrd="1" destOrd="0" presId="urn:microsoft.com/office/officeart/2005/8/layout/orgChart1"/>
    <dgm:cxn modelId="{60AB9909-B54F-42DD-830A-6DC2AD858B36}" type="presParOf" srcId="{0FBC3E65-AF6B-416A-B3A2-68B7044F2272}" destId="{D091C531-E6C9-4046-BA98-473C5424E0CA}" srcOrd="1" destOrd="0" presId="urn:microsoft.com/office/officeart/2005/8/layout/orgChart1"/>
    <dgm:cxn modelId="{3D61035B-A92B-470C-8E7A-874136DA8553}" type="presParOf" srcId="{0FBC3E65-AF6B-416A-B3A2-68B7044F2272}" destId="{3450C677-DF76-4F9E-AF32-431CF8D243A6}" srcOrd="2" destOrd="0" presId="urn:microsoft.com/office/officeart/2005/8/layout/orgChart1"/>
    <dgm:cxn modelId="{D10A61A8-E75F-490A-ABD3-1DCF6A7D45BF}" type="presParOf" srcId="{C1A9BC02-BD8E-4583-9AC0-034C8CC0D904}" destId="{11E2C949-FAB1-48BF-891C-68BD5C5BA283}" srcOrd="2" destOrd="0" presId="urn:microsoft.com/office/officeart/2005/8/layout/orgChar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EBB6A6-9577-4ACA-BCFE-487E234EB50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0D9D22CF-32F2-4819-970D-F8B833BF2A11}">
      <dgm:prSet/>
      <dgm:spPr/>
      <dgm:t>
        <a:bodyPr/>
        <a:lstStyle/>
        <a:p>
          <a:pPr algn="ctr"/>
          <a:r>
            <a:rPr lang="en-US" b="1" dirty="0"/>
            <a:t>Imputing missing values analysis for Categorical Variables</a:t>
          </a:r>
          <a:br>
            <a:rPr lang="en-US" b="1" dirty="0"/>
          </a:br>
          <a:endParaRPr lang="en-IN" dirty="0"/>
        </a:p>
      </dgm:t>
    </dgm:pt>
    <dgm:pt modelId="{F703BEFA-02D9-40A0-BCCB-2C82FB0BCD2B}" type="parTrans" cxnId="{05C1CF1D-AE83-4B84-AE24-410DDC8DBF71}">
      <dgm:prSet/>
      <dgm:spPr/>
      <dgm:t>
        <a:bodyPr/>
        <a:lstStyle/>
        <a:p>
          <a:endParaRPr lang="en-IN"/>
        </a:p>
      </dgm:t>
    </dgm:pt>
    <dgm:pt modelId="{CF4D6235-4740-461E-9580-5B01D2FCD71E}" type="sibTrans" cxnId="{05C1CF1D-AE83-4B84-AE24-410DDC8DBF71}">
      <dgm:prSet/>
      <dgm:spPr/>
      <dgm:t>
        <a:bodyPr/>
        <a:lstStyle/>
        <a:p>
          <a:endParaRPr lang="en-IN"/>
        </a:p>
      </dgm:t>
    </dgm:pt>
    <dgm:pt modelId="{05653126-5D01-4CD2-9EAD-B2C9D7B869E2}" type="pres">
      <dgm:prSet presAssocID="{35EBB6A6-9577-4ACA-BCFE-487E234EB500}" presName="Name0" presStyleCnt="0">
        <dgm:presLayoutVars>
          <dgm:dir/>
          <dgm:resizeHandles val="exact"/>
        </dgm:presLayoutVars>
      </dgm:prSet>
      <dgm:spPr/>
      <dgm:t>
        <a:bodyPr/>
        <a:lstStyle/>
        <a:p>
          <a:endParaRPr lang="en-IN"/>
        </a:p>
      </dgm:t>
    </dgm:pt>
    <dgm:pt modelId="{295D7626-E1BC-47D2-9CE6-48DF4C3AE1B0}" type="pres">
      <dgm:prSet presAssocID="{0D9D22CF-32F2-4819-970D-F8B833BF2A11}" presName="node" presStyleLbl="node1" presStyleIdx="0" presStyleCnt="1" custScaleY="19493">
        <dgm:presLayoutVars>
          <dgm:bulletEnabled val="1"/>
        </dgm:presLayoutVars>
      </dgm:prSet>
      <dgm:spPr/>
      <dgm:t>
        <a:bodyPr/>
        <a:lstStyle/>
        <a:p>
          <a:endParaRPr lang="en-IN"/>
        </a:p>
      </dgm:t>
    </dgm:pt>
  </dgm:ptLst>
  <dgm:cxnLst>
    <dgm:cxn modelId="{05C1CF1D-AE83-4B84-AE24-410DDC8DBF71}" srcId="{35EBB6A6-9577-4ACA-BCFE-487E234EB500}" destId="{0D9D22CF-32F2-4819-970D-F8B833BF2A11}" srcOrd="0" destOrd="0" parTransId="{F703BEFA-02D9-40A0-BCCB-2C82FB0BCD2B}" sibTransId="{CF4D6235-4740-461E-9580-5B01D2FCD71E}"/>
    <dgm:cxn modelId="{5D0DD4E4-A59C-40AD-A7A7-A943F2AEA22C}" type="presOf" srcId="{35EBB6A6-9577-4ACA-BCFE-487E234EB500}" destId="{05653126-5D01-4CD2-9EAD-B2C9D7B869E2}" srcOrd="0" destOrd="0" presId="urn:microsoft.com/office/officeart/2005/8/layout/process1"/>
    <dgm:cxn modelId="{AD8EB643-8384-42AD-910D-6010E75CF952}" type="presOf" srcId="{0D9D22CF-32F2-4819-970D-F8B833BF2A11}" destId="{295D7626-E1BC-47D2-9CE6-48DF4C3AE1B0}" srcOrd="0" destOrd="0" presId="urn:microsoft.com/office/officeart/2005/8/layout/process1"/>
    <dgm:cxn modelId="{99332235-6BC4-4EE7-BF48-30486F97FF45}" type="presParOf" srcId="{05653126-5D01-4CD2-9EAD-B2C9D7B869E2}" destId="{295D7626-E1BC-47D2-9CE6-48DF4C3AE1B0}" srcOrd="0"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D9DFC1-B956-49CA-835F-B5246319598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B6D1319B-C0F0-498E-B315-F36C25514E99}">
      <dgm:prSet/>
      <dgm:spPr/>
      <dgm:t>
        <a:bodyPr/>
        <a:lstStyle/>
        <a:p>
          <a:r>
            <a:rPr lang="en-US"/>
            <a:t>Impute missing values analysis for Numerical Variables </a:t>
          </a:r>
          <a:endParaRPr lang="en-IN"/>
        </a:p>
      </dgm:t>
    </dgm:pt>
    <dgm:pt modelId="{68B899FB-DEDE-4A9D-88A3-50B4AD9DAD3C}" type="parTrans" cxnId="{05B21335-AEAA-44D3-B73D-C28A3A50EF23}">
      <dgm:prSet/>
      <dgm:spPr/>
      <dgm:t>
        <a:bodyPr/>
        <a:lstStyle/>
        <a:p>
          <a:endParaRPr lang="en-IN"/>
        </a:p>
      </dgm:t>
    </dgm:pt>
    <dgm:pt modelId="{C0B8F5C4-4168-48E4-8B2E-7E9FA6A76FD7}" type="sibTrans" cxnId="{05B21335-AEAA-44D3-B73D-C28A3A50EF23}">
      <dgm:prSet/>
      <dgm:spPr/>
      <dgm:t>
        <a:bodyPr/>
        <a:lstStyle/>
        <a:p>
          <a:endParaRPr lang="en-IN"/>
        </a:p>
      </dgm:t>
    </dgm:pt>
    <dgm:pt modelId="{A5522F30-0E2B-48FD-9D52-1CC6773589F7}" type="pres">
      <dgm:prSet presAssocID="{44D9DFC1-B956-49CA-835F-B52463195988}" presName="Name0" presStyleCnt="0">
        <dgm:presLayoutVars>
          <dgm:dir/>
          <dgm:resizeHandles val="exact"/>
        </dgm:presLayoutVars>
      </dgm:prSet>
      <dgm:spPr/>
      <dgm:t>
        <a:bodyPr/>
        <a:lstStyle/>
        <a:p>
          <a:endParaRPr lang="en-IN"/>
        </a:p>
      </dgm:t>
    </dgm:pt>
    <dgm:pt modelId="{45F76C05-2B15-465C-ABD5-6EA015CA5328}" type="pres">
      <dgm:prSet presAssocID="{B6D1319B-C0F0-498E-B315-F36C25514E99}" presName="node" presStyleLbl="node1" presStyleIdx="0" presStyleCnt="1">
        <dgm:presLayoutVars>
          <dgm:bulletEnabled val="1"/>
        </dgm:presLayoutVars>
      </dgm:prSet>
      <dgm:spPr/>
      <dgm:t>
        <a:bodyPr/>
        <a:lstStyle/>
        <a:p>
          <a:endParaRPr lang="en-IN"/>
        </a:p>
      </dgm:t>
    </dgm:pt>
  </dgm:ptLst>
  <dgm:cxnLst>
    <dgm:cxn modelId="{05B21335-AEAA-44D3-B73D-C28A3A50EF23}" srcId="{44D9DFC1-B956-49CA-835F-B52463195988}" destId="{B6D1319B-C0F0-498E-B315-F36C25514E99}" srcOrd="0" destOrd="0" parTransId="{68B899FB-DEDE-4A9D-88A3-50B4AD9DAD3C}" sibTransId="{C0B8F5C4-4168-48E4-8B2E-7E9FA6A76FD7}"/>
    <dgm:cxn modelId="{D004F57B-2CC4-4DC6-BEA5-0B7CFBB5DA73}" type="presOf" srcId="{B6D1319B-C0F0-498E-B315-F36C25514E99}" destId="{45F76C05-2B15-465C-ABD5-6EA015CA5328}" srcOrd="0" destOrd="0" presId="urn:microsoft.com/office/officeart/2005/8/layout/process1"/>
    <dgm:cxn modelId="{1B207553-7F25-4CB9-95EC-85CEB194DD65}" type="presOf" srcId="{44D9DFC1-B956-49CA-835F-B52463195988}" destId="{A5522F30-0E2B-48FD-9D52-1CC6773589F7}" srcOrd="0" destOrd="0" presId="urn:microsoft.com/office/officeart/2005/8/layout/process1"/>
    <dgm:cxn modelId="{69CED2BA-E59E-428F-AAFD-D5D69C8D4F75}" type="presParOf" srcId="{A5522F30-0E2B-48FD-9D52-1CC6773589F7}" destId="{45F76C05-2B15-465C-ABD5-6EA015CA5328}" srcOrd="0"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1022A0-6392-40CC-A793-AFC1FE9E2CA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E1BCFD3B-B165-4929-9779-7638AFB6B8C7}">
      <dgm:prSet/>
      <dgm:spPr/>
      <dgm:t>
        <a:bodyPr/>
        <a:lstStyle/>
        <a:p>
          <a:r>
            <a:rPr lang="en-US" b="1" dirty="0"/>
            <a:t>Outlier analysis  for AMT_REQ_CREDIT_BUREAU_QRT variable</a:t>
          </a:r>
          <a:r>
            <a:rPr lang="en-US" dirty="0"/>
            <a:t/>
          </a:r>
          <a:br>
            <a:rPr lang="en-US" dirty="0"/>
          </a:br>
          <a:r>
            <a:rPr lang="en-US" dirty="0"/>
            <a:t/>
          </a:r>
          <a:br>
            <a:rPr lang="en-US" dirty="0"/>
          </a:br>
          <a:r>
            <a:rPr lang="en-US" i="1" dirty="0"/>
            <a:t>we can see from below plot that except AMT_REQ_CREDIT_BUREAU_QRT other columns have continuous values so these cannot be considered as outliers.</a:t>
          </a:r>
          <a:endParaRPr lang="en-IN" dirty="0"/>
        </a:p>
      </dgm:t>
    </dgm:pt>
    <dgm:pt modelId="{3340B552-7768-4AF8-9645-ED7EBEA97C8B}" type="parTrans" cxnId="{0A8571B5-93B1-4505-80F1-68F8B1AD8807}">
      <dgm:prSet/>
      <dgm:spPr/>
      <dgm:t>
        <a:bodyPr/>
        <a:lstStyle/>
        <a:p>
          <a:endParaRPr lang="en-IN"/>
        </a:p>
      </dgm:t>
    </dgm:pt>
    <dgm:pt modelId="{ACD8FBEB-13EB-4533-8324-8B6E3366CFBD}" type="sibTrans" cxnId="{0A8571B5-93B1-4505-80F1-68F8B1AD8807}">
      <dgm:prSet/>
      <dgm:spPr/>
      <dgm:t>
        <a:bodyPr/>
        <a:lstStyle/>
        <a:p>
          <a:endParaRPr lang="en-IN"/>
        </a:p>
      </dgm:t>
    </dgm:pt>
    <dgm:pt modelId="{B35C1849-254C-44BC-8BC2-A0FFD4EE6475}" type="pres">
      <dgm:prSet presAssocID="{A61022A0-6392-40CC-A793-AFC1FE9E2CA2}" presName="Name0" presStyleCnt="0">
        <dgm:presLayoutVars>
          <dgm:chMax val="7"/>
          <dgm:dir/>
          <dgm:animLvl val="lvl"/>
          <dgm:resizeHandles val="exact"/>
        </dgm:presLayoutVars>
      </dgm:prSet>
      <dgm:spPr/>
      <dgm:t>
        <a:bodyPr/>
        <a:lstStyle/>
        <a:p>
          <a:endParaRPr lang="en-IN"/>
        </a:p>
      </dgm:t>
    </dgm:pt>
    <dgm:pt modelId="{9F65F777-EFB2-45A5-BA84-5582E7943A4B}" type="pres">
      <dgm:prSet presAssocID="{E1BCFD3B-B165-4929-9779-7638AFB6B8C7}" presName="circle1" presStyleLbl="node1" presStyleIdx="0" presStyleCnt="1"/>
      <dgm:spPr/>
    </dgm:pt>
    <dgm:pt modelId="{45D1E44E-ADC3-4EAE-B6A7-AB1BA64490D4}" type="pres">
      <dgm:prSet presAssocID="{E1BCFD3B-B165-4929-9779-7638AFB6B8C7}" presName="space" presStyleCnt="0"/>
      <dgm:spPr/>
    </dgm:pt>
    <dgm:pt modelId="{48A82316-1F5B-4614-974C-8260BDECDDA0}" type="pres">
      <dgm:prSet presAssocID="{E1BCFD3B-B165-4929-9779-7638AFB6B8C7}" presName="rect1" presStyleLbl="alignAcc1" presStyleIdx="0" presStyleCnt="1"/>
      <dgm:spPr/>
      <dgm:t>
        <a:bodyPr/>
        <a:lstStyle/>
        <a:p>
          <a:endParaRPr lang="en-IN"/>
        </a:p>
      </dgm:t>
    </dgm:pt>
    <dgm:pt modelId="{EA6FD47A-72CF-4294-9015-D44E926DE74E}" type="pres">
      <dgm:prSet presAssocID="{E1BCFD3B-B165-4929-9779-7638AFB6B8C7}" presName="rect1ParTxNoCh" presStyleLbl="alignAcc1" presStyleIdx="0" presStyleCnt="1">
        <dgm:presLayoutVars>
          <dgm:chMax val="1"/>
          <dgm:bulletEnabled val="1"/>
        </dgm:presLayoutVars>
      </dgm:prSet>
      <dgm:spPr/>
      <dgm:t>
        <a:bodyPr/>
        <a:lstStyle/>
        <a:p>
          <a:endParaRPr lang="en-IN"/>
        </a:p>
      </dgm:t>
    </dgm:pt>
  </dgm:ptLst>
  <dgm:cxnLst>
    <dgm:cxn modelId="{086C9C5D-8450-4B85-80DA-4713982332A4}" type="presOf" srcId="{E1BCFD3B-B165-4929-9779-7638AFB6B8C7}" destId="{EA6FD47A-72CF-4294-9015-D44E926DE74E}" srcOrd="1" destOrd="0" presId="urn:microsoft.com/office/officeart/2005/8/layout/target3"/>
    <dgm:cxn modelId="{34A0FA12-BAB4-4CB8-8D7D-19C8C8DFB716}" type="presOf" srcId="{E1BCFD3B-B165-4929-9779-7638AFB6B8C7}" destId="{48A82316-1F5B-4614-974C-8260BDECDDA0}" srcOrd="0" destOrd="0" presId="urn:microsoft.com/office/officeart/2005/8/layout/target3"/>
    <dgm:cxn modelId="{0A8571B5-93B1-4505-80F1-68F8B1AD8807}" srcId="{A61022A0-6392-40CC-A793-AFC1FE9E2CA2}" destId="{E1BCFD3B-B165-4929-9779-7638AFB6B8C7}" srcOrd="0" destOrd="0" parTransId="{3340B552-7768-4AF8-9645-ED7EBEA97C8B}" sibTransId="{ACD8FBEB-13EB-4533-8324-8B6E3366CFBD}"/>
    <dgm:cxn modelId="{6F680AD4-3F91-48CC-86E3-1A5F9DB88150}" type="presOf" srcId="{A61022A0-6392-40CC-A793-AFC1FE9E2CA2}" destId="{B35C1849-254C-44BC-8BC2-A0FFD4EE6475}" srcOrd="0" destOrd="0" presId="urn:microsoft.com/office/officeart/2005/8/layout/target3"/>
    <dgm:cxn modelId="{8A1CE675-4D88-434D-8841-1F1F93B7FFA0}" type="presParOf" srcId="{B35C1849-254C-44BC-8BC2-A0FFD4EE6475}" destId="{9F65F777-EFB2-45A5-BA84-5582E7943A4B}" srcOrd="0" destOrd="0" presId="urn:microsoft.com/office/officeart/2005/8/layout/target3"/>
    <dgm:cxn modelId="{55079FCA-0D19-40FE-8034-20A4CECDA929}" type="presParOf" srcId="{B35C1849-254C-44BC-8BC2-A0FFD4EE6475}" destId="{45D1E44E-ADC3-4EAE-B6A7-AB1BA64490D4}" srcOrd="1" destOrd="0" presId="urn:microsoft.com/office/officeart/2005/8/layout/target3"/>
    <dgm:cxn modelId="{D71F592D-5A70-40A4-9323-6E1631D114F0}" type="presParOf" srcId="{B35C1849-254C-44BC-8BC2-A0FFD4EE6475}" destId="{48A82316-1F5B-4614-974C-8260BDECDDA0}" srcOrd="2" destOrd="0" presId="urn:microsoft.com/office/officeart/2005/8/layout/target3"/>
    <dgm:cxn modelId="{AE68EAE3-64AD-4532-A115-5AEC1E6E7E30}" type="presParOf" srcId="{B35C1849-254C-44BC-8BC2-A0FFD4EE6475}" destId="{EA6FD47A-72CF-4294-9015-D44E926DE74E}"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9DD205-296C-42D4-8BEC-A83AA0EB872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6C742362-8EE0-4C01-A04A-DF71FDC5FF65}">
      <dgm:prSet/>
      <dgm:spPr/>
      <dgm:t>
        <a:bodyPr/>
        <a:lstStyle/>
        <a:p>
          <a:r>
            <a:rPr lang="en-US" b="1"/>
            <a:t>Outlier analysis for CNT_CHILDREN variable</a:t>
          </a:r>
          <a:endParaRPr lang="en-IN"/>
        </a:p>
      </dgm:t>
    </dgm:pt>
    <dgm:pt modelId="{A2827E08-B047-40A7-9357-7A34982EDFA0}" type="parTrans" cxnId="{C4109961-AD96-43B5-BD98-C642857C1863}">
      <dgm:prSet/>
      <dgm:spPr/>
      <dgm:t>
        <a:bodyPr/>
        <a:lstStyle/>
        <a:p>
          <a:endParaRPr lang="en-IN"/>
        </a:p>
      </dgm:t>
    </dgm:pt>
    <dgm:pt modelId="{F81AA74A-DB26-4D78-B724-591159E6302F}" type="sibTrans" cxnId="{C4109961-AD96-43B5-BD98-C642857C1863}">
      <dgm:prSet/>
      <dgm:spPr/>
      <dgm:t>
        <a:bodyPr/>
        <a:lstStyle/>
        <a:p>
          <a:endParaRPr lang="en-IN"/>
        </a:p>
      </dgm:t>
    </dgm:pt>
    <dgm:pt modelId="{E01FC831-FDEF-4235-B4DE-204945C79A36}" type="pres">
      <dgm:prSet presAssocID="{4B9DD205-296C-42D4-8BEC-A83AA0EB8723}" presName="Name0" presStyleCnt="0">
        <dgm:presLayoutVars>
          <dgm:dir/>
          <dgm:resizeHandles val="exact"/>
        </dgm:presLayoutVars>
      </dgm:prSet>
      <dgm:spPr/>
      <dgm:t>
        <a:bodyPr/>
        <a:lstStyle/>
        <a:p>
          <a:endParaRPr lang="en-IN"/>
        </a:p>
      </dgm:t>
    </dgm:pt>
    <dgm:pt modelId="{D0212AC9-2EB4-4725-B534-7C30DCC36988}" type="pres">
      <dgm:prSet presAssocID="{6C742362-8EE0-4C01-A04A-DF71FDC5FF65}" presName="node" presStyleLbl="node1" presStyleIdx="0" presStyleCnt="1">
        <dgm:presLayoutVars>
          <dgm:bulletEnabled val="1"/>
        </dgm:presLayoutVars>
      </dgm:prSet>
      <dgm:spPr/>
      <dgm:t>
        <a:bodyPr/>
        <a:lstStyle/>
        <a:p>
          <a:endParaRPr lang="en-IN"/>
        </a:p>
      </dgm:t>
    </dgm:pt>
  </dgm:ptLst>
  <dgm:cxnLst>
    <dgm:cxn modelId="{83B2B27C-2283-4FDA-847A-7498D1CB2814}" type="presOf" srcId="{4B9DD205-296C-42D4-8BEC-A83AA0EB8723}" destId="{E01FC831-FDEF-4235-B4DE-204945C79A36}" srcOrd="0" destOrd="0" presId="urn:microsoft.com/office/officeart/2005/8/layout/process1"/>
    <dgm:cxn modelId="{2B8D0DC8-593C-47EF-AF4D-13B0818533EA}" type="presOf" srcId="{6C742362-8EE0-4C01-A04A-DF71FDC5FF65}" destId="{D0212AC9-2EB4-4725-B534-7C30DCC36988}" srcOrd="0" destOrd="0" presId="urn:microsoft.com/office/officeart/2005/8/layout/process1"/>
    <dgm:cxn modelId="{C4109961-AD96-43B5-BD98-C642857C1863}" srcId="{4B9DD205-296C-42D4-8BEC-A83AA0EB8723}" destId="{6C742362-8EE0-4C01-A04A-DF71FDC5FF65}" srcOrd="0" destOrd="0" parTransId="{A2827E08-B047-40A7-9357-7A34982EDFA0}" sibTransId="{F81AA74A-DB26-4D78-B724-591159E6302F}"/>
    <dgm:cxn modelId="{FEEC5D8B-574E-47DF-81A8-DFAD6A8880B7}" type="presParOf" srcId="{E01FC831-FDEF-4235-B4DE-204945C79A36}" destId="{D0212AC9-2EB4-4725-B534-7C30DCC36988}" srcOrd="0"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067772-CFF8-49A9-BA69-65EF81D933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663925F-8E3F-4ADF-B31F-8373690585D6}">
      <dgm:prSet/>
      <dgm:spPr/>
      <dgm:t>
        <a:bodyPr/>
        <a:lstStyle/>
        <a:p>
          <a:r>
            <a:rPr lang="en-US" b="1"/>
            <a:t>Outlier analysis for AMT_INCOME_TOTAL variable</a:t>
          </a:r>
          <a:br>
            <a:rPr lang="en-US" b="1"/>
          </a:br>
          <a:endParaRPr lang="en-IN"/>
        </a:p>
      </dgm:t>
    </dgm:pt>
    <dgm:pt modelId="{F9A41AF6-789C-4C20-9A2C-7D17377FD411}" type="parTrans" cxnId="{25C83F7B-13A0-46C9-A473-47A8E8F175CE}">
      <dgm:prSet/>
      <dgm:spPr/>
      <dgm:t>
        <a:bodyPr/>
        <a:lstStyle/>
        <a:p>
          <a:endParaRPr lang="en-IN"/>
        </a:p>
      </dgm:t>
    </dgm:pt>
    <dgm:pt modelId="{70170297-38F3-4420-8484-4D140F64ED2B}" type="sibTrans" cxnId="{25C83F7B-13A0-46C9-A473-47A8E8F175CE}">
      <dgm:prSet/>
      <dgm:spPr/>
      <dgm:t>
        <a:bodyPr/>
        <a:lstStyle/>
        <a:p>
          <a:endParaRPr lang="en-IN"/>
        </a:p>
      </dgm:t>
    </dgm:pt>
    <dgm:pt modelId="{8A083545-AB07-4347-AFB3-6FFC6DCDFBCC}" type="pres">
      <dgm:prSet presAssocID="{89067772-CFF8-49A9-BA69-65EF81D9339C}" presName="linear" presStyleCnt="0">
        <dgm:presLayoutVars>
          <dgm:animLvl val="lvl"/>
          <dgm:resizeHandles val="exact"/>
        </dgm:presLayoutVars>
      </dgm:prSet>
      <dgm:spPr/>
      <dgm:t>
        <a:bodyPr/>
        <a:lstStyle/>
        <a:p>
          <a:endParaRPr lang="en-IN"/>
        </a:p>
      </dgm:t>
    </dgm:pt>
    <dgm:pt modelId="{02993CC0-CF6A-4706-84CE-D9A79FA1208F}" type="pres">
      <dgm:prSet presAssocID="{A663925F-8E3F-4ADF-B31F-8373690585D6}" presName="parentText" presStyleLbl="node1" presStyleIdx="0" presStyleCnt="1">
        <dgm:presLayoutVars>
          <dgm:chMax val="0"/>
          <dgm:bulletEnabled val="1"/>
        </dgm:presLayoutVars>
      </dgm:prSet>
      <dgm:spPr/>
      <dgm:t>
        <a:bodyPr/>
        <a:lstStyle/>
        <a:p>
          <a:endParaRPr lang="en-IN"/>
        </a:p>
      </dgm:t>
    </dgm:pt>
  </dgm:ptLst>
  <dgm:cxnLst>
    <dgm:cxn modelId="{25C83F7B-13A0-46C9-A473-47A8E8F175CE}" srcId="{89067772-CFF8-49A9-BA69-65EF81D9339C}" destId="{A663925F-8E3F-4ADF-B31F-8373690585D6}" srcOrd="0" destOrd="0" parTransId="{F9A41AF6-789C-4C20-9A2C-7D17377FD411}" sibTransId="{70170297-38F3-4420-8484-4D140F64ED2B}"/>
    <dgm:cxn modelId="{2BED2942-7D47-4827-ACC2-A948E9370245}" type="presOf" srcId="{89067772-CFF8-49A9-BA69-65EF81D9339C}" destId="{8A083545-AB07-4347-AFB3-6FFC6DCDFBCC}" srcOrd="0" destOrd="0" presId="urn:microsoft.com/office/officeart/2005/8/layout/vList2"/>
    <dgm:cxn modelId="{C0DBC993-6AB4-4857-B666-963124C95D7B}" type="presOf" srcId="{A663925F-8E3F-4ADF-B31F-8373690585D6}" destId="{02993CC0-CF6A-4706-84CE-D9A79FA1208F}" srcOrd="0" destOrd="0" presId="urn:microsoft.com/office/officeart/2005/8/layout/vList2"/>
    <dgm:cxn modelId="{96902C95-6C60-478C-A97A-46235CF4DC0B}" type="presParOf" srcId="{8A083545-AB07-4347-AFB3-6FFC6DCDFBCC}" destId="{02993CC0-CF6A-4706-84CE-D9A79FA1208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B3EB43-0B08-4A2F-AED4-562A4A77AAC6}">
      <dsp:nvSpPr>
        <dsp:cNvPr id="0" name=""/>
        <dsp:cNvSpPr/>
      </dsp:nvSpPr>
      <dsp:spPr>
        <a:xfrm>
          <a:off x="0" y="1"/>
          <a:ext cx="10515600" cy="1325559"/>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IN" sz="5500" kern="1200" dirty="0">
              <a:solidFill>
                <a:schemeClr val="accent4">
                  <a:lumMod val="20000"/>
                  <a:lumOff val="80000"/>
                </a:schemeClr>
              </a:solidFill>
              <a:effectLst>
                <a:outerShdw blurRad="38100" dist="38100" dir="2700000" algn="tl">
                  <a:srgbClr val="000000">
                    <a:alpha val="43137"/>
                  </a:srgbClr>
                </a:outerShdw>
              </a:effectLst>
            </a:rPr>
            <a:t>Explanatory Data Analysis</a:t>
          </a:r>
        </a:p>
      </dsp:txBody>
      <dsp:txXfrm>
        <a:off x="0" y="1"/>
        <a:ext cx="10515600" cy="132555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D53498-7B21-4475-8A70-FA3FA055254C}">
      <dsp:nvSpPr>
        <dsp:cNvPr id="0" name=""/>
        <dsp:cNvSpPr/>
      </dsp:nvSpPr>
      <dsp:spPr>
        <a:xfrm>
          <a:off x="0" y="183510"/>
          <a:ext cx="3932237"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IN" sz="3100" kern="1200"/>
            <a:t>Outlier analysis for AMT_CREDIT variable</a:t>
          </a:r>
        </a:p>
      </dsp:txBody>
      <dsp:txXfrm>
        <a:off x="0" y="183510"/>
        <a:ext cx="3932237" cy="123317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BBB161-D65F-47BA-88BC-DCBDCCB0FB5C}">
      <dsp:nvSpPr>
        <dsp:cNvPr id="0" name=""/>
        <dsp:cNvSpPr/>
      </dsp:nvSpPr>
      <dsp:spPr>
        <a:xfrm>
          <a:off x="0" y="1332493"/>
          <a:ext cx="3932237" cy="114660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a:t>From the boxplot shown beside, we can see there is outlier</a:t>
          </a:r>
          <a:endParaRPr lang="en-IN" sz="2400" kern="1200"/>
        </a:p>
      </dsp:txBody>
      <dsp:txXfrm>
        <a:off x="0" y="1332493"/>
        <a:ext cx="3932237" cy="114660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CEEE89-876A-4B05-BC27-2024E99C7BD9}">
      <dsp:nvSpPr>
        <dsp:cNvPr id="0" name=""/>
        <dsp:cNvSpPr/>
      </dsp:nvSpPr>
      <dsp:spPr>
        <a:xfrm>
          <a:off x="0" y="6411"/>
          <a:ext cx="10515600"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kern="1200"/>
            <a:t>Outlier analysis for AMT_ANNUITY, DAYS_REGISTRATION  </a:t>
          </a:r>
          <a:br>
            <a:rPr lang="en-IN" sz="3300" b="1" kern="1200"/>
          </a:br>
          <a:endParaRPr lang="en-IN" sz="3300" kern="1200"/>
        </a:p>
      </dsp:txBody>
      <dsp:txXfrm>
        <a:off x="0" y="6411"/>
        <a:ext cx="10515600" cy="131274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25817F6-09F8-4B37-9A74-D5B3D525D29B}">
      <dsp:nvSpPr>
        <dsp:cNvPr id="0" name=""/>
        <dsp:cNvSpPr/>
      </dsp:nvSpPr>
      <dsp:spPr>
        <a:xfrm>
          <a:off x="0" y="0"/>
          <a:ext cx="1325563" cy="132556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00631F-3D47-4EE4-BDE2-2B9BBB8F9B0B}">
      <dsp:nvSpPr>
        <dsp:cNvPr id="0" name=""/>
        <dsp:cNvSpPr/>
      </dsp:nvSpPr>
      <dsp:spPr>
        <a:xfrm>
          <a:off x="662781" y="0"/>
          <a:ext cx="9852818" cy="132556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a:t>Treatment of Outliers By IQR method</a:t>
          </a:r>
          <a:endParaRPr lang="en-IN" sz="4900" kern="1200" dirty="0"/>
        </a:p>
      </dsp:txBody>
      <dsp:txXfrm>
        <a:off x="662781" y="0"/>
        <a:ext cx="9852818" cy="1325563"/>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CC202F-A1C3-4CDE-B6CB-053A3A189C51}">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a:lnSpc>
              <a:spcPct val="90000"/>
            </a:lnSpc>
            <a:spcBef>
              <a:spcPct val="0"/>
            </a:spcBef>
            <a:spcAft>
              <a:spcPct val="35000"/>
            </a:spcAft>
          </a:pPr>
          <a:r>
            <a:rPr lang="en-US" sz="5500" kern="1200"/>
            <a:t>Binning the Continuous variables</a:t>
          </a:r>
          <a:endParaRPr lang="en-IN" sz="5500" kern="1200"/>
        </a:p>
      </dsp:txBody>
      <dsp:txXfrm>
        <a:off x="0" y="3193"/>
        <a:ext cx="10515600" cy="1319175"/>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3E4C49-362C-403D-84F9-05FDC6313B80}">
      <dsp:nvSpPr>
        <dsp:cNvPr id="0" name=""/>
        <dsp:cNvSpPr/>
      </dsp:nvSpPr>
      <dsp:spPr>
        <a:xfrm>
          <a:off x="0" y="1610"/>
          <a:ext cx="9014426"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t>We have further divided the data set into 2 subsets based on Target variable Target=0 and Target=1</a:t>
          </a:r>
          <a:endParaRPr lang="en-IN" sz="1900" kern="1200" dirty="0"/>
        </a:p>
      </dsp:txBody>
      <dsp:txXfrm>
        <a:off x="0" y="1610"/>
        <a:ext cx="9014426" cy="75582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43EA93-0FA8-4D15-9242-219BA081A64C}">
      <dsp:nvSpPr>
        <dsp:cNvPr id="0" name=""/>
        <dsp:cNvSpPr/>
      </dsp:nvSpPr>
      <dsp:spPr>
        <a:xfrm>
          <a:off x="0" y="147104"/>
          <a:ext cx="10515600"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IN" sz="4300" kern="1200"/>
            <a:t>Final Conclusion drawn from this case study:</a:t>
          </a:r>
        </a:p>
      </dsp:txBody>
      <dsp:txXfrm>
        <a:off x="0" y="147104"/>
        <a:ext cx="10515600" cy="10313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5B2BEC-DD0A-4BCE-975D-7E88205A55AA}">
      <dsp:nvSpPr>
        <dsp:cNvPr id="0" name=""/>
        <dsp:cNvSpPr/>
      </dsp:nvSpPr>
      <dsp:spPr>
        <a:xfrm>
          <a:off x="0" y="55855"/>
          <a:ext cx="6096000" cy="449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The aim is to find the nature of the client applying for the personal loan. An exploratory data analysis technique is used to deal with this problem. The result of the analysis shows that short term loans are preferred by majority of the clients and the clients majorly apply loans for debt consolidation. </a:t>
          </a:r>
          <a:endParaRPr lang="en-IN" sz="3000" kern="1200" dirty="0"/>
        </a:p>
      </dsp:txBody>
      <dsp:txXfrm>
        <a:off x="0" y="55855"/>
        <a:ext cx="6096000" cy="4492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07079D-9CC8-4FBB-8003-0488C79FB328}">
      <dsp:nvSpPr>
        <dsp:cNvPr id="0" name=""/>
        <dsp:cNvSpPr/>
      </dsp:nvSpPr>
      <dsp:spPr>
        <a:xfrm rot="5400000">
          <a:off x="1510537" y="858075"/>
          <a:ext cx="4025900" cy="3316224"/>
        </a:xfrm>
        <a:prstGeom prst="round2SameRect">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a:t>We are given two datasets:</a:t>
          </a:r>
        </a:p>
        <a:p>
          <a:pPr marL="342900" lvl="2" indent="-171450" algn="l" defTabSz="844550">
            <a:lnSpc>
              <a:spcPct val="90000"/>
            </a:lnSpc>
            <a:spcBef>
              <a:spcPct val="0"/>
            </a:spcBef>
            <a:spcAft>
              <a:spcPct val="15000"/>
            </a:spcAft>
            <a:buChar char="••"/>
          </a:pPr>
          <a:r>
            <a:rPr lang="en-IN" sz="1900" kern="1200"/>
            <a:t>Previous application data</a:t>
          </a:r>
        </a:p>
        <a:p>
          <a:pPr marL="342900" lvl="2" indent="-171450" algn="l" defTabSz="844550">
            <a:lnSpc>
              <a:spcPct val="90000"/>
            </a:lnSpc>
            <a:spcBef>
              <a:spcPct val="0"/>
            </a:spcBef>
            <a:spcAft>
              <a:spcPct val="15000"/>
            </a:spcAft>
            <a:buChar char="••"/>
          </a:pPr>
          <a:r>
            <a:rPr lang="en-IN" sz="1900" kern="1200"/>
            <a:t>Application Data</a:t>
          </a:r>
        </a:p>
        <a:p>
          <a:pPr marL="171450" lvl="1" indent="-171450" algn="l" defTabSz="844550">
            <a:lnSpc>
              <a:spcPct val="90000"/>
            </a:lnSpc>
            <a:spcBef>
              <a:spcPct val="0"/>
            </a:spcBef>
            <a:spcAft>
              <a:spcPct val="15000"/>
            </a:spcAft>
            <a:buChar char="••"/>
          </a:pPr>
          <a:r>
            <a:rPr lang="en-IN" sz="1900" kern="1200" dirty="0"/>
            <a:t>We perform the Data quality check and find the missing values from the columns of the given dataset</a:t>
          </a:r>
        </a:p>
        <a:p>
          <a:pPr marL="171450" lvl="1" indent="-171450" algn="l" defTabSz="844550">
            <a:lnSpc>
              <a:spcPct val="90000"/>
            </a:lnSpc>
            <a:spcBef>
              <a:spcPct val="0"/>
            </a:spcBef>
            <a:spcAft>
              <a:spcPct val="15000"/>
            </a:spcAft>
            <a:buChar char="••"/>
          </a:pPr>
          <a:r>
            <a:rPr lang="en-IN" sz="1900" kern="1200"/>
            <a:t>We check for the imbalance percentage</a:t>
          </a:r>
        </a:p>
        <a:p>
          <a:pPr marL="171450" lvl="1" indent="-171450" algn="l" defTabSz="844550">
            <a:lnSpc>
              <a:spcPct val="90000"/>
            </a:lnSpc>
            <a:spcBef>
              <a:spcPct val="0"/>
            </a:spcBef>
            <a:spcAft>
              <a:spcPct val="15000"/>
            </a:spcAft>
            <a:buChar char="••"/>
          </a:pPr>
          <a:r>
            <a:rPr lang="en-IN" sz="1900" kern="1200"/>
            <a:t>Perform univariate and bivariate analysis</a:t>
          </a:r>
        </a:p>
        <a:p>
          <a:pPr marL="171450" lvl="1" indent="-171450" algn="l" defTabSz="844550">
            <a:lnSpc>
              <a:spcPct val="90000"/>
            </a:lnSpc>
            <a:spcBef>
              <a:spcPct val="0"/>
            </a:spcBef>
            <a:spcAft>
              <a:spcPct val="15000"/>
            </a:spcAft>
            <a:buChar char="••"/>
          </a:pPr>
          <a:r>
            <a:rPr lang="en-IN" sz="1900" kern="1200"/>
            <a:t>Merge the files </a:t>
          </a:r>
        </a:p>
      </dsp:txBody>
      <dsp:txXfrm rot="5400000">
        <a:off x="1510537" y="858075"/>
        <a:ext cx="4025900" cy="3316224"/>
      </dsp:txXfrm>
    </dsp:sp>
    <dsp:sp modelId="{879D1554-8757-4456-B3E7-DDC8670962FF}">
      <dsp:nvSpPr>
        <dsp:cNvPr id="0" name=""/>
        <dsp:cNvSpPr/>
      </dsp:nvSpPr>
      <dsp:spPr>
        <a:xfrm>
          <a:off x="0" y="0"/>
          <a:ext cx="1865376" cy="5032375"/>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IN" sz="2700" b="1" i="1" u="sng" kern="1200"/>
            <a:t>Approach:</a:t>
          </a:r>
          <a:endParaRPr lang="en-IN" sz="2700" kern="1200"/>
        </a:p>
      </dsp:txBody>
      <dsp:txXfrm>
        <a:off x="0" y="0"/>
        <a:ext cx="1865376" cy="503237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5C3D52-C398-40EE-9625-E62EE51E381E}">
      <dsp:nvSpPr>
        <dsp:cNvPr id="0" name=""/>
        <dsp:cNvSpPr/>
      </dsp:nvSpPr>
      <dsp:spPr>
        <a:xfrm>
          <a:off x="2590800" y="1929603"/>
          <a:ext cx="1417808" cy="492131"/>
        </a:xfrm>
        <a:custGeom>
          <a:avLst/>
          <a:gdLst/>
          <a:ahLst/>
          <a:cxnLst/>
          <a:rect l="0" t="0" r="0" b="0"/>
          <a:pathLst>
            <a:path>
              <a:moveTo>
                <a:pt x="0" y="0"/>
              </a:moveTo>
              <a:lnTo>
                <a:pt x="0" y="246065"/>
              </a:lnTo>
              <a:lnTo>
                <a:pt x="1417808" y="246065"/>
              </a:lnTo>
              <a:lnTo>
                <a:pt x="1417808" y="4921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31342A-AB1F-4817-A66D-F2BD7779B64E}">
      <dsp:nvSpPr>
        <dsp:cNvPr id="0" name=""/>
        <dsp:cNvSpPr/>
      </dsp:nvSpPr>
      <dsp:spPr>
        <a:xfrm>
          <a:off x="1172991" y="1929603"/>
          <a:ext cx="1417808" cy="492131"/>
        </a:xfrm>
        <a:custGeom>
          <a:avLst/>
          <a:gdLst/>
          <a:ahLst/>
          <a:cxnLst/>
          <a:rect l="0" t="0" r="0" b="0"/>
          <a:pathLst>
            <a:path>
              <a:moveTo>
                <a:pt x="1417808" y="0"/>
              </a:moveTo>
              <a:lnTo>
                <a:pt x="1417808" y="246065"/>
              </a:lnTo>
              <a:lnTo>
                <a:pt x="0" y="246065"/>
              </a:lnTo>
              <a:lnTo>
                <a:pt x="0" y="4921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92CC47-D5F9-4F2D-A813-52E25BE3E29D}">
      <dsp:nvSpPr>
        <dsp:cNvPr id="0" name=""/>
        <dsp:cNvSpPr/>
      </dsp:nvSpPr>
      <dsp:spPr>
        <a:xfrm>
          <a:off x="1419057" y="757860"/>
          <a:ext cx="2343484" cy="11717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Risks associated with the bank’s decision</a:t>
          </a:r>
          <a:endParaRPr lang="en-IN" sz="1800" kern="1200" dirty="0"/>
        </a:p>
      </dsp:txBody>
      <dsp:txXfrm>
        <a:off x="1419057" y="757860"/>
        <a:ext cx="2343484" cy="1171742"/>
      </dsp:txXfrm>
    </dsp:sp>
    <dsp:sp modelId="{2B88E1BD-FCA2-4295-AEFB-3D71A36ADC44}">
      <dsp:nvSpPr>
        <dsp:cNvPr id="0" name=""/>
        <dsp:cNvSpPr/>
      </dsp:nvSpPr>
      <dsp:spPr>
        <a:xfrm>
          <a:off x="1249" y="2421734"/>
          <a:ext cx="2343484" cy="11717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If the applicant is likely to repay the loan, then not approving the loan results in a loss of business to the company.</a:t>
          </a:r>
          <a:endParaRPr lang="en-IN" sz="1600" kern="1200" dirty="0"/>
        </a:p>
      </dsp:txBody>
      <dsp:txXfrm>
        <a:off x="1249" y="2421734"/>
        <a:ext cx="2343484" cy="1171742"/>
      </dsp:txXfrm>
    </dsp:sp>
    <dsp:sp modelId="{A3F60C9A-8F09-412E-8231-0DA1A36C4D89}">
      <dsp:nvSpPr>
        <dsp:cNvPr id="0" name=""/>
        <dsp:cNvSpPr/>
      </dsp:nvSpPr>
      <dsp:spPr>
        <a:xfrm>
          <a:off x="2836865" y="2421734"/>
          <a:ext cx="2343484" cy="11717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If the applicant is not likely to repay </a:t>
          </a:r>
          <a:r>
            <a:rPr lang="en-US" sz="1400" kern="1200" dirty="0">
              <a:latin typeface="Calibri" panose="020F0502020204030204"/>
              <a:ea typeface="+mn-ea"/>
              <a:cs typeface="+mn-cs"/>
            </a:rPr>
            <a:t>the</a:t>
          </a:r>
          <a:r>
            <a:rPr lang="en-US" sz="1400" kern="1200" dirty="0"/>
            <a:t> loan, i.e. he/she is likely to default, then approving the loan may lead to a financial loss for the company.</a:t>
          </a:r>
          <a:endParaRPr lang="en-IN" sz="1400" kern="1200" dirty="0"/>
        </a:p>
      </dsp:txBody>
      <dsp:txXfrm>
        <a:off x="2836865" y="2421734"/>
        <a:ext cx="2343484" cy="117174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5D7626-E1BC-47D2-9CE6-48DF4C3AE1B0}">
      <dsp:nvSpPr>
        <dsp:cNvPr id="0" name=""/>
        <dsp:cNvSpPr/>
      </dsp:nvSpPr>
      <dsp:spPr>
        <a:xfrm>
          <a:off x="0" y="26635"/>
          <a:ext cx="9715762" cy="11363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a:t>Imputing missing values analysis for Categorical Variables</a:t>
          </a:r>
          <a:br>
            <a:rPr lang="en-US" sz="3000" b="1" kern="1200" dirty="0"/>
          </a:br>
          <a:endParaRPr lang="en-IN" sz="3000" kern="1200" dirty="0"/>
        </a:p>
      </dsp:txBody>
      <dsp:txXfrm>
        <a:off x="0" y="26635"/>
        <a:ext cx="9715762" cy="113633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F76C05-2B15-465C-ABD5-6EA015CA5328}">
      <dsp:nvSpPr>
        <dsp:cNvPr id="0" name=""/>
        <dsp:cNvSpPr/>
      </dsp:nvSpPr>
      <dsp:spPr>
        <a:xfrm>
          <a:off x="5134" y="0"/>
          <a:ext cx="10505330" cy="10109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a:t>Impute missing values analysis for Numerical Variables </a:t>
          </a:r>
          <a:endParaRPr lang="en-IN" sz="3600" kern="1200"/>
        </a:p>
      </dsp:txBody>
      <dsp:txXfrm>
        <a:off x="5134" y="0"/>
        <a:ext cx="10505330" cy="101091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65F777-EFB2-45A5-BA84-5582E7943A4B}">
      <dsp:nvSpPr>
        <dsp:cNvPr id="0" name=""/>
        <dsp:cNvSpPr/>
      </dsp:nvSpPr>
      <dsp:spPr>
        <a:xfrm>
          <a:off x="0" y="0"/>
          <a:ext cx="2183907" cy="218390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A82316-1F5B-4614-974C-8260BDECDDA0}">
      <dsp:nvSpPr>
        <dsp:cNvPr id="0" name=""/>
        <dsp:cNvSpPr/>
      </dsp:nvSpPr>
      <dsp:spPr>
        <a:xfrm>
          <a:off x="1091953" y="0"/>
          <a:ext cx="8052046" cy="218390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Outlier analysis  for AMT_REQ_CREDIT_BUREAU_QRT variable</a:t>
          </a:r>
          <a:r>
            <a:rPr lang="en-US" sz="2400" kern="1200" dirty="0"/>
            <a:t/>
          </a:r>
          <a:br>
            <a:rPr lang="en-US" sz="2400" kern="1200" dirty="0"/>
          </a:br>
          <a:r>
            <a:rPr lang="en-US" sz="2400" kern="1200" dirty="0"/>
            <a:t/>
          </a:r>
          <a:br>
            <a:rPr lang="en-US" sz="2400" kern="1200" dirty="0"/>
          </a:br>
          <a:r>
            <a:rPr lang="en-US" sz="2400" i="1" kern="1200" dirty="0"/>
            <a:t>we can see from below plot that except AMT_REQ_CREDIT_BUREAU_QRT other columns have continuous values so these cannot be considered as outliers.</a:t>
          </a:r>
          <a:endParaRPr lang="en-IN" sz="2400" kern="1200" dirty="0"/>
        </a:p>
      </dsp:txBody>
      <dsp:txXfrm>
        <a:off x="1091953" y="0"/>
        <a:ext cx="8052046" cy="218390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212AC9-2EB4-4725-B534-7C30DCC36988}">
      <dsp:nvSpPr>
        <dsp:cNvPr id="0" name=""/>
        <dsp:cNvSpPr/>
      </dsp:nvSpPr>
      <dsp:spPr>
        <a:xfrm>
          <a:off x="1920" y="0"/>
          <a:ext cx="3928396" cy="1600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a:t>Outlier analysis for CNT_CHILDREN variable</a:t>
          </a:r>
          <a:endParaRPr lang="en-IN" sz="3000" kern="1200"/>
        </a:p>
      </dsp:txBody>
      <dsp:txXfrm>
        <a:off x="1920" y="0"/>
        <a:ext cx="3928396" cy="16002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993CC0-CF6A-4706-84CE-D9A79FA1208F}">
      <dsp:nvSpPr>
        <dsp:cNvPr id="0" name=""/>
        <dsp:cNvSpPr/>
      </dsp:nvSpPr>
      <dsp:spPr>
        <a:xfrm>
          <a:off x="0" y="195209"/>
          <a:ext cx="3932237"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a:t>Outlier analysis for AMT_INCOME_TOTAL variable</a:t>
          </a:r>
          <a:br>
            <a:rPr lang="en-US" sz="2200" b="1" kern="1200"/>
          </a:br>
          <a:endParaRPr lang="en-IN" sz="2200" kern="1200"/>
        </a:p>
      </dsp:txBody>
      <dsp:txXfrm>
        <a:off x="0" y="195209"/>
        <a:ext cx="3932237" cy="1209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B1E3D-BCDE-4689-8EBD-43BA90DDB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A4FE257-DADD-47E9-AE3D-792469E1C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E609C3F-4AB6-4B8A-8843-B28BBAA95808}"/>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5" name="Footer Placeholder 4">
            <a:extLst>
              <a:ext uri="{FF2B5EF4-FFF2-40B4-BE49-F238E27FC236}">
                <a16:creationId xmlns:a16="http://schemas.microsoft.com/office/drawing/2014/main" xmlns="" id="{AE7024F4-BD30-4FE4-A464-A888A9BC0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3F9C8A-9ED3-47AB-8E7B-592A71700E52}"/>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71755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1FCEB-716B-4B8C-8224-05265F7941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432BBC3-D4AB-430F-8FF6-D67D54167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2A7808-312E-498C-8A19-ED852D6C1B9A}"/>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5" name="Footer Placeholder 4">
            <a:extLst>
              <a:ext uri="{FF2B5EF4-FFF2-40B4-BE49-F238E27FC236}">
                <a16:creationId xmlns:a16="http://schemas.microsoft.com/office/drawing/2014/main" xmlns="" id="{22D724D7-8CA2-46C5-8A85-800C0DAC2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906C01-4CB9-47E2-8BDF-C6874EF953FA}"/>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8860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667DEAF-59BA-4E9C-8CD0-760921FEBD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12038F4-1714-4DCE-AB1A-71E8FDFDB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7A4D486-2B50-41DA-BCC9-E48BA7C6D391}"/>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5" name="Footer Placeholder 4">
            <a:extLst>
              <a:ext uri="{FF2B5EF4-FFF2-40B4-BE49-F238E27FC236}">
                <a16:creationId xmlns:a16="http://schemas.microsoft.com/office/drawing/2014/main" xmlns="" id="{1F33529B-A590-4A7E-9922-871DA57A7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6ADAA5-BA9D-49D7-B2D4-7D3BD0078C09}"/>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301268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F8B00-9B7B-4A3D-800B-BE6C7DDEDB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39875F-DF02-4A2B-A232-C7F2336FE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CD2830E-E636-4D26-8F61-C4F5E9AC9CC9}"/>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5" name="Footer Placeholder 4">
            <a:extLst>
              <a:ext uri="{FF2B5EF4-FFF2-40B4-BE49-F238E27FC236}">
                <a16:creationId xmlns:a16="http://schemas.microsoft.com/office/drawing/2014/main" xmlns="" id="{0053721C-3A28-4056-9E3E-BAB65A268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377BCAB-4765-4982-B9A5-B387C1306849}"/>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54149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B85FC-752E-455A-BBEB-1B0FA2C0D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5DA387A-DDEC-4B97-8A7B-30444A0C1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5DF447-58C1-4684-9905-4B06E8C00BD9}"/>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5" name="Footer Placeholder 4">
            <a:extLst>
              <a:ext uri="{FF2B5EF4-FFF2-40B4-BE49-F238E27FC236}">
                <a16:creationId xmlns:a16="http://schemas.microsoft.com/office/drawing/2014/main" xmlns="" id="{F455D103-E366-45C7-8526-7ECFF1DD6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75288D-DDDF-48C6-909F-E06DFA0148F0}"/>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179850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4EBDA-898C-46C0-9663-380A6AEB4C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23AC4B8-B4F1-4F1F-8668-3FC94E053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6DDEEB5-4919-4B62-B191-71E2B9271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07F244C-9978-4C6C-A957-06CF0BA8F692}"/>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6" name="Footer Placeholder 5">
            <a:extLst>
              <a:ext uri="{FF2B5EF4-FFF2-40B4-BE49-F238E27FC236}">
                <a16:creationId xmlns:a16="http://schemas.microsoft.com/office/drawing/2014/main" xmlns="" id="{2E6864A9-8424-4B57-A1C0-CE61AF940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94185A0-48FA-48F6-9D0A-E02C0E0125C6}"/>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244179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4E410-DB58-4BD2-833F-3B75563F75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5A98ECF-EDC3-42BC-927C-68E0DC415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0BE9C9-0F80-460F-8FB4-2D9DBD08A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75D9F59-944B-4DB5-958E-FBB999DAA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F93C709-472A-45B5-8423-19C378F1F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D741227-6498-46D4-8F03-BD42CA51A923}"/>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8" name="Footer Placeholder 7">
            <a:extLst>
              <a:ext uri="{FF2B5EF4-FFF2-40B4-BE49-F238E27FC236}">
                <a16:creationId xmlns:a16="http://schemas.microsoft.com/office/drawing/2014/main" xmlns="" id="{AC587955-B7A1-4CEE-81D3-92B8C4D5F0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537F6A8-A860-4246-B065-2710A42CFDFA}"/>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399505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4A5E5-51DA-4AE6-9CB2-656471DE5D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AFA9086-7B02-4798-8904-FED11362F04E}"/>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4" name="Footer Placeholder 3">
            <a:extLst>
              <a:ext uri="{FF2B5EF4-FFF2-40B4-BE49-F238E27FC236}">
                <a16:creationId xmlns:a16="http://schemas.microsoft.com/office/drawing/2014/main" xmlns="" id="{CD0AE911-E1E4-4E1A-97B5-4376ADAF6A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870C630-76A5-4AAB-BF49-3EE819D407A7}"/>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348093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B636EB1-DE0E-4655-B18F-43FA218C5C45}"/>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3" name="Footer Placeholder 2">
            <a:extLst>
              <a:ext uri="{FF2B5EF4-FFF2-40B4-BE49-F238E27FC236}">
                <a16:creationId xmlns:a16="http://schemas.microsoft.com/office/drawing/2014/main" xmlns="" id="{C80F63CC-9D56-48E5-AD4F-29720F09E1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76E4C9D-C1E0-45B3-BC17-0A396C2DF4BC}"/>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335895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31247-4000-4F62-9729-523BD8BCA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5E0F3D4-EC47-47A3-9A04-1694DBEDC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7C11257-498C-49EE-A0A7-FEFDA07A7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D19763-67A9-447F-A7EB-665AF1CF28AA}"/>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6" name="Footer Placeholder 5">
            <a:extLst>
              <a:ext uri="{FF2B5EF4-FFF2-40B4-BE49-F238E27FC236}">
                <a16:creationId xmlns:a16="http://schemas.microsoft.com/office/drawing/2014/main" xmlns="" id="{4D890575-AAF0-4042-A16C-3FC8E26F61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D385907-B7E0-4D7A-B0F9-1B42BB303AF1}"/>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313956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826F2-82AA-4EC0-BF95-458A6129A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BEE36C0-D1A0-4296-B71F-6AEB8D008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05F6D22-B95D-41D2-B366-00942DD28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525850-B9D8-46C6-B04A-E2DE1AFF83B3}"/>
              </a:ext>
            </a:extLst>
          </p:cNvPr>
          <p:cNvSpPr>
            <a:spLocks noGrp="1"/>
          </p:cNvSpPr>
          <p:nvPr>
            <p:ph type="dt" sz="half" idx="10"/>
          </p:nvPr>
        </p:nvSpPr>
        <p:spPr/>
        <p:txBody>
          <a:bodyPr/>
          <a:lstStyle/>
          <a:p>
            <a:fld id="{01B63803-0E0B-4CDC-838C-A73134ACD7FD}" type="datetimeFigureOut">
              <a:rPr lang="en-IN" smtClean="0"/>
              <a:pPr/>
              <a:t>16-03-2020</a:t>
            </a:fld>
            <a:endParaRPr lang="en-IN"/>
          </a:p>
        </p:txBody>
      </p:sp>
      <p:sp>
        <p:nvSpPr>
          <p:cNvPr id="6" name="Footer Placeholder 5">
            <a:extLst>
              <a:ext uri="{FF2B5EF4-FFF2-40B4-BE49-F238E27FC236}">
                <a16:creationId xmlns:a16="http://schemas.microsoft.com/office/drawing/2014/main" xmlns="" id="{9629327D-00A1-43A7-BD00-B193E9FD7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CB4FF01-18DF-4370-B524-D9C358600A47}"/>
              </a:ext>
            </a:extLst>
          </p:cNvPr>
          <p:cNvSpPr>
            <a:spLocks noGrp="1"/>
          </p:cNvSpPr>
          <p:nvPr>
            <p:ph type="sldNum" sz="quarter" idx="12"/>
          </p:nvPr>
        </p:nvSpPr>
        <p:spPr/>
        <p:txBody>
          <a:body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210777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4E9726-0053-4B7D-B1A4-4C82E02CB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873439-F24D-4A6E-A2D1-A0E57BB72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3E4CAB4-6094-4766-9CEE-CDBEB569D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63803-0E0B-4CDC-838C-A73134ACD7FD}" type="datetimeFigureOut">
              <a:rPr lang="en-IN" smtClean="0"/>
              <a:pPr/>
              <a:t>16-03-2020</a:t>
            </a:fld>
            <a:endParaRPr lang="en-IN"/>
          </a:p>
        </p:txBody>
      </p:sp>
      <p:sp>
        <p:nvSpPr>
          <p:cNvPr id="5" name="Footer Placeholder 4">
            <a:extLst>
              <a:ext uri="{FF2B5EF4-FFF2-40B4-BE49-F238E27FC236}">
                <a16:creationId xmlns:a16="http://schemas.microsoft.com/office/drawing/2014/main" xmlns="" id="{AFA8B507-23D5-4058-AE93-0E6A07826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D4EA8B3-F2C0-4876-9D41-F49885EE2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C2561-58D4-4FA6-87E6-6780F41D18BE}" type="slidenum">
              <a:rPr lang="en-IN" smtClean="0"/>
              <a:pPr/>
              <a:t>‹#›</a:t>
            </a:fld>
            <a:endParaRPr lang="en-IN"/>
          </a:p>
        </p:txBody>
      </p:sp>
    </p:spTree>
    <p:extLst>
      <p:ext uri="{BB962C8B-B14F-4D97-AF65-F5344CB8AC3E}">
        <p14:creationId xmlns:p14="http://schemas.microsoft.com/office/powerpoint/2010/main" xmlns="" val="16501736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0.png"/><Relationship Id="rId2" Type="http://schemas.openxmlformats.org/officeDocument/2006/relationships/diagramData" Target="../diagrams/data9.xml"/><Relationship Id="rId1" Type="http://schemas.openxmlformats.org/officeDocument/2006/relationships/slideLayout" Target="../slideLayouts/slideLayout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2.xml"/><Relationship Id="rId7" Type="http://schemas.openxmlformats.org/officeDocument/2006/relationships/image" Target="../media/image1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3.xml"/><Relationship Id="rId7" Type="http://schemas.openxmlformats.org/officeDocument/2006/relationships/image" Target="../media/image1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10" Type="http://schemas.openxmlformats.org/officeDocument/2006/relationships/image" Target="../media/image17.png"/><Relationship Id="rId4" Type="http://schemas.openxmlformats.org/officeDocument/2006/relationships/diagramQuickStyle" Target="../diagrams/quickStyle13.xml"/><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9.png"/><Relationship Id="rId2" Type="http://schemas.openxmlformats.org/officeDocument/2006/relationships/diagramData" Target="../diagrams/data15.xml"/><Relationship Id="rId1" Type="http://schemas.openxmlformats.org/officeDocument/2006/relationships/slideLayout" Target="../slideLayouts/slideLayout8.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51370482-F410-497D-AEFB-8D9006BF35A5}"/>
              </a:ext>
            </a:extLst>
          </p:cNvPr>
          <p:cNvGraphicFramePr/>
          <p:nvPr>
            <p:extLst>
              <p:ext uri="{D42A27DB-BD31-4B8C-83A1-F6EECF244321}">
                <p14:modId xmlns:p14="http://schemas.microsoft.com/office/powerpoint/2010/main" xmlns="" val="2927621701"/>
              </p:ext>
            </p:extLst>
          </p:nvPr>
        </p:nvGraphicFramePr>
        <p:xfrm>
          <a:off x="1140041" y="2478011"/>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xmlns="" id="{990B95D2-CACE-411B-9896-FB8A73811A35}"/>
              </a:ext>
            </a:extLst>
          </p:cNvPr>
          <p:cNvSpPr txBox="1"/>
          <p:nvPr/>
        </p:nvSpPr>
        <p:spPr>
          <a:xfrm>
            <a:off x="5504155" y="4962617"/>
            <a:ext cx="6249880" cy="369332"/>
          </a:xfrm>
          <a:prstGeom prst="rect">
            <a:avLst/>
          </a:prstGeom>
          <a:noFill/>
        </p:spPr>
        <p:txBody>
          <a:bodyPr wrap="square" rtlCol="0">
            <a:spAutoFit/>
          </a:bodyPr>
          <a:lstStyle/>
          <a:p>
            <a:r>
              <a:rPr lang="en-IN" dirty="0"/>
              <a:t>Presented By Pooja Agarwal and Neha Shukla</a:t>
            </a:r>
          </a:p>
        </p:txBody>
      </p:sp>
    </p:spTree>
    <p:extLst>
      <p:ext uri="{BB962C8B-B14F-4D97-AF65-F5344CB8AC3E}">
        <p14:creationId xmlns:p14="http://schemas.microsoft.com/office/powerpoint/2010/main" xmlns="" val="285052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8BEC6-18B9-417D-B37F-64B4C52E3B5B}"/>
              </a:ext>
            </a:extLst>
          </p:cNvPr>
          <p:cNvSpPr>
            <a:spLocks noGrp="1"/>
          </p:cNvSpPr>
          <p:nvPr>
            <p:ph type="title"/>
          </p:nvPr>
        </p:nvSpPr>
        <p:spPr>
          <a:xfrm>
            <a:off x="839788" y="452761"/>
            <a:ext cx="5454480" cy="1604639"/>
          </a:xfrm>
        </p:spPr>
        <p:txBody>
          <a:bodyPr>
            <a:normAutofit fontScale="90000"/>
          </a:bodyPr>
          <a:lstStyle/>
          <a:p>
            <a:r>
              <a:rPr lang="en-US" dirty="0"/>
              <a:t>We checked </a:t>
            </a:r>
            <a:r>
              <a:rPr lang="en-US" b="1" dirty="0"/>
              <a:t>“</a:t>
            </a:r>
            <a:r>
              <a:rPr lang="en-IN" b="1" dirty="0"/>
              <a:t>AMT_REQ_CREDIT_BUREAU_QRT” </a:t>
            </a:r>
            <a:r>
              <a:rPr lang="en-US" dirty="0"/>
              <a:t>column and have below conclusions:</a:t>
            </a:r>
            <a:endParaRPr lang="en-IN" dirty="0"/>
          </a:p>
        </p:txBody>
      </p:sp>
      <p:pic>
        <p:nvPicPr>
          <p:cNvPr id="6" name="Picture Placeholder 5">
            <a:extLst>
              <a:ext uri="{FF2B5EF4-FFF2-40B4-BE49-F238E27FC236}">
                <a16:creationId xmlns:a16="http://schemas.microsoft.com/office/drawing/2014/main" xmlns="" id="{353D0F84-EBD6-47FD-BE96-E41E131C979F}"/>
              </a:ext>
            </a:extLst>
          </p:cNvPr>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7915" r="17915"/>
          <a:stretch>
            <a:fillRect/>
          </a:stretch>
        </p:blipFill>
        <p:spPr/>
      </p:pic>
      <p:sp>
        <p:nvSpPr>
          <p:cNvPr id="4" name="Text Placeholder 3">
            <a:extLst>
              <a:ext uri="{FF2B5EF4-FFF2-40B4-BE49-F238E27FC236}">
                <a16:creationId xmlns:a16="http://schemas.microsoft.com/office/drawing/2014/main" xmlns="" id="{328AE36A-A8CB-42E1-9EEF-D12AA22804EB}"/>
              </a:ext>
            </a:extLst>
          </p:cNvPr>
          <p:cNvSpPr>
            <a:spLocks noGrp="1"/>
          </p:cNvSpPr>
          <p:nvPr>
            <p:ph type="body" sz="half" idx="2"/>
          </p:nvPr>
        </p:nvSpPr>
        <p:spPr>
          <a:xfrm>
            <a:off x="839788" y="2057399"/>
            <a:ext cx="3932237" cy="4520953"/>
          </a:xfrm>
        </p:spPr>
        <p:txBody>
          <a:bodyPr>
            <a:normAutofit fontScale="92500" lnSpcReduction="20000"/>
          </a:bodyPr>
          <a:lstStyle/>
          <a:p>
            <a:endParaRPr lang="en-US" dirty="0"/>
          </a:p>
          <a:p>
            <a:pPr marL="228600" indent="-228600">
              <a:buFont typeface="Wingdings" panose="05000000000000000000" pitchFamily="2" charset="2"/>
              <a:buChar char="ü"/>
            </a:pPr>
            <a:r>
              <a:rPr lang="en-US" sz="1800" dirty="0"/>
              <a:t>It has 'Numerical data type' and has 13.50163% missing vales.</a:t>
            </a:r>
          </a:p>
          <a:p>
            <a:pPr marL="228600" indent="-228600">
              <a:buFont typeface="Wingdings" panose="05000000000000000000" pitchFamily="2" charset="2"/>
              <a:buChar char="ü"/>
            </a:pPr>
            <a:r>
              <a:rPr lang="en-US" sz="1800" dirty="0"/>
              <a:t>#We checked the type of values and its count and it seems that maximum no of client are not enquired to Credit Bureau three month before application</a:t>
            </a:r>
          </a:p>
          <a:p>
            <a:pPr marL="228600" indent="-228600">
              <a:buFont typeface="Wingdings" panose="05000000000000000000" pitchFamily="2" charset="2"/>
              <a:buChar char="ü"/>
            </a:pPr>
            <a:r>
              <a:rPr lang="en-US" sz="1800" dirty="0"/>
              <a:t>Median is calculated to be 0 and mean is 0.265474, so there is some difference between mean and median</a:t>
            </a:r>
          </a:p>
          <a:p>
            <a:pPr marL="228600" indent="-228600">
              <a:buFont typeface="Wingdings" panose="05000000000000000000" pitchFamily="2" charset="2"/>
              <a:buChar char="ü"/>
            </a:pPr>
            <a:r>
              <a:rPr lang="en-US" sz="1800" dirty="0"/>
              <a:t>We checked the quantiles. Since there is huge difference between the max and 99th or 95th quantile so we can say there is outlier in this column.</a:t>
            </a:r>
          </a:p>
          <a:p>
            <a:pPr marL="228600" indent="-228600">
              <a:buFont typeface="Wingdings" panose="05000000000000000000" pitchFamily="2" charset="2"/>
              <a:buChar char="ü"/>
            </a:pPr>
            <a:r>
              <a:rPr lang="en-US" sz="1800" dirty="0"/>
              <a:t>we can see that there is outlier at "19.0" and "261.0" as maximum values are at "0.0" so we can impute nan values with the median which is "0.000000"</a:t>
            </a:r>
          </a:p>
        </p:txBody>
      </p:sp>
    </p:spTree>
    <p:extLst>
      <p:ext uri="{BB962C8B-B14F-4D97-AF65-F5344CB8AC3E}">
        <p14:creationId xmlns:p14="http://schemas.microsoft.com/office/powerpoint/2010/main" xmlns="" val="255302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BE604-A08A-4B9E-8C1F-19FE31E37933}"/>
              </a:ext>
            </a:extLst>
          </p:cNvPr>
          <p:cNvSpPr>
            <a:spLocks noGrp="1"/>
          </p:cNvSpPr>
          <p:nvPr>
            <p:ph type="title"/>
          </p:nvPr>
        </p:nvSpPr>
        <p:spPr>
          <a:xfrm>
            <a:off x="839787" y="457200"/>
            <a:ext cx="6883785" cy="1353845"/>
          </a:xfrm>
        </p:spPr>
        <p:txBody>
          <a:bodyPr>
            <a:normAutofit fontScale="90000"/>
          </a:bodyPr>
          <a:lstStyle/>
          <a:p>
            <a:r>
              <a:rPr lang="en-US" dirty="0"/>
              <a:t>We checked </a:t>
            </a:r>
            <a:r>
              <a:rPr lang="en-US" b="1" dirty="0"/>
              <a:t>“AMT_REQ_CREDIT_BUREAU_YEAR" </a:t>
            </a:r>
            <a:r>
              <a:rPr lang="en-US" dirty="0"/>
              <a:t>column and have below conclusions:</a:t>
            </a:r>
            <a:endParaRPr lang="en-IN" dirty="0"/>
          </a:p>
        </p:txBody>
      </p:sp>
      <p:pic>
        <p:nvPicPr>
          <p:cNvPr id="6" name="Content Placeholder 5">
            <a:extLst>
              <a:ext uri="{FF2B5EF4-FFF2-40B4-BE49-F238E27FC236}">
                <a16:creationId xmlns:a16="http://schemas.microsoft.com/office/drawing/2014/main" xmlns="" id="{BD887543-F80B-4AEE-8185-48682F1824D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183188" y="1844696"/>
            <a:ext cx="6172200" cy="3159082"/>
          </a:xfrm>
        </p:spPr>
      </p:pic>
      <p:sp>
        <p:nvSpPr>
          <p:cNvPr id="4" name="Text Placeholder 3">
            <a:extLst>
              <a:ext uri="{FF2B5EF4-FFF2-40B4-BE49-F238E27FC236}">
                <a16:creationId xmlns:a16="http://schemas.microsoft.com/office/drawing/2014/main" xmlns="" id="{75C45968-D361-4E81-B859-F62ABBEF99B8}"/>
              </a:ext>
            </a:extLst>
          </p:cNvPr>
          <p:cNvSpPr>
            <a:spLocks noGrp="1"/>
          </p:cNvSpPr>
          <p:nvPr>
            <p:ph type="body" sz="half" idx="2"/>
          </p:nvPr>
        </p:nvSpPr>
        <p:spPr>
          <a:xfrm>
            <a:off x="839788" y="2057399"/>
            <a:ext cx="3932237" cy="4272379"/>
          </a:xfrm>
        </p:spPr>
        <p:txBody>
          <a:bodyPr>
            <a:normAutofit lnSpcReduction="10000"/>
          </a:bodyPr>
          <a:lstStyle/>
          <a:p>
            <a:r>
              <a:rPr lang="en-US" dirty="0"/>
              <a:t>It has 'Numerical data type' and has 13.50163% missing vales. </a:t>
            </a:r>
          </a:p>
          <a:p>
            <a:r>
              <a:rPr lang="en-US" dirty="0"/>
              <a:t>We checked the type of values and its count and it seems that maximum no of client are not enquired to Credit Bureau one day in a year before application</a:t>
            </a:r>
          </a:p>
          <a:p>
            <a:r>
              <a:rPr lang="en-US" dirty="0"/>
              <a:t>The median is calculated as 1 and mean as 1.899974, so there is some difference between mean and median.</a:t>
            </a:r>
          </a:p>
          <a:p>
            <a:r>
              <a:rPr lang="en-US" dirty="0"/>
              <a:t>We checked the quantiles. Since there is the not huge difference between the max and 99th or 95th quantile so we can say there is no outlier in this column.</a:t>
            </a:r>
          </a:p>
          <a:p>
            <a:r>
              <a:rPr lang="en-US" dirty="0"/>
              <a:t>We can see that there is no outlier and maximum values are at "0.0“, so we can impute nan values with the mean which is "1.899974"</a:t>
            </a:r>
          </a:p>
        </p:txBody>
      </p:sp>
    </p:spTree>
    <p:extLst>
      <p:ext uri="{BB962C8B-B14F-4D97-AF65-F5344CB8AC3E}">
        <p14:creationId xmlns:p14="http://schemas.microsoft.com/office/powerpoint/2010/main" xmlns="" val="175596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37BD125-46B6-4905-A887-5F176925F22E}"/>
              </a:ext>
            </a:extLst>
          </p:cNvPr>
          <p:cNvSpPr>
            <a:spLocks noGrp="1"/>
          </p:cNvSpPr>
          <p:nvPr>
            <p:ph type="title"/>
          </p:nvPr>
        </p:nvSpPr>
        <p:spPr/>
        <p:txBody>
          <a:bodyPr/>
          <a:lstStyle/>
          <a:p>
            <a:r>
              <a:rPr lang="en-IN" b="1" dirty="0"/>
              <a:t>Changing the Data Types</a:t>
            </a:r>
            <a:br>
              <a:rPr lang="en-IN" b="1" dirty="0"/>
            </a:br>
            <a:endParaRPr lang="en-IN" dirty="0"/>
          </a:p>
        </p:txBody>
      </p:sp>
      <p:sp>
        <p:nvSpPr>
          <p:cNvPr id="6" name="Content Placeholder 5">
            <a:extLst>
              <a:ext uri="{FF2B5EF4-FFF2-40B4-BE49-F238E27FC236}">
                <a16:creationId xmlns:a16="http://schemas.microsoft.com/office/drawing/2014/main" xmlns="" id="{BB868495-DD0B-465E-9305-1AD72ED280EE}"/>
              </a:ext>
            </a:extLst>
          </p:cNvPr>
          <p:cNvSpPr>
            <a:spLocks noGrp="1"/>
          </p:cNvSpPr>
          <p:nvPr>
            <p:ph idx="1"/>
          </p:nvPr>
        </p:nvSpPr>
        <p:spPr>
          <a:xfrm>
            <a:off x="838200" y="1038688"/>
            <a:ext cx="10515600" cy="5138276"/>
          </a:xfrm>
        </p:spPr>
        <p:txBody>
          <a:bodyPr>
            <a:normAutofit lnSpcReduction="10000"/>
          </a:bodyPr>
          <a:lstStyle/>
          <a:p>
            <a:r>
              <a:rPr lang="en-US" dirty="0"/>
              <a:t>We checked the data types of all the columns from </a:t>
            </a:r>
            <a:r>
              <a:rPr lang="en-US" dirty="0" err="1"/>
              <a:t>application_data</a:t>
            </a:r>
            <a:r>
              <a:rPr lang="en-US" dirty="0"/>
              <a:t> dataframe</a:t>
            </a:r>
          </a:p>
          <a:p>
            <a:r>
              <a:rPr lang="en-US" dirty="0"/>
              <a:t>Changed the datatype of column "FLAG_MOBIL" from Int to Object as "FLAG_MOBIL" contains categorial variable.</a:t>
            </a:r>
          </a:p>
          <a:p>
            <a:r>
              <a:rPr lang="en-US" dirty="0"/>
              <a:t>Changed the datatype of column "FLAG_EMAIL" from Int to Object as "FLAG_EMAIL" contains categorial variable.</a:t>
            </a:r>
          </a:p>
          <a:p>
            <a:r>
              <a:rPr lang="en-US" dirty="0"/>
              <a:t>Changed the datatype of column "DAYS_REGISTRATION" from Float to Int as "DAYS_REGISTRATION" contains no. of days which should be integer.</a:t>
            </a:r>
          </a:p>
          <a:p>
            <a:r>
              <a:rPr lang="en-US" dirty="0"/>
              <a:t>Changed the datatype of column "AMT_REQ_CREDIT_BUREAU_HOUR" from Float to Int as "AMT_REQ_CREDIT_BUREAU_HOUR" contains no. of observation of client's social surroundings which should be integer. </a:t>
            </a:r>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46831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DF55B-9B20-4F98-9489-7EE3BD93C4C4}"/>
              </a:ext>
            </a:extLst>
          </p:cNvPr>
          <p:cNvSpPr>
            <a:spLocks noGrp="1"/>
          </p:cNvSpPr>
          <p:nvPr>
            <p:ph type="title"/>
          </p:nvPr>
        </p:nvSpPr>
        <p:spPr/>
        <p:txBody>
          <a:bodyPr/>
          <a:lstStyle/>
          <a:p>
            <a:r>
              <a:rPr lang="en-IN" b="1" dirty="0"/>
              <a:t>Changing the Data Types(continued…)</a:t>
            </a:r>
            <a:endParaRPr lang="en-IN" dirty="0"/>
          </a:p>
        </p:txBody>
      </p:sp>
      <p:sp>
        <p:nvSpPr>
          <p:cNvPr id="3" name="Content Placeholder 2">
            <a:extLst>
              <a:ext uri="{FF2B5EF4-FFF2-40B4-BE49-F238E27FC236}">
                <a16:creationId xmlns:a16="http://schemas.microsoft.com/office/drawing/2014/main" xmlns="" id="{AA5D21E7-423E-4365-BEEB-630F1B2ED853}"/>
              </a:ext>
            </a:extLst>
          </p:cNvPr>
          <p:cNvSpPr>
            <a:spLocks noGrp="1"/>
          </p:cNvSpPr>
          <p:nvPr>
            <p:ph idx="1"/>
          </p:nvPr>
        </p:nvSpPr>
        <p:spPr/>
        <p:txBody>
          <a:bodyPr>
            <a:normAutofit fontScale="77500" lnSpcReduction="20000"/>
          </a:bodyPr>
          <a:lstStyle/>
          <a:p>
            <a:r>
              <a:rPr lang="en-US" dirty="0"/>
              <a:t>Changed the datatype of "AMT_REQ_CREDIT_BUREAU_QRT” from float to Int as "AMT_REQ_CREDIT_BUREAU_QRT contains number of enquiries to Credit Bureau about the client 3 months before application which should be an integer value.</a:t>
            </a:r>
          </a:p>
          <a:p>
            <a:r>
              <a:rPr lang="en-US" dirty="0"/>
              <a:t>Changed the datatype of “AMT_REQ_CREDIT_BUREAU_YEAR” from float to Int as "AMT_REQ_CREDIT_BUREAU_QRT contains number of enquiries to Credit Bureau about the client 1 year before application which should be an integer value.</a:t>
            </a:r>
          </a:p>
          <a:p>
            <a:r>
              <a:rPr lang="fr-FR" dirty="0"/>
              <a:t>Changed the datatype of OBS_30_CNT_SOCIAL_CIRCLE </a:t>
            </a:r>
            <a:r>
              <a:rPr lang="fr-FR" dirty="0" err="1"/>
              <a:t>from</a:t>
            </a:r>
            <a:r>
              <a:rPr lang="fr-FR" dirty="0"/>
              <a:t> </a:t>
            </a:r>
            <a:r>
              <a:rPr lang="fr-FR" dirty="0" err="1"/>
              <a:t>float</a:t>
            </a:r>
            <a:r>
              <a:rPr lang="fr-FR" dirty="0"/>
              <a:t> to Int as this column contains </a:t>
            </a:r>
            <a:r>
              <a:rPr lang="fr-FR" dirty="0" err="1"/>
              <a:t>number</a:t>
            </a:r>
            <a:r>
              <a:rPr lang="fr-FR" dirty="0"/>
              <a:t> of </a:t>
            </a:r>
            <a:r>
              <a:rPr lang="en-US" dirty="0"/>
              <a:t>observation of client's social surroundings with observable 30 DPD (days past due) default which should be an integer value.</a:t>
            </a:r>
          </a:p>
          <a:p>
            <a:r>
              <a:rPr lang="fr-FR" dirty="0"/>
              <a:t>Changed the datatype of OBS_60_CNT_SOCIAL_CIRCLE </a:t>
            </a:r>
            <a:r>
              <a:rPr lang="fr-FR" dirty="0" err="1"/>
              <a:t>from</a:t>
            </a:r>
            <a:r>
              <a:rPr lang="fr-FR" dirty="0"/>
              <a:t> </a:t>
            </a:r>
            <a:r>
              <a:rPr lang="fr-FR" dirty="0" err="1"/>
              <a:t>float</a:t>
            </a:r>
            <a:r>
              <a:rPr lang="fr-FR" dirty="0"/>
              <a:t> to Int as this column contains </a:t>
            </a:r>
            <a:r>
              <a:rPr lang="fr-FR" dirty="0" err="1"/>
              <a:t>number</a:t>
            </a:r>
            <a:r>
              <a:rPr lang="fr-FR" dirty="0"/>
              <a:t> of </a:t>
            </a:r>
            <a:r>
              <a:rPr lang="en-US" dirty="0"/>
              <a:t>observation of client's social surroundings with observable 60 DPD (days past due) default which should be an integer value.</a:t>
            </a:r>
          </a:p>
          <a:p>
            <a:r>
              <a:rPr lang="en-US" dirty="0"/>
              <a:t>Changed the datatype of "AMT_REQ_CREDIT_BUREAU_DAY” from Float to Int as "AMT_REQ_CREDIT_BUREAU_DAY” contains number of enquiries to Credit Bureau about the client one day before application which should be an integer value.</a:t>
            </a:r>
          </a:p>
          <a:p>
            <a:endParaRPr lang="en-US" dirty="0"/>
          </a:p>
          <a:p>
            <a:endParaRPr lang="en-IN" dirty="0"/>
          </a:p>
        </p:txBody>
      </p:sp>
    </p:spTree>
    <p:extLst>
      <p:ext uri="{BB962C8B-B14F-4D97-AF65-F5344CB8AC3E}">
        <p14:creationId xmlns:p14="http://schemas.microsoft.com/office/powerpoint/2010/main" xmlns="" val="258946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B107D-55DB-40BE-AAB6-7315CCDD91F9}"/>
              </a:ext>
            </a:extLst>
          </p:cNvPr>
          <p:cNvSpPr>
            <a:spLocks noGrp="1"/>
          </p:cNvSpPr>
          <p:nvPr>
            <p:ph type="title"/>
          </p:nvPr>
        </p:nvSpPr>
        <p:spPr/>
        <p:txBody>
          <a:bodyPr/>
          <a:lstStyle/>
          <a:p>
            <a:r>
              <a:rPr lang="en-IN" b="1" dirty="0"/>
              <a:t>Changing the Data Types(continued…)</a:t>
            </a:r>
            <a:endParaRPr lang="en-IN" dirty="0"/>
          </a:p>
        </p:txBody>
      </p:sp>
      <p:sp>
        <p:nvSpPr>
          <p:cNvPr id="3" name="Content Placeholder 2">
            <a:extLst>
              <a:ext uri="{FF2B5EF4-FFF2-40B4-BE49-F238E27FC236}">
                <a16:creationId xmlns:a16="http://schemas.microsoft.com/office/drawing/2014/main" xmlns="" id="{925D6200-FD5C-4057-9CDE-285565115159}"/>
              </a:ext>
            </a:extLst>
          </p:cNvPr>
          <p:cNvSpPr>
            <a:spLocks noGrp="1"/>
          </p:cNvSpPr>
          <p:nvPr>
            <p:ph idx="1"/>
          </p:nvPr>
        </p:nvSpPr>
        <p:spPr/>
        <p:txBody>
          <a:bodyPr>
            <a:normAutofit fontScale="92500" lnSpcReduction="20000"/>
          </a:bodyPr>
          <a:lstStyle/>
          <a:p>
            <a:endParaRPr lang="fr-FR" dirty="0"/>
          </a:p>
          <a:p>
            <a:r>
              <a:rPr lang="fr-FR" dirty="0"/>
              <a:t>Changed the datatype of DEF_30_CNT_SOCIAL_CIRCLE </a:t>
            </a:r>
            <a:r>
              <a:rPr lang="fr-FR" dirty="0" err="1"/>
              <a:t>from</a:t>
            </a:r>
            <a:r>
              <a:rPr lang="fr-FR" dirty="0"/>
              <a:t> </a:t>
            </a:r>
            <a:r>
              <a:rPr lang="fr-FR" dirty="0" err="1"/>
              <a:t>float</a:t>
            </a:r>
            <a:r>
              <a:rPr lang="fr-FR" dirty="0"/>
              <a:t> to Int as this column contains </a:t>
            </a:r>
            <a:r>
              <a:rPr lang="fr-FR" dirty="0" err="1"/>
              <a:t>number</a:t>
            </a:r>
            <a:r>
              <a:rPr lang="fr-FR" dirty="0"/>
              <a:t> of </a:t>
            </a:r>
            <a:r>
              <a:rPr lang="en-US" dirty="0"/>
              <a:t>observation of client's social surroundings defaulted on 30 DPD (days past due) </a:t>
            </a:r>
            <a:endParaRPr lang="fr-FR" dirty="0"/>
          </a:p>
          <a:p>
            <a:r>
              <a:rPr lang="fr-FR" dirty="0"/>
              <a:t>Changed the datatype of DEF_60_CNT_SOCIAL_CIRCLE </a:t>
            </a:r>
            <a:r>
              <a:rPr lang="fr-FR" dirty="0" err="1"/>
              <a:t>from</a:t>
            </a:r>
            <a:r>
              <a:rPr lang="fr-FR" dirty="0"/>
              <a:t> </a:t>
            </a:r>
            <a:r>
              <a:rPr lang="fr-FR" dirty="0" err="1"/>
              <a:t>float</a:t>
            </a:r>
            <a:r>
              <a:rPr lang="fr-FR" dirty="0"/>
              <a:t> to Int as this column contains </a:t>
            </a:r>
            <a:r>
              <a:rPr lang="fr-FR" dirty="0" err="1"/>
              <a:t>number</a:t>
            </a:r>
            <a:r>
              <a:rPr lang="fr-FR" dirty="0"/>
              <a:t> of </a:t>
            </a:r>
            <a:r>
              <a:rPr lang="en-US" dirty="0"/>
              <a:t>observation of client's social surroundings defaulted on 60 DPD (days past due) </a:t>
            </a:r>
          </a:p>
          <a:p>
            <a:r>
              <a:rPr lang="fr-FR" dirty="0"/>
              <a:t>Changed the datatype of </a:t>
            </a:r>
            <a:r>
              <a:rPr lang="en-US" dirty="0"/>
              <a:t>CNT_FAM_MEMBERS“ from </a:t>
            </a:r>
            <a:r>
              <a:rPr lang="fr-FR" dirty="0" err="1"/>
              <a:t>float</a:t>
            </a:r>
            <a:r>
              <a:rPr lang="fr-FR" dirty="0"/>
              <a:t> to Int as this column contains </a:t>
            </a:r>
            <a:r>
              <a:rPr lang="fr-FR" dirty="0" err="1"/>
              <a:t>number</a:t>
            </a:r>
            <a:r>
              <a:rPr lang="fr-FR" dirty="0"/>
              <a:t> of </a:t>
            </a:r>
            <a:r>
              <a:rPr lang="en-US" dirty="0"/>
              <a:t>family members of client</a:t>
            </a:r>
          </a:p>
          <a:p>
            <a:r>
              <a:rPr lang="fr-FR" dirty="0"/>
              <a:t>Changed the datatype of AMT_REQ_CREDIT_BUREAU_MON </a:t>
            </a:r>
            <a:r>
              <a:rPr lang="fr-FR" dirty="0" err="1"/>
              <a:t>from</a:t>
            </a:r>
            <a:r>
              <a:rPr lang="fr-FR" dirty="0"/>
              <a:t> </a:t>
            </a:r>
            <a:r>
              <a:rPr lang="fr-FR" dirty="0" err="1"/>
              <a:t>Float</a:t>
            </a:r>
            <a:r>
              <a:rPr lang="fr-FR" dirty="0"/>
              <a:t> to Int as AMT_REQ_CREDIT_BUREAU_MON</a:t>
            </a:r>
            <a:r>
              <a:rPr lang="en-US" dirty="0"/>
              <a:t> contains number of enquiries to Credit Bureau about the client one month before application which should be an integer value.</a:t>
            </a:r>
          </a:p>
          <a:p>
            <a:endParaRPr lang="en-US" dirty="0"/>
          </a:p>
          <a:p>
            <a:endParaRPr lang="en-IN" dirty="0"/>
          </a:p>
        </p:txBody>
      </p:sp>
    </p:spTree>
    <p:extLst>
      <p:ext uri="{BB962C8B-B14F-4D97-AF65-F5344CB8AC3E}">
        <p14:creationId xmlns:p14="http://schemas.microsoft.com/office/powerpoint/2010/main" xmlns="" val="20293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C7D8600A-AB2F-43CE-907B-A3219E80B47F}"/>
              </a:ext>
            </a:extLst>
          </p:cNvPr>
          <p:cNvGraphicFramePr/>
          <p:nvPr/>
        </p:nvGraphicFramePr>
        <p:xfrm>
          <a:off x="1524000" y="363984"/>
          <a:ext cx="9144000" cy="218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xmlns="" id="{8DDEBED8-A043-4E92-B2D4-6157714D3C3D}"/>
              </a:ext>
            </a:extLst>
          </p:cNvPr>
          <p:cNvSpPr>
            <a:spLocks noGrp="1"/>
          </p:cNvSpPr>
          <p:nvPr>
            <p:ph type="subTitle" idx="1"/>
          </p:nvPr>
        </p:nvSpPr>
        <p:spPr>
          <a:xfrm>
            <a:off x="221943" y="3007233"/>
            <a:ext cx="11576480" cy="3588875"/>
          </a:xfrm>
        </p:spPr>
        <p:txBody>
          <a:bodyPr/>
          <a:lstStyle/>
          <a:p>
            <a:endParaRPr lang="en-IN" dirty="0"/>
          </a:p>
        </p:txBody>
      </p:sp>
      <p:pic>
        <p:nvPicPr>
          <p:cNvPr id="4" name="Picture 2">
            <a:extLst>
              <a:ext uri="{FF2B5EF4-FFF2-40B4-BE49-F238E27FC236}">
                <a16:creationId xmlns:a16="http://schemas.microsoft.com/office/drawing/2014/main" xmlns="" id="{E6787B51-60CF-4C59-B69D-20D95E429E77}"/>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627515" y="3755254"/>
            <a:ext cx="8765336" cy="17935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994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111D0-E310-4A11-BAE5-804EFE26CDE3}"/>
              </a:ext>
            </a:extLst>
          </p:cNvPr>
          <p:cNvSpPr>
            <a:spLocks noGrp="1"/>
          </p:cNvSpPr>
          <p:nvPr>
            <p:ph type="title"/>
          </p:nvPr>
        </p:nvSpPr>
        <p:spPr>
          <a:xfrm>
            <a:off x="838200" y="1535837"/>
            <a:ext cx="10515600" cy="154852"/>
          </a:xfrm>
        </p:spPr>
        <p:txBody>
          <a:bodyPr>
            <a:noAutofit/>
          </a:bodyPr>
          <a:lstStyle/>
          <a:p>
            <a:pPr algn="l"/>
            <a:r>
              <a:rPr lang="en-IN" sz="2800" b="1" dirty="0"/>
              <a:t>Outlier analysis for columns OBS_30_CNT_SOCIAL_CIRCLE, </a:t>
            </a:r>
            <a:r>
              <a:rPr lang="fr-FR" sz="2800" b="1" dirty="0"/>
              <a:t>DEF_30_CNT_SOCIAL_CIRCLE, DEF_60_CNT_SOCIAL_CIRCLE</a:t>
            </a:r>
            <a:br>
              <a:rPr lang="fr-FR" sz="2800" b="1" dirty="0"/>
            </a:br>
            <a:r>
              <a:rPr lang="en-IN" sz="2800" b="1" dirty="0"/>
              <a:t/>
            </a:r>
            <a:br>
              <a:rPr lang="en-IN" sz="2800" b="1" dirty="0"/>
            </a:br>
            <a:r>
              <a:rPr lang="en-US" sz="2800" b="1" dirty="0"/>
              <a:t/>
            </a:r>
            <a:br>
              <a:rPr lang="en-US" sz="2800" b="1" dirty="0"/>
            </a:br>
            <a:endParaRPr lang="en-IN" sz="2800" dirty="0"/>
          </a:p>
        </p:txBody>
      </p:sp>
      <p:sp>
        <p:nvSpPr>
          <p:cNvPr id="17" name="Subtitle 16">
            <a:extLst>
              <a:ext uri="{FF2B5EF4-FFF2-40B4-BE49-F238E27FC236}">
                <a16:creationId xmlns:a16="http://schemas.microsoft.com/office/drawing/2014/main" xmlns="" id="{2EEF5477-8FFB-41EB-874A-C8097628D570}"/>
              </a:ext>
            </a:extLst>
          </p:cNvPr>
          <p:cNvSpPr>
            <a:spLocks noGrp="1"/>
          </p:cNvSpPr>
          <p:nvPr>
            <p:ph idx="1"/>
          </p:nvPr>
        </p:nvSpPr>
        <p:spPr/>
        <p:txBody>
          <a:bodyPr>
            <a:normAutofit/>
          </a:bodyPr>
          <a:lstStyle/>
          <a:p>
            <a:pPr marL="342900" indent="-342900" algn="l">
              <a:buFont typeface="Wingdings" panose="05000000000000000000" pitchFamily="2" charset="2"/>
              <a:buChar char="§"/>
            </a:pPr>
            <a:r>
              <a:rPr lang="en-US" dirty="0"/>
              <a:t>There is no huge difference between median and mean</a:t>
            </a:r>
          </a:p>
          <a:p>
            <a:pPr marL="342900" indent="-342900" algn="l">
              <a:buFont typeface="Wingdings" panose="05000000000000000000" pitchFamily="2" charset="2"/>
              <a:buChar char="§"/>
            </a:pPr>
            <a:r>
              <a:rPr lang="en-US" dirty="0"/>
              <a:t>There is huge difference between max and 99th and 95th percentile so it has outlier</a:t>
            </a:r>
          </a:p>
          <a:p>
            <a:pPr marL="342900" indent="-342900">
              <a:buFont typeface="Wingdings" panose="05000000000000000000" pitchFamily="2" charset="2"/>
              <a:buChar char="§"/>
            </a:pPr>
            <a:r>
              <a:rPr lang="en-US" dirty="0"/>
              <a:t>From below boxplot(on next slide) we clearly see that except OBS_30_CNT_SOCIAL_CIRCLE and OBS_60_CNT_SOCIAL_CIRCLE other columns have continuous values so these cannot be considered as having outliers.</a:t>
            </a:r>
          </a:p>
          <a:p>
            <a:pPr marL="0" indent="0" algn="l">
              <a:buNone/>
            </a:pPr>
            <a:endParaRPr lang="en-IN" dirty="0"/>
          </a:p>
        </p:txBody>
      </p:sp>
    </p:spTree>
    <p:extLst>
      <p:ext uri="{BB962C8B-B14F-4D97-AF65-F5344CB8AC3E}">
        <p14:creationId xmlns:p14="http://schemas.microsoft.com/office/powerpoint/2010/main" xmlns="" val="8254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096F834C-591B-45B3-820E-9EED84BFDA2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2613" y="2571750"/>
            <a:ext cx="8486775"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590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xmlns="" id="{C49C6738-354B-4088-91D1-DF08F2393787}"/>
              </a:ext>
            </a:extLst>
          </p:cNvPr>
          <p:cNvGraphicFramePr/>
          <p:nvPr/>
        </p:nvGraphicFramePr>
        <p:xfrm>
          <a:off x="839788" y="457200"/>
          <a:ext cx="3932237"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Placeholder 8">
            <a:extLst>
              <a:ext uri="{FF2B5EF4-FFF2-40B4-BE49-F238E27FC236}">
                <a16:creationId xmlns:a16="http://schemas.microsoft.com/office/drawing/2014/main" xmlns="" id="{93EB274D-75EE-4AD6-8A85-1A5A11B4DBD8}"/>
              </a:ext>
            </a:extLst>
          </p:cNvPr>
          <p:cNvPicPr>
            <a:picLocks noGrp="1" noChangeAspect="1"/>
          </p:cNvPicPr>
          <p:nvPr>
            <p:ph type="pic" idx="1"/>
          </p:nvPr>
        </p:nvPicPr>
        <p:blipFill>
          <a:blip r:embed="rId7" cstate="print">
            <a:extLst>
              <a:ext uri="{28A0092B-C50C-407E-A947-70E740481C1C}">
                <a14:useLocalDpi xmlns:a14="http://schemas.microsoft.com/office/drawing/2010/main" xmlns="" val="0"/>
              </a:ext>
            </a:extLst>
          </a:blip>
          <a:srcRect l="5302" r="5302"/>
          <a:stretch>
            <a:fillRect/>
          </a:stretch>
        </p:blipFill>
        <p:spPr>
          <a:xfrm>
            <a:off x="5183188" y="141288"/>
            <a:ext cx="6172200" cy="6605587"/>
          </a:xfrm>
        </p:spPr>
      </p:pic>
      <p:sp>
        <p:nvSpPr>
          <p:cNvPr id="5" name="Text Placeholder 4">
            <a:extLst>
              <a:ext uri="{FF2B5EF4-FFF2-40B4-BE49-F238E27FC236}">
                <a16:creationId xmlns:a16="http://schemas.microsoft.com/office/drawing/2014/main" xmlns="" id="{F0EDBB8D-978C-4803-8A7B-71C17686D87F}"/>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huge difference between median and mean</a:t>
            </a:r>
          </a:p>
          <a:p>
            <a:pPr marL="285750" indent="-285750">
              <a:buFont typeface="Arial" panose="020B0604020202020204" pitchFamily="34" charset="0"/>
              <a:buChar char="•"/>
            </a:pPr>
            <a:r>
              <a:rPr lang="en-US" dirty="0"/>
              <a:t>There is huge difference between max and 99th and 95th percentile as a person cannot have 19 children as it can be seen that the 99percentile  a person has children '3' children so this is outlier</a:t>
            </a:r>
          </a:p>
          <a:p>
            <a:pPr marL="285750" indent="-285750">
              <a:buFont typeface="Arial" panose="020B0604020202020204" pitchFamily="34" charset="0"/>
              <a:buChar char="•"/>
            </a:pPr>
            <a:r>
              <a:rPr lang="en-US" dirty="0"/>
              <a:t>From the Boxplot shown beside, we can see that there is outlier</a:t>
            </a:r>
          </a:p>
        </p:txBody>
      </p:sp>
    </p:spTree>
    <p:extLst>
      <p:ext uri="{BB962C8B-B14F-4D97-AF65-F5344CB8AC3E}">
        <p14:creationId xmlns:p14="http://schemas.microsoft.com/office/powerpoint/2010/main" xmlns="" val="419053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xmlns="" id="{3ED623C3-2DA4-4919-AA84-0FB27C67DD86}"/>
              </a:ext>
            </a:extLst>
          </p:cNvPr>
          <p:cNvGraphicFramePr/>
          <p:nvPr/>
        </p:nvGraphicFramePr>
        <p:xfrm>
          <a:off x="839788" y="457200"/>
          <a:ext cx="3932237"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xmlns="" id="{4CABE35D-3D91-4181-9926-39229D4BF320}"/>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There is no huge difference between median and mean</a:t>
            </a:r>
          </a:p>
          <a:p>
            <a:pPr marL="285750" indent="-285750">
              <a:buFont typeface="Arial" panose="020B0604020202020204" pitchFamily="34" charset="0"/>
              <a:buChar char="•"/>
            </a:pPr>
            <a:r>
              <a:rPr lang="en-US" sz="1800" dirty="0"/>
              <a:t>There is  difference between max and 99th and 95th percentile so it has outlier</a:t>
            </a:r>
          </a:p>
          <a:p>
            <a:pPr marL="285750" indent="-285750">
              <a:buFont typeface="Arial" panose="020B0604020202020204" pitchFamily="34" charset="0"/>
              <a:buChar char="•"/>
            </a:pPr>
            <a:r>
              <a:rPr lang="en-US" sz="1800" dirty="0"/>
              <a:t>From the Boxplot shown beside, we see that there is outlier</a:t>
            </a:r>
            <a:endParaRPr lang="en-IN" sz="1800" dirty="0"/>
          </a:p>
        </p:txBody>
      </p:sp>
      <p:pic>
        <p:nvPicPr>
          <p:cNvPr id="7170" name="Picture 2">
            <a:extLst>
              <a:ext uri="{FF2B5EF4-FFF2-40B4-BE49-F238E27FC236}">
                <a16:creationId xmlns:a16="http://schemas.microsoft.com/office/drawing/2014/main" xmlns="" id="{F8510FAD-4C22-4402-805E-0A102ACC7603}"/>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530850" y="1909762"/>
            <a:ext cx="5476875" cy="3028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9360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xmlns="" id="{961B1F29-D2AA-4634-B2CD-A01BC7AAA941}"/>
              </a:ext>
            </a:extLst>
          </p:cNvPr>
          <p:cNvGraphicFramePr/>
          <p:nvPr>
            <p:extLst>
              <p:ext uri="{D42A27DB-BD31-4B8C-83A1-F6EECF244321}">
                <p14:modId xmlns:p14="http://schemas.microsoft.com/office/powerpoint/2010/main" xmlns="" val="3488715902"/>
              </p:ext>
            </p:extLst>
          </p:nvPr>
        </p:nvGraphicFramePr>
        <p:xfrm>
          <a:off x="3048000" y="763480"/>
          <a:ext cx="6096000" cy="460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8512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xmlns="" id="{815ECAB6-E075-4505-8664-8316476D0F89}"/>
              </a:ext>
            </a:extLst>
          </p:cNvPr>
          <p:cNvGraphicFramePr/>
          <p:nvPr/>
        </p:nvGraphicFramePr>
        <p:xfrm>
          <a:off x="839788" y="457200"/>
          <a:ext cx="3932237"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xmlns="" id="{F90CAD69-D783-40C5-8114-C03D1E62FF7E}"/>
              </a:ext>
            </a:extLst>
          </p:cNvPr>
          <p:cNvGraphicFramePr/>
          <p:nvPr>
            <p:extLst>
              <p:ext uri="{D42A27DB-BD31-4B8C-83A1-F6EECF244321}">
                <p14:modId xmlns:p14="http://schemas.microsoft.com/office/powerpoint/2010/main" xmlns="" val="2931094609"/>
              </p:ext>
            </p:extLst>
          </p:nvPr>
        </p:nvGraphicFramePr>
        <p:xfrm>
          <a:off x="839788" y="2057400"/>
          <a:ext cx="3932237" cy="3811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194" name="Picture 2">
            <a:extLst>
              <a:ext uri="{FF2B5EF4-FFF2-40B4-BE49-F238E27FC236}">
                <a16:creationId xmlns:a16="http://schemas.microsoft.com/office/drawing/2014/main" xmlns="" id="{25EAE7DE-EABE-4A72-9610-233615DDF3AA}"/>
              </a:ext>
            </a:extLst>
          </p:cNvPr>
          <p:cNvPicPr>
            <a:picLocks noGrp="1" noChangeAspect="1" noChangeArrowheads="1"/>
          </p:cNvPicPr>
          <p:nvPr>
            <p:ph idx="1"/>
          </p:nvPr>
        </p:nvPicPr>
        <p:blipFill>
          <a:blip r:embed="rId12" cstate="print">
            <a:extLst>
              <a:ext uri="{28A0092B-C50C-407E-A947-70E740481C1C}">
                <a14:useLocalDpi xmlns:a14="http://schemas.microsoft.com/office/drawing/2010/main" xmlns="" val="0"/>
              </a:ext>
            </a:extLst>
          </a:blip>
          <a:srcRect/>
          <a:stretch>
            <a:fillRect/>
          </a:stretch>
        </p:blipFill>
        <p:spPr bwMode="auto">
          <a:xfrm>
            <a:off x="5183188" y="1923293"/>
            <a:ext cx="6172200" cy="3001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130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31C0E7B3-FF19-4AD4-9FA8-3E77850F8791}"/>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a:extLst>
              <a:ext uri="{FF2B5EF4-FFF2-40B4-BE49-F238E27FC236}">
                <a16:creationId xmlns:a16="http://schemas.microsoft.com/office/drawing/2014/main" xmlns="" id="{6A8FDAF5-50B9-4A8C-BF8E-8BFA1DDACD01}"/>
              </a:ext>
            </a:extLst>
          </p:cNvPr>
          <p:cNvPicPr>
            <a:picLocks noGrp="1" noChangeAspect="1" noChangeArrowheads="1"/>
          </p:cNvPicPr>
          <p:nvPr>
            <p:ph idx="1"/>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2270048"/>
            <a:ext cx="5003564" cy="3806586"/>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a:extLst>
              <a:ext uri="{FF2B5EF4-FFF2-40B4-BE49-F238E27FC236}">
                <a16:creationId xmlns:a16="http://schemas.microsoft.com/office/drawing/2014/main" xmlns="" id="{24FE2662-9F8C-48E0-9B86-3B76C97956AF}"/>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889687" y="2270048"/>
            <a:ext cx="5810250" cy="28860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307525ED-D9B7-4227-82D6-B0F087734C13}"/>
              </a:ext>
            </a:extLst>
          </p:cNvPr>
          <p:cNvSpPr txBox="1"/>
          <p:nvPr/>
        </p:nvSpPr>
        <p:spPr>
          <a:xfrm>
            <a:off x="5078027" y="5735483"/>
            <a:ext cx="6621910" cy="646331"/>
          </a:xfrm>
          <a:prstGeom prst="rect">
            <a:avLst/>
          </a:prstGeom>
          <a:noFill/>
        </p:spPr>
        <p:txBody>
          <a:bodyPr wrap="square" rtlCol="0">
            <a:spAutoFit/>
          </a:bodyPr>
          <a:lstStyle/>
          <a:p>
            <a:r>
              <a:rPr lang="en-US" dirty="0"/>
              <a:t>From the boxplots above, we can see there is outlier in both the columns.</a:t>
            </a:r>
            <a:endParaRPr lang="en-IN" dirty="0"/>
          </a:p>
        </p:txBody>
      </p:sp>
    </p:spTree>
    <p:extLst>
      <p:ext uri="{BB962C8B-B14F-4D97-AF65-F5344CB8AC3E}">
        <p14:creationId xmlns:p14="http://schemas.microsoft.com/office/powerpoint/2010/main" xmlns="" val="929060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27BC67D-5E13-43F2-A5AB-93F359F73A7A}"/>
              </a:ext>
            </a:extLst>
          </p:cNvPr>
          <p:cNvGraphicFramePr/>
          <p:nvPr>
            <p:extLst>
              <p:ext uri="{D42A27DB-BD31-4B8C-83A1-F6EECF244321}">
                <p14:modId xmlns:p14="http://schemas.microsoft.com/office/powerpoint/2010/main" xmlns="" val="320941258"/>
              </p:ext>
            </p:extLst>
          </p:nvPr>
        </p:nvGraphicFramePr>
        <p:xfrm>
          <a:off x="607380" y="111967"/>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2" name="Picture 2">
            <a:extLst>
              <a:ext uri="{FF2B5EF4-FFF2-40B4-BE49-F238E27FC236}">
                <a16:creationId xmlns:a16="http://schemas.microsoft.com/office/drawing/2014/main" xmlns="" id="{C5706F49-01E9-46A4-A651-23DFEA4D226A}"/>
              </a:ext>
            </a:extLst>
          </p:cNvPr>
          <p:cNvPicPr>
            <a:picLocks noGrp="1" noChangeAspect="1" noChangeArrowheads="1"/>
          </p:cNvPicPr>
          <p:nvPr>
            <p:ph idx="1"/>
          </p:nvPr>
        </p:nvPicPr>
        <p:blipFill>
          <a:blip r:embed="rId7" cstate="print">
            <a:extLst>
              <a:ext uri="{28A0092B-C50C-407E-A947-70E740481C1C}">
                <a14:useLocalDpi xmlns:a14="http://schemas.microsoft.com/office/drawing/2010/main" xmlns="" val="0"/>
              </a:ext>
            </a:extLst>
          </a:blip>
          <a:srcRect/>
          <a:stretch>
            <a:fillRect/>
          </a:stretch>
        </p:blipFill>
        <p:spPr bwMode="auto">
          <a:xfrm>
            <a:off x="1871708" y="1471805"/>
            <a:ext cx="3600921" cy="2573484"/>
          </a:xfrm>
          <a:prstGeom prst="rect">
            <a:avLst/>
          </a:prstGeom>
          <a:noFill/>
          <a:extLst>
            <a:ext uri="{909E8E84-426E-40DD-AFC4-6F175D3DCCD1}">
              <a14:hiddenFill xmlns:a14="http://schemas.microsoft.com/office/drawing/2010/main" xmlns="">
                <a:solidFill>
                  <a:srgbClr val="FFFFFF"/>
                </a:solidFill>
              </a14:hiddenFill>
            </a:ext>
          </a:extLst>
        </p:spPr>
      </p:pic>
      <p:pic>
        <p:nvPicPr>
          <p:cNvPr id="10250" name="Picture 10">
            <a:extLst>
              <a:ext uri="{FF2B5EF4-FFF2-40B4-BE49-F238E27FC236}">
                <a16:creationId xmlns:a16="http://schemas.microsoft.com/office/drawing/2014/main" xmlns="" id="{8DE45699-03F8-4F0D-8038-D6892F804920}"/>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756600" y="4352924"/>
            <a:ext cx="3419475" cy="2505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256" name="Picture 16">
            <a:extLst>
              <a:ext uri="{FF2B5EF4-FFF2-40B4-BE49-F238E27FC236}">
                <a16:creationId xmlns:a16="http://schemas.microsoft.com/office/drawing/2014/main" xmlns="" id="{6932FAC8-3E8D-4F0A-8978-ABF9B91B0407}"/>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871708" y="4352923"/>
            <a:ext cx="3352800" cy="2505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258" name="Picture 18">
            <a:extLst>
              <a:ext uri="{FF2B5EF4-FFF2-40B4-BE49-F238E27FC236}">
                <a16:creationId xmlns:a16="http://schemas.microsoft.com/office/drawing/2014/main" xmlns="" id="{009823E8-B23D-426F-9526-895A2E05E487}"/>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835482" y="1471805"/>
            <a:ext cx="3390900" cy="2505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33239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xmlns="" id="{D8E03979-98A2-42CD-8A05-980BDCE170AE}"/>
              </a:ext>
            </a:extLst>
          </p:cNvPr>
          <p:cNvGraphicFramePr/>
          <p:nvPr/>
        </p:nvGraphicFramePr>
        <p:xfrm>
          <a:off x="839788"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xmlns="" id="{0FDC5E99-19D5-4C49-AC74-88A0FBD23383}"/>
              </a:ext>
            </a:extLst>
          </p:cNvPr>
          <p:cNvSpPr>
            <a:spLocks noGrp="1"/>
          </p:cNvSpPr>
          <p:nvPr>
            <p:ph type="body" idx="1"/>
          </p:nvPr>
        </p:nvSpPr>
        <p:spPr/>
        <p:txBody>
          <a:bodyPr/>
          <a:lstStyle/>
          <a:p>
            <a:r>
              <a:rPr lang="en-US" dirty="0"/>
              <a:t>CNT_FAM_MEMBERS</a:t>
            </a:r>
            <a:endParaRPr lang="en-IN" dirty="0"/>
          </a:p>
        </p:txBody>
      </p:sp>
      <p:sp>
        <p:nvSpPr>
          <p:cNvPr id="3" name="Content Placeholder 2">
            <a:extLst>
              <a:ext uri="{FF2B5EF4-FFF2-40B4-BE49-F238E27FC236}">
                <a16:creationId xmlns:a16="http://schemas.microsoft.com/office/drawing/2014/main" xmlns="" id="{864EEC07-40A7-4CEB-8C1A-1D80843B634D}"/>
              </a:ext>
            </a:extLst>
          </p:cNvPr>
          <p:cNvSpPr>
            <a:spLocks noGrp="1"/>
          </p:cNvSpPr>
          <p:nvPr>
            <p:ph sz="half" idx="2"/>
          </p:nvPr>
        </p:nvSpPr>
        <p:spPr/>
        <p:txBody>
          <a:bodyPr>
            <a:normAutofit fontScale="92500" lnSpcReduction="20000"/>
          </a:bodyPr>
          <a:lstStyle/>
          <a:p>
            <a:endParaRPr lang="en-US" dirty="0"/>
          </a:p>
          <a:p>
            <a:r>
              <a:rPr lang="en-US" dirty="0"/>
              <a:t>Here we are dividing CNT_FAM_MEMBERS column in different categories of </a:t>
            </a:r>
            <a:r>
              <a:rPr lang="en-US" dirty="0" err="1"/>
              <a:t>small,medium,large,veryLarge</a:t>
            </a:r>
            <a:r>
              <a:rPr lang="en-US" dirty="0"/>
              <a:t> Families</a:t>
            </a:r>
          </a:p>
          <a:p>
            <a:r>
              <a:rPr lang="en-US" dirty="0"/>
              <a:t>We find below observations:</a:t>
            </a:r>
          </a:p>
          <a:p>
            <a:pPr lvl="1">
              <a:buFont typeface="Courier New" panose="02070309020205020404" pitchFamily="49" charset="0"/>
              <a:buChar char="o"/>
            </a:pPr>
            <a:r>
              <a:rPr lang="en-US" dirty="0"/>
              <a:t>Small: 80776</a:t>
            </a:r>
          </a:p>
          <a:p>
            <a:pPr lvl="1">
              <a:buFont typeface="Courier New" panose="02070309020205020404" pitchFamily="49" charset="0"/>
              <a:buChar char="o"/>
            </a:pPr>
            <a:r>
              <a:rPr lang="en-US" dirty="0"/>
              <a:t>Medium: 518</a:t>
            </a:r>
          </a:p>
          <a:p>
            <a:pPr lvl="1">
              <a:buFont typeface="Courier New" panose="02070309020205020404" pitchFamily="49" charset="0"/>
              <a:buChar char="o"/>
            </a:pPr>
            <a:r>
              <a:rPr lang="en-US" dirty="0"/>
              <a:t>Large: 7</a:t>
            </a:r>
          </a:p>
          <a:p>
            <a:pPr lvl="1">
              <a:buFont typeface="Courier New" panose="02070309020205020404" pitchFamily="49" charset="0"/>
              <a:buChar char="o"/>
            </a:pPr>
            <a:r>
              <a:rPr lang="en-US" dirty="0"/>
              <a:t>Very Large: 4</a:t>
            </a:r>
            <a:endParaRPr lang="en-IN" dirty="0"/>
          </a:p>
        </p:txBody>
      </p:sp>
      <p:sp>
        <p:nvSpPr>
          <p:cNvPr id="5" name="Text Placeholder 4">
            <a:extLst>
              <a:ext uri="{FF2B5EF4-FFF2-40B4-BE49-F238E27FC236}">
                <a16:creationId xmlns:a16="http://schemas.microsoft.com/office/drawing/2014/main" xmlns="" id="{2F315C56-388E-484A-8E95-8DE93F07477A}"/>
              </a:ext>
            </a:extLst>
          </p:cNvPr>
          <p:cNvSpPr>
            <a:spLocks noGrp="1"/>
          </p:cNvSpPr>
          <p:nvPr>
            <p:ph type="body" sz="quarter" idx="3"/>
          </p:nvPr>
        </p:nvSpPr>
        <p:spPr/>
        <p:txBody>
          <a:bodyPr/>
          <a:lstStyle/>
          <a:p>
            <a:r>
              <a:rPr lang="en-IN" dirty="0"/>
              <a:t>DAYS_BIRTH</a:t>
            </a:r>
          </a:p>
        </p:txBody>
      </p:sp>
      <p:sp>
        <p:nvSpPr>
          <p:cNvPr id="6" name="Content Placeholder 5">
            <a:extLst>
              <a:ext uri="{FF2B5EF4-FFF2-40B4-BE49-F238E27FC236}">
                <a16:creationId xmlns:a16="http://schemas.microsoft.com/office/drawing/2014/main" xmlns="" id="{3EC0E19F-EF1A-425E-94F1-0792D9806B67}"/>
              </a:ext>
            </a:extLst>
          </p:cNvPr>
          <p:cNvSpPr>
            <a:spLocks noGrp="1"/>
          </p:cNvSpPr>
          <p:nvPr>
            <p:ph sz="quarter" idx="4"/>
          </p:nvPr>
        </p:nvSpPr>
        <p:spPr/>
        <p:txBody>
          <a:bodyPr>
            <a:normAutofit lnSpcReduction="10000"/>
          </a:bodyPr>
          <a:lstStyle/>
          <a:p>
            <a:endParaRPr lang="en-US" dirty="0"/>
          </a:p>
          <a:p>
            <a:r>
              <a:rPr lang="en-US" dirty="0"/>
              <a:t>Here we are dividing </a:t>
            </a:r>
            <a:r>
              <a:rPr lang="en-IN" dirty="0"/>
              <a:t>DAYS_BIRTH </a:t>
            </a:r>
            <a:r>
              <a:rPr lang="en-US" dirty="0"/>
              <a:t>column in different categories of Young, Teenage, Old</a:t>
            </a:r>
          </a:p>
          <a:p>
            <a:r>
              <a:rPr lang="en-US" dirty="0"/>
              <a:t>We find below observations:</a:t>
            </a:r>
          </a:p>
          <a:p>
            <a:pPr lvl="1">
              <a:buFont typeface="Courier New" panose="02070309020205020404" pitchFamily="49" charset="0"/>
              <a:buChar char="o"/>
            </a:pPr>
            <a:r>
              <a:rPr lang="en-US" dirty="0"/>
              <a:t>Young: 225337</a:t>
            </a:r>
          </a:p>
          <a:p>
            <a:pPr lvl="1">
              <a:buFont typeface="Courier New" panose="02070309020205020404" pitchFamily="49" charset="0"/>
              <a:buChar char="o"/>
            </a:pPr>
            <a:r>
              <a:rPr lang="en-US" dirty="0"/>
              <a:t>Teenage: 52806</a:t>
            </a:r>
          </a:p>
          <a:p>
            <a:pPr lvl="1">
              <a:buFont typeface="Courier New" panose="02070309020205020404" pitchFamily="49" charset="0"/>
              <a:buChar char="o"/>
            </a:pPr>
            <a:r>
              <a:rPr lang="en-US" dirty="0"/>
              <a:t>Old: 29368</a:t>
            </a:r>
          </a:p>
        </p:txBody>
      </p:sp>
    </p:spTree>
    <p:extLst>
      <p:ext uri="{BB962C8B-B14F-4D97-AF65-F5344CB8AC3E}">
        <p14:creationId xmlns:p14="http://schemas.microsoft.com/office/powerpoint/2010/main" xmlns="" val="366818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124C6-E217-4FE5-97F2-1E7152976ABC}"/>
              </a:ext>
            </a:extLst>
          </p:cNvPr>
          <p:cNvSpPr>
            <a:spLocks noGrp="1"/>
          </p:cNvSpPr>
          <p:nvPr>
            <p:ph type="ctrTitle"/>
          </p:nvPr>
        </p:nvSpPr>
        <p:spPr>
          <a:xfrm>
            <a:off x="1524000" y="532661"/>
            <a:ext cx="9144000" cy="923278"/>
          </a:xfrm>
        </p:spPr>
        <p:txBody>
          <a:bodyPr/>
          <a:lstStyle/>
          <a:p>
            <a:pPr algn="l"/>
            <a:r>
              <a:rPr lang="en-IN" dirty="0">
                <a:solidFill>
                  <a:schemeClr val="accent2">
                    <a:lumMod val="75000"/>
                  </a:schemeClr>
                </a:solidFill>
              </a:rPr>
              <a:t>Analysis of TARGET Variables</a:t>
            </a:r>
          </a:p>
        </p:txBody>
      </p:sp>
      <p:sp>
        <p:nvSpPr>
          <p:cNvPr id="3" name="Subtitle 2">
            <a:extLst>
              <a:ext uri="{FF2B5EF4-FFF2-40B4-BE49-F238E27FC236}">
                <a16:creationId xmlns:a16="http://schemas.microsoft.com/office/drawing/2014/main" xmlns="" id="{398A04FF-42BF-4E45-9BD8-8AE0E8BEAAAA}"/>
              </a:ext>
            </a:extLst>
          </p:cNvPr>
          <p:cNvSpPr>
            <a:spLocks noGrp="1"/>
          </p:cNvSpPr>
          <p:nvPr>
            <p:ph type="subTitle" idx="1"/>
          </p:nvPr>
        </p:nvSpPr>
        <p:spPr>
          <a:xfrm>
            <a:off x="1524000" y="1455939"/>
            <a:ext cx="9144000" cy="5402061"/>
          </a:xfrm>
        </p:spPr>
        <p:txBody>
          <a:bodyPr/>
          <a:lstStyle/>
          <a:p>
            <a:pPr marL="342900" indent="-342900" algn="l">
              <a:buFont typeface="Arial" panose="020B0604020202020204" pitchFamily="34" charset="0"/>
              <a:buChar char="•"/>
            </a:pPr>
            <a:r>
              <a:rPr lang="en-US" dirty="0"/>
              <a:t>We have created </a:t>
            </a:r>
            <a:r>
              <a:rPr lang="en-US" dirty="0" err="1"/>
              <a:t>appli_final</a:t>
            </a:r>
            <a:r>
              <a:rPr lang="en-US" dirty="0"/>
              <a:t> data frame for our operational use and we have opted total 30 columns out of 81. The shape of this dataframe is (307511, 30)</a:t>
            </a:r>
          </a:p>
          <a:p>
            <a:pPr marL="342900" indent="-342900" algn="l">
              <a:buFont typeface="Arial" panose="020B0604020202020204" pitchFamily="34" charset="0"/>
              <a:buChar char="•"/>
            </a:pPr>
            <a:r>
              <a:rPr lang="en-US" dirty="0"/>
              <a:t>Ratio of Imbalance between target type 1 and 0 is 91.9:8.07</a:t>
            </a:r>
          </a:p>
          <a:p>
            <a:pPr marL="342900" indent="-342900" algn="l">
              <a:buFont typeface="Arial" panose="020B0604020202020204" pitchFamily="34" charset="0"/>
              <a:buChar char="•"/>
            </a:pPr>
            <a:r>
              <a:rPr lang="en-US" dirty="0"/>
              <a:t>From the below Pie chart we can see the Imbalance between target type 1 and 0</a:t>
            </a:r>
            <a:endParaRPr lang="en-IN" dirty="0"/>
          </a:p>
        </p:txBody>
      </p:sp>
      <p:pic>
        <p:nvPicPr>
          <p:cNvPr id="11266" name="Picture 2">
            <a:extLst>
              <a:ext uri="{FF2B5EF4-FFF2-40B4-BE49-F238E27FC236}">
                <a16:creationId xmlns:a16="http://schemas.microsoft.com/office/drawing/2014/main" xmlns="" id="{310A2A36-24F8-4221-8F7F-903A3EBD0C4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11938" y="3695053"/>
            <a:ext cx="2333625" cy="2486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580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xmlns="" id="{C14DEE4D-5327-42EC-A789-3A129CD20664}"/>
              </a:ext>
            </a:extLst>
          </p:cNvPr>
          <p:cNvGraphicFramePr/>
          <p:nvPr>
            <p:extLst>
              <p:ext uri="{D42A27DB-BD31-4B8C-83A1-F6EECF244321}">
                <p14:modId xmlns:p14="http://schemas.microsoft.com/office/powerpoint/2010/main" xmlns="" val="1134026854"/>
              </p:ext>
            </p:extLst>
          </p:nvPr>
        </p:nvGraphicFramePr>
        <p:xfrm>
          <a:off x="839788" y="457200"/>
          <a:ext cx="9014426" cy="759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2">
            <a:extLst>
              <a:ext uri="{FF2B5EF4-FFF2-40B4-BE49-F238E27FC236}">
                <a16:creationId xmlns:a16="http://schemas.microsoft.com/office/drawing/2014/main" xmlns="" id="{264D1205-DE26-40D0-9821-BFDE01597304}"/>
              </a:ext>
            </a:extLst>
          </p:cNvPr>
          <p:cNvSpPr>
            <a:spLocks noGrp="1"/>
          </p:cNvSpPr>
          <p:nvPr>
            <p:ph type="title"/>
          </p:nvPr>
        </p:nvSpPr>
        <p:spPr>
          <a:xfrm>
            <a:off x="768766" y="496926"/>
            <a:ext cx="9014426" cy="696790"/>
          </a:xfrm>
        </p:spPr>
        <p:txBody>
          <a:bodyPr/>
          <a:lstStyle/>
          <a:p>
            <a:endParaRPr lang="en-IN" dirty="0"/>
          </a:p>
        </p:txBody>
      </p:sp>
      <p:sp>
        <p:nvSpPr>
          <p:cNvPr id="9" name="Text Placeholder 8">
            <a:extLst>
              <a:ext uri="{FF2B5EF4-FFF2-40B4-BE49-F238E27FC236}">
                <a16:creationId xmlns:a16="http://schemas.microsoft.com/office/drawing/2014/main" xmlns="" id="{DC92C73F-3D50-49AB-A6CD-5759FE03809E}"/>
              </a:ext>
            </a:extLst>
          </p:cNvPr>
          <p:cNvSpPr>
            <a:spLocks noGrp="1"/>
          </p:cNvSpPr>
          <p:nvPr>
            <p:ph type="body" sz="half" idx="2"/>
          </p:nvPr>
        </p:nvSpPr>
        <p:spPr/>
        <p:txBody>
          <a:bodyPr/>
          <a:lstStyle/>
          <a:p>
            <a:r>
              <a:rPr lang="en-IN" b="1" dirty="0">
                <a:solidFill>
                  <a:schemeClr val="accent1"/>
                </a:solidFill>
              </a:rPr>
              <a:t>Univariate Analysis for Target variable 1</a:t>
            </a:r>
          </a:p>
          <a:p>
            <a:r>
              <a:rPr lang="en-IN" dirty="0"/>
              <a:t>We performed Univariate Analysis on </a:t>
            </a:r>
            <a:r>
              <a:rPr lang="en-IN" b="1" dirty="0"/>
              <a:t>CODE_GENDER </a:t>
            </a:r>
            <a:r>
              <a:rPr lang="en-IN" dirty="0"/>
              <a:t>and have below observations:</a:t>
            </a:r>
          </a:p>
          <a:p>
            <a:pPr>
              <a:buFont typeface="Wingdings" panose="05000000000000000000" pitchFamily="2" charset="2"/>
              <a:buChar char="ü"/>
            </a:pPr>
            <a:r>
              <a:rPr lang="en-US" dirty="0"/>
              <a:t> From among the default customers female clients are more as compared to the male clients </a:t>
            </a:r>
          </a:p>
          <a:p>
            <a:pPr>
              <a:buFont typeface="Wingdings" panose="05000000000000000000" pitchFamily="2" charset="2"/>
              <a:buChar char="ü"/>
            </a:pPr>
            <a:r>
              <a:rPr lang="en-US" dirty="0"/>
              <a:t>Ratio of female :Ratio of male =57.07 : 42.92</a:t>
            </a:r>
          </a:p>
          <a:p>
            <a:pPr>
              <a:buFont typeface="Wingdings" panose="05000000000000000000" pitchFamily="2" charset="2"/>
              <a:buChar char="ü"/>
            </a:pPr>
            <a:r>
              <a:rPr lang="en-US" dirty="0"/>
              <a:t>Looking to the percent of defaulted credits, females have a higher chance of not returning their loans (~57%), comparing with males (~43%)</a:t>
            </a:r>
            <a:endParaRPr lang="en-IN" dirty="0"/>
          </a:p>
          <a:p>
            <a:endParaRPr lang="en-IN" dirty="0"/>
          </a:p>
        </p:txBody>
      </p:sp>
      <p:pic>
        <p:nvPicPr>
          <p:cNvPr id="12298" name="Picture 10">
            <a:extLst>
              <a:ext uri="{FF2B5EF4-FFF2-40B4-BE49-F238E27FC236}">
                <a16:creationId xmlns:a16="http://schemas.microsoft.com/office/drawing/2014/main" xmlns="" id="{D6FC02EA-5892-4D7A-9C18-A8896E9F6999}"/>
              </a:ext>
            </a:extLst>
          </p:cNvPr>
          <p:cNvPicPr>
            <a:picLocks noGrp="1" noChangeAspect="1" noChangeArrowheads="1"/>
          </p:cNvPicPr>
          <p:nvPr>
            <p:ph idx="1"/>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65477" y="1398126"/>
            <a:ext cx="3607622" cy="40522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4964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005FE9-DDE3-494C-84A9-53CA129D41F4}"/>
              </a:ext>
            </a:extLst>
          </p:cNvPr>
          <p:cNvSpPr>
            <a:spLocks noGrp="1"/>
          </p:cNvSpPr>
          <p:nvPr>
            <p:ph type="title"/>
          </p:nvPr>
        </p:nvSpPr>
        <p:spPr>
          <a:xfrm>
            <a:off x="839788" y="457200"/>
            <a:ext cx="5632040" cy="1371600"/>
          </a:xfrm>
        </p:spPr>
        <p:txBody>
          <a:bodyPr>
            <a:normAutofit fontScale="90000"/>
          </a:bodyPr>
          <a:lstStyle/>
          <a:p>
            <a:r>
              <a:rPr lang="en-US" b="1" dirty="0"/>
              <a:t>Plotting the Male and Female gender frequency against TARGET variable</a:t>
            </a:r>
            <a:endParaRPr lang="en-IN" b="1" dirty="0"/>
          </a:p>
        </p:txBody>
      </p:sp>
      <p:sp>
        <p:nvSpPr>
          <p:cNvPr id="4" name="Text Placeholder 3">
            <a:extLst>
              <a:ext uri="{FF2B5EF4-FFF2-40B4-BE49-F238E27FC236}">
                <a16:creationId xmlns:a16="http://schemas.microsoft.com/office/drawing/2014/main" xmlns="" id="{42086EA1-AB73-4377-B7F0-66F6EC12CDE0}"/>
              </a:ext>
            </a:extLst>
          </p:cNvPr>
          <p:cNvSpPr>
            <a:spLocks noGrp="1"/>
          </p:cNvSpPr>
          <p:nvPr>
            <p:ph type="body" sz="half" idx="2"/>
          </p:nvPr>
        </p:nvSpPr>
        <p:spPr/>
        <p:txBody>
          <a:bodyPr/>
          <a:lstStyle/>
          <a:p>
            <a:r>
              <a:rPr lang="en-US" dirty="0"/>
              <a:t>Looking to the percent of defaulted credits, females have a higher chance of not returning their loans (~57%), comparing with males (~43%)</a:t>
            </a:r>
            <a:endParaRPr lang="en-IN" dirty="0"/>
          </a:p>
        </p:txBody>
      </p:sp>
      <p:pic>
        <p:nvPicPr>
          <p:cNvPr id="13314" name="Picture 2">
            <a:extLst>
              <a:ext uri="{FF2B5EF4-FFF2-40B4-BE49-F238E27FC236}">
                <a16:creationId xmlns:a16="http://schemas.microsoft.com/office/drawing/2014/main" xmlns="" id="{38BA33C3-50D2-44B2-8C25-1552DCEDDF0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1828" y="1398126"/>
            <a:ext cx="3594919" cy="40522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5639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4A7D5EF-2FF6-49FA-8310-6F73428C0F5C}"/>
              </a:ext>
            </a:extLst>
          </p:cNvPr>
          <p:cNvSpPr>
            <a:spLocks noGrp="1"/>
          </p:cNvSpPr>
          <p:nvPr>
            <p:ph type="title"/>
          </p:nvPr>
        </p:nvSpPr>
        <p:spPr/>
        <p:txBody>
          <a:bodyPr>
            <a:normAutofit/>
          </a:bodyPr>
          <a:lstStyle/>
          <a:p>
            <a:r>
              <a:rPr lang="en-IN" b="1" dirty="0"/>
              <a:t>Univariate Analyses on FLAG_OWN_CAR</a:t>
            </a:r>
          </a:p>
        </p:txBody>
      </p:sp>
      <p:sp>
        <p:nvSpPr>
          <p:cNvPr id="6" name="Text Placeholder 5">
            <a:extLst>
              <a:ext uri="{FF2B5EF4-FFF2-40B4-BE49-F238E27FC236}">
                <a16:creationId xmlns:a16="http://schemas.microsoft.com/office/drawing/2014/main" xmlns="" id="{B3C11276-9EF9-4269-9C29-5D5AFBC7C265}"/>
              </a:ext>
            </a:extLst>
          </p:cNvPr>
          <p:cNvSpPr>
            <a:spLocks noGrp="1"/>
          </p:cNvSpPr>
          <p:nvPr>
            <p:ph type="body" sz="half" idx="2"/>
          </p:nvPr>
        </p:nvSpPr>
        <p:spPr/>
        <p:txBody>
          <a:bodyPr/>
          <a:lstStyle/>
          <a:p>
            <a:endParaRPr lang="en-US" dirty="0"/>
          </a:p>
          <a:p>
            <a:endParaRPr lang="en-US" dirty="0"/>
          </a:p>
          <a:p>
            <a:pPr marL="285750" indent="-285750">
              <a:buFont typeface="Arial" panose="020B0604020202020204" pitchFamily="34" charset="0"/>
              <a:buChar char="•"/>
            </a:pPr>
            <a:r>
              <a:rPr lang="en-US" dirty="0"/>
              <a:t>From the below graph it can be seen that from default customers many of the clients are not owing car.</a:t>
            </a:r>
          </a:p>
          <a:p>
            <a:pPr marL="285750" indent="-285750">
              <a:buFont typeface="Arial" panose="020B0604020202020204" pitchFamily="34" charset="0"/>
              <a:buChar char="•"/>
            </a:pPr>
            <a:r>
              <a:rPr lang="en-US" dirty="0"/>
              <a:t>Ratio of clients are not owing car :Ratio of clients owing car =69.48 : 30.51</a:t>
            </a:r>
          </a:p>
          <a:p>
            <a:pPr marL="285750" indent="-285750">
              <a:buFont typeface="Arial" panose="020B0604020202020204" pitchFamily="34" charset="0"/>
              <a:buChar char="•"/>
            </a:pPr>
            <a:r>
              <a:rPr lang="en-US" dirty="0"/>
              <a:t>Looking to the percent of defaulted </a:t>
            </a:r>
            <a:r>
              <a:rPr lang="en-US" dirty="0" err="1"/>
              <a:t>credits,clients</a:t>
            </a:r>
            <a:r>
              <a:rPr lang="en-US" dirty="0"/>
              <a:t> that are not owing car have a higher chance of not returning their loans (~69%), comparing with clients that are owing car (~30%)</a:t>
            </a:r>
            <a:endParaRPr lang="en-IN" dirty="0"/>
          </a:p>
        </p:txBody>
      </p:sp>
      <p:pic>
        <p:nvPicPr>
          <p:cNvPr id="14338" name="Picture 2">
            <a:extLst>
              <a:ext uri="{FF2B5EF4-FFF2-40B4-BE49-F238E27FC236}">
                <a16:creationId xmlns:a16="http://schemas.microsoft.com/office/drawing/2014/main" xmlns="" id="{C2CCD91A-9BF8-4592-8330-325329A6490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33720" y="680514"/>
            <a:ext cx="3671136" cy="2914942"/>
          </a:xfrm>
          <a:prstGeom prst="rect">
            <a:avLst/>
          </a:prstGeom>
          <a:noFill/>
          <a:extLst>
            <a:ext uri="{909E8E84-426E-40DD-AFC4-6F175D3DCCD1}">
              <a14:hiddenFill xmlns:a14="http://schemas.microsoft.com/office/drawing/2010/main" xmlns="">
                <a:solidFill>
                  <a:srgbClr val="FFFFFF"/>
                </a:solidFill>
              </a14:hiddenFill>
            </a:ext>
          </a:extLst>
        </p:spPr>
      </p:pic>
      <p:pic>
        <p:nvPicPr>
          <p:cNvPr id="14340" name="Picture 4">
            <a:extLst>
              <a:ext uri="{FF2B5EF4-FFF2-40B4-BE49-F238E27FC236}">
                <a16:creationId xmlns:a16="http://schemas.microsoft.com/office/drawing/2014/main" xmlns="" id="{86E54877-7A16-4CE3-892E-3CBC94B399A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26263" y="3766259"/>
            <a:ext cx="2686050" cy="3038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222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9273A-F0F3-4F07-B4C9-6C3DCEB541B6}"/>
              </a:ext>
            </a:extLst>
          </p:cNvPr>
          <p:cNvSpPr>
            <a:spLocks noGrp="1"/>
          </p:cNvSpPr>
          <p:nvPr>
            <p:ph type="title"/>
          </p:nvPr>
        </p:nvSpPr>
        <p:spPr/>
        <p:txBody>
          <a:bodyPr/>
          <a:lstStyle/>
          <a:p>
            <a:r>
              <a:rPr lang="en-US" b="1" dirty="0"/>
              <a:t>Univariate Analyses on FLAG_OWN_REALTY</a:t>
            </a:r>
            <a:endParaRPr lang="en-IN" b="1" dirty="0"/>
          </a:p>
        </p:txBody>
      </p:sp>
      <p:sp>
        <p:nvSpPr>
          <p:cNvPr id="4" name="Text Placeholder 3">
            <a:extLst>
              <a:ext uri="{FF2B5EF4-FFF2-40B4-BE49-F238E27FC236}">
                <a16:creationId xmlns:a16="http://schemas.microsoft.com/office/drawing/2014/main" xmlns="" id="{A0FFF142-4E0E-42C1-84C6-CA8FB9D6DE4F}"/>
              </a:ext>
            </a:extLst>
          </p:cNvPr>
          <p:cNvSpPr>
            <a:spLocks noGrp="1"/>
          </p:cNvSpPr>
          <p:nvPr>
            <p:ph type="body" sz="half" idx="2"/>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the below graph it can be seen that from default customers many of the clients are owing flat/house.</a:t>
            </a:r>
          </a:p>
          <a:p>
            <a:pPr marL="285750" indent="-285750">
              <a:buFont typeface="Arial" panose="020B0604020202020204" pitchFamily="34" charset="0"/>
              <a:buChar char="•"/>
            </a:pPr>
            <a:r>
              <a:rPr lang="en-US" dirty="0"/>
              <a:t>Ratio of clients are owing house/flat :Ratio of clients that are not owing house/flat =68.41 : 31.58</a:t>
            </a:r>
          </a:p>
          <a:p>
            <a:pPr marL="285750" indent="-285750">
              <a:buFont typeface="Arial" panose="020B0604020202020204" pitchFamily="34" charset="0"/>
              <a:buChar char="•"/>
            </a:pPr>
            <a:r>
              <a:rPr lang="en-US" dirty="0"/>
              <a:t>Looking to the percent of defaulted </a:t>
            </a:r>
            <a:r>
              <a:rPr lang="en-US" dirty="0" err="1"/>
              <a:t>credits,clients</a:t>
            </a:r>
            <a:r>
              <a:rPr lang="en-US" dirty="0"/>
              <a:t> that are owing house/flat have a higher chance of not returning their loans (~68%), comparing with clients that are not owing house/flat (~31%)</a:t>
            </a:r>
            <a:endParaRPr lang="en-IN" dirty="0"/>
          </a:p>
        </p:txBody>
      </p:sp>
      <p:pic>
        <p:nvPicPr>
          <p:cNvPr id="15362" name="Picture 2">
            <a:extLst>
              <a:ext uri="{FF2B5EF4-FFF2-40B4-BE49-F238E27FC236}">
                <a16:creationId xmlns:a16="http://schemas.microsoft.com/office/drawing/2014/main" xmlns="" id="{0D4B51F4-A421-48EE-B2E1-4D8E708518D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56672" y="253589"/>
            <a:ext cx="3671136" cy="3175411"/>
          </a:xfrm>
          <a:prstGeom prst="rect">
            <a:avLst/>
          </a:prstGeom>
          <a:noFill/>
          <a:extLst>
            <a:ext uri="{909E8E84-426E-40DD-AFC4-6F175D3DCCD1}">
              <a14:hiddenFill xmlns:a14="http://schemas.microsoft.com/office/drawing/2010/main" xmlns="">
                <a:solidFill>
                  <a:srgbClr val="FFFFFF"/>
                </a:solidFill>
              </a14:hiddenFill>
            </a:ext>
          </a:extLst>
        </p:spPr>
      </p:pic>
      <p:pic>
        <p:nvPicPr>
          <p:cNvPr id="15366" name="Picture 6">
            <a:extLst>
              <a:ext uri="{FF2B5EF4-FFF2-40B4-BE49-F238E27FC236}">
                <a16:creationId xmlns:a16="http://schemas.microsoft.com/office/drawing/2014/main" xmlns="" id="{C1EDAC32-9434-49AC-9C9F-719776CE832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32123" y="3429000"/>
            <a:ext cx="3799643" cy="34336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6916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D485D-65B7-4BB4-9D21-007225857A0A}"/>
              </a:ext>
            </a:extLst>
          </p:cNvPr>
          <p:cNvSpPr>
            <a:spLocks noGrp="1"/>
          </p:cNvSpPr>
          <p:nvPr>
            <p:ph type="title"/>
          </p:nvPr>
        </p:nvSpPr>
        <p:spPr/>
        <p:txBody>
          <a:bodyPr/>
          <a:lstStyle/>
          <a:p>
            <a:r>
              <a:rPr lang="en-US" b="1" dirty="0"/>
              <a:t>Univariate Analyses on CNT_CHILDREN</a:t>
            </a:r>
            <a:r>
              <a:rPr lang="en-US" dirty="0"/>
              <a:t/>
            </a:r>
            <a:br>
              <a:rPr lang="en-US" dirty="0"/>
            </a:br>
            <a:endParaRPr lang="en-IN" dirty="0"/>
          </a:p>
        </p:txBody>
      </p:sp>
      <p:sp>
        <p:nvSpPr>
          <p:cNvPr id="4" name="Text Placeholder 3">
            <a:extLst>
              <a:ext uri="{FF2B5EF4-FFF2-40B4-BE49-F238E27FC236}">
                <a16:creationId xmlns:a16="http://schemas.microsoft.com/office/drawing/2014/main" xmlns="" id="{EC04E4F6-8497-4812-B506-95E097F0B0D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From the below graph it can be seen that from default customers many of the clients are not having children</a:t>
            </a:r>
          </a:p>
          <a:p>
            <a:pPr marL="285750" indent="-285750">
              <a:buFont typeface="Arial" panose="020B0604020202020204" pitchFamily="34" charset="0"/>
              <a:buChar char="•"/>
            </a:pPr>
            <a:r>
              <a:rPr lang="en-US" sz="1800" dirty="0"/>
              <a:t>Looking to the percent of defaulted credits, clients that are ha have a having more no. children have less chance of not returning their loans, comparing with clients that are not having any children.</a:t>
            </a:r>
            <a:endParaRPr lang="en-IN" sz="1800" dirty="0"/>
          </a:p>
        </p:txBody>
      </p:sp>
      <p:pic>
        <p:nvPicPr>
          <p:cNvPr id="16386" name="Picture 2">
            <a:extLst>
              <a:ext uri="{FF2B5EF4-FFF2-40B4-BE49-F238E27FC236}">
                <a16:creationId xmlns:a16="http://schemas.microsoft.com/office/drawing/2014/main" xmlns="" id="{860B6D06-E426-4109-B514-4976CBF352F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21017" y="310718"/>
            <a:ext cx="3696542" cy="3648723"/>
          </a:xfrm>
          <a:prstGeom prst="rect">
            <a:avLst/>
          </a:prstGeom>
          <a:noFill/>
          <a:extLst>
            <a:ext uri="{909E8E84-426E-40DD-AFC4-6F175D3DCCD1}">
              <a14:hiddenFill xmlns:a14="http://schemas.microsoft.com/office/drawing/2010/main" xmlns="">
                <a:solidFill>
                  <a:srgbClr val="FFFFFF"/>
                </a:solidFill>
              </a14:hiddenFill>
            </a:ext>
          </a:extLst>
        </p:spPr>
      </p:pic>
      <p:pic>
        <p:nvPicPr>
          <p:cNvPr id="16388" name="Picture 4">
            <a:extLst>
              <a:ext uri="{FF2B5EF4-FFF2-40B4-BE49-F238E27FC236}">
                <a16:creationId xmlns:a16="http://schemas.microsoft.com/office/drawing/2014/main" xmlns="" id="{C5E4D928-2C12-48A5-8139-4BFC93F4A95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40497" y="4030461"/>
            <a:ext cx="3477062" cy="27934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573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3A131-8F6C-412C-8452-5E13B1B3A5DC}"/>
              </a:ext>
            </a:extLst>
          </p:cNvPr>
          <p:cNvSpPr>
            <a:spLocks noGrp="1"/>
          </p:cNvSpPr>
          <p:nvPr>
            <p:ph type="title"/>
          </p:nvPr>
        </p:nvSpPr>
        <p:spPr>
          <a:solidFill>
            <a:schemeClr val="accent3">
              <a:lumMod val="50000"/>
            </a:schemeClr>
          </a:solidFill>
        </p:spPr>
        <p:style>
          <a:lnRef idx="1">
            <a:schemeClr val="dk1"/>
          </a:lnRef>
          <a:fillRef idx="3">
            <a:schemeClr val="dk1"/>
          </a:fillRef>
          <a:effectRef idx="2">
            <a:schemeClr val="dk1"/>
          </a:effectRef>
          <a:fontRef idx="minor">
            <a:schemeClr val="lt1"/>
          </a:fontRef>
        </p:style>
        <p:txBody>
          <a:bodyPr/>
          <a:lstStyle/>
          <a:p>
            <a:pPr algn="ctr"/>
            <a:r>
              <a:rPr lang="en-IN" b="1" spc="300" dirty="0"/>
              <a:t>Approach &amp; Risk Associated</a:t>
            </a:r>
          </a:p>
        </p:txBody>
      </p:sp>
      <p:graphicFrame>
        <p:nvGraphicFramePr>
          <p:cNvPr id="7" name="Content Placeholder 6">
            <a:extLst>
              <a:ext uri="{FF2B5EF4-FFF2-40B4-BE49-F238E27FC236}">
                <a16:creationId xmlns:a16="http://schemas.microsoft.com/office/drawing/2014/main" xmlns="" id="{487A9181-C5EA-4B48-87CC-F4F727CFCC5C}"/>
              </a:ext>
            </a:extLst>
          </p:cNvPr>
          <p:cNvGraphicFramePr>
            <a:graphicFrameLocks noGrp="1"/>
          </p:cNvGraphicFramePr>
          <p:nvPr>
            <p:ph sz="half" idx="1"/>
            <p:extLst>
              <p:ext uri="{D42A27DB-BD31-4B8C-83A1-F6EECF244321}">
                <p14:modId xmlns:p14="http://schemas.microsoft.com/office/powerpoint/2010/main" xmlns="" val="1038046174"/>
              </p:ext>
            </p:extLst>
          </p:nvPr>
        </p:nvGraphicFramePr>
        <p:xfrm>
          <a:off x="838200" y="1825624"/>
          <a:ext cx="5181600"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xmlns="" id="{97D51364-B0BA-44A7-8D7D-FA423020EE30}"/>
              </a:ext>
            </a:extLst>
          </p:cNvPr>
          <p:cNvGraphicFramePr>
            <a:graphicFrameLocks noGrp="1"/>
          </p:cNvGraphicFramePr>
          <p:nvPr>
            <p:ph sz="half" idx="2"/>
            <p:extLst>
              <p:ext uri="{D42A27DB-BD31-4B8C-83A1-F6EECF244321}">
                <p14:modId xmlns:p14="http://schemas.microsoft.com/office/powerpoint/2010/main" xmlns="" val="4095585487"/>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323160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EB79B-31D9-4382-AF06-BE3181EAD2D0}"/>
              </a:ext>
            </a:extLst>
          </p:cNvPr>
          <p:cNvSpPr>
            <a:spLocks noGrp="1"/>
          </p:cNvSpPr>
          <p:nvPr>
            <p:ph type="title"/>
          </p:nvPr>
        </p:nvSpPr>
        <p:spPr/>
        <p:txBody>
          <a:bodyPr>
            <a:normAutofit fontScale="90000"/>
          </a:bodyPr>
          <a:lstStyle/>
          <a:p>
            <a:r>
              <a:rPr lang="en-US" b="1" dirty="0"/>
              <a:t>Univariate Analysis on NAME_EDUCATION_TYPE</a:t>
            </a:r>
            <a:br>
              <a:rPr lang="en-US" b="1" dirty="0"/>
            </a:br>
            <a:endParaRPr lang="en-IN" dirty="0"/>
          </a:p>
        </p:txBody>
      </p:sp>
      <p:sp>
        <p:nvSpPr>
          <p:cNvPr id="4" name="Text Placeholder 3">
            <a:extLst>
              <a:ext uri="{FF2B5EF4-FFF2-40B4-BE49-F238E27FC236}">
                <a16:creationId xmlns:a16="http://schemas.microsoft.com/office/drawing/2014/main" xmlns="" id="{C5B52EA1-FE2C-45C7-9B2C-DAD9369E7B6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From the below graph it can be seen that from default customers many of the clients are  having education type as Secondary / secondary special</a:t>
            </a:r>
          </a:p>
          <a:p>
            <a:pPr marL="285750" indent="-285750">
              <a:buFont typeface="Arial" panose="020B0604020202020204" pitchFamily="34" charset="0"/>
              <a:buChar char="•"/>
            </a:pPr>
            <a:r>
              <a:rPr lang="en-US" dirty="0"/>
              <a:t>Looking to the percent of defaulted </a:t>
            </a:r>
            <a:r>
              <a:rPr lang="en-US" dirty="0" err="1"/>
              <a:t>credits,clients</a:t>
            </a:r>
            <a:r>
              <a:rPr lang="en-US" dirty="0"/>
              <a:t> that are having education type as Secondary / secondary special have less chance of not returning their loans, comparing with clients that are having education type as other than  Secondary / secondary special</a:t>
            </a:r>
            <a:endParaRPr lang="en-IN" dirty="0"/>
          </a:p>
        </p:txBody>
      </p:sp>
      <p:pic>
        <p:nvPicPr>
          <p:cNvPr id="17410" name="Picture 2">
            <a:extLst>
              <a:ext uri="{FF2B5EF4-FFF2-40B4-BE49-F238E27FC236}">
                <a16:creationId xmlns:a16="http://schemas.microsoft.com/office/drawing/2014/main" xmlns="" id="{7F642347-08AE-4218-9958-F6690E210A2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1820" y="1"/>
            <a:ext cx="4883567" cy="3546416"/>
          </a:xfrm>
          <a:prstGeom prst="rect">
            <a:avLst/>
          </a:prstGeom>
          <a:noFill/>
          <a:extLst>
            <a:ext uri="{909E8E84-426E-40DD-AFC4-6F175D3DCCD1}">
              <a14:hiddenFill xmlns:a14="http://schemas.microsoft.com/office/drawing/2010/main" xmlns="">
                <a:solidFill>
                  <a:srgbClr val="FFFFFF"/>
                </a:solidFill>
              </a14:hiddenFill>
            </a:ext>
          </a:extLst>
        </p:spPr>
      </p:pic>
      <p:pic>
        <p:nvPicPr>
          <p:cNvPr id="17414" name="Picture 6">
            <a:extLst>
              <a:ext uri="{FF2B5EF4-FFF2-40B4-BE49-F238E27FC236}">
                <a16:creationId xmlns:a16="http://schemas.microsoft.com/office/drawing/2014/main" xmlns="" id="{E57833BA-834E-46CF-AA8B-895496CE758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9060" y="3371521"/>
            <a:ext cx="4802820" cy="35880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6499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D4A74-3DB5-4B80-833B-DEE982F8F534}"/>
              </a:ext>
            </a:extLst>
          </p:cNvPr>
          <p:cNvSpPr>
            <a:spLocks noGrp="1"/>
          </p:cNvSpPr>
          <p:nvPr>
            <p:ph type="title"/>
          </p:nvPr>
        </p:nvSpPr>
        <p:spPr>
          <a:xfrm>
            <a:off x="839788" y="457199"/>
            <a:ext cx="4744266" cy="1673441"/>
          </a:xfrm>
        </p:spPr>
        <p:txBody>
          <a:bodyPr/>
          <a:lstStyle/>
          <a:p>
            <a:r>
              <a:rPr lang="en-IN" b="1" dirty="0"/>
              <a:t>Univariate Analysis on REGION_RATING_CLIENT</a:t>
            </a:r>
          </a:p>
        </p:txBody>
      </p:sp>
      <p:sp>
        <p:nvSpPr>
          <p:cNvPr id="4" name="Text Placeholder 3">
            <a:extLst>
              <a:ext uri="{FF2B5EF4-FFF2-40B4-BE49-F238E27FC236}">
                <a16:creationId xmlns:a16="http://schemas.microsoft.com/office/drawing/2014/main" xmlns="" id="{46360AB2-8FD5-48C8-ABE5-6DE2FE097EED}"/>
              </a:ext>
            </a:extLst>
          </p:cNvPr>
          <p:cNvSpPr>
            <a:spLocks noGrp="1"/>
          </p:cNvSpPr>
          <p:nvPr>
            <p:ph type="body" sz="half" idx="2"/>
          </p:nvPr>
        </p:nvSpPr>
        <p:spPr/>
        <p:txBody>
          <a:bodyPr/>
          <a:lstStyle/>
          <a:p>
            <a:endParaRPr lang="en-US" dirty="0"/>
          </a:p>
          <a:p>
            <a:endParaRPr lang="en-US" dirty="0"/>
          </a:p>
          <a:p>
            <a:pPr marL="285750" indent="-285750">
              <a:buFont typeface="Arial" panose="020B0604020202020204" pitchFamily="34" charset="0"/>
              <a:buChar char="•"/>
            </a:pPr>
            <a:r>
              <a:rPr lang="en-US" dirty="0"/>
              <a:t>As observed clients with Region rating as "2" are more defaulters</a:t>
            </a:r>
          </a:p>
          <a:p>
            <a:pPr marL="285750" indent="-285750">
              <a:buFont typeface="Arial" panose="020B0604020202020204" pitchFamily="34" charset="0"/>
              <a:buChar char="•"/>
            </a:pPr>
            <a:r>
              <a:rPr lang="en-US" dirty="0"/>
              <a:t>Plotting the "Region Rating of client" frequency against TARGET variable</a:t>
            </a:r>
            <a:endParaRPr lang="en-IN" dirty="0"/>
          </a:p>
        </p:txBody>
      </p:sp>
      <p:pic>
        <p:nvPicPr>
          <p:cNvPr id="18434" name="Picture 2">
            <a:extLst>
              <a:ext uri="{FF2B5EF4-FFF2-40B4-BE49-F238E27FC236}">
                <a16:creationId xmlns:a16="http://schemas.microsoft.com/office/drawing/2014/main" xmlns="" id="{40440AAE-7A35-4F4C-B33B-4FE3FAC44F1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8180" y="1620426"/>
            <a:ext cx="3582216" cy="36076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9358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140E1-F355-492F-9A71-653E16251D8A}"/>
              </a:ext>
            </a:extLst>
          </p:cNvPr>
          <p:cNvSpPr>
            <a:spLocks noGrp="1"/>
          </p:cNvSpPr>
          <p:nvPr>
            <p:ph type="title"/>
          </p:nvPr>
        </p:nvSpPr>
        <p:spPr>
          <a:xfrm>
            <a:off x="839788" y="457200"/>
            <a:ext cx="4852506" cy="1600200"/>
          </a:xfrm>
        </p:spPr>
        <p:txBody>
          <a:bodyPr/>
          <a:lstStyle/>
          <a:p>
            <a:r>
              <a:rPr lang="en-IN" b="1" dirty="0"/>
              <a:t>Univariate Analysis on NAME_CONTRACT_TYPE</a:t>
            </a:r>
          </a:p>
        </p:txBody>
      </p:sp>
      <p:sp>
        <p:nvSpPr>
          <p:cNvPr id="4" name="Text Placeholder 3">
            <a:extLst>
              <a:ext uri="{FF2B5EF4-FFF2-40B4-BE49-F238E27FC236}">
                <a16:creationId xmlns:a16="http://schemas.microsoft.com/office/drawing/2014/main" xmlns="" id="{96D8F151-8F24-4944-B24E-25E3BB93661E}"/>
              </a:ext>
            </a:extLst>
          </p:cNvPr>
          <p:cNvSpPr>
            <a:spLocks noGrp="1"/>
          </p:cNvSpPr>
          <p:nvPr>
            <p:ph type="body" sz="half" idx="2"/>
          </p:nvPr>
        </p:nvSpPr>
        <p:spPr/>
        <p:txBody>
          <a:bodyPr/>
          <a:lstStyle/>
          <a:p>
            <a:endParaRPr lang="en-US" dirty="0"/>
          </a:p>
          <a:p>
            <a:endParaRPr lang="en-US" dirty="0"/>
          </a:p>
          <a:p>
            <a:pPr marL="285750" indent="-285750">
              <a:buFont typeface="Arial" panose="020B0604020202020204" pitchFamily="34" charset="0"/>
              <a:buChar char="•"/>
            </a:pPr>
            <a:r>
              <a:rPr lang="en-US" dirty="0"/>
              <a:t>As observed clients with Cash Loan are more defaulters</a:t>
            </a:r>
          </a:p>
          <a:p>
            <a:pPr marL="285750" indent="-285750">
              <a:buFont typeface="Arial" panose="020B0604020202020204" pitchFamily="34" charset="0"/>
              <a:buChar char="•"/>
            </a:pPr>
            <a:r>
              <a:rPr lang="en-US" dirty="0"/>
              <a:t>Plotting the "Contract type" frequency against TARGET variable</a:t>
            </a:r>
            <a:endParaRPr lang="en-IN" dirty="0"/>
          </a:p>
        </p:txBody>
      </p:sp>
      <p:pic>
        <p:nvPicPr>
          <p:cNvPr id="19458" name="Picture 2">
            <a:extLst>
              <a:ext uri="{FF2B5EF4-FFF2-40B4-BE49-F238E27FC236}">
                <a16:creationId xmlns:a16="http://schemas.microsoft.com/office/drawing/2014/main" xmlns="" id="{6D4197F8-3C67-4EF5-9BDA-C1EB34F0EC9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43035" y="1506100"/>
            <a:ext cx="4852506" cy="38362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663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C25038-04FF-4797-9B9C-4E7715B386A8}"/>
              </a:ext>
            </a:extLst>
          </p:cNvPr>
          <p:cNvSpPr>
            <a:spLocks noGrp="1"/>
          </p:cNvSpPr>
          <p:nvPr>
            <p:ph type="title"/>
          </p:nvPr>
        </p:nvSpPr>
        <p:spPr>
          <a:xfrm>
            <a:off x="839788" y="457200"/>
            <a:ext cx="4264872" cy="1600200"/>
          </a:xfrm>
        </p:spPr>
        <p:txBody>
          <a:bodyPr/>
          <a:lstStyle/>
          <a:p>
            <a:r>
              <a:rPr lang="en-IN" b="1" dirty="0"/>
              <a:t>Univariate Analysis on Continuous Data </a:t>
            </a:r>
          </a:p>
        </p:txBody>
      </p:sp>
      <p:sp>
        <p:nvSpPr>
          <p:cNvPr id="4" name="Text Placeholder 3">
            <a:extLst>
              <a:ext uri="{FF2B5EF4-FFF2-40B4-BE49-F238E27FC236}">
                <a16:creationId xmlns:a16="http://schemas.microsoft.com/office/drawing/2014/main" xmlns="" id="{70E7365E-F7FA-483A-97A6-2B04087D4883}"/>
              </a:ext>
            </a:extLst>
          </p:cNvPr>
          <p:cNvSpPr>
            <a:spLocks noGrp="1"/>
          </p:cNvSpPr>
          <p:nvPr>
            <p:ph type="body" sz="half" idx="2"/>
          </p:nvPr>
        </p:nvSpPr>
        <p:spPr/>
        <p:txBody>
          <a:bodyPr/>
          <a:lstStyle/>
          <a:p>
            <a:r>
              <a:rPr lang="en-US" dirty="0"/>
              <a:t>Higher the amount credited lower is the default rate therefore amount credited is inversely proportional to default rate</a:t>
            </a:r>
          </a:p>
          <a:p>
            <a:r>
              <a:rPr lang="en-US" dirty="0"/>
              <a:t>Clients having income in between 247500.0 and 315000.0 (</a:t>
            </a:r>
            <a:r>
              <a:rPr lang="en-US" dirty="0" err="1"/>
              <a:t>approx</a:t>
            </a:r>
            <a:r>
              <a:rPr lang="en-US" dirty="0"/>
              <a:t>) have higher default rate means they have high rate of not paying amount on time.</a:t>
            </a:r>
          </a:p>
          <a:p>
            <a:r>
              <a:rPr lang="en-US" dirty="0"/>
              <a:t>#Showing the amt income of clients till 99 percentile</a:t>
            </a:r>
            <a:endParaRPr lang="en-IN" dirty="0"/>
          </a:p>
        </p:txBody>
      </p:sp>
      <p:pic>
        <p:nvPicPr>
          <p:cNvPr id="20482" name="Picture 2">
            <a:extLst>
              <a:ext uri="{FF2B5EF4-FFF2-40B4-BE49-F238E27FC236}">
                <a16:creationId xmlns:a16="http://schemas.microsoft.com/office/drawing/2014/main" xmlns="" id="{3928BE0A-372F-4F5D-A8D3-DBC00B0A854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47622" y="1404477"/>
            <a:ext cx="5843331" cy="2421799"/>
          </a:xfrm>
          <a:prstGeom prst="rect">
            <a:avLst/>
          </a:prstGeom>
          <a:noFill/>
          <a:extLst>
            <a:ext uri="{909E8E84-426E-40DD-AFC4-6F175D3DCCD1}">
              <a14:hiddenFill xmlns:a14="http://schemas.microsoft.com/office/drawing/2010/main" xmlns="">
                <a:solidFill>
                  <a:srgbClr val="FFFFFF"/>
                </a:solidFill>
              </a14:hiddenFill>
            </a:ext>
          </a:extLst>
        </p:spPr>
      </p:pic>
      <p:pic>
        <p:nvPicPr>
          <p:cNvPr id="20484" name="Picture 4">
            <a:extLst>
              <a:ext uri="{FF2B5EF4-FFF2-40B4-BE49-F238E27FC236}">
                <a16:creationId xmlns:a16="http://schemas.microsoft.com/office/drawing/2014/main" xmlns="" id="{92750249-1E80-4A94-BC0F-61AF9792833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30652" y="4024218"/>
            <a:ext cx="8620125" cy="28586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0318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51617-16DD-4F9D-93F8-31C5B6A5145C}"/>
              </a:ext>
            </a:extLst>
          </p:cNvPr>
          <p:cNvSpPr>
            <a:spLocks noGrp="1"/>
          </p:cNvSpPr>
          <p:nvPr>
            <p:ph type="title"/>
          </p:nvPr>
        </p:nvSpPr>
        <p:spPr>
          <a:xfrm>
            <a:off x="839788" y="457199"/>
            <a:ext cx="10701183" cy="1833239"/>
          </a:xfrm>
        </p:spPr>
        <p:txBody>
          <a:bodyPr>
            <a:normAutofit/>
          </a:bodyPr>
          <a:lstStyle/>
          <a:p>
            <a:r>
              <a:rPr lang="en-US" dirty="0"/>
              <a:t>If the amount of goods price is lower than 450000 then the default rate is maximum.</a:t>
            </a:r>
            <a:r>
              <a:rPr lang="en-IN" dirty="0"/>
              <a:t/>
            </a:r>
            <a:br>
              <a:rPr lang="en-IN" dirty="0"/>
            </a:br>
            <a:endParaRPr lang="en-IN" dirty="0"/>
          </a:p>
        </p:txBody>
      </p:sp>
      <p:sp>
        <p:nvSpPr>
          <p:cNvPr id="4" name="Text Placeholder 3">
            <a:extLst>
              <a:ext uri="{FF2B5EF4-FFF2-40B4-BE49-F238E27FC236}">
                <a16:creationId xmlns:a16="http://schemas.microsoft.com/office/drawing/2014/main" xmlns="" id="{1501F9F9-E12F-477E-BD69-4F027C847209}"/>
              </a:ext>
            </a:extLst>
          </p:cNvPr>
          <p:cNvSpPr>
            <a:spLocks noGrp="1"/>
          </p:cNvSpPr>
          <p:nvPr>
            <p:ph type="body" sz="half" idx="2"/>
          </p:nvPr>
        </p:nvSpPr>
        <p:spPr/>
        <p:txBody>
          <a:bodyPr/>
          <a:lstStyle/>
          <a:p>
            <a:endParaRPr lang="en-IN" dirty="0"/>
          </a:p>
        </p:txBody>
      </p:sp>
      <p:pic>
        <p:nvPicPr>
          <p:cNvPr id="21508" name="Picture 4">
            <a:extLst>
              <a:ext uri="{FF2B5EF4-FFF2-40B4-BE49-F238E27FC236}">
                <a16:creationId xmlns:a16="http://schemas.microsoft.com/office/drawing/2014/main" xmlns="" id="{A070E003-AA1C-4840-9B36-84A2663FBDF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50023" y="2057400"/>
            <a:ext cx="6172200" cy="4204631"/>
          </a:xfrm>
          <a:prstGeom prst="rect">
            <a:avLst/>
          </a:prstGeom>
          <a:noFill/>
          <a:extLst>
            <a:ext uri="{909E8E84-426E-40DD-AFC4-6F175D3DCCD1}">
              <a14:hiddenFill xmlns:a14="http://schemas.microsoft.com/office/drawing/2010/main" xmlns="">
                <a:solidFill>
                  <a:srgbClr val="FFFFFF"/>
                </a:solidFill>
              </a14:hiddenFill>
            </a:ext>
          </a:extLst>
        </p:spPr>
      </p:pic>
      <p:pic>
        <p:nvPicPr>
          <p:cNvPr id="21510" name="Picture 6">
            <a:extLst>
              <a:ext uri="{FF2B5EF4-FFF2-40B4-BE49-F238E27FC236}">
                <a16:creationId xmlns:a16="http://schemas.microsoft.com/office/drawing/2014/main" xmlns="" id="{53B4F9CF-A40E-41EF-A1FE-6E0ACC3C1E6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3014" y="2057400"/>
            <a:ext cx="4086056" cy="33247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91481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2A5E8-776A-46B0-A7F2-D3C3374F8557}"/>
              </a:ext>
            </a:extLst>
          </p:cNvPr>
          <p:cNvSpPr>
            <a:spLocks noGrp="1"/>
          </p:cNvSpPr>
          <p:nvPr>
            <p:ph type="title"/>
          </p:nvPr>
        </p:nvSpPr>
        <p:spPr>
          <a:xfrm>
            <a:off x="839788" y="457200"/>
            <a:ext cx="7496344" cy="830062"/>
          </a:xfrm>
        </p:spPr>
        <p:txBody>
          <a:bodyPr>
            <a:noAutofit/>
          </a:bodyPr>
          <a:lstStyle/>
          <a:p>
            <a:r>
              <a:rPr lang="en-US" sz="2400" dirty="0"/>
              <a:t>We Changed the negative values of days in date birth column</a:t>
            </a:r>
            <a:endParaRPr lang="en-IN" sz="2400" dirty="0"/>
          </a:p>
        </p:txBody>
      </p:sp>
      <p:sp>
        <p:nvSpPr>
          <p:cNvPr id="4" name="Text Placeholder 3">
            <a:extLst>
              <a:ext uri="{FF2B5EF4-FFF2-40B4-BE49-F238E27FC236}">
                <a16:creationId xmlns:a16="http://schemas.microsoft.com/office/drawing/2014/main" xmlns="" id="{962E43FE-AE69-40A1-9B15-58B041C568E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If the annuity amount increase then default rate also increases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Client whose days birth is in between 11396.0 and 14282.0 have maximum default rates</a:t>
            </a:r>
            <a:endParaRPr lang="en-IN" dirty="0"/>
          </a:p>
        </p:txBody>
      </p:sp>
      <p:pic>
        <p:nvPicPr>
          <p:cNvPr id="22530" name="Picture 2">
            <a:extLst>
              <a:ext uri="{FF2B5EF4-FFF2-40B4-BE49-F238E27FC236}">
                <a16:creationId xmlns:a16="http://schemas.microsoft.com/office/drawing/2014/main" xmlns="" id="{5479686B-08AE-4FA9-96B6-9BA5881D2D1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61948" y="1404477"/>
            <a:ext cx="5614679" cy="40395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6708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A4160A3E-77A7-429D-BECE-FE98316FF9D8}"/>
              </a:ext>
            </a:extLst>
          </p:cNvPr>
          <p:cNvSpPr>
            <a:spLocks noGrp="1" noChangeArrowheads="1"/>
          </p:cNvSpPr>
          <p:nvPr>
            <p:ph type="title"/>
          </p:nvPr>
        </p:nvSpPr>
        <p:spPr bwMode="auto">
          <a:xfrm>
            <a:off x="1042387" y="160798"/>
            <a:ext cx="9868270" cy="2000548"/>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00000"/>
              </a:lnSpc>
              <a:spcAft>
                <a:spcPct val="0"/>
              </a:spcAft>
            </a:pPr>
            <a:r>
              <a:rPr kumimoji="0" lang="en-US" altLang="en-US" sz="1500" b="1" i="0" u="none" strike="noStrike" cap="none" normalizeH="0" baseline="0" dirty="0">
                <a:ln>
                  <a:noFill/>
                </a:ln>
                <a:solidFill>
                  <a:srgbClr val="0000FF"/>
                </a:solidFill>
                <a:effectLst/>
                <a:latin typeface="Helvetica Neue"/>
                <a:cs typeface="Courier New" panose="02070309020205020404" pitchFamily="49" charset="0"/>
              </a:rPr>
              <a:t>Bivariate Analysis on Categorical-Categorical</a:t>
            </a:r>
            <a:br>
              <a:rPr kumimoji="0" lang="en-US" altLang="en-US" sz="1500" b="1" i="0" u="none" strike="noStrike" cap="none" normalizeH="0" baseline="0" dirty="0">
                <a:ln>
                  <a:noFill/>
                </a:ln>
                <a:solidFill>
                  <a:srgbClr val="0000FF"/>
                </a:solidFill>
                <a:effectLst/>
                <a:latin typeface="Helvetica Neue"/>
                <a:cs typeface="Courier New" panose="02070309020205020404" pitchFamily="49" charset="0"/>
              </a:rPr>
            </a:br>
            <a:r>
              <a:rPr kumimoji="0" lang="en-US" altLang="en-US" sz="1500" b="1" i="0" u="none" strike="noStrike" cap="none" normalizeH="0" baseline="0" dirty="0">
                <a:ln>
                  <a:noFill/>
                </a:ln>
                <a:solidFill>
                  <a:srgbClr val="0000FF"/>
                </a:solidFill>
                <a:effectLst/>
                <a:latin typeface="Helvetica Neue"/>
                <a:cs typeface="Courier New" panose="02070309020205020404" pitchFamily="49" charset="0"/>
              </a:rPr>
              <a:t/>
            </a:r>
            <a:br>
              <a:rPr kumimoji="0" lang="en-US" altLang="en-US" sz="1500" b="1" i="0" u="none" strike="noStrike" cap="none" normalizeH="0" baseline="0" dirty="0">
                <a:ln>
                  <a:noFill/>
                </a:ln>
                <a:solidFill>
                  <a:srgbClr val="0000FF"/>
                </a:solidFill>
                <a:effectLst/>
                <a:latin typeface="Helvetica Neue"/>
                <a:cs typeface="Courier New" panose="02070309020205020404" pitchFamily="49" charset="0"/>
              </a:rPr>
            </a:br>
            <a:r>
              <a:rPr kumimoji="0" lang="en-US" altLang="en-US" sz="1600" b="1" i="1" u="none" strike="noStrike" cap="none" normalizeH="0" baseline="0" dirty="0">
                <a:ln>
                  <a:noFill/>
                </a:ln>
                <a:solidFill>
                  <a:srgbClr val="0000FF"/>
                </a:solidFill>
                <a:effectLst/>
                <a:latin typeface="+mn-lt"/>
                <a:cs typeface="Courier New" panose="02070309020205020404" pitchFamily="49" charset="0"/>
              </a:rPr>
              <a:t/>
            </a:r>
            <a:br>
              <a:rPr kumimoji="0" lang="en-US" altLang="en-US" sz="1600" b="1" i="1" u="none" strike="noStrike" cap="none" normalizeH="0" baseline="0" dirty="0">
                <a:ln>
                  <a:noFill/>
                </a:ln>
                <a:solidFill>
                  <a:srgbClr val="0000FF"/>
                </a:solidFill>
                <a:effectLst/>
                <a:latin typeface="+mn-lt"/>
                <a:cs typeface="Courier New" panose="02070309020205020404" pitchFamily="49" charset="0"/>
              </a:rPr>
            </a:br>
            <a:r>
              <a:rPr kumimoji="0" lang="en-US" altLang="en-US" sz="2400" b="1" i="1" u="none" strike="noStrike" cap="none" normalizeH="0" baseline="0" dirty="0">
                <a:ln>
                  <a:noFill/>
                </a:ln>
                <a:effectLst/>
                <a:latin typeface="+mn-lt"/>
                <a:cs typeface="Courier New" panose="02070309020205020404" pitchFamily="49" charset="0"/>
              </a:rPr>
              <a:t>In the plot below married and laborers count is high so we can say for this category clients have lower rate of repaying the loan on time</a:t>
            </a:r>
            <a:endParaRPr kumimoji="0" lang="en-US" altLang="en-US" sz="2400" b="0" i="1"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559" name="Picture 7">
            <a:extLst>
              <a:ext uri="{FF2B5EF4-FFF2-40B4-BE49-F238E27FC236}">
                <a16:creationId xmlns:a16="http://schemas.microsoft.com/office/drawing/2014/main" xmlns="" id="{61D142B0-397F-4EFD-B5E8-9B48A8C4D55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1825625"/>
            <a:ext cx="11700768"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6432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09E7553-69FF-4BEC-8398-118608BD009B}"/>
              </a:ext>
            </a:extLst>
          </p:cNvPr>
          <p:cNvSpPr>
            <a:spLocks noGrp="1"/>
          </p:cNvSpPr>
          <p:nvPr>
            <p:ph type="title"/>
          </p:nvPr>
        </p:nvSpPr>
        <p:spPr/>
        <p:txBody>
          <a:bodyPr>
            <a:noAutofit/>
          </a:bodyPr>
          <a:lstStyle/>
          <a:p>
            <a:r>
              <a:rPr lang="en-US" sz="2800" b="1" i="1" dirty="0"/>
              <a:t>In the plot below Secondary/Secondary special and working clients is high so we can say for this category clients have lower rate of repaying the loan </a:t>
            </a:r>
            <a:endParaRPr lang="en-IN" sz="2800" b="1" i="1" dirty="0"/>
          </a:p>
        </p:txBody>
      </p:sp>
      <p:pic>
        <p:nvPicPr>
          <p:cNvPr id="24580" name="Picture 4">
            <a:extLst>
              <a:ext uri="{FF2B5EF4-FFF2-40B4-BE49-F238E27FC236}">
                <a16:creationId xmlns:a16="http://schemas.microsoft.com/office/drawing/2014/main" xmlns="" id="{6B5B11E9-C501-451A-8D54-AF9684C9038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6614" y="2324512"/>
            <a:ext cx="8218772" cy="33535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7102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79ACC-F218-4C19-9339-2B404BEA76A3}"/>
              </a:ext>
            </a:extLst>
          </p:cNvPr>
          <p:cNvSpPr>
            <a:spLocks noGrp="1"/>
          </p:cNvSpPr>
          <p:nvPr>
            <p:ph type="title"/>
          </p:nvPr>
        </p:nvSpPr>
        <p:spPr/>
        <p:txBody>
          <a:bodyPr>
            <a:noAutofit/>
          </a:bodyPr>
          <a:lstStyle/>
          <a:p>
            <a:r>
              <a:rPr lang="en-US" sz="3200" b="1" i="1" dirty="0"/>
              <a:t>In the plot below laborers and cash loans clients count is high so it shows that this category of clients have lower rate of repaying the loan on time</a:t>
            </a:r>
            <a:endParaRPr lang="en-IN" sz="3200" b="1" i="1" dirty="0"/>
          </a:p>
        </p:txBody>
      </p:sp>
      <p:pic>
        <p:nvPicPr>
          <p:cNvPr id="25602" name="Picture 2">
            <a:extLst>
              <a:ext uri="{FF2B5EF4-FFF2-40B4-BE49-F238E27FC236}">
                <a16:creationId xmlns:a16="http://schemas.microsoft.com/office/drawing/2014/main" xmlns="" id="{D805F373-02B4-4626-880E-C433C125603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46377" y="1825624"/>
            <a:ext cx="5149048" cy="49397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2154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AD540-6BAF-42CD-B819-12C04FBB9D9C}"/>
              </a:ext>
            </a:extLst>
          </p:cNvPr>
          <p:cNvSpPr>
            <a:spLocks noGrp="1"/>
          </p:cNvSpPr>
          <p:nvPr>
            <p:ph type="title"/>
          </p:nvPr>
        </p:nvSpPr>
        <p:spPr/>
        <p:txBody>
          <a:bodyPr>
            <a:noAutofit/>
          </a:bodyPr>
          <a:lstStyle/>
          <a:p>
            <a:r>
              <a:rPr lang="en-US" sz="2800" b="1" i="1" dirty="0"/>
              <a:t>In the plot below Laborers count and male count is high so it shows that clients they have lowest rate of repaying the loan on time</a:t>
            </a:r>
            <a:endParaRPr lang="en-IN" sz="2800" b="1" i="1" dirty="0"/>
          </a:p>
        </p:txBody>
      </p:sp>
      <p:pic>
        <p:nvPicPr>
          <p:cNvPr id="26626" name="Picture 2">
            <a:extLst>
              <a:ext uri="{FF2B5EF4-FFF2-40B4-BE49-F238E27FC236}">
                <a16:creationId xmlns:a16="http://schemas.microsoft.com/office/drawing/2014/main" xmlns="" id="{F0305EAA-3BF0-4F37-9628-918B183E30A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88441" y="1781236"/>
            <a:ext cx="5850035"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5519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56F0BF-F0A8-4C29-986C-45FD3619FB56}"/>
              </a:ext>
            </a:extLst>
          </p:cNvPr>
          <p:cNvSpPr>
            <a:spLocks noGrp="1"/>
          </p:cNvSpPr>
          <p:nvPr>
            <p:ph type="title"/>
          </p:nvPr>
        </p:nvSpPr>
        <p:spPr/>
        <p:txBody>
          <a:bodyPr/>
          <a:lstStyle/>
          <a:p>
            <a:pPr algn="ctr"/>
            <a:r>
              <a:rPr lang="en-IN" dirty="0"/>
              <a:t>Specifications of </a:t>
            </a:r>
            <a:r>
              <a:rPr lang="en-IN" dirty="0" err="1"/>
              <a:t>Application_Data</a:t>
            </a:r>
            <a:r>
              <a:rPr lang="en-IN" dirty="0"/>
              <a:t> </a:t>
            </a:r>
          </a:p>
        </p:txBody>
      </p:sp>
      <p:sp>
        <p:nvSpPr>
          <p:cNvPr id="6" name="Content Placeholder 5">
            <a:extLst>
              <a:ext uri="{FF2B5EF4-FFF2-40B4-BE49-F238E27FC236}">
                <a16:creationId xmlns:a16="http://schemas.microsoft.com/office/drawing/2014/main" xmlns="" id="{C5A9DA2F-BB6F-41C8-8708-D980BD2059F8}"/>
              </a:ext>
            </a:extLst>
          </p:cNvPr>
          <p:cNvSpPr>
            <a:spLocks noGrp="1"/>
          </p:cNvSpPr>
          <p:nvPr>
            <p:ph idx="1"/>
          </p:nvPr>
        </p:nvSpPr>
        <p:spPr>
          <a:xfrm>
            <a:off x="838200" y="1825625"/>
            <a:ext cx="10515600" cy="2524433"/>
          </a:xfrm>
        </p:spPr>
        <p:txBody>
          <a:bodyPr>
            <a:normAutofit/>
          </a:bodyPr>
          <a:lstStyle/>
          <a:p>
            <a:r>
              <a:rPr lang="en-IN" dirty="0"/>
              <a:t>Shape: (30755,122)</a:t>
            </a:r>
          </a:p>
          <a:p>
            <a:r>
              <a:rPr lang="en-IN" dirty="0"/>
              <a:t>It is a combination of Numerical and categorical variable columns</a:t>
            </a:r>
          </a:p>
          <a:p>
            <a:r>
              <a:rPr lang="en-IN" dirty="0"/>
              <a:t>Described the dataset and found the mean, standard deviation, minimum value, maximum value, 25%, 50% and 75% values of each column</a:t>
            </a:r>
          </a:p>
          <a:p>
            <a:endParaRPr lang="en-IN" dirty="0"/>
          </a:p>
          <a:p>
            <a:endParaRPr lang="en-IN" dirty="0"/>
          </a:p>
        </p:txBody>
      </p:sp>
    </p:spTree>
    <p:extLst>
      <p:ext uri="{BB962C8B-B14F-4D97-AF65-F5344CB8AC3E}">
        <p14:creationId xmlns:p14="http://schemas.microsoft.com/office/powerpoint/2010/main" xmlns="" val="3710692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73D06-229B-4197-A197-804D70C55887}"/>
              </a:ext>
            </a:extLst>
          </p:cNvPr>
          <p:cNvSpPr>
            <a:spLocks noGrp="1"/>
          </p:cNvSpPr>
          <p:nvPr>
            <p:ph type="title"/>
          </p:nvPr>
        </p:nvSpPr>
        <p:spPr/>
        <p:txBody>
          <a:bodyPr>
            <a:normAutofit/>
          </a:bodyPr>
          <a:lstStyle/>
          <a:p>
            <a:r>
              <a:rPr lang="en-US" sz="3600" b="1" i="1" dirty="0"/>
              <a:t>Clients having house/apartment and no children has lowest rate of repaying the loan on time</a:t>
            </a:r>
            <a:endParaRPr lang="en-IN" sz="3600" b="1" i="1" dirty="0"/>
          </a:p>
        </p:txBody>
      </p:sp>
      <p:pic>
        <p:nvPicPr>
          <p:cNvPr id="27650" name="Picture 2">
            <a:extLst>
              <a:ext uri="{FF2B5EF4-FFF2-40B4-BE49-F238E27FC236}">
                <a16:creationId xmlns:a16="http://schemas.microsoft.com/office/drawing/2014/main" xmlns="" id="{ABA35EEF-2D0B-4178-BCA2-2B76B3351FC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69833" y="1763482"/>
            <a:ext cx="5683636"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8589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E6D03-F2B3-49C1-9155-2A651B4CEEF2}"/>
              </a:ext>
            </a:extLst>
          </p:cNvPr>
          <p:cNvSpPr>
            <a:spLocks noGrp="1"/>
          </p:cNvSpPr>
          <p:nvPr>
            <p:ph type="title"/>
          </p:nvPr>
        </p:nvSpPr>
        <p:spPr/>
        <p:txBody>
          <a:bodyPr>
            <a:noAutofit/>
          </a:bodyPr>
          <a:lstStyle/>
          <a:p>
            <a:r>
              <a:rPr lang="en-US" sz="3600" b="1" i="1" dirty="0"/>
              <a:t>Clients having cash loans and secondary special education has low rate of repaying the loan on time</a:t>
            </a:r>
            <a:endParaRPr lang="en-IN" sz="3600" b="1" i="1" dirty="0"/>
          </a:p>
        </p:txBody>
      </p:sp>
      <p:pic>
        <p:nvPicPr>
          <p:cNvPr id="28676" name="Picture 4">
            <a:extLst>
              <a:ext uri="{FF2B5EF4-FFF2-40B4-BE49-F238E27FC236}">
                <a16:creationId xmlns:a16="http://schemas.microsoft.com/office/drawing/2014/main" xmlns="" id="{D38EC0A0-BB36-4B34-85DC-116203EBD30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7976" y="1975182"/>
            <a:ext cx="6796048" cy="40522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4074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9F452-2B45-4AB1-B1D8-139582BE0DEE}"/>
              </a:ext>
            </a:extLst>
          </p:cNvPr>
          <p:cNvSpPr>
            <a:spLocks noGrp="1"/>
          </p:cNvSpPr>
          <p:nvPr>
            <p:ph type="title"/>
          </p:nvPr>
        </p:nvSpPr>
        <p:spPr/>
        <p:txBody>
          <a:bodyPr>
            <a:normAutofit/>
          </a:bodyPr>
          <a:lstStyle/>
          <a:p>
            <a:r>
              <a:rPr lang="en-US" sz="3600" b="1" i="1" dirty="0"/>
              <a:t> Female clients having no children have lower the rate of repaying the loan on time</a:t>
            </a:r>
            <a:endParaRPr lang="en-IN" sz="3600" b="1" i="1" dirty="0"/>
          </a:p>
        </p:txBody>
      </p:sp>
      <p:pic>
        <p:nvPicPr>
          <p:cNvPr id="29698" name="Picture 2">
            <a:extLst>
              <a:ext uri="{FF2B5EF4-FFF2-40B4-BE49-F238E27FC236}">
                <a16:creationId xmlns:a16="http://schemas.microsoft.com/office/drawing/2014/main" xmlns="" id="{F791B449-93F2-4236-8008-9389F71BEB4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0022" y="1975182"/>
            <a:ext cx="4191955" cy="40522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7659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251C9-7A81-4325-9197-DCC5B983B789}"/>
              </a:ext>
            </a:extLst>
          </p:cNvPr>
          <p:cNvSpPr>
            <a:spLocks noGrp="1"/>
          </p:cNvSpPr>
          <p:nvPr>
            <p:ph type="title"/>
          </p:nvPr>
        </p:nvSpPr>
        <p:spPr/>
        <p:txBody>
          <a:bodyPr>
            <a:normAutofit fontScale="90000"/>
          </a:bodyPr>
          <a:lstStyle/>
          <a:p>
            <a:r>
              <a:rPr lang="en-IN" sz="2400" dirty="0"/>
              <a:t>Continuous-Continuous</a:t>
            </a:r>
            <a:br>
              <a:rPr lang="en-IN" sz="2400" dirty="0"/>
            </a:br>
            <a:r>
              <a:rPr lang="en-IN" sz="2400" dirty="0"/>
              <a:t/>
            </a:r>
            <a:br>
              <a:rPr lang="en-IN" sz="2400" dirty="0"/>
            </a:br>
            <a:r>
              <a:rPr lang="en-IN" sz="4000" b="1" i="1" dirty="0"/>
              <a:t/>
            </a:r>
            <a:br>
              <a:rPr lang="en-IN" sz="4000" b="1" i="1" dirty="0"/>
            </a:br>
            <a:r>
              <a:rPr lang="en-US" sz="4000" b="1" i="1" dirty="0"/>
              <a:t> Clients have more loan annuity has tendency to take more credit from bank.</a:t>
            </a:r>
            <a:endParaRPr lang="en-IN" sz="2400" b="1" i="1" dirty="0"/>
          </a:p>
        </p:txBody>
      </p:sp>
      <p:pic>
        <p:nvPicPr>
          <p:cNvPr id="30722" name="Picture 2">
            <a:extLst>
              <a:ext uri="{FF2B5EF4-FFF2-40B4-BE49-F238E27FC236}">
                <a16:creationId xmlns:a16="http://schemas.microsoft.com/office/drawing/2014/main" xmlns="" id="{CB008237-B91D-44ED-B492-95CEC92BBD5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60149" y="2330863"/>
            <a:ext cx="5271701" cy="33408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9797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97A636-744F-47FF-8199-3A169611261F}"/>
              </a:ext>
            </a:extLst>
          </p:cNvPr>
          <p:cNvSpPr>
            <a:spLocks noGrp="1"/>
          </p:cNvSpPr>
          <p:nvPr>
            <p:ph type="title"/>
          </p:nvPr>
        </p:nvSpPr>
        <p:spPr/>
        <p:txBody>
          <a:bodyPr>
            <a:normAutofit/>
          </a:bodyPr>
          <a:lstStyle/>
          <a:p>
            <a:r>
              <a:rPr lang="en-US" sz="3100" b="1" dirty="0"/>
              <a:t>There is a strong correlation between amt annuity and amt credit</a:t>
            </a:r>
            <a:r>
              <a:rPr lang="en-US" dirty="0"/>
              <a:t/>
            </a:r>
            <a:br>
              <a:rPr lang="en-US" dirty="0"/>
            </a:br>
            <a:endParaRPr lang="en-IN" dirty="0"/>
          </a:p>
        </p:txBody>
      </p:sp>
      <p:pic>
        <p:nvPicPr>
          <p:cNvPr id="31746" name="Picture 2">
            <a:extLst>
              <a:ext uri="{FF2B5EF4-FFF2-40B4-BE49-F238E27FC236}">
                <a16:creationId xmlns:a16="http://schemas.microsoft.com/office/drawing/2014/main" xmlns="" id="{8127AA88-8135-4CA4-B41E-71FB0A4B297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1348" y="2767170"/>
            <a:ext cx="9481351" cy="406177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4" name="Table 3">
            <a:extLst>
              <a:ext uri="{FF2B5EF4-FFF2-40B4-BE49-F238E27FC236}">
                <a16:creationId xmlns:a16="http://schemas.microsoft.com/office/drawing/2014/main" xmlns="" id="{CC1CA5F5-8CB3-464F-AD83-B467766984A9}"/>
              </a:ext>
            </a:extLst>
          </p:cNvPr>
          <p:cNvGraphicFramePr>
            <a:graphicFrameLocks noGrp="1"/>
          </p:cNvGraphicFramePr>
          <p:nvPr>
            <p:extLst>
              <p:ext uri="{D42A27DB-BD31-4B8C-83A1-F6EECF244321}">
                <p14:modId xmlns:p14="http://schemas.microsoft.com/office/powerpoint/2010/main" xmlns="" val="833987701"/>
              </p:ext>
            </p:extLst>
          </p:nvPr>
        </p:nvGraphicFramePr>
        <p:xfrm>
          <a:off x="1961964" y="1029810"/>
          <a:ext cx="9391836" cy="1737360"/>
        </p:xfrm>
        <a:graphic>
          <a:graphicData uri="http://schemas.openxmlformats.org/drawingml/2006/table">
            <a:tbl>
              <a:tblPr/>
              <a:tblGrid>
                <a:gridCol w="2347959">
                  <a:extLst>
                    <a:ext uri="{9D8B030D-6E8A-4147-A177-3AD203B41FA5}">
                      <a16:colId xmlns:a16="http://schemas.microsoft.com/office/drawing/2014/main" xmlns="" val="146449912"/>
                    </a:ext>
                  </a:extLst>
                </a:gridCol>
                <a:gridCol w="2347959">
                  <a:extLst>
                    <a:ext uri="{9D8B030D-6E8A-4147-A177-3AD203B41FA5}">
                      <a16:colId xmlns:a16="http://schemas.microsoft.com/office/drawing/2014/main" xmlns="" val="991502932"/>
                    </a:ext>
                  </a:extLst>
                </a:gridCol>
                <a:gridCol w="2347959">
                  <a:extLst>
                    <a:ext uri="{9D8B030D-6E8A-4147-A177-3AD203B41FA5}">
                      <a16:colId xmlns:a16="http://schemas.microsoft.com/office/drawing/2014/main" xmlns="" val="4241035870"/>
                    </a:ext>
                  </a:extLst>
                </a:gridCol>
                <a:gridCol w="2347959">
                  <a:extLst>
                    <a:ext uri="{9D8B030D-6E8A-4147-A177-3AD203B41FA5}">
                      <a16:colId xmlns:a16="http://schemas.microsoft.com/office/drawing/2014/main" xmlns="" val="3908606271"/>
                    </a:ext>
                  </a:extLst>
                </a:gridCol>
              </a:tblGrid>
              <a:tr h="565834">
                <a:tc>
                  <a:txBody>
                    <a:bodyPr/>
                    <a:lstStyle/>
                    <a:p>
                      <a:pPr algn="r" fontAlgn="ctr"/>
                      <a:r>
                        <a:rPr lang="en-IN" b="1">
                          <a:effectLst/>
                        </a:rPr>
                        <a:t/>
                      </a:r>
                      <a:br>
                        <a:rPr lang="en-IN" b="1">
                          <a:effectLst/>
                        </a:rPr>
                      </a:br>
                      <a:r>
                        <a:rPr lang="en-IN" b="1">
                          <a:effectLst/>
                        </a:rPr>
                        <a:t>AMT_ANNUITY</a:t>
                      </a:r>
                    </a:p>
                  </a:txBody>
                  <a:tcPr anchor="ctr">
                    <a:lnL>
                      <a:noFill/>
                    </a:lnL>
                    <a:lnR>
                      <a:noFill/>
                    </a:lnR>
                    <a:lnT>
                      <a:noFill/>
                    </a:lnT>
                    <a:lnB>
                      <a:noFill/>
                    </a:lnB>
                    <a:solidFill>
                      <a:srgbClr val="FFFFFF"/>
                    </a:solidFill>
                  </a:tcPr>
                </a:tc>
                <a:tc>
                  <a:txBody>
                    <a:bodyPr/>
                    <a:lstStyle/>
                    <a:p>
                      <a:pPr algn="r" fontAlgn="ctr"/>
                      <a:r>
                        <a:rPr lang="en-IN" b="1" dirty="0">
                          <a:effectLst/>
                        </a:rPr>
                        <a:t>AMT_CREDIT</a:t>
                      </a:r>
                    </a:p>
                  </a:txBody>
                  <a:tcPr anchor="ctr">
                    <a:lnL>
                      <a:noFill/>
                    </a:lnL>
                    <a:lnR>
                      <a:noFill/>
                    </a:lnR>
                    <a:lnT>
                      <a:noFill/>
                    </a:lnT>
                    <a:lnB>
                      <a:noFill/>
                    </a:lnB>
                    <a:solidFill>
                      <a:srgbClr val="FFFFFF"/>
                    </a:solidFill>
                  </a:tcPr>
                </a:tc>
                <a:tc>
                  <a:txBody>
                    <a:bodyPr/>
                    <a:lstStyle/>
                    <a:p>
                      <a:pPr algn="r" fontAlgn="ctr"/>
                      <a:r>
                        <a:rPr lang="en-IN" b="1">
                          <a:effectLst/>
                        </a:rPr>
                        <a:t>AMT_INCOME_TOTAL</a:t>
                      </a:r>
                    </a:p>
                  </a:txBody>
                  <a:tcPr anchor="ctr">
                    <a:lnL>
                      <a:noFill/>
                    </a:lnL>
                    <a:lnR>
                      <a:noFill/>
                    </a:lnR>
                    <a:lnT>
                      <a:noFill/>
                    </a:lnT>
                    <a:lnB>
                      <a:noFill/>
                    </a:lnB>
                    <a:solidFill>
                      <a:srgbClr val="FFFFFF"/>
                    </a:solidFill>
                  </a:tcPr>
                </a:tc>
                <a:tc>
                  <a:txBody>
                    <a:bodyPr/>
                    <a:lstStyle/>
                    <a:p>
                      <a:endParaRPr lang="en-IN"/>
                    </a:p>
                  </a:txBody>
                  <a:tcPr>
                    <a:lnL>
                      <a:noFill/>
                    </a:lnL>
                  </a:tcPr>
                </a:tc>
                <a:extLst>
                  <a:ext uri="{0D108BD9-81ED-4DB2-BD59-A6C34878D82A}">
                    <a16:rowId xmlns:a16="http://schemas.microsoft.com/office/drawing/2014/main" xmlns="" val="260804183"/>
                  </a:ext>
                </a:extLst>
              </a:tr>
              <a:tr h="323334">
                <a:tc>
                  <a:txBody>
                    <a:bodyPr/>
                    <a:lstStyle/>
                    <a:p>
                      <a:pPr algn="r" fontAlgn="ctr"/>
                      <a:r>
                        <a:rPr lang="en-IN" b="1">
                          <a:effectLst/>
                        </a:rPr>
                        <a:t>AMT_ANNUITY</a:t>
                      </a:r>
                    </a:p>
                  </a:txBody>
                  <a:tcPr anchor="ctr">
                    <a:lnL>
                      <a:noFill/>
                    </a:lnL>
                    <a:lnR>
                      <a:noFill/>
                    </a:lnR>
                    <a:lnT>
                      <a:noFill/>
                    </a:lnT>
                    <a:lnB>
                      <a:noFill/>
                    </a:lnB>
                    <a:solidFill>
                      <a:srgbClr val="F5F5F5"/>
                    </a:solidFill>
                  </a:tcPr>
                </a:tc>
                <a:tc>
                  <a:txBody>
                    <a:bodyPr/>
                    <a:lstStyle/>
                    <a:p>
                      <a:pPr algn="r" fontAlgn="ctr"/>
                      <a:r>
                        <a:rPr lang="en-IN">
                          <a:effectLst/>
                        </a:rPr>
                        <a:t>1.000000</a:t>
                      </a:r>
                    </a:p>
                  </a:txBody>
                  <a:tcPr anchor="ctr">
                    <a:lnL>
                      <a:noFill/>
                    </a:lnL>
                    <a:lnR>
                      <a:noFill/>
                    </a:lnR>
                    <a:lnT>
                      <a:noFill/>
                    </a:lnT>
                    <a:lnB>
                      <a:noFill/>
                    </a:lnB>
                    <a:solidFill>
                      <a:srgbClr val="F5F5F5"/>
                    </a:solidFill>
                  </a:tcPr>
                </a:tc>
                <a:tc>
                  <a:txBody>
                    <a:bodyPr/>
                    <a:lstStyle/>
                    <a:p>
                      <a:pPr algn="r" fontAlgn="ctr"/>
                      <a:r>
                        <a:rPr lang="en-IN">
                          <a:effectLst/>
                        </a:rPr>
                        <a:t>0.746373</a:t>
                      </a:r>
                    </a:p>
                  </a:txBody>
                  <a:tcPr anchor="ctr">
                    <a:lnL>
                      <a:noFill/>
                    </a:lnL>
                    <a:lnR>
                      <a:noFill/>
                    </a:lnR>
                    <a:lnT>
                      <a:noFill/>
                    </a:lnT>
                    <a:lnB>
                      <a:noFill/>
                    </a:lnB>
                    <a:solidFill>
                      <a:srgbClr val="F5F5F5"/>
                    </a:solidFill>
                  </a:tcPr>
                </a:tc>
                <a:tc>
                  <a:txBody>
                    <a:bodyPr/>
                    <a:lstStyle/>
                    <a:p>
                      <a:pPr algn="r" fontAlgn="ctr"/>
                      <a:r>
                        <a:rPr lang="en-IN">
                          <a:effectLst/>
                        </a:rPr>
                        <a:t>0.396965</a:t>
                      </a:r>
                    </a:p>
                  </a:txBody>
                  <a:tcPr anchor="ctr">
                    <a:lnL>
                      <a:noFill/>
                    </a:lnL>
                    <a:lnR>
                      <a:noFill/>
                    </a:lnR>
                    <a:lnB>
                      <a:noFill/>
                    </a:lnB>
                    <a:solidFill>
                      <a:srgbClr val="F5F5F5"/>
                    </a:solidFill>
                  </a:tcPr>
                </a:tc>
                <a:extLst>
                  <a:ext uri="{0D108BD9-81ED-4DB2-BD59-A6C34878D82A}">
                    <a16:rowId xmlns:a16="http://schemas.microsoft.com/office/drawing/2014/main" xmlns="" val="2206639522"/>
                  </a:ext>
                </a:extLst>
              </a:tr>
              <a:tr h="323334">
                <a:tc>
                  <a:txBody>
                    <a:bodyPr/>
                    <a:lstStyle/>
                    <a:p>
                      <a:pPr algn="r" fontAlgn="ctr"/>
                      <a:r>
                        <a:rPr lang="en-IN" b="1">
                          <a:effectLst/>
                        </a:rPr>
                        <a:t>AMT_CREDIT</a:t>
                      </a:r>
                    </a:p>
                  </a:txBody>
                  <a:tcPr anchor="ctr">
                    <a:lnL>
                      <a:noFill/>
                    </a:lnL>
                    <a:lnR>
                      <a:noFill/>
                    </a:lnR>
                    <a:lnT>
                      <a:noFill/>
                    </a:lnT>
                    <a:lnB>
                      <a:noFill/>
                    </a:lnB>
                    <a:solidFill>
                      <a:srgbClr val="FFFFFF"/>
                    </a:solidFill>
                  </a:tcPr>
                </a:tc>
                <a:tc>
                  <a:txBody>
                    <a:bodyPr/>
                    <a:lstStyle/>
                    <a:p>
                      <a:pPr algn="r" fontAlgn="ctr"/>
                      <a:r>
                        <a:rPr lang="en-IN">
                          <a:effectLst/>
                        </a:rPr>
                        <a:t>0.746373</a:t>
                      </a:r>
                    </a:p>
                  </a:txBody>
                  <a:tcPr anchor="ctr">
                    <a:lnL>
                      <a:noFill/>
                    </a:lnL>
                    <a:lnR>
                      <a:noFill/>
                    </a:lnR>
                    <a:lnT>
                      <a:noFill/>
                    </a:lnT>
                    <a:lnB>
                      <a:noFill/>
                    </a:lnB>
                    <a:solidFill>
                      <a:srgbClr val="FFFFFF"/>
                    </a:solidFill>
                  </a:tcPr>
                </a:tc>
                <a:tc>
                  <a:txBody>
                    <a:bodyPr/>
                    <a:lstStyle/>
                    <a:p>
                      <a:pPr algn="r" fontAlgn="ctr"/>
                      <a:r>
                        <a:rPr lang="en-IN">
                          <a:effectLst/>
                        </a:rPr>
                        <a:t>1.000000</a:t>
                      </a:r>
                    </a:p>
                  </a:txBody>
                  <a:tcPr anchor="ctr">
                    <a:lnL>
                      <a:noFill/>
                    </a:lnL>
                    <a:lnR>
                      <a:noFill/>
                    </a:lnR>
                    <a:lnT>
                      <a:noFill/>
                    </a:lnT>
                    <a:lnB>
                      <a:noFill/>
                    </a:lnB>
                    <a:solidFill>
                      <a:srgbClr val="FFFFFF"/>
                    </a:solidFill>
                  </a:tcPr>
                </a:tc>
                <a:tc>
                  <a:txBody>
                    <a:bodyPr/>
                    <a:lstStyle/>
                    <a:p>
                      <a:pPr algn="r" fontAlgn="ctr"/>
                      <a:r>
                        <a:rPr lang="en-IN">
                          <a:effectLst/>
                        </a:rPr>
                        <a:t>0.318059</a:t>
                      </a:r>
                    </a:p>
                  </a:txBody>
                  <a:tcPr anchor="ctr">
                    <a:lnL>
                      <a:noFill/>
                    </a:lnL>
                    <a:lnR>
                      <a:noFill/>
                    </a:lnR>
                    <a:lnT>
                      <a:noFill/>
                    </a:lnT>
                    <a:lnB>
                      <a:noFill/>
                    </a:lnB>
                    <a:solidFill>
                      <a:srgbClr val="FFFFFF"/>
                    </a:solidFill>
                  </a:tcPr>
                </a:tc>
                <a:extLst>
                  <a:ext uri="{0D108BD9-81ED-4DB2-BD59-A6C34878D82A}">
                    <a16:rowId xmlns:a16="http://schemas.microsoft.com/office/drawing/2014/main" xmlns="" val="1653058525"/>
                  </a:ext>
                </a:extLst>
              </a:tr>
              <a:tr h="323334">
                <a:tc>
                  <a:txBody>
                    <a:bodyPr/>
                    <a:lstStyle/>
                    <a:p>
                      <a:pPr algn="r" fontAlgn="ctr"/>
                      <a:r>
                        <a:rPr lang="en-IN" b="1">
                          <a:effectLst/>
                        </a:rPr>
                        <a:t>AMT_INCOME_TOTAL</a:t>
                      </a:r>
                    </a:p>
                  </a:txBody>
                  <a:tcPr anchor="ctr">
                    <a:lnL>
                      <a:noFill/>
                    </a:lnL>
                    <a:lnR>
                      <a:noFill/>
                    </a:lnR>
                    <a:lnT>
                      <a:noFill/>
                    </a:lnT>
                    <a:lnB>
                      <a:noFill/>
                    </a:lnB>
                    <a:solidFill>
                      <a:srgbClr val="F5F5F5"/>
                    </a:solidFill>
                  </a:tcPr>
                </a:tc>
                <a:tc>
                  <a:txBody>
                    <a:bodyPr/>
                    <a:lstStyle/>
                    <a:p>
                      <a:pPr algn="r" fontAlgn="ctr"/>
                      <a:r>
                        <a:rPr lang="en-IN">
                          <a:effectLst/>
                        </a:rPr>
                        <a:t>0.396965</a:t>
                      </a:r>
                    </a:p>
                  </a:txBody>
                  <a:tcPr anchor="ctr">
                    <a:lnL>
                      <a:noFill/>
                    </a:lnL>
                    <a:lnR>
                      <a:noFill/>
                    </a:lnR>
                    <a:lnT>
                      <a:noFill/>
                    </a:lnT>
                    <a:lnB>
                      <a:noFill/>
                    </a:lnB>
                    <a:solidFill>
                      <a:srgbClr val="F5F5F5"/>
                    </a:solidFill>
                  </a:tcPr>
                </a:tc>
                <a:tc>
                  <a:txBody>
                    <a:bodyPr/>
                    <a:lstStyle/>
                    <a:p>
                      <a:pPr algn="r" fontAlgn="ctr"/>
                      <a:r>
                        <a:rPr lang="en-IN">
                          <a:effectLst/>
                        </a:rPr>
                        <a:t>0.318059</a:t>
                      </a:r>
                    </a:p>
                  </a:txBody>
                  <a:tcPr anchor="ctr">
                    <a:lnL>
                      <a:noFill/>
                    </a:lnL>
                    <a:lnR>
                      <a:noFill/>
                    </a:lnR>
                    <a:lnT>
                      <a:noFill/>
                    </a:lnT>
                    <a:lnB>
                      <a:noFill/>
                    </a:lnB>
                    <a:solidFill>
                      <a:srgbClr val="F5F5F5"/>
                    </a:solidFill>
                  </a:tcPr>
                </a:tc>
                <a:tc>
                  <a:txBody>
                    <a:bodyPr/>
                    <a:lstStyle/>
                    <a:p>
                      <a:pPr algn="r" fontAlgn="ctr"/>
                      <a:r>
                        <a:rPr lang="en-IN" dirty="0">
                          <a:effectLst/>
                        </a:rPr>
                        <a:t>1.000000</a:t>
                      </a:r>
                    </a:p>
                  </a:txBody>
                  <a:tcPr anchor="ctr">
                    <a:lnL>
                      <a:noFill/>
                    </a:lnL>
                    <a:lnR>
                      <a:noFill/>
                    </a:lnR>
                    <a:lnT>
                      <a:noFill/>
                    </a:lnT>
                    <a:lnB>
                      <a:noFill/>
                    </a:lnB>
                    <a:solidFill>
                      <a:srgbClr val="F5F5F5"/>
                    </a:solidFill>
                  </a:tcPr>
                </a:tc>
                <a:extLst>
                  <a:ext uri="{0D108BD9-81ED-4DB2-BD59-A6C34878D82A}">
                    <a16:rowId xmlns:a16="http://schemas.microsoft.com/office/drawing/2014/main" xmlns="" val="3519661216"/>
                  </a:ext>
                </a:extLst>
              </a:tr>
            </a:tbl>
          </a:graphicData>
        </a:graphic>
      </p:graphicFrame>
    </p:spTree>
    <p:extLst>
      <p:ext uri="{BB962C8B-B14F-4D97-AF65-F5344CB8AC3E}">
        <p14:creationId xmlns:p14="http://schemas.microsoft.com/office/powerpoint/2010/main" xmlns="" val="480922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BCDBA-1066-4A36-B668-216491495938}"/>
              </a:ext>
            </a:extLst>
          </p:cNvPr>
          <p:cNvSpPr>
            <a:spLocks noGrp="1"/>
          </p:cNvSpPr>
          <p:nvPr>
            <p:ph type="title"/>
          </p:nvPr>
        </p:nvSpPr>
        <p:spPr>
          <a:xfrm>
            <a:off x="838200" y="365126"/>
            <a:ext cx="11353800" cy="1321632"/>
          </a:xfrm>
        </p:spPr>
        <p:txBody>
          <a:bodyPr>
            <a:noAutofit/>
          </a:bodyPr>
          <a:lstStyle/>
          <a:p>
            <a:r>
              <a:rPr lang="en-US" sz="2400" dirty="0"/>
              <a:t>Heatmap for AMT_ANNUITY,AMT_CREDIT,AMT_INCOME_TOTAL,AMT_GOODS_PRICE,DAYS_BIRTH,CNT_FAM_MEMBERS,DAYS_EMPLOYED,REGION_POPULATION_RELATIVE</a:t>
            </a:r>
            <a:endParaRPr lang="en-IN" sz="2400" dirty="0"/>
          </a:p>
        </p:txBody>
      </p:sp>
      <p:pic>
        <p:nvPicPr>
          <p:cNvPr id="32770" name="Picture 2">
            <a:extLst>
              <a:ext uri="{FF2B5EF4-FFF2-40B4-BE49-F238E27FC236}">
                <a16:creationId xmlns:a16="http://schemas.microsoft.com/office/drawing/2014/main" xmlns="" id="{868057E6-9306-4FAF-9208-BE12D6A8E9A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58510" y="2141537"/>
            <a:ext cx="5401288"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084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E8E01-F7F1-4F63-9954-23E1863D8679}"/>
              </a:ext>
            </a:extLst>
          </p:cNvPr>
          <p:cNvSpPr>
            <a:spLocks noGrp="1"/>
          </p:cNvSpPr>
          <p:nvPr>
            <p:ph type="title"/>
          </p:nvPr>
        </p:nvSpPr>
        <p:spPr/>
        <p:txBody>
          <a:bodyPr>
            <a:noAutofit/>
          </a:bodyPr>
          <a:lstStyle/>
          <a:p>
            <a:r>
              <a:rPr lang="en-US" sz="3200" b="1" i="1" dirty="0"/>
              <a:t>Higher the goods price higher will be the credit amount and the annuity amount</a:t>
            </a:r>
            <a:r>
              <a:rPr lang="en-US" sz="3200" dirty="0"/>
              <a:t/>
            </a:r>
            <a:br>
              <a:rPr lang="en-US" sz="3200" dirty="0"/>
            </a:br>
            <a:endParaRPr lang="en-IN" sz="3200" dirty="0"/>
          </a:p>
        </p:txBody>
      </p:sp>
      <p:pic>
        <p:nvPicPr>
          <p:cNvPr id="33794" name="Picture 2">
            <a:extLst>
              <a:ext uri="{FF2B5EF4-FFF2-40B4-BE49-F238E27FC236}">
                <a16:creationId xmlns:a16="http://schemas.microsoft.com/office/drawing/2014/main" xmlns="" id="{E9231175-8730-4926-A9AC-D38934306BC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5309" y="2330863"/>
            <a:ext cx="5406502" cy="3340861"/>
          </a:xfrm>
          <a:prstGeom prst="rect">
            <a:avLst/>
          </a:prstGeom>
          <a:noFill/>
          <a:extLst>
            <a:ext uri="{909E8E84-426E-40DD-AFC4-6F175D3DCCD1}">
              <a14:hiddenFill xmlns:a14="http://schemas.microsoft.com/office/drawing/2010/main" xmlns="">
                <a:solidFill>
                  <a:srgbClr val="FFFFFF"/>
                </a:solidFill>
              </a14:hiddenFill>
            </a:ext>
          </a:extLst>
        </p:spPr>
      </p:pic>
      <p:pic>
        <p:nvPicPr>
          <p:cNvPr id="33796" name="Picture 4">
            <a:extLst>
              <a:ext uri="{FF2B5EF4-FFF2-40B4-BE49-F238E27FC236}">
                <a16:creationId xmlns:a16="http://schemas.microsoft.com/office/drawing/2014/main" xmlns="" id="{A65B5A86-25AE-4F8C-B80A-351E232C9C5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0" y="2330863"/>
            <a:ext cx="5257800" cy="33408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615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7D58F-ABEF-475E-96E4-AFFAE77D2319}"/>
              </a:ext>
            </a:extLst>
          </p:cNvPr>
          <p:cNvSpPr>
            <a:spLocks noGrp="1"/>
          </p:cNvSpPr>
          <p:nvPr>
            <p:ph type="title"/>
          </p:nvPr>
        </p:nvSpPr>
        <p:spPr>
          <a:xfrm>
            <a:off x="838200" y="365126"/>
            <a:ext cx="10515600" cy="315912"/>
          </a:xfrm>
        </p:spPr>
        <p:txBody>
          <a:bodyPr>
            <a:normAutofit fontScale="90000"/>
          </a:bodyPr>
          <a:lstStyle/>
          <a:p>
            <a:r>
              <a:rPr lang="en-US" dirty="0"/>
              <a:t/>
            </a:r>
            <a:br>
              <a:rPr lang="en-US" dirty="0"/>
            </a:br>
            <a:r>
              <a:rPr lang="en-US" dirty="0"/>
              <a:t/>
            </a:r>
            <a:br>
              <a:rPr lang="en-US" dirty="0"/>
            </a:br>
            <a:r>
              <a:rPr lang="en-US" dirty="0"/>
              <a:t/>
            </a:r>
            <a:br>
              <a:rPr lang="en-US" dirty="0"/>
            </a:br>
            <a:r>
              <a:rPr lang="en-US" sz="2000" dirty="0"/>
              <a:t>Continuous-Categorical</a:t>
            </a:r>
            <a:r>
              <a:rPr lang="en-US" dirty="0"/>
              <a:t/>
            </a:r>
            <a:br>
              <a:rPr lang="en-US" dirty="0"/>
            </a:br>
            <a:r>
              <a:rPr lang="en-US" sz="4000" b="1" i="1" dirty="0"/>
              <a:t>Clients having Secondary Education takes higher loan amount and these clients have lower  rate of repaying the loan on time</a:t>
            </a:r>
            <a:endParaRPr lang="en-IN" b="1" i="1" dirty="0"/>
          </a:p>
        </p:txBody>
      </p:sp>
      <p:pic>
        <p:nvPicPr>
          <p:cNvPr id="34818" name="Picture 2">
            <a:extLst>
              <a:ext uri="{FF2B5EF4-FFF2-40B4-BE49-F238E27FC236}">
                <a16:creationId xmlns:a16="http://schemas.microsoft.com/office/drawing/2014/main" xmlns="" id="{1E8D961A-2A3C-4B5B-9852-B9299BD6989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0730" y="2343705"/>
            <a:ext cx="9632271" cy="42967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572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11D73-D046-44C2-91D1-2A334FABC5AA}"/>
              </a:ext>
            </a:extLst>
          </p:cNvPr>
          <p:cNvSpPr>
            <a:spLocks noGrp="1"/>
          </p:cNvSpPr>
          <p:nvPr>
            <p:ph type="title"/>
          </p:nvPr>
        </p:nvSpPr>
        <p:spPr/>
        <p:txBody>
          <a:bodyPr>
            <a:noAutofit/>
          </a:bodyPr>
          <a:lstStyle/>
          <a:p>
            <a:r>
              <a:rPr lang="en-US" sz="2800" b="1" i="1" dirty="0"/>
              <a:t>Similarly those who are Working, Married, having no children, Secondary education have high income and they have low chance of replaying the loan on time.</a:t>
            </a:r>
            <a:r>
              <a:rPr lang="en-IN" sz="2800" dirty="0"/>
              <a:t/>
            </a:r>
            <a:br>
              <a:rPr lang="en-IN" sz="2800" dirty="0"/>
            </a:br>
            <a:endParaRPr lang="en-IN" sz="2800" dirty="0"/>
          </a:p>
        </p:txBody>
      </p:sp>
      <p:pic>
        <p:nvPicPr>
          <p:cNvPr id="35842" name="Picture 2">
            <a:extLst>
              <a:ext uri="{FF2B5EF4-FFF2-40B4-BE49-F238E27FC236}">
                <a16:creationId xmlns:a16="http://schemas.microsoft.com/office/drawing/2014/main" xmlns="" id="{3AEB61D0-44F5-45F3-A595-F250B9BFE6E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0365" y="1455938"/>
            <a:ext cx="10515600" cy="52733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7506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CD2E5-8EF0-42C1-9F0E-F923F7DB2DD6}"/>
              </a:ext>
            </a:extLst>
          </p:cNvPr>
          <p:cNvSpPr>
            <a:spLocks noGrp="1"/>
          </p:cNvSpPr>
          <p:nvPr>
            <p:ph type="title"/>
          </p:nvPr>
        </p:nvSpPr>
        <p:spPr/>
        <p:txBody>
          <a:bodyPr>
            <a:normAutofit/>
          </a:bodyPr>
          <a:lstStyle/>
          <a:p>
            <a:r>
              <a:rPr lang="en-US" sz="3600" b="1" i="1" dirty="0"/>
              <a:t>Married clients have high income and have less tendency of repaying the loan on time</a:t>
            </a:r>
            <a:endParaRPr lang="en-IN" sz="3600" b="1" i="1" dirty="0"/>
          </a:p>
        </p:txBody>
      </p:sp>
      <p:pic>
        <p:nvPicPr>
          <p:cNvPr id="36866" name="Picture 2">
            <a:extLst>
              <a:ext uri="{FF2B5EF4-FFF2-40B4-BE49-F238E27FC236}">
                <a16:creationId xmlns:a16="http://schemas.microsoft.com/office/drawing/2014/main" xmlns="" id="{32AB412A-F8FA-42C2-B791-E9A50AEE2FA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66389" y="1825625"/>
            <a:ext cx="4459222"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4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1586E-5340-4EFA-8AF2-57DD22E68DB4}"/>
              </a:ext>
            </a:extLst>
          </p:cNvPr>
          <p:cNvSpPr>
            <a:spLocks noGrp="1"/>
          </p:cNvSpPr>
          <p:nvPr>
            <p:ph type="title"/>
          </p:nvPr>
        </p:nvSpPr>
        <p:spPr/>
        <p:txBody>
          <a:bodyPr/>
          <a:lstStyle/>
          <a:p>
            <a:r>
              <a:rPr lang="en-US" dirty="0"/>
              <a:t>Missing Values in </a:t>
            </a:r>
            <a:r>
              <a:rPr lang="en-US" dirty="0" err="1"/>
              <a:t>Application_Data</a:t>
            </a:r>
            <a:endParaRPr lang="en-IN" dirty="0"/>
          </a:p>
        </p:txBody>
      </p:sp>
      <p:sp>
        <p:nvSpPr>
          <p:cNvPr id="3" name="Content Placeholder 2">
            <a:extLst>
              <a:ext uri="{FF2B5EF4-FFF2-40B4-BE49-F238E27FC236}">
                <a16:creationId xmlns:a16="http://schemas.microsoft.com/office/drawing/2014/main" xmlns="" id="{421DE0D2-90DC-432C-AF30-D1507EB1BE56}"/>
              </a:ext>
            </a:extLst>
          </p:cNvPr>
          <p:cNvSpPr>
            <a:spLocks noGrp="1"/>
          </p:cNvSpPr>
          <p:nvPr>
            <p:ph idx="1"/>
          </p:nvPr>
        </p:nvSpPr>
        <p:spPr/>
        <p:txBody>
          <a:bodyPr/>
          <a:lstStyle/>
          <a:p>
            <a:r>
              <a:rPr lang="en-US" dirty="0"/>
              <a:t>Checked the missing values percentage of each column in this data frame</a:t>
            </a:r>
          </a:p>
          <a:p>
            <a:r>
              <a:rPr lang="en-US" dirty="0"/>
              <a:t>Drop columns with 50% or more Missing values</a:t>
            </a:r>
          </a:p>
          <a:p>
            <a:r>
              <a:rPr lang="en-US" dirty="0"/>
              <a:t>After dropping </a:t>
            </a:r>
            <a:r>
              <a:rPr lang="en-US" b="1" dirty="0"/>
              <a:t>81 columns </a:t>
            </a:r>
            <a:r>
              <a:rPr lang="en-US" dirty="0"/>
              <a:t>are left in the dataframe out of 122 columns</a:t>
            </a:r>
            <a:endParaRPr lang="en-IN" dirty="0"/>
          </a:p>
        </p:txBody>
      </p:sp>
    </p:spTree>
    <p:extLst>
      <p:ext uri="{BB962C8B-B14F-4D97-AF65-F5344CB8AC3E}">
        <p14:creationId xmlns:p14="http://schemas.microsoft.com/office/powerpoint/2010/main" xmlns="" val="3673120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C28F0-9777-4E62-A5CB-4135A92DAFAB}"/>
              </a:ext>
            </a:extLst>
          </p:cNvPr>
          <p:cNvSpPr>
            <a:spLocks noGrp="1"/>
          </p:cNvSpPr>
          <p:nvPr>
            <p:ph type="title"/>
          </p:nvPr>
        </p:nvSpPr>
        <p:spPr/>
        <p:txBody>
          <a:bodyPr>
            <a:normAutofit/>
          </a:bodyPr>
          <a:lstStyle/>
          <a:p>
            <a:r>
              <a:rPr lang="en-US" sz="3200" b="1" i="1" dirty="0"/>
              <a:t>Working clients have high income and have less tendency of repaying the loan on time</a:t>
            </a:r>
            <a:endParaRPr lang="en-IN" sz="3200" b="1" i="1" dirty="0"/>
          </a:p>
        </p:txBody>
      </p:sp>
      <p:pic>
        <p:nvPicPr>
          <p:cNvPr id="37890" name="Picture 2">
            <a:extLst>
              <a:ext uri="{FF2B5EF4-FFF2-40B4-BE49-F238E27FC236}">
                <a16:creationId xmlns:a16="http://schemas.microsoft.com/office/drawing/2014/main" xmlns="" id="{B2130DD3-9AD9-4EC6-B34A-7733BB7AED2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31965" y="1825625"/>
            <a:ext cx="4328069"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757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3BAA8-4BB8-402F-B6FB-6C2764854DD7}"/>
              </a:ext>
            </a:extLst>
          </p:cNvPr>
          <p:cNvSpPr>
            <a:spLocks noGrp="1"/>
          </p:cNvSpPr>
          <p:nvPr>
            <p:ph type="title"/>
          </p:nvPr>
        </p:nvSpPr>
        <p:spPr/>
        <p:txBody>
          <a:bodyPr/>
          <a:lstStyle/>
          <a:p>
            <a:r>
              <a:rPr lang="en-IN" dirty="0"/>
              <a:t>Heat map for target variable 0</a:t>
            </a:r>
          </a:p>
        </p:txBody>
      </p:sp>
      <p:pic>
        <p:nvPicPr>
          <p:cNvPr id="39938" name="Picture 2">
            <a:extLst>
              <a:ext uri="{FF2B5EF4-FFF2-40B4-BE49-F238E27FC236}">
                <a16:creationId xmlns:a16="http://schemas.microsoft.com/office/drawing/2014/main" xmlns="" id="{4A72FD7F-A6D6-45A5-A0BA-393608A2095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394" y="1825625"/>
            <a:ext cx="10874406" cy="49302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1660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99A37-C8C3-4142-B301-08886960AC19}"/>
              </a:ext>
            </a:extLst>
          </p:cNvPr>
          <p:cNvSpPr>
            <a:spLocks noGrp="1"/>
          </p:cNvSpPr>
          <p:nvPr>
            <p:ph type="title"/>
          </p:nvPr>
        </p:nvSpPr>
        <p:spPr/>
        <p:txBody>
          <a:bodyPr/>
          <a:lstStyle/>
          <a:p>
            <a:r>
              <a:rPr lang="en-IN" dirty="0"/>
              <a:t>	Heat map for target variable 1</a:t>
            </a:r>
          </a:p>
        </p:txBody>
      </p:sp>
      <p:pic>
        <p:nvPicPr>
          <p:cNvPr id="38914" name="Picture 2">
            <a:extLst>
              <a:ext uri="{FF2B5EF4-FFF2-40B4-BE49-F238E27FC236}">
                <a16:creationId xmlns:a16="http://schemas.microsoft.com/office/drawing/2014/main" xmlns="" id="{2534B4E3-B103-4117-B702-47CDAE0C3AD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0124" y="1296140"/>
            <a:ext cx="9303797" cy="55618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1674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1C839-C5C3-4587-B89A-82E997743FA1}"/>
              </a:ext>
            </a:extLst>
          </p:cNvPr>
          <p:cNvSpPr>
            <a:spLocks noGrp="1"/>
          </p:cNvSpPr>
          <p:nvPr>
            <p:ph type="title"/>
          </p:nvPr>
        </p:nvSpPr>
        <p:spPr/>
        <p:txBody>
          <a:bodyPr/>
          <a:lstStyle/>
          <a:p>
            <a:r>
              <a:rPr lang="en-US" b="1" dirty="0"/>
              <a:t>Top 10 Correlation for Target variable 1</a:t>
            </a:r>
            <a:endParaRPr lang="en-IN" b="1" dirty="0"/>
          </a:p>
        </p:txBody>
      </p:sp>
      <p:graphicFrame>
        <p:nvGraphicFramePr>
          <p:cNvPr id="7" name="Content Placeholder 6">
            <a:extLst>
              <a:ext uri="{FF2B5EF4-FFF2-40B4-BE49-F238E27FC236}">
                <a16:creationId xmlns:a16="http://schemas.microsoft.com/office/drawing/2014/main" xmlns="" id="{CD811F99-E293-4E70-90E3-D9B188A12D88}"/>
              </a:ext>
            </a:extLst>
          </p:cNvPr>
          <p:cNvGraphicFramePr>
            <a:graphicFrameLocks noGrp="1"/>
          </p:cNvGraphicFramePr>
          <p:nvPr>
            <p:ph idx="1"/>
            <p:extLst>
              <p:ext uri="{D42A27DB-BD31-4B8C-83A1-F6EECF244321}">
                <p14:modId xmlns:p14="http://schemas.microsoft.com/office/powerpoint/2010/main" xmlns="" val="2332746207"/>
              </p:ext>
            </p:extLst>
          </p:nvPr>
        </p:nvGraphicFramePr>
        <p:xfrm>
          <a:off x="838200" y="1852454"/>
          <a:ext cx="10515600" cy="4297680"/>
        </p:xfrm>
        <a:graphic>
          <a:graphicData uri="http://schemas.openxmlformats.org/drawingml/2006/table">
            <a:tbl>
              <a:tblPr/>
              <a:tblGrid>
                <a:gridCol w="2628900">
                  <a:extLst>
                    <a:ext uri="{9D8B030D-6E8A-4147-A177-3AD203B41FA5}">
                      <a16:colId xmlns:a16="http://schemas.microsoft.com/office/drawing/2014/main" xmlns="" val="694452662"/>
                    </a:ext>
                  </a:extLst>
                </a:gridCol>
                <a:gridCol w="2628900">
                  <a:extLst>
                    <a:ext uri="{9D8B030D-6E8A-4147-A177-3AD203B41FA5}">
                      <a16:colId xmlns:a16="http://schemas.microsoft.com/office/drawing/2014/main" xmlns="" val="2998810434"/>
                    </a:ext>
                  </a:extLst>
                </a:gridCol>
                <a:gridCol w="2628900">
                  <a:extLst>
                    <a:ext uri="{9D8B030D-6E8A-4147-A177-3AD203B41FA5}">
                      <a16:colId xmlns:a16="http://schemas.microsoft.com/office/drawing/2014/main" xmlns="" val="857804541"/>
                    </a:ext>
                  </a:extLst>
                </a:gridCol>
                <a:gridCol w="2628900">
                  <a:extLst>
                    <a:ext uri="{9D8B030D-6E8A-4147-A177-3AD203B41FA5}">
                      <a16:colId xmlns:a16="http://schemas.microsoft.com/office/drawing/2014/main" xmlns="" val="3999984433"/>
                    </a:ext>
                  </a:extLst>
                </a:gridCol>
              </a:tblGrid>
              <a:tr h="0">
                <a:tc>
                  <a:txBody>
                    <a:bodyPr/>
                    <a:lstStyle/>
                    <a:p>
                      <a:pPr algn="r" fontAlgn="ctr"/>
                      <a:r>
                        <a:rPr lang="en-IN" b="1" dirty="0">
                          <a:effectLst/>
                        </a:rPr>
                        <a:t>       </a:t>
                      </a:r>
                    </a:p>
                  </a:txBody>
                  <a:tcPr anchor="ctr">
                    <a:lnL>
                      <a:noFill/>
                    </a:lnL>
                    <a:lnR>
                      <a:noFill/>
                    </a:lnR>
                    <a:lnT>
                      <a:noFill/>
                    </a:lnT>
                    <a:lnB>
                      <a:noFill/>
                    </a:lnB>
                    <a:solidFill>
                      <a:srgbClr val="FFFFFF"/>
                    </a:solidFill>
                  </a:tcPr>
                </a:tc>
                <a:tc>
                  <a:txBody>
                    <a:bodyPr/>
                    <a:lstStyle/>
                    <a:p>
                      <a:pPr algn="r" fontAlgn="ctr"/>
                      <a:r>
                        <a:rPr lang="en-IN" b="1" dirty="0">
                          <a:effectLst/>
                        </a:rPr>
                        <a:t>Var1</a:t>
                      </a:r>
                    </a:p>
                  </a:txBody>
                  <a:tcPr anchor="ctr">
                    <a:lnL>
                      <a:noFill/>
                    </a:lnL>
                    <a:lnR>
                      <a:noFill/>
                    </a:lnR>
                    <a:lnT>
                      <a:noFill/>
                    </a:lnT>
                    <a:lnB>
                      <a:noFill/>
                    </a:lnB>
                    <a:solidFill>
                      <a:srgbClr val="FFFFFF"/>
                    </a:solidFill>
                  </a:tcPr>
                </a:tc>
                <a:tc>
                  <a:txBody>
                    <a:bodyPr/>
                    <a:lstStyle/>
                    <a:p>
                      <a:pPr algn="r" fontAlgn="ctr"/>
                      <a:r>
                        <a:rPr lang="en-IN" b="1" dirty="0">
                          <a:effectLst/>
                        </a:rPr>
                        <a:t>Var2</a:t>
                      </a:r>
                    </a:p>
                  </a:txBody>
                  <a:tcPr anchor="ctr">
                    <a:lnL>
                      <a:noFill/>
                    </a:lnL>
                    <a:lnR>
                      <a:noFill/>
                    </a:lnR>
                    <a:lnT>
                      <a:noFill/>
                    </a:lnT>
                    <a:lnB>
                      <a:noFill/>
                    </a:lnB>
                    <a:solidFill>
                      <a:srgbClr val="FFFFFF"/>
                    </a:solidFill>
                  </a:tcPr>
                </a:tc>
                <a:tc>
                  <a:txBody>
                    <a:bodyPr/>
                    <a:lstStyle/>
                    <a:p>
                      <a:r>
                        <a:rPr lang="en-IN" dirty="0"/>
                        <a:t>                        </a:t>
                      </a:r>
                      <a:r>
                        <a:rPr lang="en-IN" b="1" dirty="0"/>
                        <a:t>Correlation</a:t>
                      </a:r>
                    </a:p>
                  </a:txBody>
                  <a:tcPr>
                    <a:lnL>
                      <a:noFill/>
                    </a:lnL>
                  </a:tcPr>
                </a:tc>
                <a:extLst>
                  <a:ext uri="{0D108BD9-81ED-4DB2-BD59-A6C34878D82A}">
                    <a16:rowId xmlns:a16="http://schemas.microsoft.com/office/drawing/2014/main" xmlns="" val="2752114556"/>
                  </a:ext>
                </a:extLst>
              </a:tr>
              <a:tr h="0">
                <a:tc>
                  <a:txBody>
                    <a:bodyPr/>
                    <a:lstStyle/>
                    <a:p>
                      <a:pPr algn="r" fontAlgn="ctr"/>
                      <a:r>
                        <a:rPr lang="en-IN" b="1">
                          <a:effectLst/>
                        </a:rPr>
                        <a:t>49</a:t>
                      </a:r>
                    </a:p>
                  </a:txBody>
                  <a:tcPr anchor="ctr">
                    <a:lnL>
                      <a:noFill/>
                    </a:lnL>
                    <a:lnR>
                      <a:noFill/>
                    </a:lnR>
                    <a:lnT>
                      <a:noFill/>
                    </a:lnT>
                    <a:lnB>
                      <a:noFill/>
                    </a:lnB>
                    <a:solidFill>
                      <a:srgbClr val="F5F5F5"/>
                    </a:solidFill>
                  </a:tcPr>
                </a:tc>
                <a:tc>
                  <a:txBody>
                    <a:bodyPr/>
                    <a:lstStyle/>
                    <a:p>
                      <a:pPr algn="r" fontAlgn="ctr"/>
                      <a:r>
                        <a:rPr lang="en-IN">
                          <a:effectLst/>
                        </a:rPr>
                        <a:t>AMT_GOODS_PRICE</a:t>
                      </a:r>
                    </a:p>
                  </a:txBody>
                  <a:tcPr anchor="ctr">
                    <a:lnL>
                      <a:noFill/>
                    </a:lnL>
                    <a:lnR>
                      <a:noFill/>
                    </a:lnR>
                    <a:lnT>
                      <a:noFill/>
                    </a:lnT>
                    <a:lnB>
                      <a:noFill/>
                    </a:lnB>
                    <a:solidFill>
                      <a:srgbClr val="F5F5F5"/>
                    </a:solidFill>
                  </a:tcPr>
                </a:tc>
                <a:tc>
                  <a:txBody>
                    <a:bodyPr/>
                    <a:lstStyle/>
                    <a:p>
                      <a:pPr algn="r" fontAlgn="ctr"/>
                      <a:r>
                        <a:rPr lang="en-IN">
                          <a:effectLst/>
                        </a:rPr>
                        <a:t>AMT_CREDIT</a:t>
                      </a:r>
                    </a:p>
                  </a:txBody>
                  <a:tcPr anchor="ctr">
                    <a:lnL>
                      <a:noFill/>
                    </a:lnL>
                    <a:lnR>
                      <a:noFill/>
                    </a:lnR>
                    <a:lnT>
                      <a:noFill/>
                    </a:lnT>
                    <a:lnB>
                      <a:noFill/>
                    </a:lnB>
                    <a:solidFill>
                      <a:srgbClr val="F5F5F5"/>
                    </a:solidFill>
                  </a:tcPr>
                </a:tc>
                <a:tc>
                  <a:txBody>
                    <a:bodyPr/>
                    <a:lstStyle/>
                    <a:p>
                      <a:pPr algn="r" fontAlgn="ctr"/>
                      <a:r>
                        <a:rPr lang="en-IN">
                          <a:effectLst/>
                        </a:rPr>
                        <a:t>0.980297</a:t>
                      </a:r>
                    </a:p>
                  </a:txBody>
                  <a:tcPr anchor="ctr">
                    <a:lnL>
                      <a:noFill/>
                    </a:lnL>
                    <a:lnR>
                      <a:noFill/>
                    </a:lnR>
                    <a:lnB>
                      <a:noFill/>
                    </a:lnB>
                    <a:solidFill>
                      <a:srgbClr val="F5F5F5"/>
                    </a:solidFill>
                  </a:tcPr>
                </a:tc>
                <a:extLst>
                  <a:ext uri="{0D108BD9-81ED-4DB2-BD59-A6C34878D82A}">
                    <a16:rowId xmlns:a16="http://schemas.microsoft.com/office/drawing/2014/main" xmlns="" val="3608790930"/>
                  </a:ext>
                </a:extLst>
              </a:tr>
              <a:tr h="0">
                <a:tc>
                  <a:txBody>
                    <a:bodyPr/>
                    <a:lstStyle/>
                    <a:p>
                      <a:pPr algn="r" fontAlgn="ctr"/>
                      <a:r>
                        <a:rPr lang="en-IN" b="1">
                          <a:effectLst/>
                        </a:rPr>
                        <a:t>50</a:t>
                      </a:r>
                    </a:p>
                  </a:txBody>
                  <a:tcPr anchor="ctr">
                    <a:lnL>
                      <a:noFill/>
                    </a:lnL>
                    <a:lnR>
                      <a:noFill/>
                    </a:lnR>
                    <a:lnT>
                      <a:noFill/>
                    </a:lnT>
                    <a:lnB>
                      <a:noFill/>
                    </a:lnB>
                    <a:solidFill>
                      <a:srgbClr val="FFFFFF"/>
                    </a:solidFill>
                  </a:tcPr>
                </a:tc>
                <a:tc>
                  <a:txBody>
                    <a:bodyPr/>
                    <a:lstStyle/>
                    <a:p>
                      <a:pPr algn="r" fontAlgn="ctr"/>
                      <a:r>
                        <a:rPr lang="en-IN">
                          <a:effectLst/>
                        </a:rPr>
                        <a:t>AMT_GOODS_PRICE</a:t>
                      </a:r>
                    </a:p>
                  </a:txBody>
                  <a:tcPr anchor="ctr">
                    <a:lnL>
                      <a:noFill/>
                    </a:lnL>
                    <a:lnR>
                      <a:noFill/>
                    </a:lnR>
                    <a:lnT>
                      <a:noFill/>
                    </a:lnT>
                    <a:lnB>
                      <a:noFill/>
                    </a:lnB>
                    <a:solidFill>
                      <a:srgbClr val="FFFFFF"/>
                    </a:solidFill>
                  </a:tcPr>
                </a:tc>
                <a:tc>
                  <a:txBody>
                    <a:bodyPr/>
                    <a:lstStyle/>
                    <a:p>
                      <a:pPr algn="r" fontAlgn="ctr"/>
                      <a:r>
                        <a:rPr lang="en-IN">
                          <a:effectLst/>
                        </a:rPr>
                        <a:t>AMT_ANNUITY</a:t>
                      </a:r>
                    </a:p>
                  </a:txBody>
                  <a:tcPr anchor="ctr">
                    <a:lnL>
                      <a:noFill/>
                    </a:lnL>
                    <a:lnR>
                      <a:noFill/>
                    </a:lnR>
                    <a:lnT>
                      <a:noFill/>
                    </a:lnT>
                    <a:lnB>
                      <a:noFill/>
                    </a:lnB>
                    <a:solidFill>
                      <a:srgbClr val="FFFFFF"/>
                    </a:solidFill>
                  </a:tcPr>
                </a:tc>
                <a:tc>
                  <a:txBody>
                    <a:bodyPr/>
                    <a:lstStyle/>
                    <a:p>
                      <a:pPr algn="r" fontAlgn="ctr"/>
                      <a:r>
                        <a:rPr lang="en-IN">
                          <a:effectLst/>
                        </a:rPr>
                        <a:t>0.749855</a:t>
                      </a:r>
                    </a:p>
                  </a:txBody>
                  <a:tcPr anchor="ctr">
                    <a:lnL>
                      <a:noFill/>
                    </a:lnL>
                    <a:lnR>
                      <a:noFill/>
                    </a:lnR>
                    <a:lnT>
                      <a:noFill/>
                    </a:lnT>
                    <a:lnB>
                      <a:noFill/>
                    </a:lnB>
                    <a:solidFill>
                      <a:srgbClr val="FFFFFF"/>
                    </a:solidFill>
                  </a:tcPr>
                </a:tc>
                <a:extLst>
                  <a:ext uri="{0D108BD9-81ED-4DB2-BD59-A6C34878D82A}">
                    <a16:rowId xmlns:a16="http://schemas.microsoft.com/office/drawing/2014/main" xmlns="" val="2499762250"/>
                  </a:ext>
                </a:extLst>
              </a:tr>
              <a:tr h="0">
                <a:tc>
                  <a:txBody>
                    <a:bodyPr/>
                    <a:lstStyle/>
                    <a:p>
                      <a:pPr algn="r" fontAlgn="ctr"/>
                      <a:r>
                        <a:rPr lang="en-IN" b="1">
                          <a:effectLst/>
                        </a:rPr>
                        <a:t>33</a:t>
                      </a:r>
                    </a:p>
                  </a:txBody>
                  <a:tcPr anchor="ctr">
                    <a:lnL>
                      <a:noFill/>
                    </a:lnL>
                    <a:lnR>
                      <a:noFill/>
                    </a:lnR>
                    <a:lnT>
                      <a:noFill/>
                    </a:lnT>
                    <a:lnB>
                      <a:noFill/>
                    </a:lnB>
                    <a:solidFill>
                      <a:srgbClr val="F5F5F5"/>
                    </a:solidFill>
                  </a:tcPr>
                </a:tc>
                <a:tc>
                  <a:txBody>
                    <a:bodyPr/>
                    <a:lstStyle/>
                    <a:p>
                      <a:pPr algn="r" fontAlgn="ctr"/>
                      <a:r>
                        <a:rPr lang="en-IN">
                          <a:effectLst/>
                        </a:rPr>
                        <a:t>AMT_ANNUITY</a:t>
                      </a:r>
                    </a:p>
                  </a:txBody>
                  <a:tcPr anchor="ctr">
                    <a:lnL>
                      <a:noFill/>
                    </a:lnL>
                    <a:lnR>
                      <a:noFill/>
                    </a:lnR>
                    <a:lnT>
                      <a:noFill/>
                    </a:lnT>
                    <a:lnB>
                      <a:noFill/>
                    </a:lnB>
                    <a:solidFill>
                      <a:srgbClr val="F5F5F5"/>
                    </a:solidFill>
                  </a:tcPr>
                </a:tc>
                <a:tc>
                  <a:txBody>
                    <a:bodyPr/>
                    <a:lstStyle/>
                    <a:p>
                      <a:pPr algn="r" fontAlgn="ctr"/>
                      <a:r>
                        <a:rPr lang="en-IN">
                          <a:effectLst/>
                        </a:rPr>
                        <a:t>AMT_CREDIT</a:t>
                      </a:r>
                    </a:p>
                  </a:txBody>
                  <a:tcPr anchor="ctr">
                    <a:lnL>
                      <a:noFill/>
                    </a:lnL>
                    <a:lnR>
                      <a:noFill/>
                    </a:lnR>
                    <a:lnT>
                      <a:noFill/>
                    </a:lnT>
                    <a:lnB>
                      <a:noFill/>
                    </a:lnB>
                    <a:solidFill>
                      <a:srgbClr val="F5F5F5"/>
                    </a:solidFill>
                  </a:tcPr>
                </a:tc>
                <a:tc>
                  <a:txBody>
                    <a:bodyPr/>
                    <a:lstStyle/>
                    <a:p>
                      <a:pPr algn="r" fontAlgn="ctr"/>
                      <a:r>
                        <a:rPr lang="en-IN">
                          <a:effectLst/>
                        </a:rPr>
                        <a:t>0.746373</a:t>
                      </a:r>
                    </a:p>
                  </a:txBody>
                  <a:tcPr anchor="ctr">
                    <a:lnL>
                      <a:noFill/>
                    </a:lnL>
                    <a:lnR>
                      <a:noFill/>
                    </a:lnR>
                    <a:lnT>
                      <a:noFill/>
                    </a:lnT>
                    <a:lnB>
                      <a:noFill/>
                    </a:lnB>
                    <a:solidFill>
                      <a:srgbClr val="F5F5F5"/>
                    </a:solidFill>
                  </a:tcPr>
                </a:tc>
                <a:extLst>
                  <a:ext uri="{0D108BD9-81ED-4DB2-BD59-A6C34878D82A}">
                    <a16:rowId xmlns:a16="http://schemas.microsoft.com/office/drawing/2014/main" xmlns="" val="713218206"/>
                  </a:ext>
                </a:extLst>
              </a:tr>
              <a:tr h="0">
                <a:tc>
                  <a:txBody>
                    <a:bodyPr/>
                    <a:lstStyle/>
                    <a:p>
                      <a:pPr algn="r" fontAlgn="ctr"/>
                      <a:r>
                        <a:rPr lang="en-IN" b="1">
                          <a:effectLst/>
                        </a:rPr>
                        <a:t>84</a:t>
                      </a:r>
                    </a:p>
                  </a:txBody>
                  <a:tcPr anchor="ctr">
                    <a:lnL>
                      <a:noFill/>
                    </a:lnL>
                    <a:lnR>
                      <a:noFill/>
                    </a:lnR>
                    <a:lnT>
                      <a:noFill/>
                    </a:lnT>
                    <a:lnB>
                      <a:noFill/>
                    </a:lnB>
                    <a:solidFill>
                      <a:srgbClr val="FFFFFF"/>
                    </a:solidFill>
                  </a:tcPr>
                </a:tc>
                <a:tc>
                  <a:txBody>
                    <a:bodyPr/>
                    <a:lstStyle/>
                    <a:p>
                      <a:pPr algn="r" fontAlgn="ctr"/>
                      <a:r>
                        <a:rPr lang="en-IN">
                          <a:effectLst/>
                        </a:rPr>
                        <a:t>DAYS_EMPLOYED</a:t>
                      </a:r>
                    </a:p>
                  </a:txBody>
                  <a:tcPr anchor="ctr">
                    <a:lnL>
                      <a:noFill/>
                    </a:lnL>
                    <a:lnR>
                      <a:noFill/>
                    </a:lnR>
                    <a:lnT>
                      <a:noFill/>
                    </a:lnT>
                    <a:lnB>
                      <a:noFill/>
                    </a:lnB>
                    <a:solidFill>
                      <a:srgbClr val="FFFFFF"/>
                    </a:solidFill>
                  </a:tcPr>
                </a:tc>
                <a:tc>
                  <a:txBody>
                    <a:bodyPr/>
                    <a:lstStyle/>
                    <a:p>
                      <a:pPr algn="r" fontAlgn="ctr"/>
                      <a:r>
                        <a:rPr lang="en-IN">
                          <a:effectLst/>
                        </a:rPr>
                        <a:t>DAYS_BIRTH</a:t>
                      </a:r>
                    </a:p>
                  </a:txBody>
                  <a:tcPr anchor="ctr">
                    <a:lnL>
                      <a:noFill/>
                    </a:lnL>
                    <a:lnR>
                      <a:noFill/>
                    </a:lnR>
                    <a:lnT>
                      <a:noFill/>
                    </a:lnT>
                    <a:lnB>
                      <a:noFill/>
                    </a:lnB>
                    <a:solidFill>
                      <a:srgbClr val="FFFFFF"/>
                    </a:solidFill>
                  </a:tcPr>
                </a:tc>
                <a:tc>
                  <a:txBody>
                    <a:bodyPr/>
                    <a:lstStyle/>
                    <a:p>
                      <a:pPr algn="r" fontAlgn="ctr"/>
                      <a:r>
                        <a:rPr lang="en-IN">
                          <a:effectLst/>
                        </a:rPr>
                        <a:t>0.575097</a:t>
                      </a:r>
                    </a:p>
                  </a:txBody>
                  <a:tcPr anchor="ctr">
                    <a:lnL>
                      <a:noFill/>
                    </a:lnL>
                    <a:lnR>
                      <a:noFill/>
                    </a:lnR>
                    <a:lnT>
                      <a:noFill/>
                    </a:lnT>
                    <a:lnB>
                      <a:noFill/>
                    </a:lnB>
                    <a:solidFill>
                      <a:srgbClr val="FFFFFF"/>
                    </a:solidFill>
                  </a:tcPr>
                </a:tc>
                <a:extLst>
                  <a:ext uri="{0D108BD9-81ED-4DB2-BD59-A6C34878D82A}">
                    <a16:rowId xmlns:a16="http://schemas.microsoft.com/office/drawing/2014/main" xmlns="" val="62876228"/>
                  </a:ext>
                </a:extLst>
              </a:tr>
              <a:tr h="0">
                <a:tc>
                  <a:txBody>
                    <a:bodyPr/>
                    <a:lstStyle/>
                    <a:p>
                      <a:pPr algn="r" fontAlgn="ctr"/>
                      <a:r>
                        <a:rPr lang="en-IN" b="1">
                          <a:effectLst/>
                        </a:rPr>
                        <a:t>32</a:t>
                      </a:r>
                    </a:p>
                  </a:txBody>
                  <a:tcPr anchor="ctr">
                    <a:lnL>
                      <a:noFill/>
                    </a:lnL>
                    <a:lnR>
                      <a:noFill/>
                    </a:lnR>
                    <a:lnT>
                      <a:noFill/>
                    </a:lnT>
                    <a:lnB>
                      <a:noFill/>
                    </a:lnB>
                    <a:solidFill>
                      <a:srgbClr val="F5F5F5"/>
                    </a:solidFill>
                  </a:tcPr>
                </a:tc>
                <a:tc>
                  <a:txBody>
                    <a:bodyPr/>
                    <a:lstStyle/>
                    <a:p>
                      <a:pPr algn="r" fontAlgn="ctr"/>
                      <a:r>
                        <a:rPr lang="en-IN" dirty="0">
                          <a:effectLst/>
                        </a:rPr>
                        <a:t>AMT_ANNUITY</a:t>
                      </a:r>
                    </a:p>
                  </a:txBody>
                  <a:tcPr anchor="ctr">
                    <a:lnL>
                      <a:noFill/>
                    </a:lnL>
                    <a:lnR>
                      <a:noFill/>
                    </a:lnR>
                    <a:lnT>
                      <a:noFill/>
                    </a:lnT>
                    <a:lnB>
                      <a:noFill/>
                    </a:lnB>
                    <a:solidFill>
                      <a:srgbClr val="F5F5F5"/>
                    </a:solidFill>
                  </a:tcPr>
                </a:tc>
                <a:tc>
                  <a:txBody>
                    <a:bodyPr/>
                    <a:lstStyle/>
                    <a:p>
                      <a:pPr algn="r" fontAlgn="ctr"/>
                      <a:r>
                        <a:rPr lang="en-IN">
                          <a:effectLst/>
                        </a:rPr>
                        <a:t>AMT_INCOME_TOTAL</a:t>
                      </a:r>
                    </a:p>
                  </a:txBody>
                  <a:tcPr anchor="ctr">
                    <a:lnL>
                      <a:noFill/>
                    </a:lnL>
                    <a:lnR>
                      <a:noFill/>
                    </a:lnR>
                    <a:lnT>
                      <a:noFill/>
                    </a:lnT>
                    <a:lnB>
                      <a:noFill/>
                    </a:lnB>
                    <a:solidFill>
                      <a:srgbClr val="F5F5F5"/>
                    </a:solidFill>
                  </a:tcPr>
                </a:tc>
                <a:tc>
                  <a:txBody>
                    <a:bodyPr/>
                    <a:lstStyle/>
                    <a:p>
                      <a:pPr algn="r" fontAlgn="ctr"/>
                      <a:r>
                        <a:rPr lang="en-IN">
                          <a:effectLst/>
                        </a:rPr>
                        <a:t>0.396965</a:t>
                      </a:r>
                    </a:p>
                  </a:txBody>
                  <a:tcPr anchor="ctr">
                    <a:lnL>
                      <a:noFill/>
                    </a:lnL>
                    <a:lnR>
                      <a:noFill/>
                    </a:lnR>
                    <a:lnT>
                      <a:noFill/>
                    </a:lnT>
                    <a:lnB>
                      <a:noFill/>
                    </a:lnB>
                    <a:solidFill>
                      <a:srgbClr val="F5F5F5"/>
                    </a:solidFill>
                  </a:tcPr>
                </a:tc>
                <a:extLst>
                  <a:ext uri="{0D108BD9-81ED-4DB2-BD59-A6C34878D82A}">
                    <a16:rowId xmlns:a16="http://schemas.microsoft.com/office/drawing/2014/main" xmlns="" val="1011434913"/>
                  </a:ext>
                </a:extLst>
              </a:tr>
              <a:tr h="0">
                <a:tc>
                  <a:txBody>
                    <a:bodyPr/>
                    <a:lstStyle/>
                    <a:p>
                      <a:pPr algn="r" fontAlgn="ctr"/>
                      <a:r>
                        <a:rPr lang="en-IN" b="1">
                          <a:effectLst/>
                        </a:rPr>
                        <a:t>48</a:t>
                      </a:r>
                    </a:p>
                  </a:txBody>
                  <a:tcPr anchor="ctr">
                    <a:lnL>
                      <a:noFill/>
                    </a:lnL>
                    <a:lnR>
                      <a:noFill/>
                    </a:lnR>
                    <a:lnT>
                      <a:noFill/>
                    </a:lnT>
                    <a:lnB>
                      <a:noFill/>
                    </a:lnB>
                    <a:solidFill>
                      <a:srgbClr val="FFFFFF"/>
                    </a:solidFill>
                  </a:tcPr>
                </a:tc>
                <a:tc>
                  <a:txBody>
                    <a:bodyPr/>
                    <a:lstStyle/>
                    <a:p>
                      <a:pPr algn="r" fontAlgn="ctr"/>
                      <a:r>
                        <a:rPr lang="en-IN">
                          <a:effectLst/>
                        </a:rPr>
                        <a:t>AMT_GOODS_PRICE</a:t>
                      </a:r>
                    </a:p>
                  </a:txBody>
                  <a:tcPr anchor="ctr">
                    <a:lnL>
                      <a:noFill/>
                    </a:lnL>
                    <a:lnR>
                      <a:noFill/>
                    </a:lnR>
                    <a:lnT>
                      <a:noFill/>
                    </a:lnT>
                    <a:lnB>
                      <a:noFill/>
                    </a:lnB>
                    <a:solidFill>
                      <a:srgbClr val="FFFFFF"/>
                    </a:solidFill>
                  </a:tcPr>
                </a:tc>
                <a:tc>
                  <a:txBody>
                    <a:bodyPr/>
                    <a:lstStyle/>
                    <a:p>
                      <a:pPr algn="r" fontAlgn="ctr"/>
                      <a:r>
                        <a:rPr lang="en-IN">
                          <a:effectLst/>
                        </a:rPr>
                        <a:t>AMT_INCOME_TOTAL</a:t>
                      </a:r>
                    </a:p>
                  </a:txBody>
                  <a:tcPr anchor="ctr">
                    <a:lnL>
                      <a:noFill/>
                    </a:lnL>
                    <a:lnR>
                      <a:noFill/>
                    </a:lnR>
                    <a:lnT>
                      <a:noFill/>
                    </a:lnT>
                    <a:lnB>
                      <a:noFill/>
                    </a:lnB>
                    <a:solidFill>
                      <a:srgbClr val="FFFFFF"/>
                    </a:solidFill>
                  </a:tcPr>
                </a:tc>
                <a:tc>
                  <a:txBody>
                    <a:bodyPr/>
                    <a:lstStyle/>
                    <a:p>
                      <a:pPr algn="r" fontAlgn="ctr"/>
                      <a:r>
                        <a:rPr lang="en-IN">
                          <a:effectLst/>
                        </a:rPr>
                        <a:t>0.326969</a:t>
                      </a:r>
                    </a:p>
                  </a:txBody>
                  <a:tcPr anchor="ctr">
                    <a:lnL>
                      <a:noFill/>
                    </a:lnL>
                    <a:lnR>
                      <a:noFill/>
                    </a:lnR>
                    <a:lnT>
                      <a:noFill/>
                    </a:lnT>
                    <a:lnB>
                      <a:noFill/>
                    </a:lnB>
                    <a:solidFill>
                      <a:srgbClr val="FFFFFF"/>
                    </a:solidFill>
                  </a:tcPr>
                </a:tc>
                <a:extLst>
                  <a:ext uri="{0D108BD9-81ED-4DB2-BD59-A6C34878D82A}">
                    <a16:rowId xmlns:a16="http://schemas.microsoft.com/office/drawing/2014/main" xmlns="" val="2740835437"/>
                  </a:ext>
                </a:extLst>
              </a:tr>
              <a:tr h="0">
                <a:tc>
                  <a:txBody>
                    <a:bodyPr/>
                    <a:lstStyle/>
                    <a:p>
                      <a:pPr algn="r" fontAlgn="ctr"/>
                      <a:r>
                        <a:rPr lang="en-IN" b="1">
                          <a:effectLst/>
                        </a:rPr>
                        <a:t>16</a:t>
                      </a:r>
                    </a:p>
                  </a:txBody>
                  <a:tcPr anchor="ctr">
                    <a:lnL>
                      <a:noFill/>
                    </a:lnL>
                    <a:lnR>
                      <a:noFill/>
                    </a:lnR>
                    <a:lnT>
                      <a:noFill/>
                    </a:lnT>
                    <a:lnB>
                      <a:noFill/>
                    </a:lnB>
                    <a:solidFill>
                      <a:srgbClr val="F5F5F5"/>
                    </a:solidFill>
                  </a:tcPr>
                </a:tc>
                <a:tc>
                  <a:txBody>
                    <a:bodyPr/>
                    <a:lstStyle/>
                    <a:p>
                      <a:pPr algn="r" fontAlgn="ctr"/>
                      <a:r>
                        <a:rPr lang="en-IN">
                          <a:effectLst/>
                        </a:rPr>
                        <a:t>AMT_CREDIT</a:t>
                      </a:r>
                    </a:p>
                  </a:txBody>
                  <a:tcPr anchor="ctr">
                    <a:lnL>
                      <a:noFill/>
                    </a:lnL>
                    <a:lnR>
                      <a:noFill/>
                    </a:lnR>
                    <a:lnT>
                      <a:noFill/>
                    </a:lnT>
                    <a:lnB>
                      <a:noFill/>
                    </a:lnB>
                    <a:solidFill>
                      <a:srgbClr val="F5F5F5"/>
                    </a:solidFill>
                  </a:tcPr>
                </a:tc>
                <a:tc>
                  <a:txBody>
                    <a:bodyPr/>
                    <a:lstStyle/>
                    <a:p>
                      <a:pPr algn="r" fontAlgn="ctr"/>
                      <a:r>
                        <a:rPr lang="en-IN">
                          <a:effectLst/>
                        </a:rPr>
                        <a:t>AMT_INCOME_TOTAL</a:t>
                      </a:r>
                    </a:p>
                  </a:txBody>
                  <a:tcPr anchor="ctr">
                    <a:lnL>
                      <a:noFill/>
                    </a:lnL>
                    <a:lnR>
                      <a:noFill/>
                    </a:lnR>
                    <a:lnT>
                      <a:noFill/>
                    </a:lnT>
                    <a:lnB>
                      <a:noFill/>
                    </a:lnB>
                    <a:solidFill>
                      <a:srgbClr val="F5F5F5"/>
                    </a:solidFill>
                  </a:tcPr>
                </a:tc>
                <a:tc>
                  <a:txBody>
                    <a:bodyPr/>
                    <a:lstStyle/>
                    <a:p>
                      <a:pPr algn="r" fontAlgn="ctr"/>
                      <a:r>
                        <a:rPr lang="en-IN">
                          <a:effectLst/>
                        </a:rPr>
                        <a:t>0.318059</a:t>
                      </a:r>
                    </a:p>
                  </a:txBody>
                  <a:tcPr anchor="ctr">
                    <a:lnL>
                      <a:noFill/>
                    </a:lnL>
                    <a:lnR>
                      <a:noFill/>
                    </a:lnR>
                    <a:lnT>
                      <a:noFill/>
                    </a:lnT>
                    <a:lnB>
                      <a:noFill/>
                    </a:lnB>
                    <a:solidFill>
                      <a:srgbClr val="F5F5F5"/>
                    </a:solidFill>
                  </a:tcPr>
                </a:tc>
                <a:extLst>
                  <a:ext uri="{0D108BD9-81ED-4DB2-BD59-A6C34878D82A}">
                    <a16:rowId xmlns:a16="http://schemas.microsoft.com/office/drawing/2014/main" xmlns="" val="3573327266"/>
                  </a:ext>
                </a:extLst>
              </a:tr>
              <a:tr h="0">
                <a:tc>
                  <a:txBody>
                    <a:bodyPr/>
                    <a:lstStyle/>
                    <a:p>
                      <a:pPr algn="r" fontAlgn="ctr"/>
                      <a:r>
                        <a:rPr lang="en-IN" b="1">
                          <a:effectLst/>
                        </a:rPr>
                        <a:t>100</a:t>
                      </a:r>
                    </a:p>
                  </a:txBody>
                  <a:tcPr anchor="ctr">
                    <a:lnL>
                      <a:noFill/>
                    </a:lnL>
                    <a:lnR>
                      <a:noFill/>
                    </a:lnR>
                    <a:lnT>
                      <a:noFill/>
                    </a:lnT>
                    <a:lnB>
                      <a:noFill/>
                    </a:lnB>
                    <a:solidFill>
                      <a:srgbClr val="FFFFFF"/>
                    </a:solidFill>
                  </a:tcPr>
                </a:tc>
                <a:tc>
                  <a:txBody>
                    <a:bodyPr/>
                    <a:lstStyle/>
                    <a:p>
                      <a:pPr algn="r" fontAlgn="ctr"/>
                      <a:r>
                        <a:rPr lang="en-IN">
                          <a:effectLst/>
                        </a:rPr>
                        <a:t>DAYS_REGISTRATION</a:t>
                      </a:r>
                    </a:p>
                  </a:txBody>
                  <a:tcPr anchor="ctr">
                    <a:lnL>
                      <a:noFill/>
                    </a:lnL>
                    <a:lnR>
                      <a:noFill/>
                    </a:lnR>
                    <a:lnT>
                      <a:noFill/>
                    </a:lnT>
                    <a:lnB>
                      <a:noFill/>
                    </a:lnB>
                    <a:solidFill>
                      <a:srgbClr val="FFFFFF"/>
                    </a:solidFill>
                  </a:tcPr>
                </a:tc>
                <a:tc>
                  <a:txBody>
                    <a:bodyPr/>
                    <a:lstStyle/>
                    <a:p>
                      <a:pPr algn="r" fontAlgn="ctr"/>
                      <a:r>
                        <a:rPr lang="en-IN">
                          <a:effectLst/>
                        </a:rPr>
                        <a:t>DAYS_BIRTH</a:t>
                      </a:r>
                    </a:p>
                  </a:txBody>
                  <a:tcPr anchor="ctr">
                    <a:lnL>
                      <a:noFill/>
                    </a:lnL>
                    <a:lnR>
                      <a:noFill/>
                    </a:lnR>
                    <a:lnT>
                      <a:noFill/>
                    </a:lnT>
                    <a:lnB>
                      <a:noFill/>
                    </a:lnB>
                    <a:solidFill>
                      <a:srgbClr val="FFFFFF"/>
                    </a:solidFill>
                  </a:tcPr>
                </a:tc>
                <a:tc>
                  <a:txBody>
                    <a:bodyPr/>
                    <a:lstStyle/>
                    <a:p>
                      <a:pPr algn="r" fontAlgn="ctr"/>
                      <a:r>
                        <a:rPr lang="en-IN">
                          <a:effectLst/>
                        </a:rPr>
                        <a:t>0.285233</a:t>
                      </a:r>
                    </a:p>
                  </a:txBody>
                  <a:tcPr anchor="ctr">
                    <a:lnL>
                      <a:noFill/>
                    </a:lnL>
                    <a:lnR>
                      <a:noFill/>
                    </a:lnR>
                    <a:lnT>
                      <a:noFill/>
                    </a:lnT>
                    <a:lnB>
                      <a:noFill/>
                    </a:lnB>
                    <a:solidFill>
                      <a:srgbClr val="FFFFFF"/>
                    </a:solidFill>
                  </a:tcPr>
                </a:tc>
                <a:extLst>
                  <a:ext uri="{0D108BD9-81ED-4DB2-BD59-A6C34878D82A}">
                    <a16:rowId xmlns:a16="http://schemas.microsoft.com/office/drawing/2014/main" xmlns="" val="3942380437"/>
                  </a:ext>
                </a:extLst>
              </a:tr>
              <a:tr h="0">
                <a:tc>
                  <a:txBody>
                    <a:bodyPr/>
                    <a:lstStyle/>
                    <a:p>
                      <a:pPr algn="r" fontAlgn="ctr"/>
                      <a:r>
                        <a:rPr lang="en-IN" b="1">
                          <a:effectLst/>
                        </a:rPr>
                        <a:t>152</a:t>
                      </a:r>
                    </a:p>
                  </a:txBody>
                  <a:tcPr anchor="ctr">
                    <a:lnL>
                      <a:noFill/>
                    </a:lnL>
                    <a:lnR>
                      <a:noFill/>
                    </a:lnR>
                    <a:lnT>
                      <a:noFill/>
                    </a:lnT>
                    <a:lnB>
                      <a:noFill/>
                    </a:lnB>
                    <a:solidFill>
                      <a:srgbClr val="F5F5F5"/>
                    </a:solidFill>
                  </a:tcPr>
                </a:tc>
                <a:tc>
                  <a:txBody>
                    <a:bodyPr/>
                    <a:lstStyle/>
                    <a:p>
                      <a:pPr algn="r" fontAlgn="ctr"/>
                      <a:r>
                        <a:rPr lang="en-US">
                          <a:effectLst/>
                        </a:rPr>
                        <a:t>AMT_REQ_CREDIT_BUREAU_DAY</a:t>
                      </a:r>
                    </a:p>
                  </a:txBody>
                  <a:tcPr anchor="ctr">
                    <a:lnL>
                      <a:noFill/>
                    </a:lnL>
                    <a:lnR>
                      <a:noFill/>
                    </a:lnR>
                    <a:lnT>
                      <a:noFill/>
                    </a:lnT>
                    <a:lnB>
                      <a:noFill/>
                    </a:lnB>
                    <a:solidFill>
                      <a:srgbClr val="F5F5F5"/>
                    </a:solidFill>
                  </a:tcPr>
                </a:tc>
                <a:tc>
                  <a:txBody>
                    <a:bodyPr/>
                    <a:lstStyle/>
                    <a:p>
                      <a:pPr algn="r" fontAlgn="ctr"/>
                      <a:r>
                        <a:rPr lang="en-US">
                          <a:effectLst/>
                        </a:rPr>
                        <a:t>AMT_REQ_CREDIT_BUREAU_HOUR</a:t>
                      </a:r>
                    </a:p>
                  </a:txBody>
                  <a:tcPr anchor="ctr">
                    <a:lnL>
                      <a:noFill/>
                    </a:lnL>
                    <a:lnR>
                      <a:noFill/>
                    </a:lnR>
                    <a:lnT>
                      <a:noFill/>
                    </a:lnT>
                    <a:lnB>
                      <a:noFill/>
                    </a:lnB>
                    <a:solidFill>
                      <a:srgbClr val="F5F5F5"/>
                    </a:solidFill>
                  </a:tcPr>
                </a:tc>
                <a:tc>
                  <a:txBody>
                    <a:bodyPr/>
                    <a:lstStyle/>
                    <a:p>
                      <a:pPr algn="r" fontAlgn="ctr"/>
                      <a:r>
                        <a:rPr lang="en-IN">
                          <a:effectLst/>
                        </a:rPr>
                        <a:t>0.246741</a:t>
                      </a:r>
                    </a:p>
                  </a:txBody>
                  <a:tcPr anchor="ctr">
                    <a:lnL>
                      <a:noFill/>
                    </a:lnL>
                    <a:lnR>
                      <a:noFill/>
                    </a:lnR>
                    <a:lnT>
                      <a:noFill/>
                    </a:lnT>
                    <a:lnB>
                      <a:noFill/>
                    </a:lnB>
                    <a:solidFill>
                      <a:srgbClr val="F5F5F5"/>
                    </a:solidFill>
                  </a:tcPr>
                </a:tc>
                <a:extLst>
                  <a:ext uri="{0D108BD9-81ED-4DB2-BD59-A6C34878D82A}">
                    <a16:rowId xmlns:a16="http://schemas.microsoft.com/office/drawing/2014/main" xmlns="" val="3573928581"/>
                  </a:ext>
                </a:extLst>
              </a:tr>
              <a:tr h="0">
                <a:tc>
                  <a:txBody>
                    <a:bodyPr/>
                    <a:lstStyle/>
                    <a:p>
                      <a:pPr algn="r" fontAlgn="ctr"/>
                      <a:r>
                        <a:rPr lang="en-IN" b="1">
                          <a:effectLst/>
                        </a:rPr>
                        <a:t>101</a:t>
                      </a:r>
                    </a:p>
                  </a:txBody>
                  <a:tcPr anchor="ctr">
                    <a:lnL>
                      <a:noFill/>
                    </a:lnL>
                    <a:lnR>
                      <a:noFill/>
                    </a:lnR>
                    <a:lnT>
                      <a:noFill/>
                    </a:lnT>
                    <a:lnB>
                      <a:noFill/>
                    </a:lnB>
                    <a:solidFill>
                      <a:srgbClr val="FFFFFF"/>
                    </a:solidFill>
                  </a:tcPr>
                </a:tc>
                <a:tc>
                  <a:txBody>
                    <a:bodyPr/>
                    <a:lstStyle/>
                    <a:p>
                      <a:pPr algn="r" fontAlgn="ctr"/>
                      <a:r>
                        <a:rPr lang="en-IN">
                          <a:effectLst/>
                        </a:rPr>
                        <a:t>DAYS_REGISTRATION</a:t>
                      </a:r>
                    </a:p>
                  </a:txBody>
                  <a:tcPr anchor="ctr">
                    <a:lnL>
                      <a:noFill/>
                    </a:lnL>
                    <a:lnR>
                      <a:noFill/>
                    </a:lnR>
                    <a:lnT>
                      <a:noFill/>
                    </a:lnT>
                    <a:lnB>
                      <a:noFill/>
                    </a:lnB>
                    <a:solidFill>
                      <a:srgbClr val="FFFFFF"/>
                    </a:solidFill>
                  </a:tcPr>
                </a:tc>
                <a:tc>
                  <a:txBody>
                    <a:bodyPr/>
                    <a:lstStyle/>
                    <a:p>
                      <a:pPr algn="r" fontAlgn="ctr"/>
                      <a:r>
                        <a:rPr lang="en-IN">
                          <a:effectLst/>
                        </a:rPr>
                        <a:t>DAYS_EMPLOYED</a:t>
                      </a:r>
                    </a:p>
                  </a:txBody>
                  <a:tcPr anchor="ctr">
                    <a:lnL>
                      <a:noFill/>
                    </a:lnL>
                    <a:lnR>
                      <a:noFill/>
                    </a:lnR>
                    <a:lnT>
                      <a:noFill/>
                    </a:lnT>
                    <a:lnB>
                      <a:noFill/>
                    </a:lnB>
                    <a:solidFill>
                      <a:srgbClr val="FFFFFF"/>
                    </a:solidFill>
                  </a:tcPr>
                </a:tc>
                <a:tc>
                  <a:txBody>
                    <a:bodyPr/>
                    <a:lstStyle/>
                    <a:p>
                      <a:pPr algn="r" fontAlgn="ctr"/>
                      <a:r>
                        <a:rPr lang="en-IN" dirty="0">
                          <a:effectLst/>
                        </a:rPr>
                        <a:t>0.185168</a:t>
                      </a:r>
                    </a:p>
                  </a:txBody>
                  <a:tcPr anchor="ctr">
                    <a:lnL>
                      <a:noFill/>
                    </a:lnL>
                    <a:lnR>
                      <a:noFill/>
                    </a:lnR>
                    <a:lnT>
                      <a:noFill/>
                    </a:lnT>
                    <a:lnB>
                      <a:noFill/>
                    </a:lnB>
                    <a:solidFill>
                      <a:srgbClr val="FFFFFF"/>
                    </a:solidFill>
                  </a:tcPr>
                </a:tc>
                <a:extLst>
                  <a:ext uri="{0D108BD9-81ED-4DB2-BD59-A6C34878D82A}">
                    <a16:rowId xmlns:a16="http://schemas.microsoft.com/office/drawing/2014/main" xmlns="" val="2543870920"/>
                  </a:ext>
                </a:extLst>
              </a:tr>
            </a:tbl>
          </a:graphicData>
        </a:graphic>
      </p:graphicFrame>
    </p:spTree>
    <p:extLst>
      <p:ext uri="{BB962C8B-B14F-4D97-AF65-F5344CB8AC3E}">
        <p14:creationId xmlns:p14="http://schemas.microsoft.com/office/powerpoint/2010/main" xmlns="" val="1818571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A2292-1C29-4914-A0D3-BBDBFF848E48}"/>
              </a:ext>
            </a:extLst>
          </p:cNvPr>
          <p:cNvSpPr>
            <a:spLocks noGrp="1"/>
          </p:cNvSpPr>
          <p:nvPr>
            <p:ph type="title"/>
          </p:nvPr>
        </p:nvSpPr>
        <p:spPr/>
        <p:txBody>
          <a:bodyPr/>
          <a:lstStyle/>
          <a:p>
            <a:r>
              <a:rPr lang="en-US" b="1" dirty="0"/>
              <a:t>Top 10 Correlation for Target variable 0</a:t>
            </a:r>
            <a:endParaRPr lang="en-IN" dirty="0"/>
          </a:p>
        </p:txBody>
      </p:sp>
      <p:graphicFrame>
        <p:nvGraphicFramePr>
          <p:cNvPr id="4" name="Content Placeholder 3">
            <a:extLst>
              <a:ext uri="{FF2B5EF4-FFF2-40B4-BE49-F238E27FC236}">
                <a16:creationId xmlns:a16="http://schemas.microsoft.com/office/drawing/2014/main" xmlns="" id="{9A9F4267-0AB7-455D-8EF8-C74F779CAE77}"/>
              </a:ext>
            </a:extLst>
          </p:cNvPr>
          <p:cNvGraphicFramePr>
            <a:graphicFrameLocks noGrp="1"/>
          </p:cNvGraphicFramePr>
          <p:nvPr>
            <p:ph idx="1"/>
            <p:extLst>
              <p:ext uri="{D42A27DB-BD31-4B8C-83A1-F6EECF244321}">
                <p14:modId xmlns:p14="http://schemas.microsoft.com/office/powerpoint/2010/main" xmlns="" val="2498155460"/>
              </p:ext>
            </p:extLst>
          </p:nvPr>
        </p:nvGraphicFramePr>
        <p:xfrm>
          <a:off x="1375208" y="1825625"/>
          <a:ext cx="9441584" cy="4351339"/>
        </p:xfrm>
        <a:graphic>
          <a:graphicData uri="http://schemas.openxmlformats.org/drawingml/2006/table">
            <a:tbl>
              <a:tblPr/>
              <a:tblGrid>
                <a:gridCol w="2360396">
                  <a:extLst>
                    <a:ext uri="{9D8B030D-6E8A-4147-A177-3AD203B41FA5}">
                      <a16:colId xmlns:a16="http://schemas.microsoft.com/office/drawing/2014/main" xmlns="" val="814001095"/>
                    </a:ext>
                  </a:extLst>
                </a:gridCol>
                <a:gridCol w="2360396">
                  <a:extLst>
                    <a:ext uri="{9D8B030D-6E8A-4147-A177-3AD203B41FA5}">
                      <a16:colId xmlns:a16="http://schemas.microsoft.com/office/drawing/2014/main" xmlns="" val="1482765297"/>
                    </a:ext>
                  </a:extLst>
                </a:gridCol>
                <a:gridCol w="2360396">
                  <a:extLst>
                    <a:ext uri="{9D8B030D-6E8A-4147-A177-3AD203B41FA5}">
                      <a16:colId xmlns:a16="http://schemas.microsoft.com/office/drawing/2014/main" xmlns="" val="3693690358"/>
                    </a:ext>
                  </a:extLst>
                </a:gridCol>
                <a:gridCol w="2360396">
                  <a:extLst>
                    <a:ext uri="{9D8B030D-6E8A-4147-A177-3AD203B41FA5}">
                      <a16:colId xmlns:a16="http://schemas.microsoft.com/office/drawing/2014/main" xmlns="" val="1374813452"/>
                    </a:ext>
                  </a:extLst>
                </a:gridCol>
              </a:tblGrid>
              <a:tr h="328403">
                <a:tc>
                  <a:txBody>
                    <a:bodyPr/>
                    <a:lstStyle/>
                    <a:p>
                      <a:pPr algn="r" fontAlgn="ctr"/>
                      <a:r>
                        <a:rPr lang="en-IN" sz="1600" b="1" dirty="0">
                          <a:effectLst/>
                        </a:rPr>
                        <a:t>     </a:t>
                      </a:r>
                    </a:p>
                  </a:txBody>
                  <a:tcPr marL="82101" marR="82101" marT="41050" marB="41050" anchor="ctr">
                    <a:lnL>
                      <a:noFill/>
                    </a:lnL>
                    <a:lnR>
                      <a:noFill/>
                    </a:lnR>
                    <a:lnT>
                      <a:noFill/>
                    </a:lnT>
                    <a:lnB>
                      <a:noFill/>
                    </a:lnB>
                    <a:solidFill>
                      <a:srgbClr val="FFFFFF"/>
                    </a:solidFill>
                  </a:tcPr>
                </a:tc>
                <a:tc>
                  <a:txBody>
                    <a:bodyPr/>
                    <a:lstStyle/>
                    <a:p>
                      <a:pPr algn="r" fontAlgn="ctr"/>
                      <a:r>
                        <a:rPr lang="en-IN" sz="1600" b="1" dirty="0">
                          <a:effectLst/>
                        </a:rPr>
                        <a:t>VAR1</a:t>
                      </a:r>
                    </a:p>
                  </a:txBody>
                  <a:tcPr marL="82101" marR="82101" marT="41050" marB="41050" anchor="ctr">
                    <a:lnL>
                      <a:noFill/>
                    </a:lnL>
                    <a:lnR>
                      <a:noFill/>
                    </a:lnR>
                    <a:lnT>
                      <a:noFill/>
                    </a:lnT>
                    <a:lnB>
                      <a:noFill/>
                    </a:lnB>
                    <a:solidFill>
                      <a:srgbClr val="FFFFFF"/>
                    </a:solidFill>
                  </a:tcPr>
                </a:tc>
                <a:tc>
                  <a:txBody>
                    <a:bodyPr/>
                    <a:lstStyle/>
                    <a:p>
                      <a:pPr algn="r" fontAlgn="ctr"/>
                      <a:r>
                        <a:rPr lang="en-IN" sz="1600" b="1" dirty="0">
                          <a:effectLst/>
                        </a:rPr>
                        <a:t>VAR2</a:t>
                      </a:r>
                    </a:p>
                  </a:txBody>
                  <a:tcPr marL="82101" marR="82101" marT="41050" marB="41050" anchor="ctr">
                    <a:lnL>
                      <a:noFill/>
                    </a:lnL>
                    <a:lnR>
                      <a:noFill/>
                    </a:lnR>
                    <a:lnT>
                      <a:noFill/>
                    </a:lnT>
                    <a:lnB>
                      <a:noFill/>
                    </a:lnB>
                    <a:solidFill>
                      <a:srgbClr val="FFFFFF"/>
                    </a:solidFill>
                  </a:tcPr>
                </a:tc>
                <a:tc>
                  <a:txBody>
                    <a:bodyPr/>
                    <a:lstStyle/>
                    <a:p>
                      <a:r>
                        <a:rPr lang="en-IN" sz="1600" dirty="0"/>
                        <a:t>                    </a:t>
                      </a:r>
                      <a:r>
                        <a:rPr lang="en-IN" sz="1600" b="1" dirty="0"/>
                        <a:t>   Correlation</a:t>
                      </a:r>
                    </a:p>
                  </a:txBody>
                  <a:tcPr marL="82101" marR="82101" marT="41050" marB="41050">
                    <a:lnL>
                      <a:noFill/>
                    </a:lnL>
                  </a:tcPr>
                </a:tc>
                <a:extLst>
                  <a:ext uri="{0D108BD9-81ED-4DB2-BD59-A6C34878D82A}">
                    <a16:rowId xmlns:a16="http://schemas.microsoft.com/office/drawing/2014/main" xmlns="" val="1696821710"/>
                  </a:ext>
                </a:extLst>
              </a:tr>
              <a:tr h="328403">
                <a:tc>
                  <a:txBody>
                    <a:bodyPr/>
                    <a:lstStyle/>
                    <a:p>
                      <a:pPr algn="r" fontAlgn="ctr"/>
                      <a:r>
                        <a:rPr lang="en-IN" sz="1600" b="1">
                          <a:effectLst/>
                        </a:rPr>
                        <a:t>49</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AMT_GOODS_PRICE</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AMT_CREDIT</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0.984441</a:t>
                      </a:r>
                    </a:p>
                  </a:txBody>
                  <a:tcPr marL="82101" marR="82101" marT="41050" marB="41050" anchor="ctr">
                    <a:lnL>
                      <a:noFill/>
                    </a:lnL>
                    <a:lnR>
                      <a:noFill/>
                    </a:lnR>
                    <a:lnB>
                      <a:noFill/>
                    </a:lnB>
                    <a:solidFill>
                      <a:srgbClr val="F5F5F5"/>
                    </a:solidFill>
                  </a:tcPr>
                </a:tc>
                <a:extLst>
                  <a:ext uri="{0D108BD9-81ED-4DB2-BD59-A6C34878D82A}">
                    <a16:rowId xmlns:a16="http://schemas.microsoft.com/office/drawing/2014/main" xmlns="" val="142220051"/>
                  </a:ext>
                </a:extLst>
              </a:tr>
              <a:tr h="328403">
                <a:tc>
                  <a:txBody>
                    <a:bodyPr/>
                    <a:lstStyle/>
                    <a:p>
                      <a:pPr algn="r" fontAlgn="ctr"/>
                      <a:r>
                        <a:rPr lang="en-IN" sz="1600" b="1">
                          <a:effectLst/>
                        </a:rPr>
                        <a:t>50</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AMT_GOODS_PRICE</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AMT_ANNUITY</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0.782737</a:t>
                      </a:r>
                    </a:p>
                  </a:txBody>
                  <a:tcPr marL="82101" marR="82101" marT="41050" marB="41050" anchor="ctr">
                    <a:lnL>
                      <a:noFill/>
                    </a:lnL>
                    <a:lnR>
                      <a:noFill/>
                    </a:lnR>
                    <a:lnT>
                      <a:noFill/>
                    </a:lnT>
                    <a:lnB>
                      <a:noFill/>
                    </a:lnB>
                    <a:solidFill>
                      <a:srgbClr val="FFFFFF"/>
                    </a:solidFill>
                  </a:tcPr>
                </a:tc>
                <a:extLst>
                  <a:ext uri="{0D108BD9-81ED-4DB2-BD59-A6C34878D82A}">
                    <a16:rowId xmlns:a16="http://schemas.microsoft.com/office/drawing/2014/main" xmlns="" val="2420612112"/>
                  </a:ext>
                </a:extLst>
              </a:tr>
              <a:tr h="328403">
                <a:tc>
                  <a:txBody>
                    <a:bodyPr/>
                    <a:lstStyle/>
                    <a:p>
                      <a:pPr algn="r" fontAlgn="ctr"/>
                      <a:r>
                        <a:rPr lang="en-IN" sz="1600" b="1">
                          <a:effectLst/>
                        </a:rPr>
                        <a:t>33</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AMT_ANNUITY</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AMT_CREDIT</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0.772470</a:t>
                      </a:r>
                    </a:p>
                  </a:txBody>
                  <a:tcPr marL="82101" marR="82101" marT="41050" marB="41050" anchor="ctr">
                    <a:lnL>
                      <a:noFill/>
                    </a:lnL>
                    <a:lnR>
                      <a:noFill/>
                    </a:lnR>
                    <a:lnT>
                      <a:noFill/>
                    </a:lnT>
                    <a:lnB>
                      <a:noFill/>
                    </a:lnB>
                    <a:solidFill>
                      <a:srgbClr val="F5F5F5"/>
                    </a:solidFill>
                  </a:tcPr>
                </a:tc>
                <a:extLst>
                  <a:ext uri="{0D108BD9-81ED-4DB2-BD59-A6C34878D82A}">
                    <a16:rowId xmlns:a16="http://schemas.microsoft.com/office/drawing/2014/main" xmlns="" val="280152151"/>
                  </a:ext>
                </a:extLst>
              </a:tr>
              <a:tr h="328403">
                <a:tc>
                  <a:txBody>
                    <a:bodyPr/>
                    <a:lstStyle/>
                    <a:p>
                      <a:pPr algn="r" fontAlgn="ctr"/>
                      <a:r>
                        <a:rPr lang="en-IN" sz="1600" b="1">
                          <a:effectLst/>
                        </a:rPr>
                        <a:t>32</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AMT_ANNUITY</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AMT_INCOME_TOTAL</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0.428560</a:t>
                      </a:r>
                    </a:p>
                  </a:txBody>
                  <a:tcPr marL="82101" marR="82101" marT="41050" marB="41050" anchor="ctr">
                    <a:lnL>
                      <a:noFill/>
                    </a:lnL>
                    <a:lnR>
                      <a:noFill/>
                    </a:lnR>
                    <a:lnT>
                      <a:noFill/>
                    </a:lnT>
                    <a:lnB>
                      <a:noFill/>
                    </a:lnB>
                    <a:solidFill>
                      <a:srgbClr val="FFFFFF"/>
                    </a:solidFill>
                  </a:tcPr>
                </a:tc>
                <a:extLst>
                  <a:ext uri="{0D108BD9-81ED-4DB2-BD59-A6C34878D82A}">
                    <a16:rowId xmlns:a16="http://schemas.microsoft.com/office/drawing/2014/main" xmlns="" val="2331894600"/>
                  </a:ext>
                </a:extLst>
              </a:tr>
              <a:tr h="328403">
                <a:tc>
                  <a:txBody>
                    <a:bodyPr/>
                    <a:lstStyle/>
                    <a:p>
                      <a:pPr algn="r" fontAlgn="ctr"/>
                      <a:r>
                        <a:rPr lang="en-IN" sz="1600" b="1">
                          <a:effectLst/>
                        </a:rPr>
                        <a:t>48</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AMT_GOODS_PRICE</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AMT_INCOME_TOTAL</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0.377610</a:t>
                      </a:r>
                    </a:p>
                  </a:txBody>
                  <a:tcPr marL="82101" marR="82101" marT="41050" marB="41050" anchor="ctr">
                    <a:lnL>
                      <a:noFill/>
                    </a:lnL>
                    <a:lnR>
                      <a:noFill/>
                    </a:lnR>
                    <a:lnT>
                      <a:noFill/>
                    </a:lnT>
                    <a:lnB>
                      <a:noFill/>
                    </a:lnB>
                    <a:solidFill>
                      <a:srgbClr val="F5F5F5"/>
                    </a:solidFill>
                  </a:tcPr>
                </a:tc>
                <a:extLst>
                  <a:ext uri="{0D108BD9-81ED-4DB2-BD59-A6C34878D82A}">
                    <a16:rowId xmlns:a16="http://schemas.microsoft.com/office/drawing/2014/main" xmlns="" val="1091894507"/>
                  </a:ext>
                </a:extLst>
              </a:tr>
              <a:tr h="328403">
                <a:tc>
                  <a:txBody>
                    <a:bodyPr/>
                    <a:lstStyle/>
                    <a:p>
                      <a:pPr algn="r" fontAlgn="ctr"/>
                      <a:r>
                        <a:rPr lang="en-IN" sz="1600" b="1">
                          <a:effectLst/>
                        </a:rPr>
                        <a:t>16</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AMT_CREDIT</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AMT_INCOME_TOTAL</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0.352694</a:t>
                      </a:r>
                    </a:p>
                  </a:txBody>
                  <a:tcPr marL="82101" marR="82101" marT="41050" marB="41050" anchor="ctr">
                    <a:lnL>
                      <a:noFill/>
                    </a:lnL>
                    <a:lnR>
                      <a:noFill/>
                    </a:lnR>
                    <a:lnT>
                      <a:noFill/>
                    </a:lnT>
                    <a:lnB>
                      <a:noFill/>
                    </a:lnB>
                    <a:solidFill>
                      <a:srgbClr val="FFFFFF"/>
                    </a:solidFill>
                  </a:tcPr>
                </a:tc>
                <a:extLst>
                  <a:ext uri="{0D108BD9-81ED-4DB2-BD59-A6C34878D82A}">
                    <a16:rowId xmlns:a16="http://schemas.microsoft.com/office/drawing/2014/main" xmlns="" val="894222642"/>
                  </a:ext>
                </a:extLst>
              </a:tr>
              <a:tr h="574705">
                <a:tc>
                  <a:txBody>
                    <a:bodyPr/>
                    <a:lstStyle/>
                    <a:p>
                      <a:pPr algn="r" fontAlgn="ctr"/>
                      <a:r>
                        <a:rPr lang="en-IN" sz="1600" b="1">
                          <a:effectLst/>
                        </a:rPr>
                        <a:t>152</a:t>
                      </a:r>
                    </a:p>
                  </a:txBody>
                  <a:tcPr marL="82101" marR="82101" marT="41050" marB="41050" anchor="ctr">
                    <a:lnL>
                      <a:noFill/>
                    </a:lnL>
                    <a:lnR>
                      <a:noFill/>
                    </a:lnR>
                    <a:lnT>
                      <a:noFill/>
                    </a:lnT>
                    <a:lnB>
                      <a:noFill/>
                    </a:lnB>
                    <a:solidFill>
                      <a:srgbClr val="F5F5F5"/>
                    </a:solidFill>
                  </a:tcPr>
                </a:tc>
                <a:tc>
                  <a:txBody>
                    <a:bodyPr/>
                    <a:lstStyle/>
                    <a:p>
                      <a:pPr algn="r" fontAlgn="ctr"/>
                      <a:r>
                        <a:rPr lang="en-US" sz="1600">
                          <a:effectLst/>
                        </a:rPr>
                        <a:t>AMT_REQ_CREDIT_BUREAU_DAY</a:t>
                      </a:r>
                    </a:p>
                  </a:txBody>
                  <a:tcPr marL="82101" marR="82101" marT="41050" marB="41050" anchor="ctr">
                    <a:lnL>
                      <a:noFill/>
                    </a:lnL>
                    <a:lnR>
                      <a:noFill/>
                    </a:lnR>
                    <a:lnT>
                      <a:noFill/>
                    </a:lnT>
                    <a:lnB>
                      <a:noFill/>
                    </a:lnB>
                    <a:solidFill>
                      <a:srgbClr val="F5F5F5"/>
                    </a:solidFill>
                  </a:tcPr>
                </a:tc>
                <a:tc>
                  <a:txBody>
                    <a:bodyPr/>
                    <a:lstStyle/>
                    <a:p>
                      <a:pPr algn="r" fontAlgn="ctr"/>
                      <a:r>
                        <a:rPr lang="en-US" sz="1600">
                          <a:effectLst/>
                        </a:rPr>
                        <a:t>AMT_REQ_CREDIT_BUREAU_HOUR</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0.229065</a:t>
                      </a:r>
                    </a:p>
                  </a:txBody>
                  <a:tcPr marL="82101" marR="82101" marT="41050" marB="41050" anchor="ctr">
                    <a:lnL>
                      <a:noFill/>
                    </a:lnL>
                    <a:lnR>
                      <a:noFill/>
                    </a:lnR>
                    <a:lnT>
                      <a:noFill/>
                    </a:lnT>
                    <a:lnB>
                      <a:noFill/>
                    </a:lnB>
                    <a:solidFill>
                      <a:srgbClr val="F5F5F5"/>
                    </a:solidFill>
                  </a:tcPr>
                </a:tc>
                <a:extLst>
                  <a:ext uri="{0D108BD9-81ED-4DB2-BD59-A6C34878D82A}">
                    <a16:rowId xmlns:a16="http://schemas.microsoft.com/office/drawing/2014/main" xmlns="" val="1166847264"/>
                  </a:ext>
                </a:extLst>
              </a:tr>
              <a:tr h="574705">
                <a:tc>
                  <a:txBody>
                    <a:bodyPr/>
                    <a:lstStyle/>
                    <a:p>
                      <a:pPr algn="r" fontAlgn="ctr"/>
                      <a:r>
                        <a:rPr lang="en-IN" sz="1600" b="1">
                          <a:effectLst/>
                        </a:rPr>
                        <a:t>169</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AMT_REQ_CREDIT_BUREAU_WEEK</a:t>
                      </a:r>
                    </a:p>
                  </a:txBody>
                  <a:tcPr marL="82101" marR="82101" marT="41050" marB="41050" anchor="ctr">
                    <a:lnL>
                      <a:noFill/>
                    </a:lnL>
                    <a:lnR>
                      <a:noFill/>
                    </a:lnR>
                    <a:lnT>
                      <a:noFill/>
                    </a:lnT>
                    <a:lnB>
                      <a:noFill/>
                    </a:lnB>
                    <a:solidFill>
                      <a:srgbClr val="FFFFFF"/>
                    </a:solidFill>
                  </a:tcPr>
                </a:tc>
                <a:tc>
                  <a:txBody>
                    <a:bodyPr/>
                    <a:lstStyle/>
                    <a:p>
                      <a:pPr algn="r" fontAlgn="ctr"/>
                      <a:r>
                        <a:rPr lang="en-US" sz="1600">
                          <a:effectLst/>
                        </a:rPr>
                        <a:t>AMT_REQ_CREDIT_BUREAU_DAY</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0.220087</a:t>
                      </a:r>
                    </a:p>
                  </a:txBody>
                  <a:tcPr marL="82101" marR="82101" marT="41050" marB="41050" anchor="ctr">
                    <a:lnL>
                      <a:noFill/>
                    </a:lnL>
                    <a:lnR>
                      <a:noFill/>
                    </a:lnR>
                    <a:lnT>
                      <a:noFill/>
                    </a:lnT>
                    <a:lnB>
                      <a:noFill/>
                    </a:lnB>
                    <a:solidFill>
                      <a:srgbClr val="FFFFFF"/>
                    </a:solidFill>
                  </a:tcPr>
                </a:tc>
                <a:extLst>
                  <a:ext uri="{0D108BD9-81ED-4DB2-BD59-A6C34878D82A}">
                    <a16:rowId xmlns:a16="http://schemas.microsoft.com/office/drawing/2014/main" xmlns="" val="719164793"/>
                  </a:ext>
                </a:extLst>
              </a:tr>
              <a:tr h="328403">
                <a:tc>
                  <a:txBody>
                    <a:bodyPr/>
                    <a:lstStyle/>
                    <a:p>
                      <a:pPr algn="r" fontAlgn="ctr"/>
                      <a:r>
                        <a:rPr lang="en-IN" sz="1600" b="1">
                          <a:effectLst/>
                        </a:rPr>
                        <a:t>101</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DAYS_REGISTRATION</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DAYS_EMPLOYED</a:t>
                      </a:r>
                    </a:p>
                  </a:txBody>
                  <a:tcPr marL="82101" marR="82101" marT="41050" marB="41050" anchor="ctr">
                    <a:lnL>
                      <a:noFill/>
                    </a:lnL>
                    <a:lnR>
                      <a:noFill/>
                    </a:lnR>
                    <a:lnT>
                      <a:noFill/>
                    </a:lnT>
                    <a:lnB>
                      <a:noFill/>
                    </a:lnB>
                    <a:solidFill>
                      <a:srgbClr val="F5F5F5"/>
                    </a:solidFill>
                  </a:tcPr>
                </a:tc>
                <a:tc>
                  <a:txBody>
                    <a:bodyPr/>
                    <a:lstStyle/>
                    <a:p>
                      <a:pPr algn="r" fontAlgn="ctr"/>
                      <a:r>
                        <a:rPr lang="en-IN" sz="1600">
                          <a:effectLst/>
                        </a:rPr>
                        <a:t>0.205346</a:t>
                      </a:r>
                    </a:p>
                  </a:txBody>
                  <a:tcPr marL="82101" marR="82101" marT="41050" marB="41050" anchor="ctr">
                    <a:lnL>
                      <a:noFill/>
                    </a:lnL>
                    <a:lnR>
                      <a:noFill/>
                    </a:lnR>
                    <a:lnT>
                      <a:noFill/>
                    </a:lnT>
                    <a:lnB>
                      <a:noFill/>
                    </a:lnB>
                    <a:solidFill>
                      <a:srgbClr val="F5F5F5"/>
                    </a:solidFill>
                  </a:tcPr>
                </a:tc>
                <a:extLst>
                  <a:ext uri="{0D108BD9-81ED-4DB2-BD59-A6C34878D82A}">
                    <a16:rowId xmlns:a16="http://schemas.microsoft.com/office/drawing/2014/main" xmlns="" val="3646801133"/>
                  </a:ext>
                </a:extLst>
              </a:tr>
              <a:tr h="574705">
                <a:tc>
                  <a:txBody>
                    <a:bodyPr/>
                    <a:lstStyle/>
                    <a:p>
                      <a:pPr algn="r" fontAlgn="ctr"/>
                      <a:r>
                        <a:rPr lang="en-IN" sz="1600" b="1">
                          <a:effectLst/>
                        </a:rPr>
                        <a:t>254</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REGION_POPULATION_RELATIVE</a:t>
                      </a:r>
                    </a:p>
                  </a:txBody>
                  <a:tcPr marL="82101" marR="82101" marT="41050" marB="41050" anchor="ctr">
                    <a:lnL>
                      <a:noFill/>
                    </a:lnL>
                    <a:lnR>
                      <a:noFill/>
                    </a:lnR>
                    <a:lnT>
                      <a:noFill/>
                    </a:lnT>
                    <a:lnB>
                      <a:noFill/>
                    </a:lnB>
                    <a:solidFill>
                      <a:srgbClr val="FFFFFF"/>
                    </a:solidFill>
                  </a:tcPr>
                </a:tc>
                <a:tc>
                  <a:txBody>
                    <a:bodyPr/>
                    <a:lstStyle/>
                    <a:p>
                      <a:pPr algn="r" fontAlgn="ctr"/>
                      <a:r>
                        <a:rPr lang="en-IN" sz="1600">
                          <a:effectLst/>
                        </a:rPr>
                        <a:t>EXT_SOURCE_2</a:t>
                      </a:r>
                    </a:p>
                  </a:txBody>
                  <a:tcPr marL="82101" marR="82101" marT="41050" marB="41050" anchor="ctr">
                    <a:lnL>
                      <a:noFill/>
                    </a:lnL>
                    <a:lnR>
                      <a:noFill/>
                    </a:lnR>
                    <a:lnT>
                      <a:noFill/>
                    </a:lnT>
                    <a:lnB>
                      <a:noFill/>
                    </a:lnB>
                    <a:solidFill>
                      <a:srgbClr val="FFFFFF"/>
                    </a:solidFill>
                  </a:tcPr>
                </a:tc>
                <a:tc>
                  <a:txBody>
                    <a:bodyPr/>
                    <a:lstStyle/>
                    <a:p>
                      <a:pPr algn="r" fontAlgn="ctr"/>
                      <a:r>
                        <a:rPr lang="en-IN" sz="1600" dirty="0">
                          <a:effectLst/>
                        </a:rPr>
                        <a:t>0.198493</a:t>
                      </a:r>
                    </a:p>
                  </a:txBody>
                  <a:tcPr marL="82101" marR="82101" marT="41050" marB="41050" anchor="ctr">
                    <a:lnL>
                      <a:noFill/>
                    </a:lnL>
                    <a:lnR>
                      <a:noFill/>
                    </a:lnR>
                    <a:lnT>
                      <a:noFill/>
                    </a:lnT>
                    <a:lnB>
                      <a:noFill/>
                    </a:lnB>
                    <a:solidFill>
                      <a:srgbClr val="FFFFFF"/>
                    </a:solidFill>
                  </a:tcPr>
                </a:tc>
                <a:extLst>
                  <a:ext uri="{0D108BD9-81ED-4DB2-BD59-A6C34878D82A}">
                    <a16:rowId xmlns:a16="http://schemas.microsoft.com/office/drawing/2014/main" xmlns="" val="1368896521"/>
                  </a:ext>
                </a:extLst>
              </a:tr>
            </a:tbl>
          </a:graphicData>
        </a:graphic>
      </p:graphicFrame>
    </p:spTree>
    <p:extLst>
      <p:ext uri="{BB962C8B-B14F-4D97-AF65-F5344CB8AC3E}">
        <p14:creationId xmlns:p14="http://schemas.microsoft.com/office/powerpoint/2010/main" xmlns="" val="3746661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83BDC-4E6B-4774-9221-526137D8DA4B}"/>
              </a:ext>
            </a:extLst>
          </p:cNvPr>
          <p:cNvSpPr>
            <a:spLocks noGrp="1"/>
          </p:cNvSpPr>
          <p:nvPr>
            <p:ph type="title"/>
          </p:nvPr>
        </p:nvSpPr>
        <p:spPr/>
        <p:txBody>
          <a:bodyPr/>
          <a:lstStyle/>
          <a:p>
            <a:r>
              <a:rPr lang="en-IN" b="1" i="1" dirty="0"/>
              <a:t>Univariate Analysis for Target variable 0</a:t>
            </a:r>
            <a:r>
              <a:rPr lang="en-IN" b="1" dirty="0"/>
              <a:t/>
            </a:r>
            <a:br>
              <a:rPr lang="en-IN" b="1" dirty="0"/>
            </a:br>
            <a:endParaRPr lang="en-IN" b="1" dirty="0"/>
          </a:p>
        </p:txBody>
      </p:sp>
      <p:sp>
        <p:nvSpPr>
          <p:cNvPr id="6" name="Text Placeholder 5">
            <a:extLst>
              <a:ext uri="{FF2B5EF4-FFF2-40B4-BE49-F238E27FC236}">
                <a16:creationId xmlns:a16="http://schemas.microsoft.com/office/drawing/2014/main" xmlns="" id="{2ED6CEFA-3357-44CD-8D9E-5A2FD204C66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From non default customers female clients are more as compared to the male clients</a:t>
            </a:r>
          </a:p>
          <a:p>
            <a:pPr marL="285750" indent="-285750">
              <a:buFont typeface="Arial" panose="020B0604020202020204" pitchFamily="34" charset="0"/>
              <a:buChar char="•"/>
            </a:pPr>
            <a:r>
              <a:rPr lang="en-US" sz="1800" dirty="0"/>
              <a:t>Clients with secondary education has more tendency to repay the loan on time</a:t>
            </a:r>
          </a:p>
          <a:p>
            <a:pPr marL="285750" indent="-285750">
              <a:buFont typeface="Arial" panose="020B0604020202020204" pitchFamily="34" charset="0"/>
              <a:buChar char="•"/>
            </a:pPr>
            <a:r>
              <a:rPr lang="en-US" sz="1800" dirty="0"/>
              <a:t>Clients not having car have more tendency to repay loan on time</a:t>
            </a:r>
          </a:p>
          <a:p>
            <a:pPr marL="285750" indent="-285750">
              <a:buFont typeface="Arial" panose="020B0604020202020204" pitchFamily="34" charset="0"/>
              <a:buChar char="•"/>
            </a:pPr>
            <a:r>
              <a:rPr lang="en-US" sz="1800" dirty="0"/>
              <a:t>Clients having cash loans has more tendency to repay loan on time</a:t>
            </a:r>
          </a:p>
          <a:p>
            <a:pPr marL="285750" indent="-285750">
              <a:buFont typeface="Arial" panose="020B0604020202020204" pitchFamily="34" charset="0"/>
              <a:buChar char="•"/>
            </a:pPr>
            <a:r>
              <a:rPr lang="en-US" sz="1800" dirty="0"/>
              <a:t>Clients having no children have more tendency to repay loan on time</a:t>
            </a:r>
            <a:endParaRPr lang="en-IN" sz="1800" dirty="0"/>
          </a:p>
          <a:p>
            <a:pPr marL="285750" indent="-285750">
              <a:buFont typeface="Arial" panose="020B0604020202020204" pitchFamily="34" charset="0"/>
              <a:buChar char="•"/>
            </a:pPr>
            <a:endParaRPr lang="en-IN" sz="1800" dirty="0"/>
          </a:p>
        </p:txBody>
      </p:sp>
      <p:pic>
        <p:nvPicPr>
          <p:cNvPr id="43010" name="Picture 2">
            <a:extLst>
              <a:ext uri="{FF2B5EF4-FFF2-40B4-BE49-F238E27FC236}">
                <a16:creationId xmlns:a16="http://schemas.microsoft.com/office/drawing/2014/main" xmlns="" id="{A2BC228A-C982-4EDD-BE2C-C4563905913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20361" y="108768"/>
            <a:ext cx="2769231" cy="3505999"/>
          </a:xfrm>
          <a:prstGeom prst="rect">
            <a:avLst/>
          </a:prstGeom>
          <a:noFill/>
          <a:extLst>
            <a:ext uri="{909E8E84-426E-40DD-AFC4-6F175D3DCCD1}">
              <a14:hiddenFill xmlns:a14="http://schemas.microsoft.com/office/drawing/2010/main" xmlns="">
                <a:solidFill>
                  <a:srgbClr val="FFFFFF"/>
                </a:solidFill>
              </a14:hiddenFill>
            </a:ext>
          </a:extLst>
        </p:spPr>
      </p:pic>
      <p:pic>
        <p:nvPicPr>
          <p:cNvPr id="43012" name="Picture 4">
            <a:extLst>
              <a:ext uri="{FF2B5EF4-FFF2-40B4-BE49-F238E27FC236}">
                <a16:creationId xmlns:a16="http://schemas.microsoft.com/office/drawing/2014/main" xmlns="" id="{0388F01D-9636-428B-953A-48AF64F25B9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02075" y="108768"/>
            <a:ext cx="3209925" cy="4391025"/>
          </a:xfrm>
          <a:prstGeom prst="rect">
            <a:avLst/>
          </a:prstGeom>
          <a:noFill/>
          <a:extLst>
            <a:ext uri="{909E8E84-426E-40DD-AFC4-6F175D3DCCD1}">
              <a14:hiddenFill xmlns:a14="http://schemas.microsoft.com/office/drawing/2010/main" xmlns="">
                <a:solidFill>
                  <a:srgbClr val="FFFFFF"/>
                </a:solidFill>
              </a14:hiddenFill>
            </a:ext>
          </a:extLst>
        </p:spPr>
      </p:pic>
      <p:pic>
        <p:nvPicPr>
          <p:cNvPr id="43014" name="Picture 6">
            <a:extLst>
              <a:ext uri="{FF2B5EF4-FFF2-40B4-BE49-F238E27FC236}">
                <a16:creationId xmlns:a16="http://schemas.microsoft.com/office/drawing/2014/main" xmlns="" id="{A25C095B-9822-4995-AEFE-8AEF9DC9447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00574" y="3614766"/>
            <a:ext cx="3771069" cy="3134465"/>
          </a:xfrm>
          <a:prstGeom prst="rect">
            <a:avLst/>
          </a:prstGeom>
          <a:noFill/>
          <a:extLst>
            <a:ext uri="{909E8E84-426E-40DD-AFC4-6F175D3DCCD1}">
              <a14:hiddenFill xmlns:a14="http://schemas.microsoft.com/office/drawing/2010/main" xmlns="">
                <a:solidFill>
                  <a:srgbClr val="FFFFFF"/>
                </a:solidFill>
              </a14:hiddenFill>
            </a:ext>
          </a:extLst>
        </p:spPr>
      </p:pic>
      <p:pic>
        <p:nvPicPr>
          <p:cNvPr id="43016" name="Picture 8">
            <a:extLst>
              <a:ext uri="{FF2B5EF4-FFF2-40B4-BE49-F238E27FC236}">
                <a16:creationId xmlns:a16="http://schemas.microsoft.com/office/drawing/2014/main" xmlns="" id="{6230244F-9892-4BE4-9A33-BA408C7C4B9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532811" y="3963194"/>
            <a:ext cx="3429000" cy="2705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4421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EEE96-69A8-452F-8E8C-944F2B188A8B}"/>
              </a:ext>
            </a:extLst>
          </p:cNvPr>
          <p:cNvSpPr>
            <a:spLocks noGrp="1"/>
          </p:cNvSpPr>
          <p:nvPr>
            <p:ph type="title"/>
          </p:nvPr>
        </p:nvSpPr>
        <p:spPr/>
        <p:txBody>
          <a:bodyPr>
            <a:noAutofit/>
          </a:bodyPr>
          <a:lstStyle/>
          <a:p>
            <a:r>
              <a:rPr lang="en-IN" sz="2400" b="1" dirty="0"/>
              <a:t>Bivariate Analysis for target variable 0</a:t>
            </a:r>
            <a:r>
              <a:rPr lang="en-IN" sz="2400" dirty="0"/>
              <a:t/>
            </a:r>
            <a:br>
              <a:rPr lang="en-IN" sz="2400" dirty="0"/>
            </a:br>
            <a:r>
              <a:rPr lang="en-US" sz="2400" dirty="0"/>
              <a:t>Married and laborers count is high so we can say for this category clients have high rate of repaying the loan on time </a:t>
            </a:r>
            <a:endParaRPr lang="en-IN" sz="2400" dirty="0"/>
          </a:p>
        </p:txBody>
      </p:sp>
      <p:pic>
        <p:nvPicPr>
          <p:cNvPr id="44038" name="Picture 6">
            <a:extLst>
              <a:ext uri="{FF2B5EF4-FFF2-40B4-BE49-F238E27FC236}">
                <a16:creationId xmlns:a16="http://schemas.microsoft.com/office/drawing/2014/main" xmlns="" id="{FAB68BED-58D7-4B89-978D-C068410B912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7566" y="1562470"/>
            <a:ext cx="9969622" cy="46144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77792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B9394-6231-42F1-948D-08F879529E69}"/>
              </a:ext>
            </a:extLst>
          </p:cNvPr>
          <p:cNvSpPr>
            <a:spLocks noGrp="1"/>
          </p:cNvSpPr>
          <p:nvPr>
            <p:ph type="title"/>
          </p:nvPr>
        </p:nvSpPr>
        <p:spPr/>
        <p:txBody>
          <a:bodyPr>
            <a:noAutofit/>
          </a:bodyPr>
          <a:lstStyle/>
          <a:p>
            <a:r>
              <a:rPr lang="en-US" sz="3600" b="1" i="1" dirty="0"/>
              <a:t>Secondary/Secondary special and working clients is high so we can say for this category clients have higher rate of repaying the loan </a:t>
            </a:r>
            <a:endParaRPr lang="en-IN" sz="3600" b="1" i="1" dirty="0"/>
          </a:p>
        </p:txBody>
      </p:sp>
      <p:pic>
        <p:nvPicPr>
          <p:cNvPr id="45058" name="Picture 2">
            <a:extLst>
              <a:ext uri="{FF2B5EF4-FFF2-40B4-BE49-F238E27FC236}">
                <a16:creationId xmlns:a16="http://schemas.microsoft.com/office/drawing/2014/main" xmlns="" id="{63C61405-12D2-4A97-B2A0-4DBE7CD5BE3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6614" y="2324512"/>
            <a:ext cx="8218772" cy="33535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8908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E82E7-9775-4667-A02C-CE7111544399}"/>
              </a:ext>
            </a:extLst>
          </p:cNvPr>
          <p:cNvSpPr>
            <a:spLocks noGrp="1"/>
          </p:cNvSpPr>
          <p:nvPr>
            <p:ph type="title"/>
          </p:nvPr>
        </p:nvSpPr>
        <p:spPr/>
        <p:txBody>
          <a:bodyPr>
            <a:noAutofit/>
          </a:bodyPr>
          <a:lstStyle/>
          <a:p>
            <a:r>
              <a:rPr lang="en-US" sz="3200" b="1" i="1" dirty="0"/>
              <a:t> laborers and cash loans clients count is high so it shows that this category of clients have higher rate of repaying the loan on time</a:t>
            </a:r>
            <a:endParaRPr lang="en-IN" sz="3200" b="1" i="1" dirty="0"/>
          </a:p>
        </p:txBody>
      </p:sp>
      <p:pic>
        <p:nvPicPr>
          <p:cNvPr id="46082" name="Picture 2">
            <a:extLst>
              <a:ext uri="{FF2B5EF4-FFF2-40B4-BE49-F238E27FC236}">
                <a16:creationId xmlns:a16="http://schemas.microsoft.com/office/drawing/2014/main" xmlns="" id="{0101CE67-768A-4AC9-8E32-F1FCF3A4891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2920" y="1825625"/>
            <a:ext cx="7906160"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7484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B0798-57EC-46A0-B48B-53CE61546AE5}"/>
              </a:ext>
            </a:extLst>
          </p:cNvPr>
          <p:cNvSpPr>
            <a:spLocks noGrp="1"/>
          </p:cNvSpPr>
          <p:nvPr>
            <p:ph type="title"/>
          </p:nvPr>
        </p:nvSpPr>
        <p:spPr/>
        <p:txBody>
          <a:bodyPr>
            <a:noAutofit/>
          </a:bodyPr>
          <a:lstStyle/>
          <a:p>
            <a:r>
              <a:rPr lang="en-US" sz="3200" b="1" i="1" dirty="0"/>
              <a:t>Laborers count and male count is high so it shows that clients they have highest rate of repaying the loan on time </a:t>
            </a:r>
            <a:endParaRPr lang="en-IN" sz="3200" b="1" i="1" dirty="0"/>
          </a:p>
        </p:txBody>
      </p:sp>
      <p:pic>
        <p:nvPicPr>
          <p:cNvPr id="47106" name="Picture 2">
            <a:extLst>
              <a:ext uri="{FF2B5EF4-FFF2-40B4-BE49-F238E27FC236}">
                <a16:creationId xmlns:a16="http://schemas.microsoft.com/office/drawing/2014/main" xmlns="" id="{226CCFB6-5A13-43CE-A8D2-585B26008CC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2280" y="1825625"/>
            <a:ext cx="7306321" cy="47616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8860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xmlns="" id="{18AC1597-9413-4FF0-A427-DD772E2528B8}"/>
              </a:ext>
            </a:extLst>
          </p:cNvPr>
          <p:cNvGraphicFramePr/>
          <p:nvPr>
            <p:extLst>
              <p:ext uri="{D42A27DB-BD31-4B8C-83A1-F6EECF244321}">
                <p14:modId xmlns:p14="http://schemas.microsoft.com/office/powerpoint/2010/main" xmlns="" val="3915219423"/>
              </p:ext>
            </p:extLst>
          </p:nvPr>
        </p:nvGraphicFramePr>
        <p:xfrm>
          <a:off x="839788" y="230819"/>
          <a:ext cx="9715762" cy="1189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Placeholder 10">
            <a:extLst>
              <a:ext uri="{FF2B5EF4-FFF2-40B4-BE49-F238E27FC236}">
                <a16:creationId xmlns:a16="http://schemas.microsoft.com/office/drawing/2014/main" xmlns="" id="{0EBFC934-ECAC-49F2-8FA1-5B9ADB367184}"/>
              </a:ext>
            </a:extLst>
          </p:cNvPr>
          <p:cNvPicPr>
            <a:picLocks noGrp="1" noChangeAspect="1"/>
          </p:cNvPicPr>
          <p:nvPr>
            <p:ph type="pic" idx="1"/>
          </p:nvPr>
        </p:nvPicPr>
        <p:blipFill>
          <a:blip r:embed="rId7" cstate="print">
            <a:extLst>
              <a:ext uri="{28A0092B-C50C-407E-A947-70E740481C1C}">
                <a14:useLocalDpi xmlns:a14="http://schemas.microsoft.com/office/drawing/2010/main" xmlns="" val="0"/>
              </a:ext>
            </a:extLst>
          </a:blip>
          <a:srcRect l="5182" r="5182"/>
          <a:stretch>
            <a:fillRect/>
          </a:stretch>
        </p:blipFill>
        <p:spPr/>
      </p:pic>
      <p:sp>
        <p:nvSpPr>
          <p:cNvPr id="3" name="Content Placeholder 2">
            <a:extLst>
              <a:ext uri="{FF2B5EF4-FFF2-40B4-BE49-F238E27FC236}">
                <a16:creationId xmlns:a16="http://schemas.microsoft.com/office/drawing/2014/main" xmlns="" id="{467E90FD-F4D9-4394-AF9F-5A5DE8DF0EA2}"/>
              </a:ext>
            </a:extLst>
          </p:cNvPr>
          <p:cNvSpPr>
            <a:spLocks noGrp="1"/>
          </p:cNvSpPr>
          <p:nvPr>
            <p:ph type="body" sz="half" idx="2"/>
          </p:nvPr>
        </p:nvSpPr>
        <p:spPr>
          <a:xfrm>
            <a:off x="692458" y="1686757"/>
            <a:ext cx="4776187" cy="5051394"/>
          </a:xfrm>
        </p:spPr>
        <p:txBody>
          <a:bodyPr>
            <a:normAutofit/>
          </a:bodyPr>
          <a:lstStyle/>
          <a:p>
            <a:pPr marL="342900" indent="-342900">
              <a:buFont typeface="Arial" panose="020B0604020202020204" pitchFamily="34" charset="0"/>
              <a:buChar char="•"/>
            </a:pPr>
            <a:r>
              <a:rPr lang="en-US" sz="2400" dirty="0"/>
              <a:t>Number of each type of column:</a:t>
            </a:r>
          </a:p>
          <a:p>
            <a:pPr lvl="1">
              <a:buFont typeface="Courier New" panose="02070309020205020404" pitchFamily="49" charset="0"/>
              <a:buChar char="o"/>
            </a:pPr>
            <a:r>
              <a:rPr lang="en-IN" sz="1800" dirty="0"/>
              <a:t> int64: 41 </a:t>
            </a:r>
          </a:p>
          <a:p>
            <a:pPr lvl="1">
              <a:buFont typeface="Courier New" panose="02070309020205020404" pitchFamily="49" charset="0"/>
              <a:buChar char="o"/>
            </a:pPr>
            <a:r>
              <a:rPr lang="en-IN" sz="1800" dirty="0"/>
              <a:t> object: 10 </a:t>
            </a:r>
          </a:p>
          <a:p>
            <a:pPr lvl="1">
              <a:buFont typeface="Courier New" panose="02070309020205020404" pitchFamily="49" charset="0"/>
              <a:buChar char="o"/>
            </a:pPr>
            <a:r>
              <a:rPr lang="en-IN" sz="1800" dirty="0"/>
              <a:t> float64: 4</a:t>
            </a:r>
            <a:endParaRPr lang="en-IN" sz="2000" dirty="0"/>
          </a:p>
          <a:p>
            <a:r>
              <a:rPr lang="en-US" sz="2400" dirty="0"/>
              <a:t>1. We checked 'NAME_TYPE_SUITE' column and have below conclusions:</a:t>
            </a:r>
          </a:p>
          <a:p>
            <a:pPr lvl="1">
              <a:buFont typeface="Wingdings" panose="05000000000000000000" pitchFamily="2" charset="2"/>
              <a:buChar char="ü"/>
            </a:pPr>
            <a:r>
              <a:rPr lang="en-US" sz="2000" dirty="0"/>
              <a:t> It has 'categorical data type' and has 0.42015% missing vales.</a:t>
            </a:r>
          </a:p>
          <a:p>
            <a:pPr lvl="1">
              <a:buFont typeface="Wingdings" panose="05000000000000000000" pitchFamily="2" charset="2"/>
              <a:buChar char="ü"/>
            </a:pPr>
            <a:r>
              <a:rPr lang="en-US" sz="2000" dirty="0"/>
              <a:t> Maximum percentage (i.e. '81.15%') of clients are present in 'Unaccompanied' category</a:t>
            </a:r>
          </a:p>
          <a:p>
            <a:pPr lvl="1">
              <a:buFont typeface="Wingdings" panose="05000000000000000000" pitchFamily="2" charset="2"/>
              <a:buChar char="ü"/>
            </a:pPr>
            <a:r>
              <a:rPr lang="en-US" sz="2000" dirty="0"/>
              <a:t>This will give the highest value of the category </a:t>
            </a:r>
            <a:r>
              <a:rPr lang="en-US" sz="2000" dirty="0" err="1"/>
              <a:t>i.e</a:t>
            </a:r>
            <a:r>
              <a:rPr lang="en-US" sz="2000" dirty="0"/>
              <a:t> mode "Unaccompanied" </a:t>
            </a:r>
          </a:p>
          <a:p>
            <a:pPr marL="457200" lvl="1" indent="0">
              <a:buNone/>
            </a:pPr>
            <a:endParaRPr lang="en-IN" sz="2000" dirty="0"/>
          </a:p>
        </p:txBody>
      </p:sp>
    </p:spTree>
    <p:extLst>
      <p:ext uri="{BB962C8B-B14F-4D97-AF65-F5344CB8AC3E}">
        <p14:creationId xmlns:p14="http://schemas.microsoft.com/office/powerpoint/2010/main" xmlns="" val="39431037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8458E-E215-4CA4-98C9-5C7C1BB00710}"/>
              </a:ext>
            </a:extLst>
          </p:cNvPr>
          <p:cNvSpPr>
            <a:spLocks noGrp="1"/>
          </p:cNvSpPr>
          <p:nvPr>
            <p:ph type="title"/>
          </p:nvPr>
        </p:nvSpPr>
        <p:spPr/>
        <p:txBody>
          <a:bodyPr/>
          <a:lstStyle/>
          <a:p>
            <a:r>
              <a:rPr lang="en-US" dirty="0"/>
              <a:t>We can see strong correlation between amt annuity and amt credit </a:t>
            </a:r>
            <a:endParaRPr lang="en-IN" dirty="0"/>
          </a:p>
        </p:txBody>
      </p:sp>
      <p:pic>
        <p:nvPicPr>
          <p:cNvPr id="48130" name="Picture 2">
            <a:extLst>
              <a:ext uri="{FF2B5EF4-FFF2-40B4-BE49-F238E27FC236}">
                <a16:creationId xmlns:a16="http://schemas.microsoft.com/office/drawing/2014/main" xmlns="" id="{0B718261-C5F8-4CAD-8D9C-F662C86037F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3806" y="1825624"/>
            <a:ext cx="7421731" cy="49036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6868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91941-8498-431E-9906-7E6CDF3F0954}"/>
              </a:ext>
            </a:extLst>
          </p:cNvPr>
          <p:cNvSpPr>
            <a:spLocks noGrp="1"/>
          </p:cNvSpPr>
          <p:nvPr>
            <p:ph type="title"/>
          </p:nvPr>
        </p:nvSpPr>
        <p:spPr/>
        <p:txBody>
          <a:bodyPr>
            <a:noAutofit/>
          </a:bodyPr>
          <a:lstStyle/>
          <a:p>
            <a:r>
              <a:rPr lang="en-US" sz="3200" b="1" i="1" dirty="0"/>
              <a:t> clients having Secondary Education takes higher loan amount and these clients have  higher rate of repaying the loan on time </a:t>
            </a:r>
            <a:endParaRPr lang="en-IN" sz="3200" b="1" i="1" dirty="0"/>
          </a:p>
        </p:txBody>
      </p:sp>
      <p:pic>
        <p:nvPicPr>
          <p:cNvPr id="49156" name="Picture 4">
            <a:extLst>
              <a:ext uri="{FF2B5EF4-FFF2-40B4-BE49-F238E27FC236}">
                <a16:creationId xmlns:a16="http://schemas.microsoft.com/office/drawing/2014/main" xmlns="" id="{73FACE08-4F3D-445C-A695-A43D81E14B7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08753" y="1825625"/>
            <a:ext cx="6774493"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39089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xmlns="" id="{4DCF6F51-F277-471E-8E88-90C5EFB1DF2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3500" y="0"/>
            <a:ext cx="9523413"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20983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27C7A-A171-4EA9-9FE5-402E41D40D51}"/>
              </a:ext>
            </a:extLst>
          </p:cNvPr>
          <p:cNvSpPr>
            <a:spLocks noGrp="1"/>
          </p:cNvSpPr>
          <p:nvPr>
            <p:ph type="title"/>
          </p:nvPr>
        </p:nvSpPr>
        <p:spPr/>
        <p:txBody>
          <a:bodyPr>
            <a:normAutofit/>
          </a:bodyPr>
          <a:lstStyle/>
          <a:p>
            <a:r>
              <a:rPr lang="en-US" sz="3600" b="1" i="1" dirty="0"/>
              <a:t>Married clients have high income and have high tendency of repaying the loan on time</a:t>
            </a:r>
            <a:endParaRPr lang="en-IN" sz="3600" b="1" i="1" dirty="0"/>
          </a:p>
        </p:txBody>
      </p:sp>
      <p:pic>
        <p:nvPicPr>
          <p:cNvPr id="51202" name="Picture 2">
            <a:extLst>
              <a:ext uri="{FF2B5EF4-FFF2-40B4-BE49-F238E27FC236}">
                <a16:creationId xmlns:a16="http://schemas.microsoft.com/office/drawing/2014/main" xmlns="" id="{4C29EC1F-4633-413A-9780-62DA6B32F3D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66389" y="1825625"/>
            <a:ext cx="4459222"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0044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DC780-E253-41F6-86A4-977786FD1C57}"/>
              </a:ext>
            </a:extLst>
          </p:cNvPr>
          <p:cNvSpPr>
            <a:spLocks noGrp="1"/>
          </p:cNvSpPr>
          <p:nvPr>
            <p:ph type="title"/>
          </p:nvPr>
        </p:nvSpPr>
        <p:spPr/>
        <p:txBody>
          <a:bodyPr>
            <a:noAutofit/>
          </a:bodyPr>
          <a:lstStyle/>
          <a:p>
            <a:r>
              <a:rPr lang="en-IN" sz="3200" b="1" i="1" dirty="0"/>
              <a:t>We have merged the </a:t>
            </a:r>
            <a:r>
              <a:rPr lang="en-IN" sz="3200" b="1" i="1" dirty="0" err="1"/>
              <a:t>application_data</a:t>
            </a:r>
            <a:r>
              <a:rPr lang="en-IN" sz="3200" b="1" i="1" dirty="0"/>
              <a:t> and </a:t>
            </a:r>
            <a:r>
              <a:rPr lang="en-IN" sz="3200" b="1" i="1" dirty="0" err="1"/>
              <a:t>previous_data</a:t>
            </a:r>
            <a:r>
              <a:rPr lang="en-IN" sz="3200" b="1" i="1" dirty="0"/>
              <a:t> datasets and created a new dataset as </a:t>
            </a:r>
            <a:r>
              <a:rPr lang="en-IN" sz="3200" b="1" i="1" dirty="0" err="1"/>
              <a:t>final_data</a:t>
            </a:r>
            <a:r>
              <a:rPr lang="en-IN" sz="3200" b="1" i="1" dirty="0"/>
              <a:t> whose shape is (1403701, 66)</a:t>
            </a:r>
          </a:p>
        </p:txBody>
      </p:sp>
      <p:sp>
        <p:nvSpPr>
          <p:cNvPr id="3" name="Content Placeholder 2">
            <a:extLst>
              <a:ext uri="{FF2B5EF4-FFF2-40B4-BE49-F238E27FC236}">
                <a16:creationId xmlns:a16="http://schemas.microsoft.com/office/drawing/2014/main" xmlns="" id="{F9CBE272-B29D-4605-B47D-62E70DE81EA8}"/>
              </a:ext>
            </a:extLst>
          </p:cNvPr>
          <p:cNvSpPr>
            <a:spLocks noGrp="1"/>
          </p:cNvSpPr>
          <p:nvPr>
            <p:ph idx="1"/>
          </p:nvPr>
        </p:nvSpPr>
        <p:spPr/>
        <p:txBody>
          <a:bodyPr>
            <a:normAutofit/>
          </a:bodyPr>
          <a:lstStyle/>
          <a:p>
            <a:r>
              <a:rPr lang="en-US" sz="2000" dirty="0"/>
              <a:t>We divided the data set into 2 subsets based on Target variable Target=0 and Target=1</a:t>
            </a:r>
          </a:p>
          <a:p>
            <a:r>
              <a:rPr lang="en-US" sz="2000" dirty="0"/>
              <a:t>From the below graph it can be seen that from default customers female clients are more as compared to the male clients .</a:t>
            </a:r>
          </a:p>
          <a:p>
            <a:r>
              <a:rPr lang="en-US" sz="2000" dirty="0"/>
              <a:t>Looking to the percent of defaulted credits, females have a higher chance of not returning their loans.</a:t>
            </a:r>
          </a:p>
          <a:p>
            <a:endParaRPr lang="en-US" sz="2000" dirty="0"/>
          </a:p>
          <a:p>
            <a:endParaRPr lang="en-IN" sz="2000" dirty="0"/>
          </a:p>
        </p:txBody>
      </p:sp>
    </p:spTree>
    <p:extLst>
      <p:ext uri="{BB962C8B-B14F-4D97-AF65-F5344CB8AC3E}">
        <p14:creationId xmlns:p14="http://schemas.microsoft.com/office/powerpoint/2010/main" xmlns="" val="935904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ACA31-F97D-4FCA-A9C8-E48ECC717EB5}"/>
              </a:ext>
            </a:extLst>
          </p:cNvPr>
          <p:cNvSpPr>
            <a:spLocks noGrp="1"/>
          </p:cNvSpPr>
          <p:nvPr>
            <p:ph type="title"/>
          </p:nvPr>
        </p:nvSpPr>
        <p:spPr/>
        <p:txBody>
          <a:bodyPr>
            <a:normAutofit fontScale="90000"/>
          </a:bodyPr>
          <a:lstStyle/>
          <a:p>
            <a:r>
              <a:rPr lang="en-US" sz="3600" b="1" i="1" dirty="0"/>
              <a:t>Most of the loan applications were rejected due to "XAP" reason</a:t>
            </a:r>
            <a:br>
              <a:rPr lang="en-US" sz="3600" b="1" i="1" dirty="0"/>
            </a:br>
            <a:r>
              <a:rPr lang="en-US" sz="3600" b="1" i="1" dirty="0"/>
              <a:t>Maximum no. of applications have been approved.</a:t>
            </a:r>
            <a:endParaRPr lang="en-IN" sz="3600" b="1" i="1" dirty="0"/>
          </a:p>
        </p:txBody>
      </p:sp>
      <p:pic>
        <p:nvPicPr>
          <p:cNvPr id="53250" name="Picture 2">
            <a:extLst>
              <a:ext uri="{FF2B5EF4-FFF2-40B4-BE49-F238E27FC236}">
                <a16:creationId xmlns:a16="http://schemas.microsoft.com/office/drawing/2014/main" xmlns="" id="{AE745FD8-718A-4DED-B1C4-86565661D47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0839" y="1690688"/>
            <a:ext cx="3594919" cy="2304263"/>
          </a:xfrm>
          <a:prstGeom prst="rect">
            <a:avLst/>
          </a:prstGeom>
          <a:noFill/>
          <a:extLst>
            <a:ext uri="{909E8E84-426E-40DD-AFC4-6F175D3DCCD1}">
              <a14:hiddenFill xmlns:a14="http://schemas.microsoft.com/office/drawing/2010/main" xmlns="">
                <a:solidFill>
                  <a:srgbClr val="FFFFFF"/>
                </a:solidFill>
              </a14:hiddenFill>
            </a:ext>
          </a:extLst>
        </p:spPr>
      </p:pic>
      <p:pic>
        <p:nvPicPr>
          <p:cNvPr id="53252" name="Picture 4">
            <a:extLst>
              <a:ext uri="{FF2B5EF4-FFF2-40B4-BE49-F238E27FC236}">
                <a16:creationId xmlns:a16="http://schemas.microsoft.com/office/drawing/2014/main" xmlns="" id="{F95A7F5B-288A-461A-A77E-0B98D97E366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0575" y="1553592"/>
            <a:ext cx="2990850" cy="2441359"/>
          </a:xfrm>
          <a:prstGeom prst="rect">
            <a:avLst/>
          </a:prstGeom>
          <a:noFill/>
          <a:extLst>
            <a:ext uri="{909E8E84-426E-40DD-AFC4-6F175D3DCCD1}">
              <a14:hiddenFill xmlns:a14="http://schemas.microsoft.com/office/drawing/2010/main" xmlns="">
                <a:solidFill>
                  <a:srgbClr val="FFFFFF"/>
                </a:solidFill>
              </a14:hiddenFill>
            </a:ext>
          </a:extLst>
        </p:spPr>
      </p:pic>
      <p:pic>
        <p:nvPicPr>
          <p:cNvPr id="53254" name="Picture 6">
            <a:extLst>
              <a:ext uri="{FF2B5EF4-FFF2-40B4-BE49-F238E27FC236}">
                <a16:creationId xmlns:a16="http://schemas.microsoft.com/office/drawing/2014/main" xmlns="" id="{D612D690-1ED8-446D-87CC-53185DE211D4}"/>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708454" y="1909763"/>
            <a:ext cx="3362325" cy="3038475"/>
          </a:xfrm>
          <a:prstGeom prst="rect">
            <a:avLst/>
          </a:prstGeom>
          <a:noFill/>
          <a:extLst>
            <a:ext uri="{909E8E84-426E-40DD-AFC4-6F175D3DCCD1}">
              <a14:hiddenFill xmlns:a14="http://schemas.microsoft.com/office/drawing/2010/main" xmlns="">
                <a:solidFill>
                  <a:srgbClr val="FFFFFF"/>
                </a:solidFill>
              </a14:hiddenFill>
            </a:ext>
          </a:extLst>
        </p:spPr>
      </p:pic>
      <p:pic>
        <p:nvPicPr>
          <p:cNvPr id="53256" name="Picture 8">
            <a:extLst>
              <a:ext uri="{FF2B5EF4-FFF2-40B4-BE49-F238E27FC236}">
                <a16:creationId xmlns:a16="http://schemas.microsoft.com/office/drawing/2014/main" xmlns="" id="{48FC3221-2BFF-4F27-B293-EE05FDC5F734}"/>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0718" y="4262346"/>
            <a:ext cx="3105150" cy="25956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3875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D65AE-7CCF-4F29-A061-BF1210C76F22}"/>
              </a:ext>
            </a:extLst>
          </p:cNvPr>
          <p:cNvSpPr>
            <a:spLocks noGrp="1"/>
          </p:cNvSpPr>
          <p:nvPr>
            <p:ph type="title"/>
          </p:nvPr>
        </p:nvSpPr>
        <p:spPr/>
        <p:txBody>
          <a:bodyPr>
            <a:noAutofit/>
          </a:bodyPr>
          <a:lstStyle/>
          <a:p>
            <a:r>
              <a:rPr lang="en-US" sz="2800" b="1" i="1" dirty="0"/>
              <a:t>For current loan applicants amt credit rate is more as compared to </a:t>
            </a:r>
            <a:r>
              <a:rPr lang="en-US" sz="2800" b="1" i="1" dirty="0" err="1"/>
              <a:t>prev</a:t>
            </a:r>
            <a:r>
              <a:rPr lang="en-US" sz="2800" b="1" i="1" dirty="0"/>
              <a:t> applicants. So clients taking more credit have are taking more time to repay the loan amount.</a:t>
            </a:r>
            <a:endParaRPr lang="en-IN" sz="2800" b="1" i="1" dirty="0"/>
          </a:p>
        </p:txBody>
      </p:sp>
      <p:pic>
        <p:nvPicPr>
          <p:cNvPr id="54274" name="Picture 2">
            <a:extLst>
              <a:ext uri="{FF2B5EF4-FFF2-40B4-BE49-F238E27FC236}">
                <a16:creationId xmlns:a16="http://schemas.microsoft.com/office/drawing/2014/main" xmlns="" id="{292E88D7-3335-482C-A2F9-C4F3F5823FC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29874" y="1981534"/>
            <a:ext cx="5932251" cy="40395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0323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724E9-B86E-4414-A451-FBA5DFA52A69}"/>
              </a:ext>
            </a:extLst>
          </p:cNvPr>
          <p:cNvSpPr>
            <a:spLocks noGrp="1"/>
          </p:cNvSpPr>
          <p:nvPr>
            <p:ph type="title"/>
          </p:nvPr>
        </p:nvSpPr>
        <p:spPr/>
        <p:txBody>
          <a:bodyPr>
            <a:noAutofit/>
          </a:bodyPr>
          <a:lstStyle/>
          <a:p>
            <a:r>
              <a:rPr lang="en-US" sz="3200" b="1" i="1" dirty="0"/>
              <a:t>Clients having income is more than 3000000 (</a:t>
            </a:r>
            <a:r>
              <a:rPr lang="en-US" sz="3200" b="1" i="1" dirty="0" err="1"/>
              <a:t>approx</a:t>
            </a:r>
            <a:r>
              <a:rPr lang="en-US" sz="3200" b="1" i="1" dirty="0"/>
              <a:t>) clients have lower repayment rate on time</a:t>
            </a:r>
            <a:endParaRPr lang="en-IN" sz="3200" b="1" i="1" dirty="0"/>
          </a:p>
        </p:txBody>
      </p:sp>
      <p:pic>
        <p:nvPicPr>
          <p:cNvPr id="55298" name="Picture 2">
            <a:extLst>
              <a:ext uri="{FF2B5EF4-FFF2-40B4-BE49-F238E27FC236}">
                <a16:creationId xmlns:a16="http://schemas.microsoft.com/office/drawing/2014/main" xmlns="" id="{FB9B9DA0-7448-43FE-B5B6-E1E1E03C09F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2153802"/>
            <a:ext cx="10515600" cy="36949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8202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48B20-34B5-4073-8300-43BC8CC35BEB}"/>
              </a:ext>
            </a:extLst>
          </p:cNvPr>
          <p:cNvSpPr>
            <a:spLocks noGrp="1"/>
          </p:cNvSpPr>
          <p:nvPr>
            <p:ph type="title"/>
          </p:nvPr>
        </p:nvSpPr>
        <p:spPr/>
        <p:txBody>
          <a:bodyPr>
            <a:normAutofit/>
          </a:bodyPr>
          <a:lstStyle/>
          <a:p>
            <a:r>
              <a:rPr lang="en-US" sz="2800" b="1" i="1" dirty="0"/>
              <a:t>maximum no. of applications have been approved for non default clients.</a:t>
            </a:r>
            <a:br>
              <a:rPr lang="en-US" sz="2800" b="1" i="1" dirty="0"/>
            </a:br>
            <a:r>
              <a:rPr lang="en-US" sz="2800" b="1" i="1" dirty="0"/>
              <a:t>Most of the loan applications were rejected due to "XAP" reason for non default customers</a:t>
            </a:r>
            <a:endParaRPr lang="en-IN" sz="2800" b="1" i="1" dirty="0"/>
          </a:p>
        </p:txBody>
      </p:sp>
      <p:pic>
        <p:nvPicPr>
          <p:cNvPr id="56322" name="Picture 2">
            <a:extLst>
              <a:ext uri="{FF2B5EF4-FFF2-40B4-BE49-F238E27FC236}">
                <a16:creationId xmlns:a16="http://schemas.microsoft.com/office/drawing/2014/main" xmlns="" id="{6FA9EEFE-A286-4EF8-A2E2-F492A1D18CA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6361" y="2601157"/>
            <a:ext cx="4318984" cy="3461758"/>
          </a:xfrm>
          <a:prstGeom prst="rect">
            <a:avLst/>
          </a:prstGeom>
          <a:noFill/>
          <a:extLst>
            <a:ext uri="{909E8E84-426E-40DD-AFC4-6F175D3DCCD1}">
              <a14:hiddenFill xmlns:a14="http://schemas.microsoft.com/office/drawing/2010/main" xmlns="">
                <a:solidFill>
                  <a:srgbClr val="FFFFFF"/>
                </a:solidFill>
              </a14:hiddenFill>
            </a:ext>
          </a:extLst>
        </p:spPr>
      </p:pic>
      <p:pic>
        <p:nvPicPr>
          <p:cNvPr id="56324" name="Picture 4">
            <a:extLst>
              <a:ext uri="{FF2B5EF4-FFF2-40B4-BE49-F238E27FC236}">
                <a16:creationId xmlns:a16="http://schemas.microsoft.com/office/drawing/2014/main" xmlns="" id="{B21B7589-2BDE-4D17-A31D-48018020891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23853" y="2717631"/>
            <a:ext cx="2990850" cy="3038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48647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02AA3-AECD-4454-9B74-24C2D19357F9}"/>
              </a:ext>
            </a:extLst>
          </p:cNvPr>
          <p:cNvSpPr>
            <a:spLocks noGrp="1"/>
          </p:cNvSpPr>
          <p:nvPr>
            <p:ph type="title"/>
          </p:nvPr>
        </p:nvSpPr>
        <p:spPr>
          <a:xfrm>
            <a:off x="533304" y="489412"/>
            <a:ext cx="10515600" cy="1325563"/>
          </a:xfrm>
        </p:spPr>
        <p:txBody>
          <a:bodyPr>
            <a:noAutofit/>
          </a:bodyPr>
          <a:lstStyle/>
          <a:p>
            <a:r>
              <a:rPr lang="en-US" sz="2400" dirty="0"/>
              <a:t>From non default customers female clients are more as compared to the male clients. Looking to the percent of credits, females have a higher chance of  returning their loans.</a:t>
            </a:r>
            <a:br>
              <a:rPr lang="en-US" sz="2400" dirty="0"/>
            </a:br>
            <a:r>
              <a:rPr lang="en-US" sz="2400" dirty="0"/>
              <a:t> clients which takes loan frequently or they or repeated clients, pay loan on time.</a:t>
            </a:r>
            <a:br>
              <a:rPr lang="en-US" sz="2400" dirty="0"/>
            </a:br>
            <a:r>
              <a:rPr lang="en-US" sz="2400" dirty="0"/>
              <a:t>For previous loan applicants amt credit rate was less so clients repay loan on time</a:t>
            </a:r>
            <a:endParaRPr lang="en-IN" sz="2400" dirty="0"/>
          </a:p>
        </p:txBody>
      </p:sp>
      <p:pic>
        <p:nvPicPr>
          <p:cNvPr id="57346" name="Picture 2">
            <a:extLst>
              <a:ext uri="{FF2B5EF4-FFF2-40B4-BE49-F238E27FC236}">
                <a16:creationId xmlns:a16="http://schemas.microsoft.com/office/drawing/2014/main" xmlns="" id="{14DD0C56-D9B3-455B-A337-5FFF82F29BB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472" y="1966304"/>
            <a:ext cx="3760057" cy="4052223"/>
          </a:xfrm>
          <a:prstGeom prst="rect">
            <a:avLst/>
          </a:prstGeom>
          <a:noFill/>
          <a:extLst>
            <a:ext uri="{909E8E84-426E-40DD-AFC4-6F175D3DCCD1}">
              <a14:hiddenFill xmlns:a14="http://schemas.microsoft.com/office/drawing/2010/main" xmlns="">
                <a:solidFill>
                  <a:srgbClr val="FFFFFF"/>
                </a:solidFill>
              </a14:hiddenFill>
            </a:ext>
          </a:extLst>
        </p:spPr>
      </p:pic>
      <p:pic>
        <p:nvPicPr>
          <p:cNvPr id="57350" name="Picture 6">
            <a:extLst>
              <a:ext uri="{FF2B5EF4-FFF2-40B4-BE49-F238E27FC236}">
                <a16:creationId xmlns:a16="http://schemas.microsoft.com/office/drawing/2014/main" xmlns="" id="{AC53C68D-425D-44C1-8D38-EC616EC3A63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66920" y="2201662"/>
            <a:ext cx="4848100" cy="34412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585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xmlns="" id="{CA01EDB0-41E8-44E7-B747-4A780850A429}"/>
              </a:ext>
            </a:extLst>
          </p:cNvPr>
          <p:cNvGraphicFramePr/>
          <p:nvPr>
            <p:extLst>
              <p:ext uri="{D42A27DB-BD31-4B8C-83A1-F6EECF244321}">
                <p14:modId xmlns:p14="http://schemas.microsoft.com/office/powerpoint/2010/main" xmlns="" val="903390376"/>
              </p:ext>
            </p:extLst>
          </p:nvPr>
        </p:nvGraphicFramePr>
        <p:xfrm>
          <a:off x="838200" y="365126"/>
          <a:ext cx="10515600" cy="1010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xmlns="" id="{48836F64-4899-4EBC-BDC0-3FF1AE7CC2AC}"/>
              </a:ext>
            </a:extLst>
          </p:cNvPr>
          <p:cNvSpPr>
            <a:spLocks noGrp="1"/>
          </p:cNvSpPr>
          <p:nvPr>
            <p:ph sz="half" idx="1"/>
          </p:nvPr>
        </p:nvSpPr>
        <p:spPr/>
        <p:txBody>
          <a:bodyPr>
            <a:normAutofit fontScale="92500" lnSpcReduction="10000"/>
          </a:bodyPr>
          <a:lstStyle/>
          <a:p>
            <a:r>
              <a:rPr lang="en-US" sz="2400" dirty="0"/>
              <a:t>2. We checked "AMT_REQ_CREDIT_BUREAU_HOUR" column and have below conclusions:</a:t>
            </a:r>
          </a:p>
          <a:p>
            <a:pPr lvl="1">
              <a:buFont typeface="Wingdings" panose="05000000000000000000" pitchFamily="2" charset="2"/>
              <a:buChar char="ü"/>
            </a:pPr>
            <a:r>
              <a:rPr lang="en-US" sz="2000" dirty="0"/>
              <a:t>It has 'Numerical data type' and has 13.50163% missing vales</a:t>
            </a:r>
          </a:p>
          <a:p>
            <a:pPr lvl="1">
              <a:buFont typeface="Wingdings" panose="05000000000000000000" pitchFamily="2" charset="2"/>
              <a:buChar char="ü"/>
            </a:pPr>
            <a:r>
              <a:rPr lang="en-US" sz="2000" dirty="0"/>
              <a:t>We checked the type of values and its count and it seems that maximum no of client have not enquired to Credit Bureau one hour before application</a:t>
            </a:r>
          </a:p>
          <a:p>
            <a:pPr lvl="1">
              <a:buFont typeface="Wingdings" panose="05000000000000000000" pitchFamily="2" charset="2"/>
              <a:buChar char="ü"/>
            </a:pPr>
            <a:r>
              <a:rPr lang="en-US" sz="2000" dirty="0"/>
              <a:t>The median came out as 0 and mean is 0.006402. So, there is not much difference between these values.</a:t>
            </a:r>
          </a:p>
          <a:p>
            <a:pPr lvl="1">
              <a:buFont typeface="Wingdings" panose="05000000000000000000" pitchFamily="2" charset="2"/>
              <a:buChar char="ü"/>
            </a:pPr>
            <a:r>
              <a:rPr lang="en-US" sz="2000" dirty="0"/>
              <a:t>We can see that there is no outlier and value seems to be continuous so we can impute nan values with the mean which is "0.006402"</a:t>
            </a:r>
          </a:p>
          <a:p>
            <a:endParaRPr lang="en-IN" dirty="0"/>
          </a:p>
        </p:txBody>
      </p:sp>
      <p:pic>
        <p:nvPicPr>
          <p:cNvPr id="10" name="Content Placeholder 9">
            <a:extLst>
              <a:ext uri="{FF2B5EF4-FFF2-40B4-BE49-F238E27FC236}">
                <a16:creationId xmlns:a16="http://schemas.microsoft.com/office/drawing/2014/main" xmlns="" id="{08636FCF-575F-4F9C-BB3A-C9D34E23CDAA}"/>
              </a:ext>
            </a:extLst>
          </p:cNvPr>
          <p:cNvPicPr>
            <a:picLocks noGrp="1" noChangeAspect="1"/>
          </p:cNvPicPr>
          <p:nvPr>
            <p:ph sz="half" idx="2"/>
          </p:nvPr>
        </p:nvPicPr>
        <p:blipFill>
          <a:blip r:embed="rId7" cstate="print">
            <a:extLst>
              <a:ext uri="{28A0092B-C50C-407E-A947-70E740481C1C}">
                <a14:useLocalDpi xmlns:a14="http://schemas.microsoft.com/office/drawing/2010/main" xmlns="" val="0"/>
              </a:ext>
            </a:extLst>
          </a:blip>
          <a:stretch>
            <a:fillRect/>
          </a:stretch>
        </p:blipFill>
        <p:spPr>
          <a:xfrm>
            <a:off x="6172200" y="2681945"/>
            <a:ext cx="5181600" cy="2638697"/>
          </a:xfrm>
        </p:spPr>
      </p:pic>
    </p:spTree>
    <p:extLst>
      <p:ext uri="{BB962C8B-B14F-4D97-AF65-F5344CB8AC3E}">
        <p14:creationId xmlns:p14="http://schemas.microsoft.com/office/powerpoint/2010/main" xmlns="" val="1218832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0C457-7D6D-4800-A643-B6976342B00E}"/>
              </a:ext>
            </a:extLst>
          </p:cNvPr>
          <p:cNvSpPr>
            <a:spLocks noGrp="1"/>
          </p:cNvSpPr>
          <p:nvPr>
            <p:ph type="title"/>
          </p:nvPr>
        </p:nvSpPr>
        <p:spPr/>
        <p:txBody>
          <a:bodyPr>
            <a:noAutofit/>
          </a:bodyPr>
          <a:lstStyle/>
          <a:p>
            <a:r>
              <a:rPr lang="en-US" sz="2800" b="1" i="1" dirty="0"/>
              <a:t>For current loan applicants amt credit rate is more as compared to </a:t>
            </a:r>
            <a:r>
              <a:rPr lang="en-US" sz="2800" b="1" i="1" dirty="0" err="1"/>
              <a:t>prev</a:t>
            </a:r>
            <a:r>
              <a:rPr lang="en-US" sz="2800" b="1" i="1" dirty="0"/>
              <a:t> applicants. So clients taking more credit have are taking more time to repay the loan amount.</a:t>
            </a:r>
            <a:endParaRPr lang="en-IN" sz="2800" b="1" i="1" dirty="0"/>
          </a:p>
        </p:txBody>
      </p:sp>
      <p:pic>
        <p:nvPicPr>
          <p:cNvPr id="58370" name="Picture 2">
            <a:extLst>
              <a:ext uri="{FF2B5EF4-FFF2-40B4-BE49-F238E27FC236}">
                <a16:creationId xmlns:a16="http://schemas.microsoft.com/office/drawing/2014/main" xmlns="" id="{828BEA00-5E4B-4600-8F00-C30A89981C9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49911" y="1981534"/>
            <a:ext cx="4989250" cy="34604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08914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D01D9-1EED-428B-98E5-248C6C605050}"/>
              </a:ext>
            </a:extLst>
          </p:cNvPr>
          <p:cNvSpPr>
            <a:spLocks noGrp="1"/>
          </p:cNvSpPr>
          <p:nvPr>
            <p:ph type="title"/>
          </p:nvPr>
        </p:nvSpPr>
        <p:spPr/>
        <p:txBody>
          <a:bodyPr>
            <a:noAutofit/>
          </a:bodyPr>
          <a:lstStyle/>
          <a:p>
            <a:r>
              <a:rPr lang="en-US" sz="2800" b="1" i="1" dirty="0"/>
              <a:t>Clients having income in between 150000 and 3000000 (</a:t>
            </a:r>
            <a:r>
              <a:rPr lang="en-US" sz="2800" b="1" i="1" dirty="0" err="1"/>
              <a:t>approx</a:t>
            </a:r>
            <a:r>
              <a:rPr lang="en-US" sz="2800" b="1" i="1" dirty="0"/>
              <a:t>) have higher repayment rate on time</a:t>
            </a:r>
            <a:endParaRPr lang="en-IN" sz="2800" b="1" i="1" dirty="0"/>
          </a:p>
        </p:txBody>
      </p:sp>
      <p:pic>
        <p:nvPicPr>
          <p:cNvPr id="59394" name="Picture 2">
            <a:extLst>
              <a:ext uri="{FF2B5EF4-FFF2-40B4-BE49-F238E27FC236}">
                <a16:creationId xmlns:a16="http://schemas.microsoft.com/office/drawing/2014/main" xmlns="" id="{50C3DA9C-D859-4B2A-A4C1-FF8C3033D92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2167982"/>
            <a:ext cx="10515600" cy="36666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2027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1E337-069C-4523-B07C-897F9A893E24}"/>
              </a:ext>
            </a:extLst>
          </p:cNvPr>
          <p:cNvSpPr>
            <a:spLocks noGrp="1"/>
          </p:cNvSpPr>
          <p:nvPr>
            <p:ph type="title"/>
          </p:nvPr>
        </p:nvSpPr>
        <p:spPr/>
        <p:txBody>
          <a:bodyPr>
            <a:normAutofit fontScale="90000"/>
          </a:bodyPr>
          <a:lstStyle/>
          <a:p>
            <a:r>
              <a:rPr lang="en-US" b="1" i="1" dirty="0"/>
              <a:t> Married and laborers count is high so we can say for this category clients have lower rate of repaying the loan on time</a:t>
            </a:r>
            <a:endParaRPr lang="en-IN" b="1" i="1" dirty="0"/>
          </a:p>
        </p:txBody>
      </p:sp>
      <p:pic>
        <p:nvPicPr>
          <p:cNvPr id="60418" name="Picture 2">
            <a:extLst>
              <a:ext uri="{FF2B5EF4-FFF2-40B4-BE49-F238E27FC236}">
                <a16:creationId xmlns:a16="http://schemas.microsoft.com/office/drawing/2014/main" xmlns="" id="{EA3EEBC1-FAF8-42AD-B53E-2D4C9DF10DC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5382" y="1825625"/>
            <a:ext cx="7721236"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24954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7E909-52DD-4E29-8CDE-EE2DD374B9B4}"/>
              </a:ext>
            </a:extLst>
          </p:cNvPr>
          <p:cNvSpPr>
            <a:spLocks noGrp="1"/>
          </p:cNvSpPr>
          <p:nvPr>
            <p:ph type="title"/>
          </p:nvPr>
        </p:nvSpPr>
        <p:spPr/>
        <p:txBody>
          <a:bodyPr>
            <a:noAutofit/>
          </a:bodyPr>
          <a:lstStyle/>
          <a:p>
            <a:r>
              <a:rPr lang="en-US" sz="3200" b="1" i="1" dirty="0"/>
              <a:t>working clients with 2 children is high so we can say for this category clients have lower rate of repaying the loan on time </a:t>
            </a:r>
            <a:endParaRPr lang="en-IN" sz="3200" b="1" i="1" dirty="0"/>
          </a:p>
        </p:txBody>
      </p:sp>
      <p:pic>
        <p:nvPicPr>
          <p:cNvPr id="61442" name="Picture 2">
            <a:extLst>
              <a:ext uri="{FF2B5EF4-FFF2-40B4-BE49-F238E27FC236}">
                <a16:creationId xmlns:a16="http://schemas.microsoft.com/office/drawing/2014/main" xmlns="" id="{6630420D-0EA2-47A8-9AF6-ED80B15059F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2054" y="1402672"/>
            <a:ext cx="9534617" cy="54553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5835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8627D-2BD8-4E11-92C3-63A365EE8926}"/>
              </a:ext>
            </a:extLst>
          </p:cNvPr>
          <p:cNvSpPr>
            <a:spLocks noGrp="1"/>
          </p:cNvSpPr>
          <p:nvPr>
            <p:ph type="title"/>
          </p:nvPr>
        </p:nvSpPr>
        <p:spPr/>
        <p:txBody>
          <a:bodyPr>
            <a:normAutofit/>
          </a:bodyPr>
          <a:lstStyle/>
          <a:p>
            <a:r>
              <a:rPr lang="en-US" sz="3200" b="1" i="1" dirty="0"/>
              <a:t>client having house/apartment and no children has lowest rate of repaying the loan on time</a:t>
            </a:r>
            <a:endParaRPr lang="en-IN" sz="3200" b="1" i="1" dirty="0"/>
          </a:p>
        </p:txBody>
      </p:sp>
      <p:pic>
        <p:nvPicPr>
          <p:cNvPr id="62466" name="Picture 2">
            <a:extLst>
              <a:ext uri="{FF2B5EF4-FFF2-40B4-BE49-F238E27FC236}">
                <a16:creationId xmlns:a16="http://schemas.microsoft.com/office/drawing/2014/main" xmlns="" id="{0BF4AF0B-8BBC-4395-ADA0-D351D72ECBE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89103" y="1278384"/>
            <a:ext cx="8664605" cy="54420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947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D1F99-A740-43F4-B2F7-381711C52417}"/>
              </a:ext>
            </a:extLst>
          </p:cNvPr>
          <p:cNvSpPr>
            <a:spLocks noGrp="1"/>
          </p:cNvSpPr>
          <p:nvPr>
            <p:ph type="title"/>
          </p:nvPr>
        </p:nvSpPr>
        <p:spPr/>
        <p:txBody>
          <a:bodyPr>
            <a:noAutofit/>
          </a:bodyPr>
          <a:lstStyle/>
          <a:p>
            <a:r>
              <a:rPr lang="en-US" sz="3200" b="1" i="1" dirty="0"/>
              <a:t> clients having secondary special education has more loans approved and these clients has low rate of repaying the loan on time</a:t>
            </a:r>
            <a:endParaRPr lang="en-IN" sz="3200" b="1" i="1" dirty="0"/>
          </a:p>
        </p:txBody>
      </p:sp>
      <p:pic>
        <p:nvPicPr>
          <p:cNvPr id="63490" name="Picture 2">
            <a:extLst>
              <a:ext uri="{FF2B5EF4-FFF2-40B4-BE49-F238E27FC236}">
                <a16:creationId xmlns:a16="http://schemas.microsoft.com/office/drawing/2014/main" xmlns="" id="{F585FFCD-F64A-4C54-A0A5-4549FC7D38C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93247" y="1975182"/>
            <a:ext cx="6605505" cy="40522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32526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48308-DA30-4BEC-B00B-D83AB2099606}"/>
              </a:ext>
            </a:extLst>
          </p:cNvPr>
          <p:cNvSpPr>
            <a:spLocks noGrp="1"/>
          </p:cNvSpPr>
          <p:nvPr>
            <p:ph type="title"/>
          </p:nvPr>
        </p:nvSpPr>
        <p:spPr/>
        <p:txBody>
          <a:bodyPr>
            <a:noAutofit/>
          </a:bodyPr>
          <a:lstStyle/>
          <a:p>
            <a:r>
              <a:rPr lang="en-US" sz="3200" b="1" i="1" dirty="0"/>
              <a:t>clients having no children has more loans approved and these clients have lower the rate of repaying the loan on time</a:t>
            </a:r>
            <a:endParaRPr lang="en-IN" sz="3200" b="1" i="1" dirty="0"/>
          </a:p>
        </p:txBody>
      </p:sp>
      <p:pic>
        <p:nvPicPr>
          <p:cNvPr id="64514" name="Picture 2">
            <a:extLst>
              <a:ext uri="{FF2B5EF4-FFF2-40B4-BE49-F238E27FC236}">
                <a16:creationId xmlns:a16="http://schemas.microsoft.com/office/drawing/2014/main" xmlns="" id="{6491F685-B769-4026-847A-FB9A7615CF6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88801" y="1975182"/>
            <a:ext cx="4814397" cy="40522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0662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FDAD3-B2EA-4310-8D3E-D39B01AF0013}"/>
              </a:ext>
            </a:extLst>
          </p:cNvPr>
          <p:cNvSpPr>
            <a:spLocks noGrp="1"/>
          </p:cNvSpPr>
          <p:nvPr>
            <p:ph type="title"/>
          </p:nvPr>
        </p:nvSpPr>
        <p:spPr>
          <a:xfrm>
            <a:off x="838200" y="365126"/>
            <a:ext cx="10498584" cy="460498"/>
          </a:xfrm>
        </p:spPr>
        <p:txBody>
          <a:bodyPr>
            <a:noAutofit/>
          </a:bodyPr>
          <a:lstStyle/>
          <a:p>
            <a:r>
              <a:rPr lang="en-US" sz="3200" b="1" i="1" dirty="0"/>
              <a:t>laborers and cash loans clients count is high so it shows that this category of clients have lower rate of repaying the loan on time</a:t>
            </a:r>
            <a:endParaRPr lang="en-IN" sz="3200" b="1" i="1" dirty="0"/>
          </a:p>
        </p:txBody>
      </p:sp>
      <p:pic>
        <p:nvPicPr>
          <p:cNvPr id="65538" name="Picture 2">
            <a:extLst>
              <a:ext uri="{FF2B5EF4-FFF2-40B4-BE49-F238E27FC236}">
                <a16:creationId xmlns:a16="http://schemas.microsoft.com/office/drawing/2014/main" xmlns="" id="{2AE13E0E-36CE-4344-ABD9-621685592A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3592" y="994300"/>
            <a:ext cx="8371643" cy="5863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84378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527D1-6D46-4835-8E53-4FC292EDD67F}"/>
              </a:ext>
            </a:extLst>
          </p:cNvPr>
          <p:cNvSpPr>
            <a:spLocks noGrp="1"/>
          </p:cNvSpPr>
          <p:nvPr>
            <p:ph type="title"/>
          </p:nvPr>
        </p:nvSpPr>
        <p:spPr/>
        <p:txBody>
          <a:bodyPr>
            <a:noAutofit/>
          </a:bodyPr>
          <a:lstStyle/>
          <a:p>
            <a:r>
              <a:rPr lang="en-US" sz="3200" b="1" i="1" dirty="0"/>
              <a:t> married and laborers count is high so we can say for this category clients have lower rate of repaying the loan on time</a:t>
            </a:r>
            <a:endParaRPr lang="en-IN" sz="3200" b="1" i="1" dirty="0"/>
          </a:p>
        </p:txBody>
      </p:sp>
      <p:pic>
        <p:nvPicPr>
          <p:cNvPr id="66562" name="Picture 2">
            <a:extLst>
              <a:ext uri="{FF2B5EF4-FFF2-40B4-BE49-F238E27FC236}">
                <a16:creationId xmlns:a16="http://schemas.microsoft.com/office/drawing/2014/main" xmlns="" id="{8E6FA84A-61E5-4C94-8601-42F8808FF29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4983" y="1825625"/>
            <a:ext cx="7782033"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87829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2D35E-B04A-4000-B59F-74605F27A8EF}"/>
              </a:ext>
            </a:extLst>
          </p:cNvPr>
          <p:cNvSpPr>
            <a:spLocks noGrp="1"/>
          </p:cNvSpPr>
          <p:nvPr>
            <p:ph type="title"/>
          </p:nvPr>
        </p:nvSpPr>
        <p:spPr/>
        <p:txBody>
          <a:bodyPr>
            <a:noAutofit/>
          </a:bodyPr>
          <a:lstStyle/>
          <a:p>
            <a:r>
              <a:rPr lang="en-US" sz="3200" b="1" i="1" dirty="0"/>
              <a:t>Secondary/Secondary special and working clients is high so we can say for this category clients have lower rate of repaying the loan </a:t>
            </a:r>
            <a:endParaRPr lang="en-IN" sz="3200" b="1" i="1" dirty="0"/>
          </a:p>
        </p:txBody>
      </p:sp>
      <p:pic>
        <p:nvPicPr>
          <p:cNvPr id="67586" name="Picture 2">
            <a:extLst>
              <a:ext uri="{FF2B5EF4-FFF2-40B4-BE49-F238E27FC236}">
                <a16:creationId xmlns:a16="http://schemas.microsoft.com/office/drawing/2014/main" xmlns="" id="{F1A57755-E2AC-400E-ABFD-9826520772E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53374" y="2267349"/>
            <a:ext cx="7685251" cy="34678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134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C7E9BFE4-E81E-47C0-A03F-8DF6D4B9AE11}"/>
              </a:ext>
            </a:extLst>
          </p:cNvPr>
          <p:cNvSpPr>
            <a:spLocks noGrp="1"/>
          </p:cNvSpPr>
          <p:nvPr>
            <p:ph type="title"/>
          </p:nvPr>
        </p:nvSpPr>
        <p:spPr>
          <a:xfrm>
            <a:off x="839788" y="457200"/>
            <a:ext cx="4726511" cy="1600200"/>
          </a:xfrm>
        </p:spPr>
        <p:txBody>
          <a:bodyPr>
            <a:noAutofit/>
          </a:bodyPr>
          <a:lstStyle/>
          <a:p>
            <a:r>
              <a:rPr lang="en-US" sz="2400" dirty="0"/>
              <a:t>3. We checked </a:t>
            </a:r>
            <a:r>
              <a:rPr lang="en-IN" sz="2400" b="1" dirty="0"/>
              <a:t>"AMT_REQ_CREDIT_BUREAU_WEEK" </a:t>
            </a:r>
            <a:r>
              <a:rPr lang="en-US" sz="2400" dirty="0"/>
              <a:t>column and have below conclusions:</a:t>
            </a:r>
            <a:endParaRPr lang="en-IN" sz="2400" dirty="0"/>
          </a:p>
        </p:txBody>
      </p:sp>
      <p:pic>
        <p:nvPicPr>
          <p:cNvPr id="18" name="Picture Placeholder 17">
            <a:extLst>
              <a:ext uri="{FF2B5EF4-FFF2-40B4-BE49-F238E27FC236}">
                <a16:creationId xmlns:a16="http://schemas.microsoft.com/office/drawing/2014/main" xmlns="" id="{E3CB8D5F-2323-4681-AA4E-00D57D78ACC8}"/>
              </a:ext>
            </a:extLst>
          </p:cNvPr>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7202" r="17202"/>
          <a:stretch>
            <a:fillRect/>
          </a:stretch>
        </p:blipFill>
        <p:spPr>
          <a:xfrm>
            <a:off x="5183188" y="2057400"/>
            <a:ext cx="5017255" cy="3437878"/>
          </a:xfrm>
        </p:spPr>
      </p:pic>
      <p:sp>
        <p:nvSpPr>
          <p:cNvPr id="16" name="Text Placeholder 15">
            <a:extLst>
              <a:ext uri="{FF2B5EF4-FFF2-40B4-BE49-F238E27FC236}">
                <a16:creationId xmlns:a16="http://schemas.microsoft.com/office/drawing/2014/main" xmlns="" id="{B42C8083-206D-4375-82DD-DDCB807C223B}"/>
              </a:ext>
            </a:extLst>
          </p:cNvPr>
          <p:cNvSpPr>
            <a:spLocks noGrp="1"/>
          </p:cNvSpPr>
          <p:nvPr>
            <p:ph type="body" sz="half" idx="2"/>
          </p:nvPr>
        </p:nvSpPr>
        <p:spPr/>
        <p:txBody>
          <a:bodyPr>
            <a:normAutofit fontScale="77500" lnSpcReduction="20000"/>
          </a:bodyPr>
          <a:lstStyle/>
          <a:p>
            <a:pPr marL="285750" indent="-285750">
              <a:buFont typeface="Arial" panose="020B0604020202020204" pitchFamily="34" charset="0"/>
              <a:buChar char="•"/>
            </a:pPr>
            <a:endParaRPr lang="en-US" dirty="0"/>
          </a:p>
          <a:p>
            <a:pPr marL="685800" lvl="1" indent="-228600">
              <a:buFont typeface="Wingdings" panose="05000000000000000000" pitchFamily="2" charset="2"/>
              <a:buChar char="ü"/>
            </a:pPr>
            <a:r>
              <a:rPr lang="en-US" sz="2100" dirty="0"/>
              <a:t>It has 'Numerical data type' and has 13.50163% missing vales</a:t>
            </a:r>
          </a:p>
          <a:p>
            <a:pPr marL="685800" lvl="1" indent="-228600">
              <a:buFont typeface="Wingdings" panose="05000000000000000000" pitchFamily="2" charset="2"/>
              <a:buChar char="ü"/>
            </a:pPr>
            <a:r>
              <a:rPr lang="en-US" sz="2100" dirty="0"/>
              <a:t>We checked the type of values and its count and it seems that maximum no of client have not enquired to Credit Bureau one week before application</a:t>
            </a:r>
          </a:p>
          <a:p>
            <a:pPr marL="685800" lvl="1" indent="-228600">
              <a:buFont typeface="Wingdings" panose="05000000000000000000" pitchFamily="2" charset="2"/>
              <a:buChar char="ü"/>
            </a:pPr>
            <a:r>
              <a:rPr lang="en-US" sz="2100" dirty="0"/>
              <a:t>The median was calculated to be 0 and mean as 0.034362 so there is not much difference between mean and median.</a:t>
            </a:r>
          </a:p>
          <a:p>
            <a:pPr marL="685800" lvl="1" indent="-228600">
              <a:buFont typeface="Wingdings" panose="05000000000000000000" pitchFamily="2" charset="2"/>
              <a:buChar char="ü"/>
            </a:pPr>
            <a:r>
              <a:rPr lang="en-US" sz="2100" dirty="0"/>
              <a:t>There is not huge difference between the max and 99th or 95th quantile so we can say there are no outlier in this column. </a:t>
            </a:r>
          </a:p>
          <a:p>
            <a:pPr marL="685800" lvl="1" indent="-228600">
              <a:buFont typeface="Wingdings" panose="05000000000000000000" pitchFamily="2" charset="2"/>
              <a:buChar char="ü"/>
            </a:pPr>
            <a:r>
              <a:rPr lang="en-US" sz="2100" dirty="0"/>
              <a:t>there is no outlier and value seems to be continuous so we can impute nan values with the mean which is "0.034362"</a:t>
            </a:r>
          </a:p>
        </p:txBody>
      </p:sp>
    </p:spTree>
    <p:extLst>
      <p:ext uri="{BB962C8B-B14F-4D97-AF65-F5344CB8AC3E}">
        <p14:creationId xmlns:p14="http://schemas.microsoft.com/office/powerpoint/2010/main" xmlns="" val="29333420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38F1F-94B8-488F-90BC-B1BD6547DDF4}"/>
              </a:ext>
            </a:extLst>
          </p:cNvPr>
          <p:cNvSpPr>
            <a:spLocks noGrp="1"/>
          </p:cNvSpPr>
          <p:nvPr>
            <p:ph type="title"/>
          </p:nvPr>
        </p:nvSpPr>
        <p:spPr/>
        <p:txBody>
          <a:bodyPr>
            <a:noAutofit/>
          </a:bodyPr>
          <a:lstStyle/>
          <a:p>
            <a:r>
              <a:rPr lang="en-US" sz="3200" b="1" i="1" dirty="0"/>
              <a:t> Working clients with 2 children is high so we can say for this category clients have lower rate of repaying the loan on time </a:t>
            </a:r>
            <a:endParaRPr lang="en-IN" sz="3200" b="1" i="1" dirty="0"/>
          </a:p>
        </p:txBody>
      </p:sp>
      <p:pic>
        <p:nvPicPr>
          <p:cNvPr id="68610" name="Picture 2">
            <a:extLst>
              <a:ext uri="{FF2B5EF4-FFF2-40B4-BE49-F238E27FC236}">
                <a16:creationId xmlns:a16="http://schemas.microsoft.com/office/drawing/2014/main" xmlns="" id="{095693DE-FDB1-4E92-B961-BD6944ED28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6039" y="1825625"/>
            <a:ext cx="8380520" cy="48148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4347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2924F-A67F-4D34-AD3B-2F5C7FF87383}"/>
              </a:ext>
            </a:extLst>
          </p:cNvPr>
          <p:cNvSpPr>
            <a:spLocks noGrp="1"/>
          </p:cNvSpPr>
          <p:nvPr>
            <p:ph type="title"/>
          </p:nvPr>
        </p:nvSpPr>
        <p:spPr/>
        <p:txBody>
          <a:bodyPr>
            <a:normAutofit/>
          </a:bodyPr>
          <a:lstStyle/>
          <a:p>
            <a:r>
              <a:rPr lang="en-US" sz="3200" b="1" i="1" dirty="0"/>
              <a:t>Client having house/apartment and no children has lowest rate of repaying the loan on time</a:t>
            </a:r>
            <a:endParaRPr lang="en-IN" sz="3200" b="1" i="1" dirty="0"/>
          </a:p>
        </p:txBody>
      </p:sp>
      <p:pic>
        <p:nvPicPr>
          <p:cNvPr id="69634" name="Picture 2">
            <a:extLst>
              <a:ext uri="{FF2B5EF4-FFF2-40B4-BE49-F238E27FC236}">
                <a16:creationId xmlns:a16="http://schemas.microsoft.com/office/drawing/2014/main" xmlns="" id="{C8684C3F-12D5-4756-8128-3C12207BF27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6443" y="1825625"/>
            <a:ext cx="9330431" cy="482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097295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1D3E1-5845-4ED2-90ED-AB01FECEFFC0}"/>
              </a:ext>
            </a:extLst>
          </p:cNvPr>
          <p:cNvSpPr>
            <a:spLocks noGrp="1"/>
          </p:cNvSpPr>
          <p:nvPr>
            <p:ph type="title"/>
          </p:nvPr>
        </p:nvSpPr>
        <p:spPr/>
        <p:txBody>
          <a:bodyPr>
            <a:noAutofit/>
          </a:bodyPr>
          <a:lstStyle/>
          <a:p>
            <a:r>
              <a:rPr lang="en-US" sz="3200" b="1" i="1" dirty="0"/>
              <a:t> clients having no children has more loans approved and these clients have lower the rate of repaying the loan on time</a:t>
            </a:r>
            <a:endParaRPr lang="en-IN" sz="3200" b="1" i="1" dirty="0"/>
          </a:p>
        </p:txBody>
      </p:sp>
      <p:pic>
        <p:nvPicPr>
          <p:cNvPr id="70658" name="Picture 2">
            <a:extLst>
              <a:ext uri="{FF2B5EF4-FFF2-40B4-BE49-F238E27FC236}">
                <a16:creationId xmlns:a16="http://schemas.microsoft.com/office/drawing/2014/main" xmlns="" id="{E27D2000-3F39-4C72-B40D-02BC6EB7A59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73188" y="1690688"/>
            <a:ext cx="8345009" cy="43367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77299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13491-3F0B-432F-AE75-CFC03F811A95}"/>
              </a:ext>
            </a:extLst>
          </p:cNvPr>
          <p:cNvSpPr>
            <a:spLocks noGrp="1"/>
          </p:cNvSpPr>
          <p:nvPr>
            <p:ph type="title"/>
          </p:nvPr>
        </p:nvSpPr>
        <p:spPr/>
        <p:txBody>
          <a:bodyPr>
            <a:noAutofit/>
          </a:bodyPr>
          <a:lstStyle/>
          <a:p>
            <a:r>
              <a:rPr lang="en-US" sz="3200" b="1" i="1" dirty="0"/>
              <a:t>laborers and cash loans clients count is high so it shows that this category of clients have lower rate of repaying the loan on time</a:t>
            </a:r>
            <a:endParaRPr lang="en-IN" sz="3200" b="1" i="1" dirty="0"/>
          </a:p>
        </p:txBody>
      </p:sp>
      <p:pic>
        <p:nvPicPr>
          <p:cNvPr id="71682" name="Picture 2">
            <a:extLst>
              <a:ext uri="{FF2B5EF4-FFF2-40B4-BE49-F238E27FC236}">
                <a16:creationId xmlns:a16="http://schemas.microsoft.com/office/drawing/2014/main" xmlns="" id="{2596DE06-56CD-4CB2-B51C-7FE700CBB1B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4513" y="1482572"/>
            <a:ext cx="8016536" cy="524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238202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873D5202-4FE2-47AD-97E7-9995C94693D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F7067E87-5DE2-432F-B562-67433541283F}"/>
              </a:ext>
            </a:extLst>
          </p:cNvPr>
          <p:cNvSpPr>
            <a:spLocks noGrp="1"/>
          </p:cNvSpPr>
          <p:nvPr>
            <p:ph idx="1"/>
          </p:nvPr>
        </p:nvSpPr>
        <p:spPr/>
        <p:txBody>
          <a:bodyPr/>
          <a:lstStyle/>
          <a:p>
            <a:r>
              <a:rPr lang="en-IN" dirty="0"/>
              <a:t>Most of the </a:t>
            </a:r>
            <a:r>
              <a:rPr lang="en-IN" dirty="0" smtClean="0"/>
              <a:t>Male loan </a:t>
            </a:r>
            <a:r>
              <a:rPr lang="en-IN" dirty="0"/>
              <a:t>applicants are drivers and </a:t>
            </a:r>
            <a:r>
              <a:rPr lang="en-IN" dirty="0" err="1"/>
              <a:t>laborers</a:t>
            </a:r>
            <a:r>
              <a:rPr lang="en-IN" dirty="0"/>
              <a:t> </a:t>
            </a:r>
            <a:r>
              <a:rPr lang="en-IN" dirty="0" smtClean="0"/>
              <a:t>, </a:t>
            </a:r>
            <a:r>
              <a:rPr lang="en-IN" dirty="0" smtClean="0"/>
              <a:t>and have more credit amount and lesser income, so </a:t>
            </a:r>
            <a:r>
              <a:rPr lang="en-IN" dirty="0"/>
              <a:t>we should limit down the credit amount to these kind of clients.</a:t>
            </a:r>
          </a:p>
          <a:p>
            <a:r>
              <a:rPr lang="en-IN" dirty="0"/>
              <a:t>Most of the </a:t>
            </a:r>
            <a:r>
              <a:rPr lang="en-IN" dirty="0" smtClean="0"/>
              <a:t>Female loan </a:t>
            </a:r>
            <a:r>
              <a:rPr lang="en-IN" dirty="0"/>
              <a:t>applicants are sales staff and laborers, and have more credit amount and lesser </a:t>
            </a:r>
            <a:r>
              <a:rPr lang="en-IN" dirty="0" smtClean="0"/>
              <a:t>income, so we should limit down the credit amount to these kind of clients</a:t>
            </a:r>
            <a:endParaRPr lang="en-IN" dirty="0"/>
          </a:p>
          <a:p>
            <a:endParaRPr lang="en-IN" dirty="0"/>
          </a:p>
        </p:txBody>
      </p:sp>
    </p:spTree>
    <p:extLst>
      <p:ext uri="{BB962C8B-B14F-4D97-AF65-F5344CB8AC3E}">
        <p14:creationId xmlns:p14="http://schemas.microsoft.com/office/powerpoint/2010/main" xmlns="" val="412965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54613-0FE5-4E6F-A27F-7DAFBADFD7E6}"/>
              </a:ext>
            </a:extLst>
          </p:cNvPr>
          <p:cNvSpPr>
            <a:spLocks noGrp="1"/>
          </p:cNvSpPr>
          <p:nvPr>
            <p:ph type="title"/>
          </p:nvPr>
        </p:nvSpPr>
        <p:spPr>
          <a:xfrm>
            <a:off x="839788" y="457200"/>
            <a:ext cx="5818464" cy="1398233"/>
          </a:xfrm>
        </p:spPr>
        <p:txBody>
          <a:bodyPr>
            <a:normAutofit fontScale="90000"/>
          </a:bodyPr>
          <a:lstStyle/>
          <a:p>
            <a:r>
              <a:rPr lang="en-US" dirty="0"/>
              <a:t>4. We checked </a:t>
            </a:r>
            <a:r>
              <a:rPr lang="fr-FR" dirty="0"/>
              <a:t>"</a:t>
            </a:r>
            <a:r>
              <a:rPr lang="fr-FR" b="1" dirty="0"/>
              <a:t>AMT_REQ_CREDIT_BUREAU_MON</a:t>
            </a:r>
            <a:r>
              <a:rPr lang="fr-FR" dirty="0"/>
              <a:t>" </a:t>
            </a:r>
            <a:r>
              <a:rPr lang="en-US" dirty="0"/>
              <a:t>column and have below conclusions:</a:t>
            </a:r>
            <a:endParaRPr lang="en-IN" dirty="0"/>
          </a:p>
        </p:txBody>
      </p:sp>
      <p:pic>
        <p:nvPicPr>
          <p:cNvPr id="6" name="Picture Placeholder 5">
            <a:extLst>
              <a:ext uri="{FF2B5EF4-FFF2-40B4-BE49-F238E27FC236}">
                <a16:creationId xmlns:a16="http://schemas.microsoft.com/office/drawing/2014/main" xmlns="" id="{3B4F16D8-2DE4-4898-8CEA-C2A22C7B85B3}"/>
              </a:ext>
            </a:extLst>
          </p:cNvPr>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7590" r="17590"/>
          <a:stretch>
            <a:fillRect/>
          </a:stretch>
        </p:blipFill>
        <p:spPr/>
      </p:pic>
      <p:sp>
        <p:nvSpPr>
          <p:cNvPr id="4" name="Text Placeholder 3">
            <a:extLst>
              <a:ext uri="{FF2B5EF4-FFF2-40B4-BE49-F238E27FC236}">
                <a16:creationId xmlns:a16="http://schemas.microsoft.com/office/drawing/2014/main" xmlns="" id="{A306A51C-D099-4FE8-8D9A-3667F90B3BDE}"/>
              </a:ext>
            </a:extLst>
          </p:cNvPr>
          <p:cNvSpPr>
            <a:spLocks noGrp="1"/>
          </p:cNvSpPr>
          <p:nvPr>
            <p:ph type="body" sz="half" idx="2"/>
          </p:nvPr>
        </p:nvSpPr>
        <p:spPr/>
        <p:txBody>
          <a:bodyPr>
            <a:normAutofit/>
          </a:bodyPr>
          <a:lstStyle/>
          <a:p>
            <a:pPr marL="685800" lvl="1" indent="-228600">
              <a:lnSpc>
                <a:spcPct val="80000"/>
              </a:lnSpc>
              <a:buFont typeface="Wingdings" panose="05000000000000000000" pitchFamily="2" charset="2"/>
              <a:buChar char="ü"/>
            </a:pPr>
            <a:r>
              <a:rPr lang="en-US" sz="1600" dirty="0"/>
              <a:t>It has 'Numerical data type' and has 13.50163% missing vales</a:t>
            </a:r>
          </a:p>
          <a:p>
            <a:pPr marL="685800" lvl="1" indent="-228600">
              <a:lnSpc>
                <a:spcPct val="80000"/>
              </a:lnSpc>
              <a:buFont typeface="Wingdings" panose="05000000000000000000" pitchFamily="2" charset="2"/>
              <a:buChar char="ü"/>
            </a:pPr>
            <a:r>
              <a:rPr lang="en-US" sz="1600" dirty="0"/>
              <a:t>We checked the type of values and its count and it seems that maximum no of client are not enquired to Credit Bureau one month before application</a:t>
            </a:r>
          </a:p>
          <a:p>
            <a:pPr marL="685800" lvl="1" indent="-228600">
              <a:lnSpc>
                <a:spcPct val="80000"/>
              </a:lnSpc>
              <a:buFont typeface="Wingdings" panose="05000000000000000000" pitchFamily="2" charset="2"/>
              <a:buChar char="ü"/>
            </a:pPr>
            <a:r>
              <a:rPr lang="en-US" sz="1600" dirty="0"/>
              <a:t>Median is calculated as 0 and mean is 0.267395</a:t>
            </a:r>
          </a:p>
          <a:p>
            <a:pPr marL="685800" lvl="1" indent="-228600">
              <a:lnSpc>
                <a:spcPct val="80000"/>
              </a:lnSpc>
              <a:buFont typeface="Wingdings" panose="05000000000000000000" pitchFamily="2" charset="2"/>
              <a:buChar char="ü"/>
            </a:pPr>
            <a:r>
              <a:rPr lang="en-US" sz="1600" dirty="0"/>
              <a:t>Checking the quantiles. Since there is huge difference between the max and 99th or 95th quantile so we can say there is outlier in data set</a:t>
            </a:r>
          </a:p>
          <a:p>
            <a:pPr marL="685800" lvl="1" indent="-228600">
              <a:lnSpc>
                <a:spcPct val="80000"/>
              </a:lnSpc>
              <a:buFont typeface="Wingdings" panose="05000000000000000000" pitchFamily="2" charset="2"/>
              <a:buChar char="ü"/>
            </a:pPr>
            <a:r>
              <a:rPr lang="en-US" sz="1600" dirty="0"/>
              <a:t>value seems to be </a:t>
            </a:r>
            <a:r>
              <a:rPr lang="en-US" sz="1600" dirty="0" err="1"/>
              <a:t>continous</a:t>
            </a:r>
            <a:r>
              <a:rPr lang="en-US" sz="1600" dirty="0"/>
              <a:t> so we can impute nan values with the mean which is "0.267395"</a:t>
            </a:r>
          </a:p>
          <a:p>
            <a:endParaRPr lang="en-US" dirty="0"/>
          </a:p>
        </p:txBody>
      </p:sp>
    </p:spTree>
    <p:extLst>
      <p:ext uri="{BB962C8B-B14F-4D97-AF65-F5344CB8AC3E}">
        <p14:creationId xmlns:p14="http://schemas.microsoft.com/office/powerpoint/2010/main" xmlns="" val="60223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782</TotalTime>
  <Words>3399</Words>
  <Application>Microsoft Office PowerPoint</Application>
  <PresentationFormat>Custom</PresentationFormat>
  <Paragraphs>331</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Slide 1</vt:lpstr>
      <vt:lpstr>Slide 2</vt:lpstr>
      <vt:lpstr>Approach &amp; Risk Associated</vt:lpstr>
      <vt:lpstr>Specifications of Application_Data </vt:lpstr>
      <vt:lpstr>Missing Values in Application_Data</vt:lpstr>
      <vt:lpstr>Slide 6</vt:lpstr>
      <vt:lpstr>Slide 7</vt:lpstr>
      <vt:lpstr>3. We checked "AMT_REQ_CREDIT_BUREAU_WEEK" column and have below conclusions:</vt:lpstr>
      <vt:lpstr>4. We checked "AMT_REQ_CREDIT_BUREAU_MON" column and have below conclusions:</vt:lpstr>
      <vt:lpstr>We checked “AMT_REQ_CREDIT_BUREAU_QRT” column and have below conclusions:</vt:lpstr>
      <vt:lpstr>We checked “AMT_REQ_CREDIT_BUREAU_YEAR" column and have below conclusions:</vt:lpstr>
      <vt:lpstr>Changing the Data Types </vt:lpstr>
      <vt:lpstr>Changing the Data Types(continued…)</vt:lpstr>
      <vt:lpstr>Changing the Data Types(continued…)</vt:lpstr>
      <vt:lpstr>Slide 15</vt:lpstr>
      <vt:lpstr>Outlier analysis for columns OBS_30_CNT_SOCIAL_CIRCLE, DEF_30_CNT_SOCIAL_CIRCLE, DEF_60_CNT_SOCIAL_CIRCLE   </vt:lpstr>
      <vt:lpstr>Slide 17</vt:lpstr>
      <vt:lpstr>Slide 18</vt:lpstr>
      <vt:lpstr>Slide 19</vt:lpstr>
      <vt:lpstr>Slide 20</vt:lpstr>
      <vt:lpstr>Slide 21</vt:lpstr>
      <vt:lpstr>Slide 22</vt:lpstr>
      <vt:lpstr>Slide 23</vt:lpstr>
      <vt:lpstr>Analysis of TARGET Variables</vt:lpstr>
      <vt:lpstr>Slide 25</vt:lpstr>
      <vt:lpstr>Plotting the Male and Female gender frequency against TARGET variable</vt:lpstr>
      <vt:lpstr>Univariate Analyses on FLAG_OWN_CAR</vt:lpstr>
      <vt:lpstr>Univariate Analyses on FLAG_OWN_REALTY</vt:lpstr>
      <vt:lpstr>Univariate Analyses on CNT_CHILDREN </vt:lpstr>
      <vt:lpstr>Univariate Analysis on NAME_EDUCATION_TYPE </vt:lpstr>
      <vt:lpstr>Univariate Analysis on REGION_RATING_CLIENT</vt:lpstr>
      <vt:lpstr>Univariate Analysis on NAME_CONTRACT_TYPE</vt:lpstr>
      <vt:lpstr>Univariate Analysis on Continuous Data </vt:lpstr>
      <vt:lpstr>If the amount of goods price is lower than 450000 then the default rate is maximum. </vt:lpstr>
      <vt:lpstr>We Changed the negative values of days in date birth column</vt:lpstr>
      <vt:lpstr>Bivariate Analysis on Categorical-Categorical   In the plot below married and laborers count is high so we can say for this category clients have lower rate of repaying the loan on time  </vt:lpstr>
      <vt:lpstr>In the plot below Secondary/Secondary special and working clients is high so we can say for this category clients have lower rate of repaying the loan </vt:lpstr>
      <vt:lpstr>In the plot below laborers and cash loans clients count is high so it shows that this category of clients have lower rate of repaying the loan on time</vt:lpstr>
      <vt:lpstr>In the plot below Laborers count and male count is high so it shows that clients they have lowest rate of repaying the loan on time</vt:lpstr>
      <vt:lpstr>Clients having house/apartment and no children has lowest rate of repaying the loan on time</vt:lpstr>
      <vt:lpstr>Clients having cash loans and secondary special education has low rate of repaying the loan on time</vt:lpstr>
      <vt:lpstr> Female clients having no children have lower the rate of repaying the loan on time</vt:lpstr>
      <vt:lpstr>Continuous-Continuous    Clients have more loan annuity has tendency to take more credit from bank.</vt:lpstr>
      <vt:lpstr>There is a strong correlation between amt annuity and amt credit </vt:lpstr>
      <vt:lpstr>Heatmap for AMT_ANNUITY,AMT_CREDIT,AMT_INCOME_TOTAL,AMT_GOODS_PRICE,DAYS_BIRTH,CNT_FAM_MEMBERS,DAYS_EMPLOYED,REGION_POPULATION_RELATIVE</vt:lpstr>
      <vt:lpstr>Higher the goods price higher will be the credit amount and the annuity amount </vt:lpstr>
      <vt:lpstr>   Continuous-Categorical Clients having Secondary Education takes higher loan amount and these clients have lower  rate of repaying the loan on time</vt:lpstr>
      <vt:lpstr>Similarly those who are Working, Married, having no children, Secondary education have high income and they have low chance of replaying the loan on time. </vt:lpstr>
      <vt:lpstr>Married clients have high income and have less tendency of repaying the loan on time</vt:lpstr>
      <vt:lpstr>Working clients have high income and have less tendency of repaying the loan on time</vt:lpstr>
      <vt:lpstr>Heat map for target variable 0</vt:lpstr>
      <vt:lpstr> Heat map for target variable 1</vt:lpstr>
      <vt:lpstr>Top 10 Correlation for Target variable 1</vt:lpstr>
      <vt:lpstr>Top 10 Correlation for Target variable 0</vt:lpstr>
      <vt:lpstr>Univariate Analysis for Target variable 0 </vt:lpstr>
      <vt:lpstr>Bivariate Analysis for target variable 0 Married and laborers count is high so we can say for this category clients have high rate of repaying the loan on time </vt:lpstr>
      <vt:lpstr>Secondary/Secondary special and working clients is high so we can say for this category clients have higher rate of repaying the loan </vt:lpstr>
      <vt:lpstr> laborers and cash loans clients count is high so it shows that this category of clients have higher rate of repaying the loan on time</vt:lpstr>
      <vt:lpstr>Laborers count and male count is high so it shows that clients they have highest rate of repaying the loan on time </vt:lpstr>
      <vt:lpstr>We can see strong correlation between amt annuity and amt credit </vt:lpstr>
      <vt:lpstr> clients having Secondary Education takes higher loan amount and these clients have  higher rate of repaying the loan on time </vt:lpstr>
      <vt:lpstr>Slide 62</vt:lpstr>
      <vt:lpstr>Married clients have high income and have high tendency of repaying the loan on time</vt:lpstr>
      <vt:lpstr>We have merged the application_data and previous_data datasets and created a new dataset as final_data whose shape is (1403701, 66)</vt:lpstr>
      <vt:lpstr>Most of the loan applications were rejected due to "XAP" reason Maximum no. of applications have been approved.</vt:lpstr>
      <vt:lpstr>For current loan applicants amt credit rate is more as compared to prev applicants. So clients taking more credit have are taking more time to repay the loan amount.</vt:lpstr>
      <vt:lpstr>Clients having income is more than 3000000 (approx) clients have lower repayment rate on time</vt:lpstr>
      <vt:lpstr>maximum no. of applications have been approved for non default clients. Most of the loan applications were rejected due to "XAP" reason for non default customers</vt:lpstr>
      <vt:lpstr>From non default customers female clients are more as compared to the male clients. Looking to the percent of credits, females have a higher chance of  returning their loans.  clients which takes loan frequently or they or repeated clients, pay loan on time. For previous loan applicants amt credit rate was less so clients repay loan on time</vt:lpstr>
      <vt:lpstr>For current loan applicants amt credit rate is more as compared to prev applicants. So clients taking more credit have are taking more time to repay the loan amount.</vt:lpstr>
      <vt:lpstr>Clients having income in between 150000 and 3000000 (approx) have higher repayment rate on time</vt:lpstr>
      <vt:lpstr> Married and laborers count is high so we can say for this category clients have lower rate of repaying the loan on time</vt:lpstr>
      <vt:lpstr>working clients with 2 children is high so we can say for this category clients have lower rate of repaying the loan on time </vt:lpstr>
      <vt:lpstr>client having house/apartment and no children has lowest rate of repaying the loan on time</vt:lpstr>
      <vt:lpstr> clients having secondary special education has more loans approved and these clients has low rate of repaying the loan on time</vt:lpstr>
      <vt:lpstr>clients having no children has more loans approved and these clients have lower the rate of repaying the loan on time</vt:lpstr>
      <vt:lpstr>laborers and cash loans clients count is high so it shows that this category of clients have lower rate of repaying the loan on time</vt:lpstr>
      <vt:lpstr> married and laborers count is high so we can say for this category clients have lower rate of repaying the loan on time</vt:lpstr>
      <vt:lpstr>Secondary/Secondary special and working clients is high so we can say for this category clients have lower rate of repaying the loan </vt:lpstr>
      <vt:lpstr> Working clients with 2 children is high so we can say for this category clients have lower rate of repaying the loan on time </vt:lpstr>
      <vt:lpstr>Client having house/apartment and no children has lowest rate of repaying the loan on time</vt:lpstr>
      <vt:lpstr> clients having no children has more loans approved and these clients have lower the rate of repaying the loan on time</vt:lpstr>
      <vt:lpstr>laborers and cash loans clients count is high so it shows that this category of clients have lower rate of repaying the loan on time</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Shukla</dc:creator>
  <cp:lastModifiedBy>Pooja-PC</cp:lastModifiedBy>
  <cp:revision>47</cp:revision>
  <dcterms:created xsi:type="dcterms:W3CDTF">2020-03-16T04:34:47Z</dcterms:created>
  <dcterms:modified xsi:type="dcterms:W3CDTF">2020-03-16T17:58:02Z</dcterms:modified>
</cp:coreProperties>
</file>