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7" r:id="rId2"/>
    <p:sldId id="265" r:id="rId3"/>
    <p:sldId id="266" r:id="rId4"/>
    <p:sldId id="267" r:id="rId5"/>
    <p:sldId id="268" r:id="rId6"/>
    <p:sldId id="269"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67" d="100"/>
          <a:sy n="67" d="100"/>
        </p:scale>
        <p:origin x="644" y="56"/>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11/19/2020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11/19/2020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11/19/2020</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11/19/2020</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11/19/2020</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11/19/2020</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11/19/2020</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11/19/2020</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11/19/2020</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11/19/2020</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11/19/2020</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11/19/2020</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11/19/2020</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11/19/2020</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PAPER SEARCH ENGINE</a:t>
            </a:r>
          </a:p>
        </p:txBody>
      </p:sp>
      <p:sp>
        <p:nvSpPr>
          <p:cNvPr id="3" name="Subtitle 2"/>
          <p:cNvSpPr>
            <a:spLocks noGrp="1"/>
          </p:cNvSpPr>
          <p:nvPr>
            <p:ph type="subTitle" idx="1"/>
          </p:nvPr>
        </p:nvSpPr>
        <p:spPr/>
        <p:txBody>
          <a:bodyPr/>
          <a:lstStyle/>
          <a:p>
            <a:r>
              <a:rPr lang="en-US" dirty="0" err="1"/>
              <a:t>A.Pooja</a:t>
            </a:r>
            <a:r>
              <a:rPr lang="en-US" dirty="0"/>
              <a:t> - 16PW24</a:t>
            </a:r>
          </a:p>
          <a:p>
            <a:r>
              <a:rPr lang="en-US" dirty="0" err="1"/>
              <a:t>J.Sneha</a:t>
            </a:r>
            <a:r>
              <a:rPr lang="en-US" dirty="0"/>
              <a:t> – 16PW33</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E76CC-8C92-4296-949D-8ED4A9DF130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66785A7-8AAE-488A-8955-2A5C52E0B544}"/>
              </a:ext>
            </a:extLst>
          </p:cNvPr>
          <p:cNvSpPr>
            <a:spLocks noGrp="1"/>
          </p:cNvSpPr>
          <p:nvPr>
            <p:ph idx="1"/>
          </p:nvPr>
        </p:nvSpPr>
        <p:spPr/>
        <p:txBody>
          <a:bodyPr>
            <a:normAutofit/>
          </a:bodyPr>
          <a:lstStyle/>
          <a:p>
            <a:pPr marL="0" indent="0">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The aim is to develop a search engine which would search for papers related to a paper of interest to the user. It displays the user a list of relevant papers to the query. All the documents shown contain at least one of the query words and in the results shown, all query words are bold marked. </a:t>
            </a:r>
          </a:p>
        </p:txBody>
      </p:sp>
    </p:spTree>
    <p:extLst>
      <p:ext uri="{BB962C8B-B14F-4D97-AF65-F5344CB8AC3E}">
        <p14:creationId xmlns:p14="http://schemas.microsoft.com/office/powerpoint/2010/main" val="157394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E89E9F-320A-49EA-8EDF-3912708E83F4}"/>
              </a:ext>
            </a:extLst>
          </p:cNvPr>
          <p:cNvSpPr>
            <a:spLocks noGrp="1"/>
          </p:cNvSpPr>
          <p:nvPr>
            <p:ph type="title"/>
          </p:nvPr>
        </p:nvSpPr>
        <p:spPr/>
        <p:txBody>
          <a:bodyPr/>
          <a:lstStyle/>
          <a:p>
            <a:r>
              <a:rPr lang="en-IN" dirty="0"/>
              <a:t>Phase I – Data crawling and Indexing</a:t>
            </a:r>
          </a:p>
        </p:txBody>
      </p:sp>
      <p:sp>
        <p:nvSpPr>
          <p:cNvPr id="8" name="Content Placeholder 7">
            <a:extLst>
              <a:ext uri="{FF2B5EF4-FFF2-40B4-BE49-F238E27FC236}">
                <a16:creationId xmlns:a16="http://schemas.microsoft.com/office/drawing/2014/main" id="{0322DACE-AFB2-49C5-95C2-3E2525110E93}"/>
              </a:ext>
            </a:extLst>
          </p:cNvPr>
          <p:cNvSpPr>
            <a:spLocks noGrp="1"/>
          </p:cNvSpPr>
          <p:nvPr>
            <p:ph idx="1"/>
          </p:nvPr>
        </p:nvSpPr>
        <p:spPr/>
        <p:txBody>
          <a:bodyPr>
            <a:normAutofit/>
          </a:bodyPr>
          <a:lstStyle/>
          <a:p>
            <a:r>
              <a:rPr lang="en-IN" dirty="0"/>
              <a:t>Crawled research papers from </a:t>
            </a:r>
            <a:r>
              <a:rPr lang="en-IN" dirty="0" err="1"/>
              <a:t>Arxiv</a:t>
            </a:r>
            <a:r>
              <a:rPr lang="en-IN" dirty="0"/>
              <a:t> .</a:t>
            </a:r>
          </a:p>
          <a:p>
            <a:r>
              <a:rPr lang="en-US" dirty="0"/>
              <a:t>Goal is to scrape the </a:t>
            </a:r>
            <a:r>
              <a:rPr lang="en-US" dirty="0" err="1"/>
              <a:t>arxiv</a:t>
            </a:r>
            <a:r>
              <a:rPr lang="en-US" dirty="0"/>
              <a:t> documents based on their categories (computer science, economics, physics etc.,) from </a:t>
            </a:r>
            <a:r>
              <a:rPr lang="en-US" dirty="0" err="1"/>
              <a:t>arxiv</a:t>
            </a:r>
            <a:r>
              <a:rPr lang="en-US" dirty="0"/>
              <a:t> website in XML format. </a:t>
            </a:r>
          </a:p>
          <a:p>
            <a:r>
              <a:rPr lang="en-US" dirty="0"/>
              <a:t>Then the XML based content is parsed into json and the file is stored. The title, abstract, authors, URL, category, created date of the paper are stored. </a:t>
            </a:r>
          </a:p>
          <a:p>
            <a:r>
              <a:rPr lang="en-US" dirty="0"/>
              <a:t>Pre-processing Steps:	Convert to lowercase, Tokenize , Remove stop word and Lemmatize</a:t>
            </a:r>
          </a:p>
          <a:p>
            <a:r>
              <a:rPr lang="en-US" dirty="0"/>
              <a:t>Inverted index creation – words with document frequency and </a:t>
            </a:r>
            <a:r>
              <a:rPr lang="en-US" dirty="0" err="1"/>
              <a:t>idf</a:t>
            </a:r>
            <a:endParaRPr lang="en-US" dirty="0"/>
          </a:p>
          <a:p>
            <a:pPr marL="0" indent="0">
              <a:buNone/>
            </a:pPr>
            <a:endParaRPr lang="en-IN" dirty="0"/>
          </a:p>
        </p:txBody>
      </p:sp>
    </p:spTree>
    <p:extLst>
      <p:ext uri="{BB962C8B-B14F-4D97-AF65-F5344CB8AC3E}">
        <p14:creationId xmlns:p14="http://schemas.microsoft.com/office/powerpoint/2010/main" val="3422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581D-54A0-4491-92B3-F643E0D5FC67}"/>
              </a:ext>
            </a:extLst>
          </p:cNvPr>
          <p:cNvSpPr>
            <a:spLocks noGrp="1"/>
          </p:cNvSpPr>
          <p:nvPr>
            <p:ph type="title"/>
          </p:nvPr>
        </p:nvSpPr>
        <p:spPr/>
        <p:txBody>
          <a:bodyPr/>
          <a:lstStyle/>
          <a:p>
            <a:r>
              <a:rPr lang="en-IN" dirty="0"/>
              <a:t>Phase II – Ranking and Searching</a:t>
            </a:r>
          </a:p>
        </p:txBody>
      </p:sp>
      <p:sp>
        <p:nvSpPr>
          <p:cNvPr id="3" name="Content Placeholder 2">
            <a:extLst>
              <a:ext uri="{FF2B5EF4-FFF2-40B4-BE49-F238E27FC236}">
                <a16:creationId xmlns:a16="http://schemas.microsoft.com/office/drawing/2014/main" id="{58A76819-460F-4B7A-B964-0EC37B136509}"/>
              </a:ext>
            </a:extLst>
          </p:cNvPr>
          <p:cNvSpPr>
            <a:spLocks noGrp="1"/>
          </p:cNvSpPr>
          <p:nvPr>
            <p:ph idx="1"/>
          </p:nvPr>
        </p:nvSpPr>
        <p:spPr/>
        <p:txBody>
          <a:bodyPr/>
          <a:lstStyle/>
          <a:p>
            <a:r>
              <a:rPr lang="en-IN" dirty="0"/>
              <a:t>Ranking is based on BM25 Principle</a:t>
            </a:r>
          </a:p>
          <a:p>
            <a:r>
              <a:rPr lang="en-US" dirty="0"/>
              <a:t>The scoring function for each word in query w.r.t a doc is :</a:t>
            </a:r>
          </a:p>
          <a:p>
            <a:pPr marL="0" indent="0">
              <a:buNone/>
            </a:pPr>
            <a:r>
              <a:rPr lang="en-US" dirty="0"/>
              <a:t>	IDF * ((k + 1) * </a:t>
            </a:r>
            <a:r>
              <a:rPr lang="en-US" dirty="0" err="1"/>
              <a:t>tf</a:t>
            </a:r>
            <a:r>
              <a:rPr lang="en-US" dirty="0"/>
              <a:t>) / (k * (1.0 - b + b * (|d|/</a:t>
            </a:r>
            <a:r>
              <a:rPr lang="en-US" dirty="0" err="1"/>
              <a:t>avgDl</a:t>
            </a:r>
            <a:r>
              <a:rPr lang="en-US" dirty="0"/>
              <a:t>)) + </a:t>
            </a:r>
            <a:r>
              <a:rPr lang="en-US" dirty="0" err="1"/>
              <a:t>tf</a:t>
            </a:r>
            <a:r>
              <a:rPr lang="en-US" dirty="0"/>
              <a:t>)</a:t>
            </a:r>
          </a:p>
          <a:p>
            <a:r>
              <a:rPr lang="en-US" dirty="0"/>
              <a:t>When a query word is given it is </a:t>
            </a:r>
            <a:r>
              <a:rPr lang="en-US" dirty="0" err="1"/>
              <a:t>preproceesed</a:t>
            </a:r>
            <a:r>
              <a:rPr lang="en-US" dirty="0"/>
              <a:t> the relevant results are ranked and returned.</a:t>
            </a:r>
          </a:p>
          <a:p>
            <a:r>
              <a:rPr lang="en-US" dirty="0"/>
              <a:t>The UI is designed using Flask.</a:t>
            </a:r>
          </a:p>
          <a:p>
            <a:r>
              <a:rPr lang="en-US" dirty="0"/>
              <a:t>The query can be typed into a search box. The results are displayed according to the relevance of query and the query terms present in the doc are highlighted. The link can be chosen to navigate to the particular research paper.</a:t>
            </a:r>
          </a:p>
          <a:p>
            <a:endParaRPr lang="en-US" dirty="0"/>
          </a:p>
          <a:p>
            <a:endParaRPr lang="en-IN" dirty="0"/>
          </a:p>
        </p:txBody>
      </p:sp>
    </p:spTree>
    <p:extLst>
      <p:ext uri="{BB962C8B-B14F-4D97-AF65-F5344CB8AC3E}">
        <p14:creationId xmlns:p14="http://schemas.microsoft.com/office/powerpoint/2010/main" val="315882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8EFA-18E9-4D44-8C55-817A4F1A513D}"/>
              </a:ext>
            </a:extLst>
          </p:cNvPr>
          <p:cNvSpPr>
            <a:spLocks noGrp="1"/>
          </p:cNvSpPr>
          <p:nvPr>
            <p:ph type="title"/>
          </p:nvPr>
        </p:nvSpPr>
        <p:spPr/>
        <p:txBody>
          <a:bodyPr/>
          <a:lstStyle/>
          <a:p>
            <a:r>
              <a:rPr lang="en-IN" dirty="0"/>
              <a:t>Phase III – Additional Enhancements</a:t>
            </a:r>
          </a:p>
        </p:txBody>
      </p:sp>
      <p:sp>
        <p:nvSpPr>
          <p:cNvPr id="3" name="Content Placeholder 2">
            <a:extLst>
              <a:ext uri="{FF2B5EF4-FFF2-40B4-BE49-F238E27FC236}">
                <a16:creationId xmlns:a16="http://schemas.microsoft.com/office/drawing/2014/main" id="{E95C837E-3FBE-4C98-8F54-1FD286D4FFD1}"/>
              </a:ext>
            </a:extLst>
          </p:cNvPr>
          <p:cNvSpPr>
            <a:spLocks noGrp="1"/>
          </p:cNvSpPr>
          <p:nvPr>
            <p:ph idx="1"/>
          </p:nvPr>
        </p:nvSpPr>
        <p:spPr/>
        <p:txBody>
          <a:bodyPr/>
          <a:lstStyle/>
          <a:p>
            <a:r>
              <a:rPr lang="en-IN" dirty="0"/>
              <a:t>Long query algorithm - </a:t>
            </a:r>
            <a:r>
              <a:rPr lang="en-US" dirty="0"/>
              <a:t>Instead of searching for a paper by its title, should specify a general idea and describe it in more detail to allow us to find a relevant paper that presents the same ideas.</a:t>
            </a:r>
            <a:endParaRPr lang="en-IN" dirty="0"/>
          </a:p>
          <a:p>
            <a:r>
              <a:rPr lang="en-IN" dirty="0"/>
              <a:t>Similar Papers - </a:t>
            </a:r>
            <a:r>
              <a:rPr lang="en-US" dirty="0"/>
              <a:t>Suppose a user finds a paper useful to his search, and wishes to find more papers similar to this one to formulate the search query using the selected document’s abstract.</a:t>
            </a:r>
          </a:p>
          <a:p>
            <a:r>
              <a:rPr lang="en-US" dirty="0"/>
              <a:t>Text </a:t>
            </a:r>
            <a:r>
              <a:rPr lang="en-US" dirty="0" err="1"/>
              <a:t>Categorisation</a:t>
            </a:r>
            <a:r>
              <a:rPr lang="en-US" dirty="0"/>
              <a:t> using Naïve Bayes Multinomial Model</a:t>
            </a:r>
            <a:endParaRPr lang="en-IN" dirty="0"/>
          </a:p>
        </p:txBody>
      </p:sp>
    </p:spTree>
    <p:extLst>
      <p:ext uri="{BB962C8B-B14F-4D97-AF65-F5344CB8AC3E}">
        <p14:creationId xmlns:p14="http://schemas.microsoft.com/office/powerpoint/2010/main" val="296019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CE809A-155C-4968-87AA-6CD8C2834543}"/>
              </a:ext>
            </a:extLst>
          </p:cNvPr>
          <p:cNvSpPr>
            <a:spLocks noGrp="1"/>
          </p:cNvSpPr>
          <p:nvPr>
            <p:ph type="ctrTitle"/>
          </p:nvPr>
        </p:nvSpPr>
        <p:spPr/>
        <p:txBody>
          <a:bodyPr/>
          <a:lstStyle/>
          <a:p>
            <a:r>
              <a:rPr lang="en-IN" dirty="0"/>
              <a:t>THANK YOU !!!</a:t>
            </a:r>
          </a:p>
        </p:txBody>
      </p:sp>
      <p:sp>
        <p:nvSpPr>
          <p:cNvPr id="5" name="Subtitle 4">
            <a:extLst>
              <a:ext uri="{FF2B5EF4-FFF2-40B4-BE49-F238E27FC236}">
                <a16:creationId xmlns:a16="http://schemas.microsoft.com/office/drawing/2014/main" id="{A08F96DA-56AD-4E8C-8B9F-72A5B8E1890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5857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presentation</Template>
  <TotalTime>153</TotalTime>
  <Words>391</Words>
  <Application>Microsoft Office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Palatino Linotype</vt:lpstr>
      <vt:lpstr>Geometric design template</vt:lpstr>
      <vt:lpstr>RESEARCH PAPER SEARCH ENGINE</vt:lpstr>
      <vt:lpstr>Introduction</vt:lpstr>
      <vt:lpstr>Phase I – Data crawling and Indexing</vt:lpstr>
      <vt:lpstr>Phase II – Ranking and Searching</vt:lpstr>
      <vt:lpstr>Phase III – Additional Enhancements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SEARCH ENGINE</dc:title>
  <dc:creator>pooja anbuchezhian</dc:creator>
  <cp:lastModifiedBy>pooja anbuchezhian</cp:lastModifiedBy>
  <cp:revision>6</cp:revision>
  <dcterms:created xsi:type="dcterms:W3CDTF">2020-11-19T11:26:35Z</dcterms:created>
  <dcterms:modified xsi:type="dcterms:W3CDTF">2020-11-19T14:00:10Z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